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4" r:id="rId2"/>
    <p:sldId id="328" r:id="rId3"/>
    <p:sldId id="406" r:id="rId4"/>
    <p:sldId id="432" r:id="rId5"/>
    <p:sldId id="43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FF0000"/>
    <a:srgbClr val="653D3D"/>
    <a:srgbClr val="BDD7EE"/>
    <a:srgbClr val="C00000"/>
    <a:srgbClr val="2F5597"/>
    <a:srgbClr val="BF9000"/>
    <a:srgbClr val="262626"/>
    <a:srgbClr val="548235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64" autoAdjust="0"/>
    <p:restoredTop sz="84473" autoAdjust="0"/>
  </p:normalViewPr>
  <p:slideViewPr>
    <p:cSldViewPr snapToGrid="0">
      <p:cViewPr varScale="1">
        <p:scale>
          <a:sx n="98" d="100"/>
          <a:sy n="98" d="100"/>
        </p:scale>
        <p:origin x="154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0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1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0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JDBC</a:t>
              </a:r>
            </a:p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실습구조</a:t>
              </a: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JDBC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3413" y="1125539"/>
            <a:ext cx="10931525" cy="1177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DBMS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연동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객체반환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트랜젝션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처리 등 중복 코드를 새로운 클래스에서 구동될 수 있게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싱글톤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패턴을 적용하여 연동 구조 재설계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5538" y="2386634"/>
            <a:ext cx="5071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싱글톤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패턴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(Singleton Pattern)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28256" y="2939084"/>
            <a:ext cx="9961563" cy="1177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 사용 시 새로운 객체를 계속 생성해서 사용하는 것이 아니라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하나의 객체만 생성하여 공유하는 것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5538" y="4230427"/>
            <a:ext cx="19736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Common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28256" y="4782877"/>
            <a:ext cx="9961563" cy="152798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클래스 내부의 중복코드를 처리하는 클래스가 담겨있는 패키지로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Connection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생성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Connection/Statement/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PreparedStatement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반환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트랜젝션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(commit, rollback)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 묶여있음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5538" y="6332878"/>
            <a:ext cx="682892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* Connection class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관리 및 객체 반환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트랜젝션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관리하는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Service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패키지에서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사용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3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Class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93354" y="1019325"/>
            <a:ext cx="11419128" cy="5433210"/>
            <a:chOff x="258444" y="524653"/>
            <a:chExt cx="11419128" cy="5433210"/>
          </a:xfrm>
        </p:grpSpPr>
        <p:sp>
          <p:nvSpPr>
            <p:cNvPr id="17" name="순서도: 자기 디스크 1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135177" y="3077681"/>
              <a:ext cx="1380889" cy="1584325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DBMS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oracle)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화살표: 왼쪽/오른쪽 1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965286" y="3699981"/>
              <a:ext cx="815150" cy="339725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4" name="화살표: 왼쪽/오른쪽 1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455342" y="3699981"/>
              <a:ext cx="813123" cy="339725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5" name="TextBox 14"/>
            <p:cNvSpPr txBox="1">
              <a:spLocks noChangeArrowheads="1"/>
            </p:cNvSpPr>
            <p:nvPr/>
          </p:nvSpPr>
          <p:spPr bwMode="auto">
            <a:xfrm>
              <a:off x="9973670" y="4758534"/>
              <a:ext cx="17039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>
                  <a:latin typeface="+mn-ea"/>
                  <a:ea typeface="+mn-ea"/>
                </a:rPr>
                <a:t>DML</a:t>
              </a:r>
              <a:r>
                <a:rPr lang="ko-KR" altLang="en-US" sz="1400" dirty="0">
                  <a:latin typeface="+mn-ea"/>
                  <a:ea typeface="+mn-ea"/>
                </a:rPr>
                <a:t>구문 </a:t>
              </a:r>
              <a:r>
                <a:rPr lang="ko-KR" altLang="en-US" sz="1400" dirty="0" smtClean="0">
                  <a:latin typeface="+mn-ea"/>
                  <a:ea typeface="+mn-ea"/>
                </a:rPr>
                <a:t>처리 후 </a:t>
              </a:r>
              <a:r>
                <a:rPr lang="ko-KR" altLang="en-US" sz="1400" dirty="0">
                  <a:latin typeface="+mn-ea"/>
                  <a:ea typeface="+mn-ea"/>
                </a:rPr>
                <a:t>결과값 </a:t>
              </a:r>
              <a:r>
                <a:rPr lang="ko-KR" altLang="en-US" sz="1400" dirty="0" smtClean="0">
                  <a:latin typeface="+mn-ea"/>
                  <a:ea typeface="+mn-ea"/>
                </a:rPr>
                <a:t>전송 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26" name="TextBox 17"/>
            <p:cNvSpPr txBox="1">
              <a:spLocks noChangeArrowheads="1"/>
            </p:cNvSpPr>
            <p:nvPr/>
          </p:nvSpPr>
          <p:spPr bwMode="auto">
            <a:xfrm>
              <a:off x="5076295" y="5066531"/>
              <a:ext cx="2024219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DB</a:t>
              </a:r>
              <a:r>
                <a:rPr lang="ko-KR" altLang="en-US" sz="1400" dirty="0" smtClean="0">
                  <a:latin typeface="+mn-ea"/>
                  <a:ea typeface="+mn-ea"/>
                </a:rPr>
                <a:t>연결 정보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DAO</a:t>
              </a:r>
              <a:r>
                <a:rPr lang="ko-KR" altLang="en-US" sz="1400" dirty="0" smtClean="0">
                  <a:latin typeface="+mn-ea"/>
                  <a:ea typeface="+mn-ea"/>
                </a:rPr>
                <a:t>전달 및 반환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Controller</a:t>
              </a:r>
              <a:r>
                <a:rPr lang="ko-KR" altLang="en-US" sz="1400" dirty="0" smtClean="0">
                  <a:latin typeface="+mn-ea"/>
                  <a:ea typeface="+mn-ea"/>
                </a:rPr>
                <a:t>에 결과 전송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27" name="TextBox 18"/>
            <p:cNvSpPr txBox="1">
              <a:spLocks noChangeArrowheads="1"/>
            </p:cNvSpPr>
            <p:nvPr/>
          </p:nvSpPr>
          <p:spPr bwMode="auto">
            <a:xfrm>
              <a:off x="2049627" y="4770734"/>
              <a:ext cx="3136523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Service</a:t>
              </a:r>
              <a:r>
                <a:rPr lang="ko-KR" altLang="en-US" sz="1400" dirty="0" smtClean="0">
                  <a:latin typeface="+mn-ea"/>
                  <a:ea typeface="+mn-ea"/>
                </a:rPr>
                <a:t>에서 </a:t>
              </a:r>
              <a:r>
                <a:rPr lang="ko-KR" altLang="en-US" sz="1400" dirty="0">
                  <a:latin typeface="+mn-ea"/>
                  <a:ea typeface="+mn-ea"/>
                </a:rPr>
                <a:t>받은 처리결과를 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Application</a:t>
              </a:r>
              <a:r>
                <a:rPr lang="ko-KR" altLang="en-US" sz="1400" dirty="0">
                  <a:latin typeface="+mn-ea"/>
                  <a:ea typeface="+mn-ea"/>
                </a:rPr>
                <a:t>에 맞춰 </a:t>
              </a:r>
              <a:r>
                <a:rPr lang="ko-KR" altLang="en-US" sz="1400" dirty="0" smtClean="0">
                  <a:latin typeface="+mn-ea"/>
                  <a:ea typeface="+mn-ea"/>
                </a:rPr>
                <a:t>데이터 변경 </a:t>
              </a:r>
              <a:r>
                <a:rPr lang="ko-KR" altLang="en-US" sz="1400" dirty="0">
                  <a:latin typeface="+mn-ea"/>
                  <a:ea typeface="+mn-ea"/>
                </a:rPr>
                <a:t>및 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Client</a:t>
              </a:r>
              <a:r>
                <a:rPr lang="ko-KR" altLang="en-US" sz="1400" dirty="0">
                  <a:latin typeface="+mn-ea"/>
                  <a:ea typeface="+mn-ea"/>
                </a:rPr>
                <a:t>에게 보여 줄 </a:t>
              </a:r>
              <a:r>
                <a:rPr lang="en-US" altLang="ko-KR" sz="1400" dirty="0">
                  <a:latin typeface="+mn-ea"/>
                  <a:ea typeface="+mn-ea"/>
                </a:rPr>
                <a:t>View</a:t>
              </a:r>
              <a:r>
                <a:rPr lang="ko-KR" altLang="en-US" sz="1400" dirty="0">
                  <a:latin typeface="+mn-ea"/>
                  <a:ea typeface="+mn-ea"/>
                </a:rPr>
                <a:t> 선택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58444" y="1296901"/>
              <a:ext cx="1747908" cy="1415368"/>
              <a:chOff x="918004" y="952131"/>
              <a:chExt cx="1747908" cy="1415368"/>
            </a:xfrm>
          </p:grpSpPr>
          <p:sp>
            <p:nvSpPr>
              <p:cNvPr id="19" name="아래쪽 화살표 18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561810" y="1973799"/>
                <a:ext cx="460295" cy="393700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918004" y="952131"/>
                <a:ext cx="1747908" cy="966149"/>
                <a:chOff x="1692778" y="871864"/>
                <a:chExt cx="1747908" cy="966149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1692778" y="1171263"/>
                  <a:ext cx="1747908" cy="666750"/>
                  <a:chOff x="1692778" y="1171263"/>
                  <a:chExt cx="1747908" cy="666750"/>
                </a:xfrm>
              </p:grpSpPr>
              <p:sp>
                <p:nvSpPr>
                  <p:cNvPr id="8" name="직사각형 7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>
                  <a:xfrm>
                    <a:off x="1692778" y="1171263"/>
                    <a:ext cx="1747908" cy="666750"/>
                  </a:xfrm>
                  <a:prstGeom prst="rect">
                    <a:avLst/>
                  </a:prstGeom>
                  <a:solidFill>
                    <a:srgbClr val="EAEAEA">
                      <a:alpha val="56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>
                  <a:xfrm>
                    <a:off x="1969564" y="1312551"/>
                    <a:ext cx="1194337" cy="433387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main 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28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2255429" y="871864"/>
                  <a:ext cx="638480" cy="368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latinLnBrk="0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800" b="1" dirty="0">
                      <a:latin typeface="+mn-ea"/>
                      <a:ea typeface="+mn-ea"/>
                    </a:rPr>
                    <a:t>Run</a:t>
                  </a:r>
                  <a:endParaRPr lang="ko-KR" altLang="en-US" sz="1800" b="1" dirty="0"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49" name="그룹 48"/>
            <p:cNvGrpSpPr/>
            <p:nvPr/>
          </p:nvGrpSpPr>
          <p:grpSpPr>
            <a:xfrm>
              <a:off x="407833" y="2854637"/>
              <a:ext cx="1440000" cy="2396838"/>
              <a:chOff x="812563" y="2509867"/>
              <a:chExt cx="1440000" cy="2396838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812563" y="2509867"/>
                <a:ext cx="1440000" cy="2030413"/>
                <a:chOff x="812563" y="2384624"/>
                <a:chExt cx="1440000" cy="2030413"/>
              </a:xfrm>
            </p:grpSpPr>
            <p:sp>
              <p:nvSpPr>
                <p:cNvPr id="9" name="직사각형 8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812563" y="2384624"/>
                  <a:ext cx="1440000" cy="203041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atin typeface="+mn-ea"/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>
                  <a:off x="925963" y="2535437"/>
                  <a:ext cx="1213200" cy="1728787"/>
                  <a:chOff x="925963" y="2535437"/>
                  <a:chExt cx="1213200" cy="1728787"/>
                </a:xfrm>
              </p:grpSpPr>
              <p:sp>
                <p:nvSpPr>
                  <p:cNvPr id="14" name="직사각형 13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>
                  <a:xfrm>
                    <a:off x="925963" y="2535437"/>
                    <a:ext cx="1213200" cy="669925"/>
                  </a:xfrm>
                  <a:prstGeom prst="rect">
                    <a:avLst/>
                  </a:prstGeom>
                  <a:solidFill>
                    <a:srgbClr val="E6B9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Member view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>
                  <a:xfrm>
                    <a:off x="925963" y="3316487"/>
                    <a:ext cx="1213200" cy="94773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menu</a:t>
                    </a:r>
                  </a:p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submenu</a:t>
                    </a:r>
                  </a:p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error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  <p:sp>
            <p:nvSpPr>
              <p:cNvPr id="29" name="TextBox 24"/>
              <p:cNvSpPr txBox="1">
                <a:spLocks noChangeArrowheads="1"/>
              </p:cNvSpPr>
              <p:nvPr/>
            </p:nvSpPr>
            <p:spPr bwMode="auto">
              <a:xfrm>
                <a:off x="1160468" y="4536817"/>
                <a:ext cx="744191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1800" b="1" dirty="0">
                    <a:latin typeface="+mn-ea"/>
                    <a:ea typeface="+mn-ea"/>
                  </a:rPr>
                  <a:t>View</a:t>
                </a:r>
                <a:endParaRPr lang="ko-KR" altLang="en-US" sz="18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2897889" y="2610387"/>
              <a:ext cx="1440000" cy="2148147"/>
              <a:chOff x="3316204" y="2265617"/>
              <a:chExt cx="1440000" cy="2148147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3316204" y="2636382"/>
                <a:ext cx="1440000" cy="1777382"/>
                <a:chOff x="3365170" y="2904769"/>
                <a:chExt cx="1440000" cy="1777382"/>
              </a:xfrm>
            </p:grpSpPr>
            <p:sp>
              <p:nvSpPr>
                <p:cNvPr id="7" name="직사각형 6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3365170" y="2904769"/>
                  <a:ext cx="1440000" cy="17773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3478844" y="3001298"/>
                  <a:ext cx="1212652" cy="1584325"/>
                </a:xfrm>
                <a:prstGeom prst="rect">
                  <a:avLst/>
                </a:prstGeom>
                <a:solidFill>
                  <a:srgbClr val="E6B9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tx1"/>
                      </a:solidFill>
                      <a:latin typeface="+mn-ea"/>
                    </a:rPr>
                    <a:t>Member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tx1"/>
                      </a:solidFill>
                      <a:latin typeface="+mn-ea"/>
                    </a:rPr>
                    <a:t>Controller</a:t>
                  </a:r>
                  <a:endParaRPr lang="ko-KR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0" name="TextBox 25"/>
              <p:cNvSpPr txBox="1">
                <a:spLocks noChangeArrowheads="1"/>
              </p:cNvSpPr>
              <p:nvPr/>
            </p:nvSpPr>
            <p:spPr bwMode="auto">
              <a:xfrm>
                <a:off x="3344945" y="2265617"/>
                <a:ext cx="13825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1800" b="1" dirty="0">
                    <a:latin typeface="+mn-ea"/>
                    <a:ea typeface="+mn-ea"/>
                  </a:rPr>
                  <a:t>Controller</a:t>
                </a:r>
                <a:endParaRPr lang="ko-KR" altLang="en-US" sz="18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368407" y="2980643"/>
              <a:ext cx="1440000" cy="1778400"/>
              <a:chOff x="5813107" y="2367996"/>
              <a:chExt cx="1440000" cy="1778400"/>
            </a:xfrm>
          </p:grpSpPr>
          <p:sp>
            <p:nvSpPr>
              <p:cNvPr id="41" name="직사각형 40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5813107" y="2367996"/>
                <a:ext cx="1440000" cy="1778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5926507" y="2465196"/>
                <a:ext cx="1213200" cy="1584000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+mn-ea"/>
                  </a:rPr>
                  <a:t>Member</a:t>
                </a:r>
              </a:p>
              <a:p>
                <a:pPr algn="ctr">
                  <a:defRPr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+mn-ea"/>
                  </a:rPr>
                  <a:t>Service</a:t>
                </a:r>
                <a:endParaRPr lang="ko-KR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4" name="화살표: 왼쪽/오른쪽 1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943371" y="3699981"/>
              <a:ext cx="813123" cy="339725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36" name="화살표: 왼쪽/오른쪽 15">
              <a:extLst>
                <a:ext uri="{FF2B5EF4-FFF2-40B4-BE49-F238E27FC236}"/>
              </a:extLst>
            </p:cNvPr>
            <p:cNvSpPr/>
            <p:nvPr/>
          </p:nvSpPr>
          <p:spPr>
            <a:xfrm rot="5400000">
              <a:off x="5681846" y="2303783"/>
              <a:ext cx="813123" cy="339725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225994" y="1280718"/>
              <a:ext cx="1724827" cy="768965"/>
            </a:xfrm>
            <a:prstGeom prst="rect">
              <a:avLst/>
            </a:prstGeom>
            <a:solidFill>
              <a:srgbClr val="E6B9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err="1" smtClean="0">
                  <a:solidFill>
                    <a:schemeClr val="tx1"/>
                  </a:solidFill>
                  <a:latin typeface="+mn-ea"/>
                </a:rPr>
                <a:t>JDBCTemplate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7766900" y="973015"/>
              <a:ext cx="1440000" cy="3815297"/>
              <a:chOff x="8171630" y="628245"/>
              <a:chExt cx="1440000" cy="3815297"/>
            </a:xfrm>
          </p:grpSpPr>
          <p:sp>
            <p:nvSpPr>
              <p:cNvPr id="31" name="TextBox 26"/>
              <p:cNvSpPr txBox="1">
                <a:spLocks noChangeArrowheads="1"/>
              </p:cNvSpPr>
              <p:nvPr/>
            </p:nvSpPr>
            <p:spPr bwMode="auto">
              <a:xfrm>
                <a:off x="8442427" y="628245"/>
                <a:ext cx="898406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1800" b="1" dirty="0">
                    <a:latin typeface="+mn-ea"/>
                    <a:ea typeface="+mn-ea"/>
                  </a:rPr>
                  <a:t>Model</a:t>
                </a:r>
                <a:endParaRPr lang="ko-KR" altLang="en-US" sz="18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8171630" y="1022280"/>
                <a:ext cx="1440000" cy="3421262"/>
                <a:chOff x="8171630" y="1022280"/>
                <a:chExt cx="1440000" cy="3421262"/>
              </a:xfrm>
            </p:grpSpPr>
            <p:sp>
              <p:nvSpPr>
                <p:cNvPr id="11" name="직사각형 10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8171630" y="1022280"/>
                  <a:ext cx="1440000" cy="34212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atin typeface="+mn-ea"/>
                  </a:endParaRPr>
                </a:p>
              </p:txBody>
            </p:sp>
            <p:grpSp>
              <p:nvGrpSpPr>
                <p:cNvPr id="53" name="그룹 52"/>
                <p:cNvGrpSpPr/>
                <p:nvPr/>
              </p:nvGrpSpPr>
              <p:grpSpPr>
                <a:xfrm>
                  <a:off x="8281854" y="1132007"/>
                  <a:ext cx="1219553" cy="3201808"/>
                  <a:chOff x="8278677" y="1132007"/>
                  <a:chExt cx="1219553" cy="3201808"/>
                </a:xfrm>
              </p:grpSpPr>
              <p:sp>
                <p:nvSpPr>
                  <p:cNvPr id="18" name="직사각형 17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>
                  <a:xfrm>
                    <a:off x="8278677" y="2749815"/>
                    <a:ext cx="1213200" cy="1584000"/>
                  </a:xfrm>
                  <a:prstGeom prst="rect">
                    <a:avLst/>
                  </a:prstGeom>
                  <a:solidFill>
                    <a:srgbClr val="E6B9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Member</a:t>
                    </a:r>
                  </a:p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DAO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5" name="화살표: 왼쪽/오른쪽 15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>
                  <a:xfrm rot="5400000">
                    <a:off x="8485069" y="2155072"/>
                    <a:ext cx="813123" cy="339725"/>
                  </a:xfrm>
                  <a:prstGeom prst="left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40" name="직사각형 39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>
                  <a:xfrm>
                    <a:off x="8285030" y="1132007"/>
                    <a:ext cx="1213200" cy="768956"/>
                  </a:xfrm>
                  <a:prstGeom prst="rect">
                    <a:avLst/>
                  </a:prstGeom>
                  <a:solidFill>
                    <a:srgbClr val="E6B9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 smtClean="0">
                        <a:solidFill>
                          <a:schemeClr val="tx1"/>
                        </a:solidFill>
                        <a:latin typeface="+mn-ea"/>
                      </a:rPr>
                      <a:t>Member</a:t>
                    </a:r>
                    <a:endParaRPr lang="en-US" altLang="ko-KR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</p:grpSp>
        <p:sp>
          <p:nvSpPr>
            <p:cNvPr id="42" name="화살표: 왼쪽/오른쪽 1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204600" y="3699981"/>
              <a:ext cx="813123" cy="339725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59" name="TextBox 17"/>
            <p:cNvSpPr txBox="1">
              <a:spLocks noChangeArrowheads="1"/>
            </p:cNvSpPr>
            <p:nvPr/>
          </p:nvSpPr>
          <p:spPr bwMode="auto">
            <a:xfrm>
              <a:off x="5301943" y="524653"/>
              <a:ext cx="157292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중복코드 제거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DB</a:t>
              </a:r>
              <a:r>
                <a:rPr lang="ko-KR" altLang="en-US" sz="1400" dirty="0" smtClean="0">
                  <a:latin typeface="+mn-ea"/>
                  <a:ea typeface="+mn-ea"/>
                </a:rPr>
                <a:t>연결 제어 및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객체 반환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60" name="TextBox 26"/>
            <p:cNvSpPr txBox="1">
              <a:spLocks noChangeArrowheads="1"/>
            </p:cNvSpPr>
            <p:nvPr/>
          </p:nvSpPr>
          <p:spPr bwMode="auto">
            <a:xfrm>
              <a:off x="5560505" y="4750549"/>
              <a:ext cx="1055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b="1" dirty="0" smtClean="0">
                  <a:latin typeface="+mn-ea"/>
                  <a:ea typeface="+mn-ea"/>
                </a:rPr>
                <a:t>Service</a:t>
              </a:r>
              <a:endParaRPr lang="ko-KR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1" name="TextBox 17"/>
            <p:cNvSpPr txBox="1">
              <a:spLocks noChangeArrowheads="1"/>
            </p:cNvSpPr>
            <p:nvPr/>
          </p:nvSpPr>
          <p:spPr bwMode="auto">
            <a:xfrm>
              <a:off x="7427346" y="4788312"/>
              <a:ext cx="2125462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service</a:t>
              </a:r>
              <a:r>
                <a:rPr lang="ko-KR" altLang="en-US" sz="1400" dirty="0" smtClean="0">
                  <a:latin typeface="+mn-ea"/>
                  <a:ea typeface="+mn-ea"/>
                </a:rPr>
                <a:t>로부터 받은</a:t>
              </a:r>
              <a:r>
                <a:rPr lang="en-US" altLang="ko-KR" sz="1400" dirty="0" smtClean="0">
                  <a:latin typeface="+mn-ea"/>
                  <a:ea typeface="+mn-ea"/>
                </a:rPr>
                <a:t> 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DB</a:t>
              </a:r>
              <a:r>
                <a:rPr lang="ko-KR" altLang="en-US" sz="1400" dirty="0" smtClean="0">
                  <a:latin typeface="+mn-ea"/>
                  <a:ea typeface="+mn-ea"/>
                </a:rPr>
                <a:t>연결</a:t>
              </a:r>
              <a:r>
                <a:rPr lang="en-US" altLang="ko-KR" sz="1400" dirty="0">
                  <a:latin typeface="+mn-ea"/>
                  <a:ea typeface="+mn-ea"/>
                </a:rPr>
                <a:t> </a:t>
              </a:r>
              <a:r>
                <a:rPr lang="ko-KR" altLang="en-US" sz="1400" dirty="0" smtClean="0">
                  <a:latin typeface="+mn-ea"/>
                  <a:ea typeface="+mn-ea"/>
                </a:rPr>
                <a:t>객체로 요청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dirty="0" err="1" smtClean="0">
                  <a:latin typeface="+mn-ea"/>
                  <a:ea typeface="+mn-ea"/>
                </a:rPr>
                <a:t>쿼리문을</a:t>
              </a:r>
              <a:r>
                <a:rPr lang="ko-KR" altLang="en-US" sz="1400" dirty="0" smtClean="0">
                  <a:latin typeface="+mn-ea"/>
                  <a:ea typeface="+mn-ea"/>
                </a:rPr>
                <a:t> </a:t>
              </a:r>
              <a:r>
                <a:rPr lang="en-US" altLang="ko-KR" sz="1400" dirty="0" smtClean="0">
                  <a:latin typeface="+mn-ea"/>
                  <a:ea typeface="+mn-ea"/>
                </a:rPr>
                <a:t>DBMS</a:t>
              </a:r>
              <a:r>
                <a:rPr lang="ko-KR" altLang="en-US" sz="1400" dirty="0" smtClean="0">
                  <a:latin typeface="+mn-ea"/>
                  <a:ea typeface="+mn-ea"/>
                </a:rPr>
                <a:t>에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전달하고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결과 값 </a:t>
              </a:r>
              <a:r>
                <a:rPr lang="en-US" altLang="ko-KR" sz="1400" dirty="0" smtClean="0">
                  <a:latin typeface="+mn-ea"/>
                  <a:ea typeface="+mn-ea"/>
                </a:rPr>
                <a:t>service</a:t>
              </a:r>
              <a:r>
                <a:rPr lang="ko-KR" altLang="en-US" sz="1400" dirty="0" smtClean="0">
                  <a:latin typeface="+mn-ea"/>
                  <a:ea typeface="+mn-ea"/>
                </a:rPr>
                <a:t>에 전달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06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Class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93354" y="1019325"/>
            <a:ext cx="11419128" cy="5495985"/>
            <a:chOff x="258444" y="524653"/>
            <a:chExt cx="11419128" cy="5495985"/>
          </a:xfrm>
        </p:grpSpPr>
        <p:sp>
          <p:nvSpPr>
            <p:cNvPr id="17" name="순서도: 자기 디스크 1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135177" y="3077681"/>
              <a:ext cx="1380889" cy="1584325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DBMS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oracle)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화살표: 왼쪽/오른쪽 1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965286" y="3699981"/>
              <a:ext cx="815150" cy="339725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4" name="화살표: 왼쪽/오른쪽 1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455342" y="3699981"/>
              <a:ext cx="813123" cy="339725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5" name="TextBox 14"/>
            <p:cNvSpPr txBox="1">
              <a:spLocks noChangeArrowheads="1"/>
            </p:cNvSpPr>
            <p:nvPr/>
          </p:nvSpPr>
          <p:spPr bwMode="auto">
            <a:xfrm>
              <a:off x="9973670" y="4758534"/>
              <a:ext cx="17039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SQL </a:t>
              </a:r>
              <a:r>
                <a:rPr lang="ko-KR" altLang="en-US" sz="1400" dirty="0" smtClean="0">
                  <a:latin typeface="+mn-ea"/>
                  <a:ea typeface="+mn-ea"/>
                </a:rPr>
                <a:t>구문 </a:t>
              </a:r>
              <a:r>
                <a:rPr lang="ko-KR" altLang="en-US" sz="1400" dirty="0" smtClean="0">
                  <a:latin typeface="+mn-ea"/>
                  <a:ea typeface="+mn-ea"/>
                </a:rPr>
                <a:t>처리 후 </a:t>
              </a:r>
              <a:r>
                <a:rPr lang="ko-KR" altLang="en-US" sz="1400" dirty="0">
                  <a:latin typeface="+mn-ea"/>
                  <a:ea typeface="+mn-ea"/>
                </a:rPr>
                <a:t>결과값 </a:t>
              </a:r>
              <a:r>
                <a:rPr lang="ko-KR" altLang="en-US" sz="1400" dirty="0" smtClean="0">
                  <a:latin typeface="+mn-ea"/>
                  <a:ea typeface="+mn-ea"/>
                </a:rPr>
                <a:t>전송 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26" name="TextBox 17"/>
            <p:cNvSpPr txBox="1">
              <a:spLocks noChangeArrowheads="1"/>
            </p:cNvSpPr>
            <p:nvPr/>
          </p:nvSpPr>
          <p:spPr bwMode="auto">
            <a:xfrm>
              <a:off x="5076295" y="5066531"/>
              <a:ext cx="202421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비즈니스 </a:t>
              </a:r>
              <a:r>
                <a:rPr lang="ko-KR" altLang="en-US" sz="1400" dirty="0" err="1" smtClean="0">
                  <a:latin typeface="+mn-ea"/>
                  <a:ea typeface="+mn-ea"/>
                </a:rPr>
                <a:t>로직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DB</a:t>
              </a:r>
              <a:r>
                <a:rPr lang="ko-KR" altLang="en-US" sz="1400" dirty="0" smtClean="0">
                  <a:latin typeface="+mn-ea"/>
                  <a:ea typeface="+mn-ea"/>
                </a:rPr>
                <a:t>연결 정보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DAO</a:t>
              </a:r>
              <a:r>
                <a:rPr lang="ko-KR" altLang="en-US" sz="1400" dirty="0" smtClean="0">
                  <a:latin typeface="+mn-ea"/>
                  <a:ea typeface="+mn-ea"/>
                </a:rPr>
                <a:t>전달 및 반환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Controller</a:t>
              </a:r>
              <a:r>
                <a:rPr lang="ko-KR" altLang="en-US" sz="1400" dirty="0" smtClean="0">
                  <a:latin typeface="+mn-ea"/>
                  <a:ea typeface="+mn-ea"/>
                </a:rPr>
                <a:t>에 결과 전송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27" name="TextBox 18"/>
            <p:cNvSpPr txBox="1">
              <a:spLocks noChangeArrowheads="1"/>
            </p:cNvSpPr>
            <p:nvPr/>
          </p:nvSpPr>
          <p:spPr bwMode="auto">
            <a:xfrm>
              <a:off x="2049627" y="4770734"/>
              <a:ext cx="3136523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View</a:t>
              </a:r>
              <a:r>
                <a:rPr lang="ko-KR" altLang="en-US" sz="1400" dirty="0" smtClean="0">
                  <a:latin typeface="+mn-ea"/>
                  <a:ea typeface="+mn-ea"/>
                </a:rPr>
                <a:t>에서 전달받은 요청을 </a:t>
              </a:r>
              <a:r>
                <a:rPr lang="en-US" altLang="ko-KR" sz="1400" dirty="0" smtClean="0">
                  <a:latin typeface="+mn-ea"/>
                  <a:ea typeface="+mn-ea"/>
                </a:rPr>
                <a:t/>
              </a:r>
              <a:br>
                <a:rPr lang="en-US" altLang="ko-KR" sz="1400" dirty="0" smtClean="0">
                  <a:latin typeface="+mn-ea"/>
                  <a:ea typeface="+mn-ea"/>
                </a:rPr>
              </a:br>
              <a:r>
                <a:rPr lang="ko-KR" altLang="en-US" sz="1400" dirty="0" smtClean="0">
                  <a:latin typeface="+mn-ea"/>
                  <a:ea typeface="+mn-ea"/>
                </a:rPr>
                <a:t>알맞은 </a:t>
              </a:r>
              <a:r>
                <a:rPr lang="en-US" altLang="ko-KR" sz="1400" dirty="0" smtClean="0">
                  <a:latin typeface="+mn-ea"/>
                  <a:ea typeface="+mn-ea"/>
                </a:rPr>
                <a:t>Service</a:t>
              </a:r>
              <a:r>
                <a:rPr lang="ko-KR" altLang="en-US" sz="1400" dirty="0" smtClean="0">
                  <a:latin typeface="+mn-ea"/>
                  <a:ea typeface="+mn-ea"/>
                </a:rPr>
                <a:t>로 전달하고</a:t>
              </a:r>
              <a:r>
                <a:rPr lang="en-US" altLang="ko-KR" sz="1400" dirty="0" smtClean="0">
                  <a:latin typeface="+mn-ea"/>
                  <a:ea typeface="+mn-ea"/>
                </a:rPr>
                <a:t>,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Service</a:t>
              </a:r>
              <a:r>
                <a:rPr lang="ko-KR" altLang="en-US" sz="1400" dirty="0" smtClean="0">
                  <a:latin typeface="+mn-ea"/>
                  <a:ea typeface="+mn-ea"/>
                </a:rPr>
                <a:t>에서 </a:t>
              </a:r>
              <a:r>
                <a:rPr lang="ko-KR" altLang="en-US" sz="1400" dirty="0">
                  <a:latin typeface="+mn-ea"/>
                  <a:ea typeface="+mn-ea"/>
                </a:rPr>
                <a:t>받은 </a:t>
              </a:r>
              <a:r>
                <a:rPr lang="ko-KR" altLang="en-US" sz="1400" dirty="0" smtClean="0">
                  <a:latin typeface="+mn-ea"/>
                  <a:ea typeface="+mn-ea"/>
                </a:rPr>
                <a:t>처리결과에 따라 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Client</a:t>
              </a:r>
              <a:r>
                <a:rPr lang="ko-KR" altLang="en-US" sz="1400" dirty="0">
                  <a:latin typeface="+mn-ea"/>
                  <a:ea typeface="+mn-ea"/>
                </a:rPr>
                <a:t>에게 보여 </a:t>
              </a:r>
              <a:r>
                <a:rPr lang="ko-KR" altLang="en-US" sz="1400" dirty="0" smtClean="0">
                  <a:latin typeface="+mn-ea"/>
                  <a:ea typeface="+mn-ea"/>
                </a:rPr>
                <a:t>줄 </a:t>
              </a:r>
              <a:r>
                <a:rPr lang="en-US" altLang="ko-KR" sz="1400" dirty="0" smtClean="0">
                  <a:latin typeface="+mn-ea"/>
                  <a:ea typeface="+mn-ea"/>
                </a:rPr>
                <a:t>View</a:t>
              </a:r>
              <a:r>
                <a:rPr lang="ko-KR" altLang="en-US" sz="1400" dirty="0" smtClean="0">
                  <a:latin typeface="+mn-ea"/>
                  <a:ea typeface="+mn-ea"/>
                </a:rPr>
                <a:t> 선택 제어 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58444" y="1296901"/>
              <a:ext cx="1747908" cy="1415368"/>
              <a:chOff x="918004" y="952131"/>
              <a:chExt cx="1747908" cy="1415368"/>
            </a:xfrm>
          </p:grpSpPr>
          <p:sp>
            <p:nvSpPr>
              <p:cNvPr id="19" name="아래쪽 화살표 18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561810" y="1973799"/>
                <a:ext cx="460295" cy="393700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918004" y="952131"/>
                <a:ext cx="1747908" cy="966149"/>
                <a:chOff x="1692778" y="871864"/>
                <a:chExt cx="1747908" cy="966149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1692778" y="1171263"/>
                  <a:ext cx="1747908" cy="666750"/>
                  <a:chOff x="1692778" y="1171263"/>
                  <a:chExt cx="1747908" cy="666750"/>
                </a:xfrm>
              </p:grpSpPr>
              <p:sp>
                <p:nvSpPr>
                  <p:cNvPr id="8" name="직사각형 7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>
                  <a:xfrm>
                    <a:off x="1692778" y="1171263"/>
                    <a:ext cx="1747908" cy="666750"/>
                  </a:xfrm>
                  <a:prstGeom prst="rect">
                    <a:avLst/>
                  </a:prstGeom>
                  <a:solidFill>
                    <a:srgbClr val="EAEAEA">
                      <a:alpha val="56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>
                  <a:xfrm>
                    <a:off x="1969564" y="1312551"/>
                    <a:ext cx="1194337" cy="433387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main 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28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2255429" y="871864"/>
                  <a:ext cx="638480" cy="368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latinLnBrk="0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800" b="1" dirty="0">
                      <a:latin typeface="+mn-ea"/>
                      <a:ea typeface="+mn-ea"/>
                    </a:rPr>
                    <a:t>Run</a:t>
                  </a:r>
                  <a:endParaRPr lang="ko-KR" altLang="en-US" sz="1800" b="1" dirty="0"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49" name="그룹 48"/>
            <p:cNvGrpSpPr/>
            <p:nvPr/>
          </p:nvGrpSpPr>
          <p:grpSpPr>
            <a:xfrm>
              <a:off x="407833" y="2854637"/>
              <a:ext cx="1440000" cy="2396838"/>
              <a:chOff x="812563" y="2509867"/>
              <a:chExt cx="1440000" cy="2396838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812563" y="2509867"/>
                <a:ext cx="1440000" cy="2030413"/>
                <a:chOff x="812563" y="2384624"/>
                <a:chExt cx="1440000" cy="2030413"/>
              </a:xfrm>
            </p:grpSpPr>
            <p:sp>
              <p:nvSpPr>
                <p:cNvPr id="9" name="직사각형 8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812563" y="2384624"/>
                  <a:ext cx="1440000" cy="203041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atin typeface="+mn-ea"/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>
                  <a:off x="925963" y="2535437"/>
                  <a:ext cx="1213200" cy="1728787"/>
                  <a:chOff x="925963" y="2535437"/>
                  <a:chExt cx="1213200" cy="1728787"/>
                </a:xfrm>
              </p:grpSpPr>
              <p:sp>
                <p:nvSpPr>
                  <p:cNvPr id="14" name="직사각형 13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>
                  <a:xfrm>
                    <a:off x="925963" y="2535437"/>
                    <a:ext cx="1213200" cy="669925"/>
                  </a:xfrm>
                  <a:prstGeom prst="rect">
                    <a:avLst/>
                  </a:prstGeom>
                  <a:solidFill>
                    <a:srgbClr val="E6B9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Member view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>
                  <a:xfrm>
                    <a:off x="925963" y="3316487"/>
                    <a:ext cx="1213200" cy="94773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menu</a:t>
                    </a:r>
                  </a:p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submenu</a:t>
                    </a:r>
                  </a:p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error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  <p:sp>
            <p:nvSpPr>
              <p:cNvPr id="29" name="TextBox 24"/>
              <p:cNvSpPr txBox="1">
                <a:spLocks noChangeArrowheads="1"/>
              </p:cNvSpPr>
              <p:nvPr/>
            </p:nvSpPr>
            <p:spPr bwMode="auto">
              <a:xfrm>
                <a:off x="1160468" y="4536817"/>
                <a:ext cx="744191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1800" b="1" dirty="0">
                    <a:latin typeface="+mn-ea"/>
                    <a:ea typeface="+mn-ea"/>
                  </a:rPr>
                  <a:t>View</a:t>
                </a:r>
                <a:endParaRPr lang="ko-KR" altLang="en-US" sz="18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2897889" y="2610387"/>
              <a:ext cx="1440000" cy="2148147"/>
              <a:chOff x="3316204" y="2265617"/>
              <a:chExt cx="1440000" cy="2148147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3316204" y="2636382"/>
                <a:ext cx="1440000" cy="1777382"/>
                <a:chOff x="3365170" y="2904769"/>
                <a:chExt cx="1440000" cy="1777382"/>
              </a:xfrm>
            </p:grpSpPr>
            <p:sp>
              <p:nvSpPr>
                <p:cNvPr id="7" name="직사각형 6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3365170" y="2904769"/>
                  <a:ext cx="1440000" cy="17773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3478844" y="3001298"/>
                  <a:ext cx="1212652" cy="1584325"/>
                </a:xfrm>
                <a:prstGeom prst="rect">
                  <a:avLst/>
                </a:prstGeom>
                <a:solidFill>
                  <a:srgbClr val="E6B9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tx1"/>
                      </a:solidFill>
                      <a:latin typeface="+mn-ea"/>
                    </a:rPr>
                    <a:t>Member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tx1"/>
                      </a:solidFill>
                      <a:latin typeface="+mn-ea"/>
                    </a:rPr>
                    <a:t>Controller</a:t>
                  </a:r>
                  <a:endParaRPr lang="ko-KR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0" name="TextBox 25"/>
              <p:cNvSpPr txBox="1">
                <a:spLocks noChangeArrowheads="1"/>
              </p:cNvSpPr>
              <p:nvPr/>
            </p:nvSpPr>
            <p:spPr bwMode="auto">
              <a:xfrm>
                <a:off x="3344945" y="2265617"/>
                <a:ext cx="13825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1800" b="1" dirty="0">
                    <a:latin typeface="+mn-ea"/>
                    <a:ea typeface="+mn-ea"/>
                  </a:rPr>
                  <a:t>Controller</a:t>
                </a:r>
                <a:endParaRPr lang="ko-KR" altLang="en-US" sz="18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368407" y="2980643"/>
              <a:ext cx="1440000" cy="1778400"/>
              <a:chOff x="5813107" y="2367996"/>
              <a:chExt cx="1440000" cy="1778400"/>
            </a:xfrm>
          </p:grpSpPr>
          <p:sp>
            <p:nvSpPr>
              <p:cNvPr id="41" name="직사각형 40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5813107" y="2367996"/>
                <a:ext cx="1440000" cy="1778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5926507" y="2465196"/>
                <a:ext cx="1213200" cy="1584000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+mn-ea"/>
                  </a:rPr>
                  <a:t>Member</a:t>
                </a:r>
              </a:p>
              <a:p>
                <a:pPr algn="ctr">
                  <a:defRPr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+mn-ea"/>
                  </a:rPr>
                  <a:t>Service</a:t>
                </a:r>
                <a:endParaRPr lang="ko-KR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4" name="화살표: 왼쪽/오른쪽 1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943371" y="3699981"/>
              <a:ext cx="813123" cy="339725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36" name="화살표: 왼쪽/오른쪽 15">
              <a:extLst>
                <a:ext uri="{FF2B5EF4-FFF2-40B4-BE49-F238E27FC236}"/>
              </a:extLst>
            </p:cNvPr>
            <p:cNvSpPr/>
            <p:nvPr/>
          </p:nvSpPr>
          <p:spPr>
            <a:xfrm rot="5400000">
              <a:off x="5681846" y="2303783"/>
              <a:ext cx="813123" cy="339725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225994" y="1280718"/>
              <a:ext cx="1724827" cy="768965"/>
            </a:xfrm>
            <a:prstGeom prst="rect">
              <a:avLst/>
            </a:prstGeom>
            <a:solidFill>
              <a:srgbClr val="E6B9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err="1" smtClean="0">
                  <a:solidFill>
                    <a:schemeClr val="tx1"/>
                  </a:solidFill>
                  <a:latin typeface="+mn-ea"/>
                </a:rPr>
                <a:t>JDBCTemplate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7766900" y="973015"/>
              <a:ext cx="1440000" cy="3815297"/>
              <a:chOff x="8171630" y="628245"/>
              <a:chExt cx="1440000" cy="3815297"/>
            </a:xfrm>
          </p:grpSpPr>
          <p:sp>
            <p:nvSpPr>
              <p:cNvPr id="31" name="TextBox 26"/>
              <p:cNvSpPr txBox="1">
                <a:spLocks noChangeArrowheads="1"/>
              </p:cNvSpPr>
              <p:nvPr/>
            </p:nvSpPr>
            <p:spPr bwMode="auto">
              <a:xfrm>
                <a:off x="8442427" y="628245"/>
                <a:ext cx="898406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1800" b="1" dirty="0">
                    <a:latin typeface="+mn-ea"/>
                    <a:ea typeface="+mn-ea"/>
                  </a:rPr>
                  <a:t>Model</a:t>
                </a:r>
                <a:endParaRPr lang="ko-KR" altLang="en-US" sz="18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8171630" y="1022280"/>
                <a:ext cx="1440000" cy="3421262"/>
                <a:chOff x="8171630" y="1022280"/>
                <a:chExt cx="1440000" cy="3421262"/>
              </a:xfrm>
            </p:grpSpPr>
            <p:sp>
              <p:nvSpPr>
                <p:cNvPr id="11" name="직사각형 10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8171630" y="1022280"/>
                  <a:ext cx="1440000" cy="34212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atin typeface="+mn-ea"/>
                  </a:endParaRPr>
                </a:p>
              </p:txBody>
            </p:sp>
            <p:grpSp>
              <p:nvGrpSpPr>
                <p:cNvPr id="53" name="그룹 52"/>
                <p:cNvGrpSpPr/>
                <p:nvPr/>
              </p:nvGrpSpPr>
              <p:grpSpPr>
                <a:xfrm>
                  <a:off x="8281854" y="1132007"/>
                  <a:ext cx="1219553" cy="3201808"/>
                  <a:chOff x="8278677" y="1132007"/>
                  <a:chExt cx="1219553" cy="3201808"/>
                </a:xfrm>
              </p:grpSpPr>
              <p:sp>
                <p:nvSpPr>
                  <p:cNvPr id="18" name="직사각형 17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>
                  <a:xfrm>
                    <a:off x="8278677" y="2749815"/>
                    <a:ext cx="1213200" cy="1584000"/>
                  </a:xfrm>
                  <a:prstGeom prst="rect">
                    <a:avLst/>
                  </a:prstGeom>
                  <a:solidFill>
                    <a:srgbClr val="E6B9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Member</a:t>
                    </a:r>
                  </a:p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DAO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5" name="화살표: 왼쪽/오른쪽 15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>
                  <a:xfrm rot="5400000">
                    <a:off x="8485069" y="2155072"/>
                    <a:ext cx="813123" cy="339725"/>
                  </a:xfrm>
                  <a:prstGeom prst="left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40" name="직사각형 39">
                    <a:extLst>
                      <a:ext uri="{FF2B5EF4-FFF2-40B4-BE49-F238E27FC236}"/>
                    </a:extLst>
                  </p:cNvPr>
                  <p:cNvSpPr/>
                  <p:nvPr/>
                </p:nvSpPr>
                <p:spPr>
                  <a:xfrm>
                    <a:off x="8285030" y="1132007"/>
                    <a:ext cx="1213200" cy="768956"/>
                  </a:xfrm>
                  <a:prstGeom prst="rect">
                    <a:avLst/>
                  </a:prstGeom>
                  <a:solidFill>
                    <a:srgbClr val="E6B9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 smtClean="0">
                        <a:solidFill>
                          <a:schemeClr val="tx1"/>
                        </a:solidFill>
                        <a:latin typeface="+mn-ea"/>
                      </a:rPr>
                      <a:t>Member</a:t>
                    </a:r>
                    <a:endParaRPr lang="en-US" altLang="ko-KR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</p:grpSp>
        <p:sp>
          <p:nvSpPr>
            <p:cNvPr id="42" name="화살표: 왼쪽/오른쪽 1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204600" y="3699981"/>
              <a:ext cx="813123" cy="339725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59" name="TextBox 17"/>
            <p:cNvSpPr txBox="1">
              <a:spLocks noChangeArrowheads="1"/>
            </p:cNvSpPr>
            <p:nvPr/>
          </p:nvSpPr>
          <p:spPr bwMode="auto">
            <a:xfrm>
              <a:off x="5301943" y="524653"/>
              <a:ext cx="157292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중복코드 제거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DB</a:t>
              </a:r>
              <a:r>
                <a:rPr lang="ko-KR" altLang="en-US" sz="1400" dirty="0" smtClean="0">
                  <a:latin typeface="+mn-ea"/>
                  <a:ea typeface="+mn-ea"/>
                </a:rPr>
                <a:t>연결 제어 및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객체 반환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60" name="TextBox 26"/>
            <p:cNvSpPr txBox="1">
              <a:spLocks noChangeArrowheads="1"/>
            </p:cNvSpPr>
            <p:nvPr/>
          </p:nvSpPr>
          <p:spPr bwMode="auto">
            <a:xfrm>
              <a:off x="5560505" y="4750549"/>
              <a:ext cx="1055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b="1" dirty="0" smtClean="0">
                  <a:latin typeface="+mn-ea"/>
                  <a:ea typeface="+mn-ea"/>
                </a:rPr>
                <a:t>Service</a:t>
              </a:r>
              <a:endParaRPr lang="ko-KR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1" name="TextBox 17"/>
            <p:cNvSpPr txBox="1">
              <a:spLocks noChangeArrowheads="1"/>
            </p:cNvSpPr>
            <p:nvPr/>
          </p:nvSpPr>
          <p:spPr bwMode="auto">
            <a:xfrm>
              <a:off x="7427346" y="4788312"/>
              <a:ext cx="2125462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service</a:t>
              </a:r>
              <a:r>
                <a:rPr lang="ko-KR" altLang="en-US" sz="1400" dirty="0" smtClean="0">
                  <a:latin typeface="+mn-ea"/>
                  <a:ea typeface="+mn-ea"/>
                </a:rPr>
                <a:t>로부터 받은</a:t>
              </a:r>
              <a:r>
                <a:rPr lang="en-US" altLang="ko-KR" sz="1400" dirty="0" smtClean="0">
                  <a:latin typeface="+mn-ea"/>
                  <a:ea typeface="+mn-ea"/>
                </a:rPr>
                <a:t> 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DB</a:t>
              </a:r>
              <a:r>
                <a:rPr lang="ko-KR" altLang="en-US" sz="1400" dirty="0" smtClean="0">
                  <a:latin typeface="+mn-ea"/>
                  <a:ea typeface="+mn-ea"/>
                </a:rPr>
                <a:t>연결</a:t>
              </a:r>
              <a:r>
                <a:rPr lang="en-US" altLang="ko-KR" sz="1400" dirty="0">
                  <a:latin typeface="+mn-ea"/>
                  <a:ea typeface="+mn-ea"/>
                </a:rPr>
                <a:t> </a:t>
              </a:r>
              <a:r>
                <a:rPr lang="ko-KR" altLang="en-US" sz="1400" dirty="0" smtClean="0">
                  <a:latin typeface="+mn-ea"/>
                  <a:ea typeface="+mn-ea"/>
                </a:rPr>
                <a:t>객체로 요청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dirty="0" err="1" smtClean="0">
                  <a:latin typeface="+mn-ea"/>
                  <a:ea typeface="+mn-ea"/>
                </a:rPr>
                <a:t>쿼리문을</a:t>
              </a:r>
              <a:r>
                <a:rPr lang="ko-KR" altLang="en-US" sz="1400" dirty="0" smtClean="0">
                  <a:latin typeface="+mn-ea"/>
                  <a:ea typeface="+mn-ea"/>
                </a:rPr>
                <a:t> </a:t>
              </a:r>
              <a:r>
                <a:rPr lang="en-US" altLang="ko-KR" sz="1400" dirty="0" smtClean="0">
                  <a:latin typeface="+mn-ea"/>
                  <a:ea typeface="+mn-ea"/>
                </a:rPr>
                <a:t>DBMS</a:t>
              </a:r>
              <a:r>
                <a:rPr lang="ko-KR" altLang="en-US" sz="1400" dirty="0" smtClean="0">
                  <a:latin typeface="+mn-ea"/>
                  <a:ea typeface="+mn-ea"/>
                </a:rPr>
                <a:t>에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전달하고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결과 값 </a:t>
              </a:r>
              <a:r>
                <a:rPr lang="en-US" altLang="ko-KR" sz="1400" dirty="0" smtClean="0">
                  <a:latin typeface="+mn-ea"/>
                  <a:ea typeface="+mn-ea"/>
                </a:rPr>
                <a:t>service</a:t>
              </a:r>
              <a:r>
                <a:rPr lang="ko-KR" altLang="en-US" sz="1400" dirty="0" smtClean="0">
                  <a:latin typeface="+mn-ea"/>
                  <a:ea typeface="+mn-ea"/>
                </a:rPr>
                <a:t>에 전달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0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Class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상세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1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804006"/>
            <a:ext cx="9115425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/>
            </a:extLst>
          </p:cNvPr>
          <p:cNvSpPr/>
          <p:nvPr/>
        </p:nvSpPr>
        <p:spPr>
          <a:xfrm>
            <a:off x="5457825" y="1896206"/>
            <a:ext cx="5140325" cy="1239837"/>
          </a:xfrm>
          <a:prstGeom prst="rect">
            <a:avLst/>
          </a:prstGeom>
          <a:solidFill>
            <a:schemeClr val="accent6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/>
            </a:extLst>
          </p:cNvPr>
          <p:cNvSpPr/>
          <p:nvPr/>
        </p:nvSpPr>
        <p:spPr>
          <a:xfrm>
            <a:off x="3248025" y="3270981"/>
            <a:ext cx="7270750" cy="3438525"/>
          </a:xfrm>
          <a:prstGeom prst="rect">
            <a:avLst/>
          </a:prstGeom>
          <a:solidFill>
            <a:schemeClr val="accent1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/>
            </a:extLst>
          </p:cNvPr>
          <p:cNvSpPr/>
          <p:nvPr/>
        </p:nvSpPr>
        <p:spPr>
          <a:xfrm>
            <a:off x="3362325" y="1969231"/>
            <a:ext cx="1982787" cy="1060450"/>
          </a:xfrm>
          <a:prstGeom prst="rect">
            <a:avLst/>
          </a:prstGeom>
          <a:solidFill>
            <a:schemeClr val="accent2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/>
            </a:extLst>
          </p:cNvPr>
          <p:cNvSpPr/>
          <p:nvPr/>
        </p:nvSpPr>
        <p:spPr>
          <a:xfrm>
            <a:off x="1550987" y="1842231"/>
            <a:ext cx="1682750" cy="1414462"/>
          </a:xfrm>
          <a:prstGeom prst="rect">
            <a:avLst/>
          </a:prstGeom>
          <a:solidFill>
            <a:schemeClr val="accent5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/>
            </a:extLst>
          </p:cNvPr>
          <p:cNvSpPr/>
          <p:nvPr/>
        </p:nvSpPr>
        <p:spPr>
          <a:xfrm>
            <a:off x="1655762" y="1007206"/>
            <a:ext cx="1185863" cy="534987"/>
          </a:xfrm>
          <a:prstGeom prst="rect">
            <a:avLst/>
          </a:prstGeom>
          <a:solidFill>
            <a:srgbClr val="EAEAE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화살표: 위쪽/아래쪽 10">
            <a:extLst>
              <a:ext uri="{FF2B5EF4-FFF2-40B4-BE49-F238E27FC236}"/>
            </a:extLst>
          </p:cNvPr>
          <p:cNvSpPr/>
          <p:nvPr/>
        </p:nvSpPr>
        <p:spPr>
          <a:xfrm>
            <a:off x="9250362" y="3077306"/>
            <a:ext cx="144463" cy="203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화살표: 왼쪽/오른쪽 15">
            <a:extLst>
              <a:ext uri="{FF2B5EF4-FFF2-40B4-BE49-F238E27FC236}"/>
            </a:extLst>
          </p:cNvPr>
          <p:cNvSpPr/>
          <p:nvPr/>
        </p:nvSpPr>
        <p:spPr>
          <a:xfrm>
            <a:off x="7556500" y="2408968"/>
            <a:ext cx="288925" cy="165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화살표: 왼쪽/오른쪽 15">
            <a:extLst>
              <a:ext uri="{FF2B5EF4-FFF2-40B4-BE49-F238E27FC236}"/>
            </a:extLst>
          </p:cNvPr>
          <p:cNvSpPr/>
          <p:nvPr/>
        </p:nvSpPr>
        <p:spPr>
          <a:xfrm>
            <a:off x="5265737" y="2432781"/>
            <a:ext cx="288925" cy="165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화살표: 왼쪽/오른쪽 15">
            <a:extLst>
              <a:ext uri="{FF2B5EF4-FFF2-40B4-BE49-F238E27FC236}"/>
            </a:extLst>
          </p:cNvPr>
          <p:cNvSpPr/>
          <p:nvPr/>
        </p:nvSpPr>
        <p:spPr>
          <a:xfrm>
            <a:off x="3168650" y="2501043"/>
            <a:ext cx="287337" cy="1635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/>
            </a:extLst>
          </p:cNvPr>
          <p:cNvSpPr/>
          <p:nvPr/>
        </p:nvSpPr>
        <p:spPr>
          <a:xfrm>
            <a:off x="5807075" y="791306"/>
            <a:ext cx="1368425" cy="1036637"/>
          </a:xfrm>
          <a:prstGeom prst="rect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6"/>
          <p:cNvSpPr txBox="1">
            <a:spLocks noChangeArrowheads="1"/>
          </p:cNvSpPr>
          <p:nvPr/>
        </p:nvSpPr>
        <p:spPr bwMode="auto">
          <a:xfrm>
            <a:off x="8778875" y="1589818"/>
            <a:ext cx="1401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Dao</a:t>
            </a: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6"/>
          <p:cNvSpPr txBox="1">
            <a:spLocks noChangeArrowheads="1"/>
          </p:cNvSpPr>
          <p:nvPr/>
        </p:nvSpPr>
        <p:spPr bwMode="auto">
          <a:xfrm>
            <a:off x="6299200" y="3031268"/>
            <a:ext cx="1401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Vo</a:t>
            </a: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3689350" y="1629506"/>
            <a:ext cx="1401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24"/>
          <p:cNvSpPr txBox="1">
            <a:spLocks noChangeArrowheads="1"/>
          </p:cNvSpPr>
          <p:nvPr/>
        </p:nvSpPr>
        <p:spPr bwMode="auto">
          <a:xfrm>
            <a:off x="1655762" y="3217006"/>
            <a:ext cx="1214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19"/>
          <p:cNvSpPr txBox="1">
            <a:spLocks noChangeArrowheads="1"/>
          </p:cNvSpPr>
          <p:nvPr/>
        </p:nvSpPr>
        <p:spPr bwMode="auto">
          <a:xfrm>
            <a:off x="2733675" y="1124681"/>
            <a:ext cx="121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Run</a:t>
            </a: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26"/>
          <p:cNvSpPr txBox="1">
            <a:spLocks noChangeArrowheads="1"/>
          </p:cNvSpPr>
          <p:nvPr/>
        </p:nvSpPr>
        <p:spPr bwMode="auto">
          <a:xfrm>
            <a:off x="5400675" y="1715231"/>
            <a:ext cx="1401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26"/>
          <p:cNvSpPr txBox="1">
            <a:spLocks noChangeArrowheads="1"/>
          </p:cNvSpPr>
          <p:nvPr/>
        </p:nvSpPr>
        <p:spPr bwMode="auto">
          <a:xfrm>
            <a:off x="4713287" y="723043"/>
            <a:ext cx="1401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Common</a:t>
            </a: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화살표: 위쪽/아래쪽 10">
            <a:extLst>
              <a:ext uri="{FF2B5EF4-FFF2-40B4-BE49-F238E27FC236}"/>
            </a:extLst>
          </p:cNvPr>
          <p:cNvSpPr/>
          <p:nvPr/>
        </p:nvSpPr>
        <p:spPr>
          <a:xfrm>
            <a:off x="4210050" y="3077306"/>
            <a:ext cx="144462" cy="203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11798</TotalTime>
  <Words>257</Words>
  <Application>Microsoft Office PowerPoint</Application>
  <PresentationFormat>와이드스크린</PresentationFormat>
  <Paragraphs>99</Paragraphs>
  <Slides>5</Slides>
  <Notes>5</Notes>
  <HiddenSlides>2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Lato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백 동현</cp:lastModifiedBy>
  <cp:revision>384</cp:revision>
  <dcterms:created xsi:type="dcterms:W3CDTF">2018-04-10T03:44:26Z</dcterms:created>
  <dcterms:modified xsi:type="dcterms:W3CDTF">2019-12-02T07:19:54Z</dcterms:modified>
</cp:coreProperties>
</file>