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66" r:id="rId10"/>
    <p:sldId id="267" r:id="rId11"/>
    <p:sldId id="272"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0E4851-1BE2-489E-9B44-8989E3ED0103}">
          <p14:sldIdLst>
            <p14:sldId id="256"/>
            <p14:sldId id="257"/>
          </p14:sldIdLst>
        </p14:section>
        <p14:section name="Untitled Section" id="{959339A0-4D2A-42DB-BCCB-F2F4E0AD1F01}">
          <p14:sldIdLst>
            <p14:sldId id="258"/>
            <p14:sldId id="259"/>
            <p14:sldId id="260"/>
            <p14:sldId id="262"/>
            <p14:sldId id="263"/>
            <p14:sldId id="264"/>
            <p14:sldId id="266"/>
            <p14:sldId id="267"/>
            <p14:sldId id="272"/>
            <p14:sldId id="26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80" d="100"/>
          <a:sy n="80"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03507-3C45-4FE4-AECA-09C773B96B4C}" type="datetimeFigureOut">
              <a:rPr lang="en-CM" smtClean="0"/>
              <a:t>22/04/2024</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C7D74-31FE-436C-A602-F1B0D237CA53}" type="slidenum">
              <a:rPr lang="en-CM" smtClean="0"/>
              <a:t>‹#›</a:t>
            </a:fld>
            <a:endParaRPr lang="en-CM"/>
          </a:p>
        </p:txBody>
      </p:sp>
    </p:spTree>
    <p:extLst>
      <p:ext uri="{BB962C8B-B14F-4D97-AF65-F5344CB8AC3E}">
        <p14:creationId xmlns:p14="http://schemas.microsoft.com/office/powerpoint/2010/main" val="211755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9E57944-29FC-4FB7-90FC-91A39DEA3D7C}" type="datetime1">
              <a:rPr lang="en-US" smtClean="0"/>
              <a:t>4/22/2024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ED525-16E2-4A39-933B-4701E2599188}"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82071E8-8E1B-405F-8B48-8A8E108947BB}" type="datetime1">
              <a:rPr lang="en-US" smtClean="0"/>
              <a:t>4/22/2024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A12E5-CE1E-4369-A16B-538910DAABF3}"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633E1-F726-45D6-B56E-AEFB7CF42D09}" type="datetime1">
              <a:rPr lang="en-US" smtClean="0"/>
              <a:t>4/22/2024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88CD1-D87F-41C9-8420-AA11F93FE7AC}"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04353-43F2-41DD-9ACB-01674D436DEA}" type="datetime1">
              <a:rPr lang="en-US" smtClean="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6EBCC-B1CF-432C-8B4B-EA4A10E80E11}" type="datetime1">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3B603-1B4D-468F-9C81-F774183BC983}" type="datetime1">
              <a:rPr lang="en-US" smtClean="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DE13D20-3269-4357-A19D-300D5601BE05}" type="datetime1">
              <a:rPr lang="en-US" smtClean="0"/>
              <a:t>4/22/2024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7C6D5A-E2CC-4F68-89BC-92A8B006FD1F}"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C965FE6-8172-4A73-8590-C94FFADD74D0}" type="datetime1">
              <a:rPr lang="en-US" smtClean="0"/>
              <a:t>4/22/2024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51F6-EA62-C1C0-7877-F0A545F5FC2C}"/>
              </a:ext>
            </a:extLst>
          </p:cNvPr>
          <p:cNvSpPr>
            <a:spLocks noGrp="1"/>
          </p:cNvSpPr>
          <p:nvPr>
            <p:ph type="ctrTitle"/>
          </p:nvPr>
        </p:nvSpPr>
        <p:spPr/>
        <p:txBody>
          <a:bodyPr/>
          <a:lstStyle/>
          <a:p>
            <a:r>
              <a:rPr lang="en-US" dirty="0"/>
              <a:t>REQUIREMENTS GATHERING</a:t>
            </a:r>
          </a:p>
        </p:txBody>
      </p:sp>
      <p:sp>
        <p:nvSpPr>
          <p:cNvPr id="3" name="Subtitle 2">
            <a:extLst>
              <a:ext uri="{FF2B5EF4-FFF2-40B4-BE49-F238E27FC236}">
                <a16:creationId xmlns:a16="http://schemas.microsoft.com/office/drawing/2014/main" id="{630EAEAB-3158-0B4E-4462-F6794E605FC0}"/>
              </a:ext>
            </a:extLst>
          </p:cNvPr>
          <p:cNvSpPr>
            <a:spLocks noGrp="1"/>
          </p:cNvSpPr>
          <p:nvPr>
            <p:ph type="subTitle" idx="1"/>
          </p:nvPr>
        </p:nvSpPr>
        <p:spPr/>
        <p:txBody>
          <a:bodyPr/>
          <a:lstStyle/>
          <a:p>
            <a:r>
              <a:rPr lang="en-US" dirty="0"/>
              <a:t>BIOMETRIC STUDENT ATTENDANCE MOBILE APPLICATION</a:t>
            </a:r>
          </a:p>
        </p:txBody>
      </p:sp>
      <p:sp>
        <p:nvSpPr>
          <p:cNvPr id="4" name="Slide Number Placeholder 3">
            <a:extLst>
              <a:ext uri="{FF2B5EF4-FFF2-40B4-BE49-F238E27FC236}">
                <a16:creationId xmlns:a16="http://schemas.microsoft.com/office/drawing/2014/main" id="{185E8D2F-1DCB-416F-A0BD-E735317DA1BA}"/>
              </a:ext>
            </a:extLst>
          </p:cNvPr>
          <p:cNvSpPr>
            <a:spLocks noGrp="1"/>
          </p:cNvSpPr>
          <p:nvPr>
            <p:ph type="sldNum" sz="quarter" idx="12"/>
          </p:nvPr>
        </p:nvSpPr>
        <p:spPr>
          <a:xfrm>
            <a:off x="10558299" y="5956137"/>
            <a:ext cx="1473280" cy="1070305"/>
          </a:xfrm>
        </p:spPr>
        <p:txBody>
          <a:bodyPr/>
          <a:lstStyle/>
          <a:p>
            <a:fld id="{D57F1E4F-1CFF-5643-939E-217C01CDF565}" type="slidenum">
              <a:rPr lang="en-US" sz="1400" smtClean="0"/>
              <a:pPr/>
              <a:t>1</a:t>
            </a:fld>
            <a:endParaRPr lang="en-US" sz="1400" dirty="0"/>
          </a:p>
        </p:txBody>
      </p:sp>
    </p:spTree>
    <p:extLst>
      <p:ext uri="{BB962C8B-B14F-4D97-AF65-F5344CB8AC3E}">
        <p14:creationId xmlns:p14="http://schemas.microsoft.com/office/powerpoint/2010/main" val="106300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483C-31AD-4B99-AA23-ABC9179E9196}"/>
              </a:ext>
            </a:extLst>
          </p:cNvPr>
          <p:cNvSpPr>
            <a:spLocks noGrp="1"/>
          </p:cNvSpPr>
          <p:nvPr>
            <p:ph type="title"/>
          </p:nvPr>
        </p:nvSpPr>
        <p:spPr/>
        <p:txBody>
          <a:bodyPr/>
          <a:lstStyle/>
          <a:p>
            <a:r>
              <a:rPr lang="en-US" dirty="0">
                <a:effectLst/>
                <a:ea typeface="Calibri" panose="020F0502020204030204" pitchFamily="34" charset="0"/>
              </a:rPr>
              <a:t>NON-FUNCTIONAL REQUIREMENTS GATHERING</a:t>
            </a:r>
            <a:endParaRPr lang="en-CM" dirty="0"/>
          </a:p>
        </p:txBody>
      </p:sp>
      <p:sp>
        <p:nvSpPr>
          <p:cNvPr id="3" name="Content Placeholder 2">
            <a:extLst>
              <a:ext uri="{FF2B5EF4-FFF2-40B4-BE49-F238E27FC236}">
                <a16:creationId xmlns:a16="http://schemas.microsoft.com/office/drawing/2014/main" id="{08DB3523-0A14-4C71-B0DE-417685F65D9D}"/>
              </a:ext>
            </a:extLst>
          </p:cNvPr>
          <p:cNvSpPr>
            <a:spLocks noGrp="1"/>
          </p:cNvSpPr>
          <p:nvPr>
            <p:ph sz="half" idx="1"/>
          </p:nvPr>
        </p:nvSpPr>
        <p:spPr/>
        <p:txBody>
          <a:bodyPr/>
          <a:lstStyle/>
          <a:p>
            <a:pPr marL="0" indent="0">
              <a:buNone/>
            </a:pPr>
            <a:r>
              <a:rPr lang="en-US" b="1" dirty="0">
                <a:latin typeface="Calibri" panose="020F0502020204030204" pitchFamily="34" charset="0"/>
              </a:rPr>
              <a:t> </a:t>
            </a:r>
            <a:r>
              <a:rPr lang="en-US" sz="1800" b="1" dirty="0">
                <a:effectLst/>
                <a:latin typeface="Calibri" panose="020F0502020204030204" pitchFamily="34" charset="0"/>
              </a:rPr>
              <a:t>   </a:t>
            </a:r>
          </a:p>
          <a:p>
            <a:pPr marL="0" indent="0">
              <a:buNone/>
            </a:pPr>
            <a:r>
              <a:rPr lang="en-US" sz="1800" b="1" u="sng" dirty="0">
                <a:effectLst/>
                <a:latin typeface="Calibri" panose="020F0502020204030204" pitchFamily="34" charset="0"/>
              </a:rPr>
              <a:t>Considering Compliance and Security</a:t>
            </a:r>
          </a:p>
          <a:p>
            <a:pPr>
              <a:buFont typeface="Wingdings" panose="05000000000000000000" pitchFamily="2" charset="2"/>
              <a:buChar char="§"/>
            </a:pPr>
            <a:r>
              <a:rPr lang="en-US" b="1"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GDPR Compliance</a:t>
            </a:r>
          </a:p>
          <a:p>
            <a:pPr>
              <a:buFont typeface="Wingdings" panose="05000000000000000000" pitchFamily="2" charset="2"/>
              <a:buChar char="§"/>
            </a:pPr>
            <a:r>
              <a:rPr lang="en-US" b="1"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Secure Storage</a:t>
            </a:r>
          </a:p>
          <a:p>
            <a:pPr marL="0" indent="0">
              <a:buNone/>
            </a:pPr>
            <a:endParaRPr lang="en-CM" sz="1800" b="1" dirty="0">
              <a:effectLst/>
              <a:latin typeface="Calibri" panose="020F0502020204030204" pitchFamily="34" charset="0"/>
            </a:endParaRPr>
          </a:p>
          <a:p>
            <a:pPr marL="0" indent="0">
              <a:buNone/>
            </a:pPr>
            <a:r>
              <a:rPr lang="en-US" sz="1800" dirty="0">
                <a:effectLst/>
                <a:latin typeface="Calibri" panose="020F0502020204030204" pitchFamily="34" charset="0"/>
                <a:ea typeface="Calibri" panose="020F0502020204030204" pitchFamily="34" charset="0"/>
              </a:rPr>
              <a:t>    </a:t>
            </a:r>
            <a:r>
              <a:rPr lang="en-US" sz="1800" b="1" u="sng" dirty="0">
                <a:effectLst/>
                <a:latin typeface="Calibri" panose="020F0502020204030204" pitchFamily="34" charset="0"/>
                <a:ea typeface="Calibri" panose="020F0502020204030204" pitchFamily="34" charset="0"/>
              </a:rPr>
              <a:t> Scalability</a:t>
            </a:r>
          </a:p>
          <a:p>
            <a:pPr>
              <a:buFont typeface="Wingdings" panose="05000000000000000000" pitchFamily="2" charset="2"/>
              <a:buChar char="§"/>
            </a:pP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Designing the system to handle varying class sizes and accommodate future growth without compromising performance</a:t>
            </a:r>
            <a:endParaRPr lang="en-CM" b="1" u="sng" dirty="0"/>
          </a:p>
          <a:p>
            <a:endParaRPr lang="en-CM" dirty="0"/>
          </a:p>
        </p:txBody>
      </p:sp>
      <p:sp>
        <p:nvSpPr>
          <p:cNvPr id="4" name="Content Placeholder 3">
            <a:extLst>
              <a:ext uri="{FF2B5EF4-FFF2-40B4-BE49-F238E27FC236}">
                <a16:creationId xmlns:a16="http://schemas.microsoft.com/office/drawing/2014/main" id="{AB56E7B1-30B4-4EBB-A622-872AA2C419AC}"/>
              </a:ext>
            </a:extLst>
          </p:cNvPr>
          <p:cNvSpPr>
            <a:spLocks noGrp="1"/>
          </p:cNvSpPr>
          <p:nvPr>
            <p:ph sz="half" idx="2"/>
          </p:nvPr>
        </p:nvSpPr>
        <p:spPr>
          <a:xfrm>
            <a:off x="6469380" y="1717990"/>
            <a:ext cx="5422390" cy="4143061"/>
          </a:xfrm>
        </p:spPr>
        <p:txBody>
          <a:bodyPr/>
          <a:lstStyle/>
          <a:p>
            <a:pPr marL="0" indent="0">
              <a:buNone/>
            </a:pPr>
            <a:r>
              <a:rPr lang="en-US" sz="1800" dirty="0">
                <a:effectLst/>
                <a:latin typeface="Calibri" panose="020F0502020204030204" pitchFamily="34" charset="0"/>
                <a:ea typeface="Calibri" panose="020F0502020204030204" pitchFamily="34" charset="0"/>
              </a:rPr>
              <a:t> </a:t>
            </a:r>
            <a:r>
              <a:rPr lang="en-US" sz="1800" b="1" u="sng" dirty="0">
                <a:effectLst/>
                <a:latin typeface="Calibri" panose="020F0502020204030204" pitchFamily="34" charset="0"/>
                <a:ea typeface="Calibri" panose="020F0502020204030204" pitchFamily="34" charset="0"/>
              </a:rPr>
              <a:t>Legal and Ethical Considerations </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Obtaining Informed Consent</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rPr>
              <a:t>Implementation of Robust Security Measures</a:t>
            </a:r>
          </a:p>
          <a:p>
            <a:pPr marL="0" indent="0">
              <a:buNone/>
            </a:pPr>
            <a:endParaRPr lang="en-CM" sz="1800" dirty="0">
              <a:effectLst/>
              <a:latin typeface="Calibri" panose="020F0502020204030204" pitchFamily="34" charset="0"/>
            </a:endParaRPr>
          </a:p>
          <a:p>
            <a:pPr marL="0" indent="0">
              <a:buNone/>
            </a:pPr>
            <a:r>
              <a:rPr lang="en-US" sz="1800" b="1" u="sng" dirty="0">
                <a:effectLst/>
                <a:latin typeface="Calibri" panose="020F0502020204030204" pitchFamily="34" charset="0"/>
                <a:ea typeface="Calibri" panose="020F0502020204030204" pitchFamily="34" charset="0"/>
              </a:rPr>
              <a:t>Performance Objectives</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Primary Goals</a:t>
            </a:r>
            <a:endParaRPr lang="en-CM" b="1" u="sng" dirty="0"/>
          </a:p>
        </p:txBody>
      </p:sp>
      <p:sp>
        <p:nvSpPr>
          <p:cNvPr id="7" name="Slide Number Placeholder 6">
            <a:extLst>
              <a:ext uri="{FF2B5EF4-FFF2-40B4-BE49-F238E27FC236}">
                <a16:creationId xmlns:a16="http://schemas.microsoft.com/office/drawing/2014/main" id="{D7B34975-4D1D-4F2C-8248-69A459359836}"/>
              </a:ext>
            </a:extLst>
          </p:cNvPr>
          <p:cNvSpPr>
            <a:spLocks noGrp="1"/>
          </p:cNvSpPr>
          <p:nvPr>
            <p:ph type="sldNum" sz="quarter" idx="12"/>
          </p:nvPr>
        </p:nvSpPr>
        <p:spPr/>
        <p:txBody>
          <a:bodyPr/>
          <a:lstStyle/>
          <a:p>
            <a:fld id="{D57F1E4F-1CFF-5643-939E-217C01CDF565}" type="slidenum">
              <a:rPr lang="en-US" sz="1400" smtClean="0"/>
              <a:pPr/>
              <a:t>10</a:t>
            </a:fld>
            <a:endParaRPr lang="en-US" sz="1400" dirty="0"/>
          </a:p>
        </p:txBody>
      </p:sp>
    </p:spTree>
    <p:extLst>
      <p:ext uri="{BB962C8B-B14F-4D97-AF65-F5344CB8AC3E}">
        <p14:creationId xmlns:p14="http://schemas.microsoft.com/office/powerpoint/2010/main" val="144772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A9BF-F184-417A-9D51-BA256096D3DF}"/>
              </a:ext>
            </a:extLst>
          </p:cNvPr>
          <p:cNvSpPr>
            <a:spLocks noGrp="1"/>
          </p:cNvSpPr>
          <p:nvPr>
            <p:ph type="title"/>
          </p:nvPr>
        </p:nvSpPr>
        <p:spPr/>
        <p:txBody>
          <a:bodyPr/>
          <a:lstStyle/>
          <a:p>
            <a:r>
              <a:rPr lang="en-US" sz="2800" dirty="0"/>
              <a:t>Conducting interviews and surveys</a:t>
            </a:r>
            <a:endParaRPr lang="en-CM" dirty="0"/>
          </a:p>
        </p:txBody>
      </p:sp>
      <p:sp>
        <p:nvSpPr>
          <p:cNvPr id="3" name="Content Placeholder 2">
            <a:extLst>
              <a:ext uri="{FF2B5EF4-FFF2-40B4-BE49-F238E27FC236}">
                <a16:creationId xmlns:a16="http://schemas.microsoft.com/office/drawing/2014/main" id="{03C4FF5C-B135-4309-AFC0-029206413D74}"/>
              </a:ext>
            </a:extLst>
          </p:cNvPr>
          <p:cNvSpPr>
            <a:spLocks noGrp="1"/>
          </p:cNvSpPr>
          <p:nvPr>
            <p:ph sz="half" idx="1"/>
          </p:nvPr>
        </p:nvSpPr>
        <p:spPr/>
        <p:txBody>
          <a:bodyPr/>
          <a:lstStyle/>
          <a:p>
            <a:r>
              <a:rPr lang="en-US" b="0" i="0" dirty="0">
                <a:solidFill>
                  <a:srgbClr val="0D0D0D"/>
                </a:solidFill>
                <a:effectLst/>
                <a:latin typeface="Söhne"/>
              </a:rPr>
              <a:t>Conducting interviews and surveys for a biometric attendance system is crucial for gathering insights from stakeholders. Through interviews, key individuals such as teachers, administrative staff, and students can provide valuable input on their needs, concerns, and preferences regarding the system.</a:t>
            </a:r>
            <a:endParaRPr lang="en-CM" dirty="0"/>
          </a:p>
        </p:txBody>
      </p:sp>
      <p:pic>
        <p:nvPicPr>
          <p:cNvPr id="7" name="Content Placeholder 6">
            <a:extLst>
              <a:ext uri="{FF2B5EF4-FFF2-40B4-BE49-F238E27FC236}">
                <a16:creationId xmlns:a16="http://schemas.microsoft.com/office/drawing/2014/main" id="{B235DE74-6B5F-4CAB-88E0-6EDF15CA1389}"/>
              </a:ext>
            </a:extLst>
          </p:cNvPr>
          <p:cNvPicPr>
            <a:picLocks noGrp="1" noChangeAspect="1"/>
          </p:cNvPicPr>
          <p:nvPr>
            <p:ph sz="half" idx="2"/>
          </p:nvPr>
        </p:nvPicPr>
        <p:blipFill>
          <a:blip r:embed="rId2"/>
          <a:stretch>
            <a:fillRect/>
          </a:stretch>
        </p:blipFill>
        <p:spPr>
          <a:xfrm>
            <a:off x="6466185" y="2227263"/>
            <a:ext cx="4866679" cy="3633787"/>
          </a:xfrm>
        </p:spPr>
      </p:pic>
      <p:sp>
        <p:nvSpPr>
          <p:cNvPr id="5" name="Slide Number Placeholder 4">
            <a:extLst>
              <a:ext uri="{FF2B5EF4-FFF2-40B4-BE49-F238E27FC236}">
                <a16:creationId xmlns:a16="http://schemas.microsoft.com/office/drawing/2014/main" id="{219BECA3-55CA-4F38-BA2D-7C971CBDBEE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693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0CD0-4CC6-4051-95AC-E4223F2CDB21}"/>
              </a:ext>
            </a:extLst>
          </p:cNvPr>
          <p:cNvSpPr>
            <a:spLocks noGrp="1"/>
          </p:cNvSpPr>
          <p:nvPr>
            <p:ph type="title"/>
          </p:nvPr>
        </p:nvSpPr>
        <p:spPr/>
        <p:txBody>
          <a:bodyPr/>
          <a:lstStyle/>
          <a:p>
            <a:r>
              <a:rPr lang="en-US" dirty="0"/>
              <a:t>CONCLUSION</a:t>
            </a:r>
            <a:endParaRPr lang="en-CM" dirty="0"/>
          </a:p>
        </p:txBody>
      </p:sp>
      <p:sp>
        <p:nvSpPr>
          <p:cNvPr id="3" name="Content Placeholder 2">
            <a:extLst>
              <a:ext uri="{FF2B5EF4-FFF2-40B4-BE49-F238E27FC236}">
                <a16:creationId xmlns:a16="http://schemas.microsoft.com/office/drawing/2014/main" id="{1CFDFF5E-D500-4FF1-BC69-C487B21D7968}"/>
              </a:ext>
            </a:extLst>
          </p:cNvPr>
          <p:cNvSpPr>
            <a:spLocks noGrp="1"/>
          </p:cNvSpPr>
          <p:nvPr>
            <p:ph idx="1"/>
          </p:nvPr>
        </p:nvSpPr>
        <p:spPr>
          <a:xfrm>
            <a:off x="581192" y="2180496"/>
            <a:ext cx="11029615" cy="2961549"/>
          </a:xfrm>
        </p:spPr>
        <p:txBody>
          <a:bodyPr/>
          <a:lstStyle/>
          <a:p>
            <a:r>
              <a:rPr lang="en-US" dirty="0"/>
              <a:t>Thorough requirement gathering is required for a biometric class attendance system, which involves analyzing stakeholder needs, existing processes, and technological factors. This process lays the groundwork for designing and implementing an efficient and secure solution that meets the specific needs of educational institutions.</a:t>
            </a:r>
            <a:endParaRPr lang="en-CM" dirty="0"/>
          </a:p>
        </p:txBody>
      </p:sp>
      <p:sp>
        <p:nvSpPr>
          <p:cNvPr id="4" name="Slide Number Placeholder 3">
            <a:extLst>
              <a:ext uri="{FF2B5EF4-FFF2-40B4-BE49-F238E27FC236}">
                <a16:creationId xmlns:a16="http://schemas.microsoft.com/office/drawing/2014/main" id="{FA587758-143C-4581-AC95-79B52FFE2A05}"/>
              </a:ext>
            </a:extLst>
          </p:cNvPr>
          <p:cNvSpPr>
            <a:spLocks noGrp="1"/>
          </p:cNvSpPr>
          <p:nvPr>
            <p:ph type="sldNum" sz="quarter" idx="12"/>
          </p:nvPr>
        </p:nvSpPr>
        <p:spPr/>
        <p:txBody>
          <a:bodyPr/>
          <a:lstStyle/>
          <a:p>
            <a:fld id="{D57F1E4F-1CFF-5643-939E-217C01CDF565}" type="slidenum">
              <a:rPr lang="en-US" sz="1400" smtClean="0"/>
              <a:pPr/>
              <a:t>12</a:t>
            </a:fld>
            <a:endParaRPr lang="en-US" sz="1400" dirty="0"/>
          </a:p>
        </p:txBody>
      </p:sp>
    </p:spTree>
    <p:extLst>
      <p:ext uri="{BB962C8B-B14F-4D97-AF65-F5344CB8AC3E}">
        <p14:creationId xmlns:p14="http://schemas.microsoft.com/office/powerpoint/2010/main" val="381573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00651-E23F-43FB-A9BE-788823DA0E83}"/>
              </a:ext>
            </a:extLst>
          </p:cNvPr>
          <p:cNvSpPr>
            <a:spLocks noGrp="1"/>
          </p:cNvSpPr>
          <p:nvPr>
            <p:ph sz="half" idx="1"/>
          </p:nvPr>
        </p:nvSpPr>
        <p:spPr>
          <a:xfrm>
            <a:off x="649704" y="2228003"/>
            <a:ext cx="7218949" cy="3739660"/>
          </a:xfrm>
        </p:spPr>
        <p:txBody>
          <a:bodyPr>
            <a:normAutofit/>
          </a:bodyPr>
          <a:lstStyle/>
          <a:p>
            <a:pPr marL="0" indent="0">
              <a:buNone/>
            </a:pPr>
            <a:r>
              <a:rPr lang="en-US" sz="2800" b="1" dirty="0"/>
              <a:t> THANKS FOR YOUR ATTENTION</a:t>
            </a:r>
            <a:endParaRPr lang="en-CM" sz="2800" dirty="0"/>
          </a:p>
        </p:txBody>
      </p:sp>
      <p:pic>
        <p:nvPicPr>
          <p:cNvPr id="6" name="Content Placeholder 5">
            <a:extLst>
              <a:ext uri="{FF2B5EF4-FFF2-40B4-BE49-F238E27FC236}">
                <a16:creationId xmlns:a16="http://schemas.microsoft.com/office/drawing/2014/main" id="{A9B64AA9-A643-4B2C-89A4-FA54C2F1C3D6}"/>
              </a:ext>
            </a:extLst>
          </p:cNvPr>
          <p:cNvPicPr>
            <a:picLocks noGrp="1" noChangeAspect="1"/>
          </p:cNvPicPr>
          <p:nvPr>
            <p:ph sz="half" idx="2"/>
          </p:nvPr>
        </p:nvPicPr>
        <p:blipFill>
          <a:blip r:embed="rId2"/>
          <a:stretch>
            <a:fillRect/>
          </a:stretch>
        </p:blipFill>
        <p:spPr>
          <a:xfrm>
            <a:off x="7570564" y="2106031"/>
            <a:ext cx="2987736" cy="3850106"/>
          </a:xfrm>
        </p:spPr>
      </p:pic>
      <p:sp>
        <p:nvSpPr>
          <p:cNvPr id="7" name="Slide Number Placeholder 6">
            <a:extLst>
              <a:ext uri="{FF2B5EF4-FFF2-40B4-BE49-F238E27FC236}">
                <a16:creationId xmlns:a16="http://schemas.microsoft.com/office/drawing/2014/main" id="{F5C0D905-7AF7-4F7B-874F-923353627CD0}"/>
              </a:ext>
            </a:extLst>
          </p:cNvPr>
          <p:cNvSpPr>
            <a:spLocks noGrp="1"/>
          </p:cNvSpPr>
          <p:nvPr>
            <p:ph type="sldNum" sz="quarter" idx="12"/>
          </p:nvPr>
        </p:nvSpPr>
        <p:spPr/>
        <p:txBody>
          <a:bodyPr/>
          <a:lstStyle/>
          <a:p>
            <a:fld id="{D57F1E4F-1CFF-5643-939E-217C01CDF565}" type="slidenum">
              <a:rPr lang="en-US" sz="1400" smtClean="0"/>
              <a:pPr/>
              <a:t>13</a:t>
            </a:fld>
            <a:endParaRPr lang="en-US" sz="1400" dirty="0"/>
          </a:p>
        </p:txBody>
      </p:sp>
    </p:spTree>
    <p:extLst>
      <p:ext uri="{BB962C8B-B14F-4D97-AF65-F5344CB8AC3E}">
        <p14:creationId xmlns:p14="http://schemas.microsoft.com/office/powerpoint/2010/main" val="347291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04F4-F14F-5C27-D682-74EC504B5829}"/>
              </a:ext>
            </a:extLst>
          </p:cNvPr>
          <p:cNvSpPr>
            <a:spLocks noGrp="1"/>
          </p:cNvSpPr>
          <p:nvPr>
            <p:ph type="title"/>
          </p:nvPr>
        </p:nvSpPr>
        <p:spPr>
          <a:xfrm>
            <a:off x="581192" y="702156"/>
            <a:ext cx="11029616" cy="771802"/>
          </a:xfrm>
        </p:spPr>
        <p:txBody>
          <a:bodyPr/>
          <a:lstStyle/>
          <a:p>
            <a:r>
              <a:rPr lang="en-US" dirty="0"/>
              <a:t>OUTLINE</a:t>
            </a:r>
          </a:p>
        </p:txBody>
      </p:sp>
      <p:sp>
        <p:nvSpPr>
          <p:cNvPr id="3" name="Content Placeholder 2">
            <a:extLst>
              <a:ext uri="{FF2B5EF4-FFF2-40B4-BE49-F238E27FC236}">
                <a16:creationId xmlns:a16="http://schemas.microsoft.com/office/drawing/2014/main" id="{DE8D68E1-A533-2F4B-D80A-2B8229C84F3A}"/>
              </a:ext>
            </a:extLst>
          </p:cNvPr>
          <p:cNvSpPr>
            <a:spLocks noGrp="1"/>
          </p:cNvSpPr>
          <p:nvPr>
            <p:ph idx="1"/>
          </p:nvPr>
        </p:nvSpPr>
        <p:spPr/>
        <p:txBody>
          <a:bodyPr>
            <a:normAutofit/>
          </a:bodyPr>
          <a:lstStyle/>
          <a:p>
            <a:pPr marL="342900" indent="-342900">
              <a:buFont typeface="+mj-lt"/>
              <a:buAutoNum type="arabicPeriod"/>
            </a:pPr>
            <a:r>
              <a:rPr lang="en-US" sz="2800" dirty="0"/>
              <a:t>Understanding the project scope and objectives.</a:t>
            </a:r>
          </a:p>
          <a:p>
            <a:pPr marL="342900" indent="-342900">
              <a:buFont typeface="+mj-lt"/>
              <a:buAutoNum type="arabicPeriod"/>
            </a:pPr>
            <a:r>
              <a:rPr lang="en-US" sz="2800" dirty="0"/>
              <a:t>Identifying key stakeholders and their requirements.</a:t>
            </a:r>
          </a:p>
          <a:p>
            <a:pPr marL="342900" indent="-342900">
              <a:buFont typeface="+mj-lt"/>
              <a:buAutoNum type="arabicPeriod"/>
            </a:pPr>
            <a:r>
              <a:rPr lang="en-US" sz="2800" dirty="0"/>
              <a:t>System requirement gathering specifications</a:t>
            </a:r>
          </a:p>
          <a:p>
            <a:pPr marL="342900" indent="-342900">
              <a:buFont typeface="+mj-lt"/>
              <a:buAutoNum type="arabicPeriod"/>
            </a:pPr>
            <a:r>
              <a:rPr lang="en-US" sz="2800" dirty="0"/>
              <a:t>Documenting functional and non-functional requirements.</a:t>
            </a:r>
          </a:p>
          <a:p>
            <a:pPr marL="342900" indent="-342900">
              <a:buFont typeface="+mj-lt"/>
              <a:buAutoNum type="arabicPeriod"/>
            </a:pPr>
            <a:r>
              <a:rPr lang="en-US" sz="2800" dirty="0"/>
              <a:t>Conducting interviews and surveys to gather information.</a:t>
            </a:r>
          </a:p>
          <a:p>
            <a:pPr marL="342900" indent="-342900">
              <a:buFont typeface="+mj-lt"/>
              <a:buAutoNum type="arabicPeriod"/>
            </a:pPr>
            <a:r>
              <a:rPr lang="en-US" sz="2800" dirty="0"/>
              <a:t>Conclusion.</a:t>
            </a:r>
          </a:p>
        </p:txBody>
      </p:sp>
      <p:sp>
        <p:nvSpPr>
          <p:cNvPr id="4" name="Slide Number Placeholder 3">
            <a:extLst>
              <a:ext uri="{FF2B5EF4-FFF2-40B4-BE49-F238E27FC236}">
                <a16:creationId xmlns:a16="http://schemas.microsoft.com/office/drawing/2014/main" id="{81257C16-196D-43E1-9BC3-E44C2285D2DB}"/>
              </a:ext>
            </a:extLst>
          </p:cNvPr>
          <p:cNvSpPr>
            <a:spLocks noGrp="1"/>
          </p:cNvSpPr>
          <p:nvPr>
            <p:ph type="sldNum" sz="quarter" idx="12"/>
          </p:nvPr>
        </p:nvSpPr>
        <p:spPr/>
        <p:txBody>
          <a:bodyPr/>
          <a:lstStyle/>
          <a:p>
            <a:fld id="{D57F1E4F-1CFF-5643-939E-217C01CDF565}" type="slidenum">
              <a:rPr lang="en-US" sz="1400" smtClean="0"/>
              <a:pPr/>
              <a:t>2</a:t>
            </a:fld>
            <a:endParaRPr lang="en-US" sz="1400" dirty="0"/>
          </a:p>
        </p:txBody>
      </p:sp>
    </p:spTree>
    <p:extLst>
      <p:ext uri="{BB962C8B-B14F-4D97-AF65-F5344CB8AC3E}">
        <p14:creationId xmlns:p14="http://schemas.microsoft.com/office/powerpoint/2010/main" val="248739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B027-E4CA-9E31-B88E-4FB303B26383}"/>
              </a:ext>
            </a:extLst>
          </p:cNvPr>
          <p:cNvSpPr>
            <a:spLocks noGrp="1"/>
          </p:cNvSpPr>
          <p:nvPr>
            <p:ph type="title"/>
          </p:nvPr>
        </p:nvSpPr>
        <p:spPr>
          <a:xfrm>
            <a:off x="581193" y="729658"/>
            <a:ext cx="11029616" cy="757948"/>
          </a:xfrm>
        </p:spPr>
        <p:txBody>
          <a:bodyPr/>
          <a:lstStyle/>
          <a:p>
            <a:r>
              <a:rPr lang="en-US" dirty="0"/>
              <a:t>Defining the Project scope</a:t>
            </a:r>
          </a:p>
        </p:txBody>
      </p:sp>
      <p:sp>
        <p:nvSpPr>
          <p:cNvPr id="4" name="Content Placeholder 3">
            <a:extLst>
              <a:ext uri="{FF2B5EF4-FFF2-40B4-BE49-F238E27FC236}">
                <a16:creationId xmlns:a16="http://schemas.microsoft.com/office/drawing/2014/main" id="{5437841E-8286-B3C8-E10C-61C6A4569C9F}"/>
              </a:ext>
            </a:extLst>
          </p:cNvPr>
          <p:cNvSpPr>
            <a:spLocks noGrp="1"/>
          </p:cNvSpPr>
          <p:nvPr>
            <p:ph sz="half" idx="1"/>
          </p:nvPr>
        </p:nvSpPr>
        <p:spPr>
          <a:xfrm>
            <a:off x="581193" y="2770496"/>
            <a:ext cx="5422390" cy="2912008"/>
          </a:xfrm>
        </p:spPr>
        <p:txBody>
          <a:bodyPr>
            <a:normAutofit fontScale="92500" lnSpcReduction="10000"/>
          </a:bodyPr>
          <a:lstStyle/>
          <a:p>
            <a:pPr marL="0" indent="0">
              <a:buNone/>
            </a:pPr>
            <a:r>
              <a:rPr lang="en-US" sz="3600" b="1" u="sng" dirty="0"/>
              <a:t>Objectives</a:t>
            </a:r>
            <a:r>
              <a:rPr lang="en-US" sz="3600" dirty="0"/>
              <a:t>:</a:t>
            </a:r>
            <a:endParaRPr lang="en-US" sz="2400" dirty="0"/>
          </a:p>
          <a:p>
            <a:r>
              <a:rPr lang="en-US" sz="2400" dirty="0"/>
              <a:t>Automate Attendance Tracking</a:t>
            </a:r>
          </a:p>
          <a:p>
            <a:r>
              <a:rPr lang="en-US" sz="2400" dirty="0"/>
              <a:t>Enhance Accuracy and Reliability</a:t>
            </a:r>
          </a:p>
          <a:p>
            <a:r>
              <a:rPr lang="en-US" sz="2400" dirty="0"/>
              <a:t>Improve Efficiency</a:t>
            </a:r>
          </a:p>
          <a:p>
            <a:r>
              <a:rPr lang="en-US" sz="2400" dirty="0"/>
              <a:t>Ensure Data Security and Privacy</a:t>
            </a:r>
          </a:p>
          <a:p>
            <a:r>
              <a:rPr lang="en-US" sz="2400" dirty="0"/>
              <a:t>Facilitate Integration</a:t>
            </a:r>
          </a:p>
        </p:txBody>
      </p:sp>
      <p:sp>
        <p:nvSpPr>
          <p:cNvPr id="6" name="Rectangle 5">
            <a:extLst>
              <a:ext uri="{FF2B5EF4-FFF2-40B4-BE49-F238E27FC236}">
                <a16:creationId xmlns:a16="http://schemas.microsoft.com/office/drawing/2014/main" id="{220AEF93-FB9A-771F-99B3-8B8116A5876E}"/>
              </a:ext>
            </a:extLst>
          </p:cNvPr>
          <p:cNvSpPr/>
          <p:nvPr/>
        </p:nvSpPr>
        <p:spPr>
          <a:xfrm>
            <a:off x="6291618" y="2770496"/>
            <a:ext cx="4790364" cy="218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79C6D13B-200F-ACD2-EB60-FD0A6185F45F}"/>
              </a:ext>
            </a:extLst>
          </p:cNvPr>
          <p:cNvPicPr>
            <a:picLocks noGrp="1" noChangeAspect="1"/>
          </p:cNvPicPr>
          <p:nvPr>
            <p:ph sz="half" idx="2"/>
          </p:nvPr>
        </p:nvPicPr>
        <p:blipFill>
          <a:blip r:embed="rId2"/>
          <a:stretch>
            <a:fillRect/>
          </a:stretch>
        </p:blipFill>
        <p:spPr>
          <a:xfrm>
            <a:off x="6769290" y="3182968"/>
            <a:ext cx="3821373" cy="2862342"/>
          </a:xfrm>
        </p:spPr>
      </p:pic>
      <p:sp>
        <p:nvSpPr>
          <p:cNvPr id="3" name="Slide Number Placeholder 2">
            <a:extLst>
              <a:ext uri="{FF2B5EF4-FFF2-40B4-BE49-F238E27FC236}">
                <a16:creationId xmlns:a16="http://schemas.microsoft.com/office/drawing/2014/main" id="{012DB4A0-A32F-49C8-BCE5-CAD8B55C28D2}"/>
              </a:ext>
            </a:extLst>
          </p:cNvPr>
          <p:cNvSpPr>
            <a:spLocks noGrp="1"/>
          </p:cNvSpPr>
          <p:nvPr>
            <p:ph type="sldNum" sz="quarter" idx="12"/>
          </p:nvPr>
        </p:nvSpPr>
        <p:spPr/>
        <p:txBody>
          <a:bodyPr/>
          <a:lstStyle/>
          <a:p>
            <a:fld id="{D57F1E4F-1CFF-5643-939E-217C01CDF565}" type="slidenum">
              <a:rPr lang="en-US" sz="1400" smtClean="0"/>
              <a:pPr/>
              <a:t>3</a:t>
            </a:fld>
            <a:endParaRPr lang="en-US" sz="1400" dirty="0"/>
          </a:p>
        </p:txBody>
      </p:sp>
    </p:spTree>
    <p:extLst>
      <p:ext uri="{BB962C8B-B14F-4D97-AF65-F5344CB8AC3E}">
        <p14:creationId xmlns:p14="http://schemas.microsoft.com/office/powerpoint/2010/main" val="264068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1504F7-9588-A08A-86CD-ED1941E646EB}"/>
              </a:ext>
            </a:extLst>
          </p:cNvPr>
          <p:cNvSpPr>
            <a:spLocks noGrp="1"/>
          </p:cNvSpPr>
          <p:nvPr>
            <p:ph type="title"/>
          </p:nvPr>
        </p:nvSpPr>
        <p:spPr>
          <a:xfrm>
            <a:off x="581192" y="702156"/>
            <a:ext cx="11029616" cy="744507"/>
          </a:xfrm>
        </p:spPr>
        <p:txBody>
          <a:bodyPr/>
          <a:lstStyle/>
          <a:p>
            <a:r>
              <a:rPr lang="en-US" dirty="0"/>
              <a:t>Stakeholder identification</a:t>
            </a:r>
          </a:p>
        </p:txBody>
      </p:sp>
      <p:sp>
        <p:nvSpPr>
          <p:cNvPr id="6" name="Content Placeholder 5">
            <a:extLst>
              <a:ext uri="{FF2B5EF4-FFF2-40B4-BE49-F238E27FC236}">
                <a16:creationId xmlns:a16="http://schemas.microsoft.com/office/drawing/2014/main" id="{7571B9E4-4BBB-6216-6688-11256D90BDBC}"/>
              </a:ext>
            </a:extLst>
          </p:cNvPr>
          <p:cNvSpPr>
            <a:spLocks noGrp="1"/>
          </p:cNvSpPr>
          <p:nvPr>
            <p:ph idx="1"/>
          </p:nvPr>
        </p:nvSpPr>
        <p:spPr>
          <a:xfrm>
            <a:off x="581192" y="2180497"/>
            <a:ext cx="11029615" cy="1122262"/>
          </a:xfrm>
        </p:spPr>
        <p:txBody>
          <a:bodyPr/>
          <a:lstStyle/>
          <a:p>
            <a:pPr marL="0" indent="0">
              <a:buNone/>
            </a:pPr>
            <a:r>
              <a:rPr lang="en-US" dirty="0">
                <a:effectLst/>
                <a:latin typeface="Calibri" panose="020F0502020204030204" pitchFamily="34" charset="0"/>
                <a:ea typeface="Calibri" panose="020F0502020204030204" pitchFamily="34" charset="0"/>
              </a:rPr>
              <a:t>Stakeholder analysis is a crucial step in understanding the needs, requirements, and expectations of those who will be affected by or involved in the development and implementation of a biometric class attendance register.</a:t>
            </a:r>
          </a:p>
          <a:p>
            <a:pPr marL="0" indent="0">
              <a:buNone/>
            </a:pPr>
            <a:endParaRPr lang="en-US" sz="18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B978C780-6283-C065-4AF0-E63459793CD8}"/>
              </a:ext>
            </a:extLst>
          </p:cNvPr>
          <p:cNvSpPr txBox="1"/>
          <p:nvPr/>
        </p:nvSpPr>
        <p:spPr>
          <a:xfrm>
            <a:off x="431068" y="3404804"/>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Teachers</a:t>
            </a:r>
            <a:endParaRPr lang="en-US" b="1" i="1" dirty="0"/>
          </a:p>
        </p:txBody>
      </p:sp>
      <p:sp>
        <p:nvSpPr>
          <p:cNvPr id="8" name="TextBox 7">
            <a:extLst>
              <a:ext uri="{FF2B5EF4-FFF2-40B4-BE49-F238E27FC236}">
                <a16:creationId xmlns:a16="http://schemas.microsoft.com/office/drawing/2014/main" id="{3913D086-6F70-E253-BCC6-EA52A609B309}"/>
              </a:ext>
            </a:extLst>
          </p:cNvPr>
          <p:cNvSpPr txBox="1"/>
          <p:nvPr/>
        </p:nvSpPr>
        <p:spPr>
          <a:xfrm>
            <a:off x="4530500" y="3404804"/>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Students</a:t>
            </a:r>
            <a:endParaRPr lang="en-US" b="1" i="1" dirty="0"/>
          </a:p>
        </p:txBody>
      </p:sp>
      <p:sp>
        <p:nvSpPr>
          <p:cNvPr id="9" name="TextBox 8">
            <a:extLst>
              <a:ext uri="{FF2B5EF4-FFF2-40B4-BE49-F238E27FC236}">
                <a16:creationId xmlns:a16="http://schemas.microsoft.com/office/drawing/2014/main" id="{9DABB843-29B1-1800-625F-74018B2DA17A}"/>
              </a:ext>
            </a:extLst>
          </p:cNvPr>
          <p:cNvSpPr txBox="1"/>
          <p:nvPr/>
        </p:nvSpPr>
        <p:spPr>
          <a:xfrm>
            <a:off x="8629933" y="3398288"/>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Administrators</a:t>
            </a:r>
            <a:endParaRPr lang="en-US" b="1" i="1" dirty="0"/>
          </a:p>
        </p:txBody>
      </p:sp>
      <p:sp>
        <p:nvSpPr>
          <p:cNvPr id="10" name="Content Placeholder 5">
            <a:extLst>
              <a:ext uri="{FF2B5EF4-FFF2-40B4-BE49-F238E27FC236}">
                <a16:creationId xmlns:a16="http://schemas.microsoft.com/office/drawing/2014/main" id="{F7F2F8BB-5EB2-E60B-71F4-7B65415652F2}"/>
              </a:ext>
            </a:extLst>
          </p:cNvPr>
          <p:cNvSpPr txBox="1">
            <a:spLocks/>
          </p:cNvSpPr>
          <p:nvPr/>
        </p:nvSpPr>
        <p:spPr>
          <a:xfrm>
            <a:off x="431068" y="4091624"/>
            <a:ext cx="3131000"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Teachers are the primary users responsible for taking attendance during classes. </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Taking attendance, monitoring attendance patterns, reporting</a:t>
            </a:r>
            <a:r>
              <a:rPr lang="en-US" b="1" dirty="0">
                <a:latin typeface="Calibri" panose="020F0502020204030204" pitchFamily="34" charset="0"/>
                <a:ea typeface="Calibri" panose="020F0502020204030204" pitchFamily="34" charset="0"/>
              </a:rPr>
              <a:t>.</a:t>
            </a:r>
          </a:p>
        </p:txBody>
      </p:sp>
      <p:sp>
        <p:nvSpPr>
          <p:cNvPr id="13" name="Content Placeholder 5">
            <a:extLst>
              <a:ext uri="{FF2B5EF4-FFF2-40B4-BE49-F238E27FC236}">
                <a16:creationId xmlns:a16="http://schemas.microsoft.com/office/drawing/2014/main" id="{086B3640-97B2-4E04-1A82-6A09DAF04C34}"/>
              </a:ext>
            </a:extLst>
          </p:cNvPr>
          <p:cNvSpPr txBox="1">
            <a:spLocks/>
          </p:cNvSpPr>
          <p:nvPr/>
        </p:nvSpPr>
        <p:spPr>
          <a:xfrm>
            <a:off x="4530499" y="4036593"/>
            <a:ext cx="3131000"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Students are the end-users who interact with the attendance system to register their presence in class.</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Registering attendance, compliance.</a:t>
            </a:r>
            <a:endParaRPr lang="en-US" b="1" dirty="0">
              <a:latin typeface="Calibri" panose="020F0502020204030204" pitchFamily="34" charset="0"/>
              <a:ea typeface="Calibri" panose="020F0502020204030204" pitchFamily="34" charset="0"/>
            </a:endParaRPr>
          </a:p>
        </p:txBody>
      </p:sp>
      <p:sp>
        <p:nvSpPr>
          <p:cNvPr id="14" name="Content Placeholder 5">
            <a:extLst>
              <a:ext uri="{FF2B5EF4-FFF2-40B4-BE49-F238E27FC236}">
                <a16:creationId xmlns:a16="http://schemas.microsoft.com/office/drawing/2014/main" id="{BC26802D-CB8D-A72C-3A24-D6CA6ABBE8BE}"/>
              </a:ext>
            </a:extLst>
          </p:cNvPr>
          <p:cNvSpPr txBox="1">
            <a:spLocks/>
          </p:cNvSpPr>
          <p:nvPr/>
        </p:nvSpPr>
        <p:spPr>
          <a:xfrm>
            <a:off x="8629932" y="4091624"/>
            <a:ext cx="3229972"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Administrators oversee data management, reporting, and system administration related to attendance tracking.</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 management, reporting, system administration.</a:t>
            </a:r>
            <a:endParaRPr lang="en-US" b="1" dirty="0">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97CB1061-E265-49B8-824F-C2502F6F349A}"/>
              </a:ext>
            </a:extLst>
          </p:cNvPr>
          <p:cNvSpPr>
            <a:spLocks noGrp="1"/>
          </p:cNvSpPr>
          <p:nvPr>
            <p:ph type="sldNum" sz="quarter" idx="12"/>
          </p:nvPr>
        </p:nvSpPr>
        <p:spPr>
          <a:xfrm>
            <a:off x="10558299" y="5956137"/>
            <a:ext cx="1401089" cy="901863"/>
          </a:xfrm>
        </p:spPr>
        <p:txBody>
          <a:bodyPr/>
          <a:lstStyle/>
          <a:p>
            <a:fld id="{D57F1E4F-1CFF-5643-939E-217C01CDF565}" type="slidenum">
              <a:rPr lang="en-US" sz="1400" smtClean="0"/>
              <a:pPr/>
              <a:t>4</a:t>
            </a:fld>
            <a:endParaRPr lang="en-US" sz="1400" dirty="0"/>
          </a:p>
        </p:txBody>
      </p:sp>
    </p:spTree>
    <p:extLst>
      <p:ext uri="{BB962C8B-B14F-4D97-AF65-F5344CB8AC3E}">
        <p14:creationId xmlns:p14="http://schemas.microsoft.com/office/powerpoint/2010/main" val="357697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2EF5B-7A04-4304-683E-F7620790C66A}"/>
              </a:ext>
            </a:extLst>
          </p:cNvPr>
          <p:cNvSpPr>
            <a:spLocks noGrp="1"/>
          </p:cNvSpPr>
          <p:nvPr>
            <p:ph type="title"/>
          </p:nvPr>
        </p:nvSpPr>
        <p:spPr/>
        <p:txBody>
          <a:bodyPr>
            <a:normAutofit/>
          </a:bodyPr>
          <a:lstStyle/>
          <a:p>
            <a:r>
              <a:rPr lang="en-US" sz="2800" dirty="0">
                <a:solidFill>
                  <a:schemeClr val="bg1"/>
                </a:solidFill>
              </a:rPr>
              <a:t>Stakeholder expectations</a:t>
            </a:r>
          </a:p>
        </p:txBody>
      </p:sp>
      <p:sp>
        <p:nvSpPr>
          <p:cNvPr id="7" name="Text Placeholder 6">
            <a:extLst>
              <a:ext uri="{FF2B5EF4-FFF2-40B4-BE49-F238E27FC236}">
                <a16:creationId xmlns:a16="http://schemas.microsoft.com/office/drawing/2014/main" id="{1DF7F305-E100-EC6E-9403-AB3B9A8729C4}"/>
              </a:ext>
            </a:extLst>
          </p:cNvPr>
          <p:cNvSpPr>
            <a:spLocks noGrp="1"/>
          </p:cNvSpPr>
          <p:nvPr>
            <p:ph type="body" idx="1"/>
          </p:nvPr>
        </p:nvSpPr>
        <p:spPr>
          <a:xfrm>
            <a:off x="855912" y="2116420"/>
            <a:ext cx="5087075" cy="536005"/>
          </a:xfrm>
        </p:spPr>
        <p:txBody>
          <a:bodyPr/>
          <a:lstStyle/>
          <a:p>
            <a:r>
              <a:rPr lang="en-US" sz="2800" dirty="0"/>
              <a:t>Teachers:</a:t>
            </a:r>
            <a:endParaRPr lang="en-US" dirty="0"/>
          </a:p>
        </p:txBody>
      </p:sp>
      <p:sp>
        <p:nvSpPr>
          <p:cNvPr id="8" name="Content Placeholder 7">
            <a:extLst>
              <a:ext uri="{FF2B5EF4-FFF2-40B4-BE49-F238E27FC236}">
                <a16:creationId xmlns:a16="http://schemas.microsoft.com/office/drawing/2014/main" id="{51D8482E-4C8F-12DE-E92C-E9DFAB7EFCCC}"/>
              </a:ext>
            </a:extLst>
          </p:cNvPr>
          <p:cNvSpPr>
            <a:spLocks noGrp="1"/>
          </p:cNvSpPr>
          <p:nvPr>
            <p:ph sz="half" idx="2"/>
          </p:nvPr>
        </p:nvSpPr>
        <p:spPr>
          <a:xfrm>
            <a:off x="581193" y="2622750"/>
            <a:ext cx="5087075" cy="2934999"/>
          </a:xfrm>
        </p:spPr>
        <p:txBody>
          <a:bodyPr>
            <a:normAutofit/>
          </a:bodyPr>
          <a:lstStyle/>
          <a:p>
            <a:r>
              <a:rPr lang="en-US" sz="2400" dirty="0"/>
              <a:t>Teachers need an efficient and accurate attendance tracking process that integrates with other systems to streamline administrative tasks.</a:t>
            </a:r>
          </a:p>
        </p:txBody>
      </p:sp>
      <p:sp>
        <p:nvSpPr>
          <p:cNvPr id="9" name="Text Placeholder 8">
            <a:extLst>
              <a:ext uri="{FF2B5EF4-FFF2-40B4-BE49-F238E27FC236}">
                <a16:creationId xmlns:a16="http://schemas.microsoft.com/office/drawing/2014/main" id="{50DECC64-A67B-2307-86E4-6223F8964F25}"/>
              </a:ext>
            </a:extLst>
          </p:cNvPr>
          <p:cNvSpPr>
            <a:spLocks noGrp="1"/>
          </p:cNvSpPr>
          <p:nvPr>
            <p:ph type="body" sz="quarter" idx="3"/>
          </p:nvPr>
        </p:nvSpPr>
        <p:spPr>
          <a:xfrm>
            <a:off x="6523734" y="3175877"/>
            <a:ext cx="5087073" cy="553373"/>
          </a:xfrm>
        </p:spPr>
        <p:txBody>
          <a:bodyPr/>
          <a:lstStyle/>
          <a:p>
            <a:r>
              <a:rPr lang="en-US" sz="2800" dirty="0"/>
              <a:t>Students:</a:t>
            </a:r>
          </a:p>
        </p:txBody>
      </p:sp>
      <p:sp>
        <p:nvSpPr>
          <p:cNvPr id="10" name="Content Placeholder 9">
            <a:extLst>
              <a:ext uri="{FF2B5EF4-FFF2-40B4-BE49-F238E27FC236}">
                <a16:creationId xmlns:a16="http://schemas.microsoft.com/office/drawing/2014/main" id="{06763A0F-25B3-EA04-E58C-1FBEE70EE0CF}"/>
              </a:ext>
            </a:extLst>
          </p:cNvPr>
          <p:cNvSpPr>
            <a:spLocks noGrp="1"/>
          </p:cNvSpPr>
          <p:nvPr>
            <p:ph sz="quarter" idx="4"/>
          </p:nvPr>
        </p:nvSpPr>
        <p:spPr>
          <a:xfrm>
            <a:off x="6217706" y="3729250"/>
            <a:ext cx="5393100" cy="1711012"/>
          </a:xfrm>
        </p:spPr>
        <p:txBody>
          <a:bodyPr>
            <a:normAutofit/>
          </a:bodyPr>
          <a:lstStyle/>
          <a:p>
            <a:r>
              <a:rPr lang="en-US" sz="2400" dirty="0"/>
              <a:t>Students want an attendance system that's easy to use, prioritizes privacy, and offers transparency about data usage.</a:t>
            </a:r>
          </a:p>
        </p:txBody>
      </p:sp>
      <p:sp>
        <p:nvSpPr>
          <p:cNvPr id="11" name="Text Placeholder 8">
            <a:extLst>
              <a:ext uri="{FF2B5EF4-FFF2-40B4-BE49-F238E27FC236}">
                <a16:creationId xmlns:a16="http://schemas.microsoft.com/office/drawing/2014/main" id="{B034E31D-4C3D-BF5D-2E28-DD43840FA004}"/>
              </a:ext>
            </a:extLst>
          </p:cNvPr>
          <p:cNvSpPr txBox="1">
            <a:spLocks/>
          </p:cNvSpPr>
          <p:nvPr/>
        </p:nvSpPr>
        <p:spPr>
          <a:xfrm>
            <a:off x="887220" y="4596631"/>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2800" dirty="0"/>
              <a:t>Administrators:</a:t>
            </a:r>
          </a:p>
        </p:txBody>
      </p:sp>
      <p:sp>
        <p:nvSpPr>
          <p:cNvPr id="12" name="Content Placeholder 9">
            <a:extLst>
              <a:ext uri="{FF2B5EF4-FFF2-40B4-BE49-F238E27FC236}">
                <a16:creationId xmlns:a16="http://schemas.microsoft.com/office/drawing/2014/main" id="{6A4B2BAB-E15D-8209-5D9E-AF35B0EB38EE}"/>
              </a:ext>
            </a:extLst>
          </p:cNvPr>
          <p:cNvSpPr txBox="1">
            <a:spLocks/>
          </p:cNvSpPr>
          <p:nvPr/>
        </p:nvSpPr>
        <p:spPr>
          <a:xfrm>
            <a:off x="581193" y="5150004"/>
            <a:ext cx="5393100" cy="171101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Administrators require an accurate  and reliable system with the ability to customize attendance tracking and generate reports.</a:t>
            </a:r>
          </a:p>
        </p:txBody>
      </p:sp>
      <p:sp>
        <p:nvSpPr>
          <p:cNvPr id="2" name="Slide Number Placeholder 1">
            <a:extLst>
              <a:ext uri="{FF2B5EF4-FFF2-40B4-BE49-F238E27FC236}">
                <a16:creationId xmlns:a16="http://schemas.microsoft.com/office/drawing/2014/main" id="{B92452C6-D8FD-4E8E-BBA1-5FF1680E748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2629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AE6B-606C-453B-AA19-DA3E68A56706}"/>
              </a:ext>
            </a:extLst>
          </p:cNvPr>
          <p:cNvSpPr>
            <a:spLocks noGrp="1"/>
          </p:cNvSpPr>
          <p:nvPr>
            <p:ph type="title"/>
          </p:nvPr>
        </p:nvSpPr>
        <p:spPr/>
        <p:txBody>
          <a:bodyPr/>
          <a:lstStyle/>
          <a:p>
            <a:r>
              <a:rPr lang="en-US" dirty="0"/>
              <a:t>Research and background investigation</a:t>
            </a:r>
            <a:endParaRPr lang="en-CM" dirty="0"/>
          </a:p>
        </p:txBody>
      </p:sp>
      <p:sp>
        <p:nvSpPr>
          <p:cNvPr id="3" name="Content Placeholder 2">
            <a:extLst>
              <a:ext uri="{FF2B5EF4-FFF2-40B4-BE49-F238E27FC236}">
                <a16:creationId xmlns:a16="http://schemas.microsoft.com/office/drawing/2014/main" id="{349D402A-6117-421E-AE85-111C83C4D1E3}"/>
              </a:ext>
            </a:extLst>
          </p:cNvPr>
          <p:cNvSpPr>
            <a:spLocks noGrp="1"/>
          </p:cNvSpPr>
          <p:nvPr>
            <p:ph sz="half" idx="1"/>
          </p:nvPr>
        </p:nvSpPr>
        <p:spPr/>
        <p:txBody>
          <a:bodyPr/>
          <a:lstStyle/>
          <a:p>
            <a:pPr marL="0" indent="0">
              <a:buNone/>
            </a:pPr>
            <a:r>
              <a:rPr lang="en-US" sz="2000" b="1" u="sng" dirty="0"/>
              <a:t>Assessing Biometric Technology</a:t>
            </a:r>
          </a:p>
          <a:p>
            <a:pPr>
              <a:buFont typeface="Wingdings" panose="05000000000000000000" pitchFamily="2" charset="2"/>
              <a:buChar char="§"/>
            </a:pPr>
            <a:r>
              <a:rPr lang="en-US" dirty="0"/>
              <a:t>Evaluation of Biometric Modalities</a:t>
            </a:r>
          </a:p>
          <a:p>
            <a:pPr>
              <a:buFont typeface="Wingdings" panose="05000000000000000000" pitchFamily="2" charset="2"/>
              <a:buChar char="§"/>
            </a:pPr>
            <a:r>
              <a:rPr lang="en-US" dirty="0"/>
              <a:t>Consideration of practicality and suitability</a:t>
            </a:r>
            <a:endParaRPr lang="en-CM" dirty="0"/>
          </a:p>
          <a:p>
            <a:endParaRPr lang="en-CM" dirty="0"/>
          </a:p>
        </p:txBody>
      </p:sp>
      <p:pic>
        <p:nvPicPr>
          <p:cNvPr id="6" name="Content Placeholder 5">
            <a:extLst>
              <a:ext uri="{FF2B5EF4-FFF2-40B4-BE49-F238E27FC236}">
                <a16:creationId xmlns:a16="http://schemas.microsoft.com/office/drawing/2014/main" id="{34C51E60-BB4C-4A87-BB66-996E88A56F21}"/>
              </a:ext>
            </a:extLst>
          </p:cNvPr>
          <p:cNvPicPr>
            <a:picLocks noGrp="1" noChangeAspect="1"/>
          </p:cNvPicPr>
          <p:nvPr>
            <p:ph sz="half" idx="2"/>
          </p:nvPr>
        </p:nvPicPr>
        <p:blipFill>
          <a:blip r:embed="rId2"/>
          <a:stretch>
            <a:fillRect/>
          </a:stretch>
        </p:blipFill>
        <p:spPr>
          <a:xfrm>
            <a:off x="6188075" y="2518966"/>
            <a:ext cx="5422900" cy="3050381"/>
          </a:xfrm>
        </p:spPr>
      </p:pic>
      <p:sp>
        <p:nvSpPr>
          <p:cNvPr id="7" name="Slide Number Placeholder 6">
            <a:extLst>
              <a:ext uri="{FF2B5EF4-FFF2-40B4-BE49-F238E27FC236}">
                <a16:creationId xmlns:a16="http://schemas.microsoft.com/office/drawing/2014/main" id="{337F3B30-C1B6-4639-BE6B-2E3292EF6802}"/>
              </a:ext>
            </a:extLst>
          </p:cNvPr>
          <p:cNvSpPr>
            <a:spLocks noGrp="1"/>
          </p:cNvSpPr>
          <p:nvPr>
            <p:ph type="sldNum" sz="quarter" idx="12"/>
          </p:nvPr>
        </p:nvSpPr>
        <p:spPr/>
        <p:txBody>
          <a:bodyPr/>
          <a:lstStyle/>
          <a:p>
            <a:fld id="{D57F1E4F-1CFF-5643-939E-217C01CDF565}" type="slidenum">
              <a:rPr lang="en-US" sz="1400" smtClean="0"/>
              <a:pPr/>
              <a:t>6</a:t>
            </a:fld>
            <a:endParaRPr lang="en-US" sz="1400" dirty="0"/>
          </a:p>
        </p:txBody>
      </p:sp>
    </p:spTree>
    <p:extLst>
      <p:ext uri="{BB962C8B-B14F-4D97-AF65-F5344CB8AC3E}">
        <p14:creationId xmlns:p14="http://schemas.microsoft.com/office/powerpoint/2010/main" val="1134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F28D-AA88-476E-AC52-DE8CA3B16767}"/>
              </a:ext>
            </a:extLst>
          </p:cNvPr>
          <p:cNvSpPr>
            <a:spLocks noGrp="1"/>
          </p:cNvSpPr>
          <p:nvPr>
            <p:ph type="title"/>
          </p:nvPr>
        </p:nvSpPr>
        <p:spPr/>
        <p:txBody>
          <a:bodyPr>
            <a:normAutofit/>
          </a:bodyPr>
          <a:lstStyle/>
          <a:p>
            <a:r>
              <a:rPr lang="en-US" dirty="0">
                <a:effectLst/>
                <a:ea typeface="Calibri" panose="020F0502020204030204" pitchFamily="34" charset="0"/>
              </a:rPr>
              <a:t>USER EXPERIENCE REQUIREMENTS</a:t>
            </a:r>
            <a:endParaRPr lang="en-CM" dirty="0"/>
          </a:p>
        </p:txBody>
      </p:sp>
      <p:sp>
        <p:nvSpPr>
          <p:cNvPr id="3" name="Content Placeholder 2">
            <a:extLst>
              <a:ext uri="{FF2B5EF4-FFF2-40B4-BE49-F238E27FC236}">
                <a16:creationId xmlns:a16="http://schemas.microsoft.com/office/drawing/2014/main" id="{C360860D-B561-41B8-848C-639AE97E996B}"/>
              </a:ext>
            </a:extLst>
          </p:cNvPr>
          <p:cNvSpPr>
            <a:spLocks noGrp="1"/>
          </p:cNvSpPr>
          <p:nvPr>
            <p:ph sz="half" idx="1"/>
          </p:nvPr>
        </p:nvSpPr>
        <p:spPr/>
        <p:txBody>
          <a:bodyPr/>
          <a:lstStyle/>
          <a:p>
            <a:r>
              <a:rPr lang="en-US" dirty="0"/>
              <a:t>Intuitive Interface</a:t>
            </a:r>
          </a:p>
          <a:p>
            <a:r>
              <a:rPr lang="en-US" sz="1800" dirty="0">
                <a:effectLst/>
                <a:latin typeface="Calibri" panose="020F0502020204030204" pitchFamily="34" charset="0"/>
                <a:ea typeface="Calibri" panose="020F0502020204030204" pitchFamily="34" charset="0"/>
              </a:rPr>
              <a:t>Mobile Compatibility</a:t>
            </a:r>
            <a:endParaRPr lang="en-CM" dirty="0"/>
          </a:p>
        </p:txBody>
      </p:sp>
      <p:pic>
        <p:nvPicPr>
          <p:cNvPr id="16" name="Content Placeholder 15">
            <a:extLst>
              <a:ext uri="{FF2B5EF4-FFF2-40B4-BE49-F238E27FC236}">
                <a16:creationId xmlns:a16="http://schemas.microsoft.com/office/drawing/2014/main" id="{6C2CFD14-EB95-4EE6-A0B9-7919319AAA7D}"/>
              </a:ext>
            </a:extLst>
          </p:cNvPr>
          <p:cNvPicPr>
            <a:picLocks noGrp="1" noChangeAspect="1"/>
          </p:cNvPicPr>
          <p:nvPr>
            <p:ph sz="half" idx="2"/>
          </p:nvPr>
        </p:nvPicPr>
        <p:blipFill>
          <a:blip r:embed="rId2"/>
          <a:stretch>
            <a:fillRect/>
          </a:stretch>
        </p:blipFill>
        <p:spPr>
          <a:xfrm>
            <a:off x="6188419" y="2400300"/>
            <a:ext cx="4377077" cy="3974073"/>
          </a:xfrm>
        </p:spPr>
      </p:pic>
      <p:sp>
        <p:nvSpPr>
          <p:cNvPr id="13" name="Slide Number Placeholder 12">
            <a:extLst>
              <a:ext uri="{FF2B5EF4-FFF2-40B4-BE49-F238E27FC236}">
                <a16:creationId xmlns:a16="http://schemas.microsoft.com/office/drawing/2014/main" id="{D33AB499-31AF-4379-84B9-8581B9A0E97C}"/>
              </a:ext>
            </a:extLst>
          </p:cNvPr>
          <p:cNvSpPr>
            <a:spLocks noGrp="1"/>
          </p:cNvSpPr>
          <p:nvPr>
            <p:ph type="sldNum" sz="quarter" idx="12"/>
          </p:nvPr>
        </p:nvSpPr>
        <p:spPr>
          <a:xfrm>
            <a:off x="10558299" y="5956137"/>
            <a:ext cx="1292805" cy="901863"/>
          </a:xfrm>
        </p:spPr>
        <p:txBody>
          <a:bodyPr/>
          <a:lstStyle/>
          <a:p>
            <a:fld id="{D57F1E4F-1CFF-5643-939E-217C01CDF565}" type="slidenum">
              <a:rPr lang="en-US" sz="1400" smtClean="0"/>
              <a:pPr/>
              <a:t>7</a:t>
            </a:fld>
            <a:endParaRPr lang="en-US" sz="1400" dirty="0"/>
          </a:p>
        </p:txBody>
      </p:sp>
    </p:spTree>
    <p:extLst>
      <p:ext uri="{BB962C8B-B14F-4D97-AF65-F5344CB8AC3E}">
        <p14:creationId xmlns:p14="http://schemas.microsoft.com/office/powerpoint/2010/main" val="391333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2CEC-F6F6-4D72-B0DA-AFC2D859FA62}"/>
              </a:ext>
            </a:extLst>
          </p:cNvPr>
          <p:cNvSpPr>
            <a:spLocks noGrp="1"/>
          </p:cNvSpPr>
          <p:nvPr>
            <p:ph type="title"/>
          </p:nvPr>
        </p:nvSpPr>
        <p:spPr>
          <a:xfrm>
            <a:off x="581193" y="806116"/>
            <a:ext cx="11029616" cy="974558"/>
          </a:xfrm>
        </p:spPr>
        <p:txBody>
          <a:bodyPr>
            <a:normAutofit fontScale="90000"/>
          </a:bodyPr>
          <a:lstStyle/>
          <a:p>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CM" sz="1600" b="1" kern="0" dirty="0">
                <a:solidFill>
                  <a:srgbClr val="2F5496"/>
                </a:solidFill>
                <a:effectLst/>
                <a:latin typeface="Calibri" panose="020F0502020204030204" pitchFamily="34" charset="0"/>
              </a:rPr>
            </a:br>
            <a:r>
              <a:rPr lang="en-US" sz="3100" b="1" kern="0" dirty="0"/>
              <a:t>SYSTEM REQUIREMENTS GATHERING</a:t>
            </a:r>
            <a:endParaRPr lang="en-CM" sz="3100" dirty="0"/>
          </a:p>
        </p:txBody>
      </p:sp>
      <p:sp>
        <p:nvSpPr>
          <p:cNvPr id="3" name="Content Placeholder 2">
            <a:extLst>
              <a:ext uri="{FF2B5EF4-FFF2-40B4-BE49-F238E27FC236}">
                <a16:creationId xmlns:a16="http://schemas.microsoft.com/office/drawing/2014/main" id="{559181CF-07D9-47E2-88EB-BDA40ADB8D2E}"/>
              </a:ext>
            </a:extLst>
          </p:cNvPr>
          <p:cNvSpPr>
            <a:spLocks noGrp="1"/>
          </p:cNvSpPr>
          <p:nvPr>
            <p:ph sz="half" idx="1"/>
          </p:nvPr>
        </p:nvSpPr>
        <p:spPr/>
        <p:txBody>
          <a:bodyPr/>
          <a:lstStyle/>
          <a:p>
            <a:pPr marL="0" indent="0">
              <a:buNone/>
            </a:pPr>
            <a:r>
              <a:rPr lang="en-US" sz="1800" b="1" dirty="0">
                <a:effectLst/>
                <a:latin typeface="Calibri" panose="020F0502020204030204" pitchFamily="34" charset="0"/>
              </a:rPr>
              <a:t>    </a:t>
            </a:r>
            <a:r>
              <a:rPr lang="en-US" sz="1800" b="1" u="sng" dirty="0">
                <a:effectLst/>
                <a:latin typeface="Calibri" panose="020F0502020204030204" pitchFamily="34" charset="0"/>
              </a:rPr>
              <a:t>Hardware Requirements</a:t>
            </a:r>
          </a:p>
          <a:p>
            <a:pPr>
              <a:buFont typeface="Wingdings" panose="05000000000000000000" pitchFamily="2" charset="2"/>
              <a:buChar char="§"/>
            </a:pPr>
            <a:r>
              <a:rPr lang="en-US" dirty="0">
                <a:latin typeface="Calibri" panose="020F0502020204030204" pitchFamily="34" charset="0"/>
              </a:rPr>
              <a:t>Biometric Devices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Server Infrastructure</a:t>
            </a:r>
            <a:endParaRPr lang="en-US" sz="1800" b="1" dirty="0">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Network Infrastructure</a:t>
            </a:r>
            <a:endParaRPr lang="en-CM" sz="1800" b="1" dirty="0">
              <a:effectLst/>
              <a:latin typeface="Calibri" panose="020F0502020204030204" pitchFamily="34" charset="0"/>
            </a:endParaRPr>
          </a:p>
          <a:p>
            <a:pPr marL="0" indent="0">
              <a:buNone/>
            </a:pPr>
            <a:endParaRPr lang="en-US" b="1" u="sng" dirty="0"/>
          </a:p>
        </p:txBody>
      </p:sp>
      <p:sp>
        <p:nvSpPr>
          <p:cNvPr id="4" name="Content Placeholder 3">
            <a:extLst>
              <a:ext uri="{FF2B5EF4-FFF2-40B4-BE49-F238E27FC236}">
                <a16:creationId xmlns:a16="http://schemas.microsoft.com/office/drawing/2014/main" id="{178E7DA4-362C-4122-8A43-852C84F9FF86}"/>
              </a:ext>
            </a:extLst>
          </p:cNvPr>
          <p:cNvSpPr>
            <a:spLocks noGrp="1"/>
          </p:cNvSpPr>
          <p:nvPr>
            <p:ph sz="half" idx="2"/>
          </p:nvPr>
        </p:nvSpPr>
        <p:spPr>
          <a:xfrm>
            <a:off x="6188417" y="2228004"/>
            <a:ext cx="5422392" cy="2849324"/>
          </a:xfrm>
        </p:spPr>
        <p:txBody>
          <a:bodyPr/>
          <a:lstStyle/>
          <a:p>
            <a:pPr marL="0" indent="0">
              <a:buNone/>
            </a:pPr>
            <a:r>
              <a:rPr lang="en-US" sz="1800" b="1" dirty="0">
                <a:effectLst/>
                <a:latin typeface="Calibri" panose="020F0502020204030204" pitchFamily="34" charset="0"/>
              </a:rPr>
              <a:t> </a:t>
            </a:r>
            <a:r>
              <a:rPr lang="en-US" b="1" u="sng" dirty="0">
                <a:latin typeface="Calibri" panose="020F0502020204030204" pitchFamily="34" charset="0"/>
              </a:rPr>
              <a:t>Software</a:t>
            </a:r>
            <a:r>
              <a:rPr lang="en-US" sz="1800" b="1" u="sng" dirty="0">
                <a:effectLst/>
                <a:latin typeface="Calibri" panose="020F0502020204030204" pitchFamily="34" charset="0"/>
              </a:rPr>
              <a:t> Requirements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Operating System</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Database Management System (DBMS)</a:t>
            </a:r>
            <a:endParaRPr lang="en-US" sz="1800" b="1" u="sng" dirty="0">
              <a:effectLst/>
              <a:latin typeface="Calibri" panose="020F0502020204030204" pitchFamily="34" charset="0"/>
            </a:endParaRPr>
          </a:p>
        </p:txBody>
      </p:sp>
      <p:sp>
        <p:nvSpPr>
          <p:cNvPr id="5" name="Slide Number Placeholder 4">
            <a:extLst>
              <a:ext uri="{FF2B5EF4-FFF2-40B4-BE49-F238E27FC236}">
                <a16:creationId xmlns:a16="http://schemas.microsoft.com/office/drawing/2014/main" id="{36067631-7A89-4988-8EC8-EC5958B678DB}"/>
              </a:ext>
            </a:extLst>
          </p:cNvPr>
          <p:cNvSpPr>
            <a:spLocks noGrp="1"/>
          </p:cNvSpPr>
          <p:nvPr>
            <p:ph type="sldNum" sz="quarter" idx="12"/>
          </p:nvPr>
        </p:nvSpPr>
        <p:spPr/>
        <p:txBody>
          <a:bodyPr/>
          <a:lstStyle/>
          <a:p>
            <a:fld id="{D57F1E4F-1CFF-5643-939E-217C01CDF565}" type="slidenum">
              <a:rPr lang="en-US" sz="1400" smtClean="0"/>
              <a:pPr/>
              <a:t>8</a:t>
            </a:fld>
            <a:endParaRPr lang="en-US" sz="1400" dirty="0"/>
          </a:p>
        </p:txBody>
      </p:sp>
    </p:spTree>
    <p:extLst>
      <p:ext uri="{BB962C8B-B14F-4D97-AF65-F5344CB8AC3E}">
        <p14:creationId xmlns:p14="http://schemas.microsoft.com/office/powerpoint/2010/main" val="421786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CDA3-0520-47A1-AF1D-FE46677F8ABF}"/>
              </a:ext>
            </a:extLst>
          </p:cNvPr>
          <p:cNvSpPr>
            <a:spLocks noGrp="1"/>
          </p:cNvSpPr>
          <p:nvPr>
            <p:ph type="title"/>
          </p:nvPr>
        </p:nvSpPr>
        <p:spPr/>
        <p:txBody>
          <a:bodyPr/>
          <a:lstStyle/>
          <a:p>
            <a:r>
              <a:rPr lang="en-US" dirty="0">
                <a:effectLst/>
                <a:ea typeface="Calibri" panose="020F0502020204030204" pitchFamily="34" charset="0"/>
              </a:rPr>
              <a:t>FUNCTIONAL REQUIREMENTS GATHERING</a:t>
            </a:r>
            <a:endParaRPr lang="en-CM" dirty="0"/>
          </a:p>
        </p:txBody>
      </p:sp>
      <p:sp>
        <p:nvSpPr>
          <p:cNvPr id="3" name="Content Placeholder 2">
            <a:extLst>
              <a:ext uri="{FF2B5EF4-FFF2-40B4-BE49-F238E27FC236}">
                <a16:creationId xmlns:a16="http://schemas.microsoft.com/office/drawing/2014/main" id="{03FC95ED-BEEF-47E4-B71F-96401F04B29A}"/>
              </a:ext>
            </a:extLst>
          </p:cNvPr>
          <p:cNvSpPr>
            <a:spLocks noGrp="1"/>
          </p:cNvSpPr>
          <p:nvPr>
            <p:ph idx="1"/>
          </p:nvPr>
        </p:nvSpPr>
        <p:spPr>
          <a:xfrm>
            <a:off x="581192" y="2192528"/>
            <a:ext cx="11029615" cy="3678303"/>
          </a:xfrm>
        </p:spPr>
        <p:txBody>
          <a:bodyPr/>
          <a:lstStyle/>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        Biometric Data Capture</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Real-time Tracking</a:t>
            </a:r>
            <a:endParaRPr lang="en-US" dirty="0">
              <a:latin typeface="Calibri" panose="020F0502020204030204" pitchFamily="34" charset="0"/>
              <a:ea typeface="Calibri" panose="020F0502020204030204" pitchFamily="34" charset="0"/>
            </a:endParaRP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 Integration</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Reporting</a:t>
            </a:r>
            <a:endParaRPr lang="en-CM" dirty="0"/>
          </a:p>
          <a:p>
            <a:endParaRPr lang="en-CM" dirty="0"/>
          </a:p>
        </p:txBody>
      </p:sp>
      <p:sp>
        <p:nvSpPr>
          <p:cNvPr id="4" name="Slide Number Placeholder 3">
            <a:extLst>
              <a:ext uri="{FF2B5EF4-FFF2-40B4-BE49-F238E27FC236}">
                <a16:creationId xmlns:a16="http://schemas.microsoft.com/office/drawing/2014/main" id="{C74D7BBF-7817-4513-BFE9-C8E3C9DC3AF8}"/>
              </a:ext>
            </a:extLst>
          </p:cNvPr>
          <p:cNvSpPr>
            <a:spLocks noGrp="1"/>
          </p:cNvSpPr>
          <p:nvPr>
            <p:ph type="sldNum" sz="quarter" idx="12"/>
          </p:nvPr>
        </p:nvSpPr>
        <p:spPr>
          <a:xfrm>
            <a:off x="10558300" y="5956137"/>
            <a:ext cx="1052507" cy="365125"/>
          </a:xfrm>
        </p:spPr>
        <p:txBody>
          <a:bodyPr/>
          <a:lstStyle/>
          <a:p>
            <a:fld id="{D57F1E4F-1CFF-5643-939E-217C01CDF565}" type="slidenum">
              <a:rPr lang="en-US" sz="1400" smtClean="0"/>
              <a:pPr/>
              <a:t>9</a:t>
            </a:fld>
            <a:endParaRPr lang="en-US" sz="1400" dirty="0"/>
          </a:p>
        </p:txBody>
      </p:sp>
    </p:spTree>
    <p:extLst>
      <p:ext uri="{BB962C8B-B14F-4D97-AF65-F5344CB8AC3E}">
        <p14:creationId xmlns:p14="http://schemas.microsoft.com/office/powerpoint/2010/main" val="32367110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337</TotalTime>
  <Words>494</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Gill Sans MT</vt:lpstr>
      <vt:lpstr>Söhne</vt:lpstr>
      <vt:lpstr>Wingdings</vt:lpstr>
      <vt:lpstr>Wingdings 2</vt:lpstr>
      <vt:lpstr>Dividend</vt:lpstr>
      <vt:lpstr>REQUIREMENTS GATHERING</vt:lpstr>
      <vt:lpstr>OUTLINE</vt:lpstr>
      <vt:lpstr>Defining the Project scope</vt:lpstr>
      <vt:lpstr>Stakeholder identification</vt:lpstr>
      <vt:lpstr>Stakeholder expectations</vt:lpstr>
      <vt:lpstr>Research and background investigation</vt:lpstr>
      <vt:lpstr>USER EXPERIENCE REQUIREMENTS</vt:lpstr>
      <vt:lpstr>                SYSTEM REQUIREMENTS GATHERING</vt:lpstr>
      <vt:lpstr>FUNCTIONAL REQUIREMENTS GATHERING</vt:lpstr>
      <vt:lpstr>NON-FUNCTIONAL REQUIREMENTS GATHERING</vt:lpstr>
      <vt:lpstr>Conducting interviews and surveys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GATHERING</dc:title>
  <dc:creator>mukstyle26@outlook.com</dc:creator>
  <cp:lastModifiedBy>nfoua</cp:lastModifiedBy>
  <cp:revision>2</cp:revision>
  <dcterms:created xsi:type="dcterms:W3CDTF">2024-04-22T15:29:57Z</dcterms:created>
  <dcterms:modified xsi:type="dcterms:W3CDTF">2024-04-22T21:25:51Z</dcterms:modified>
</cp:coreProperties>
</file>