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0" r:id="rId4"/>
    <p:sldId id="259" r:id="rId5"/>
    <p:sldId id="260" r:id="rId6"/>
    <p:sldId id="261" r:id="rId7"/>
    <p:sldId id="262" r:id="rId8"/>
    <p:sldId id="277" r:id="rId9"/>
    <p:sldId id="279" r:id="rId10"/>
    <p:sldId id="288" r:id="rId11"/>
    <p:sldId id="281" r:id="rId12"/>
    <p:sldId id="282" r:id="rId13"/>
    <p:sldId id="284" r:id="rId14"/>
    <p:sldId id="286" r:id="rId15"/>
    <p:sldId id="283" r:id="rId16"/>
    <p:sldId id="27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D55BB5-0651-44B9-9970-12162AC6353C}">
  <a:tblStyle styleId="{B6D55BB5-0651-44B9-9970-12162AC63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bg1"/>
                </a:solidFill>
              </a:rPr>
              <a:t>NON-FUNCTIONAL</a:t>
            </a:r>
            <a:r>
              <a:rPr lang="en-US" b="0" baseline="0" dirty="0">
                <a:solidFill>
                  <a:schemeClr val="bg1"/>
                </a:solidFill>
              </a:rPr>
              <a:t> REQUIREMENTS</a:t>
            </a:r>
            <a:endParaRPr lang="en-US" b="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SCALABILITY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7-4F00-BB4B-C9ADDD252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SCALABILITY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B7-4F00-BB4B-C9ADDD252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SCALABILITY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B7-4F00-BB4B-C9ADDD252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4"/>
        <c:overlap val="100"/>
        <c:axId val="482867200"/>
        <c:axId val="482868280"/>
      </c:barChart>
      <c:catAx>
        <c:axId val="482867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68280"/>
        <c:crosses val="autoZero"/>
        <c:auto val="1"/>
        <c:lblAlgn val="ctr"/>
        <c:lblOffset val="100"/>
        <c:noMultiLvlLbl val="0"/>
      </c:catAx>
      <c:valAx>
        <c:axId val="4828682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67200"/>
        <c:crosses val="autoZero"/>
        <c:crossBetween val="between"/>
      </c:valAx>
      <c:spPr>
        <a:noFill/>
        <a:ln w="111125">
          <a:solidFill>
            <a:schemeClr val="dk1">
              <a:lumMod val="15000"/>
              <a:lumOff val="85000"/>
            </a:schemeClr>
          </a:solidFill>
        </a:ln>
        <a:effectLst>
          <a:glow>
            <a:schemeClr val="accent1">
              <a:alpha val="40000"/>
            </a:schemeClr>
          </a:glow>
        </a:effectLst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19050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15E-487F-9AB3-9E97D5E0C8F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1EAF-484A-8349-DAC2CFCC5F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15E-487F-9AB3-9E97D5E0C8F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715E-487F-9AB3-9E97D5E0C8F6}"/>
              </c:ext>
            </c:extLst>
          </c:dPt>
          <c:dLbls>
            <c:dLbl>
              <c:idx val="1"/>
              <c:layout>
                <c:manualLayout>
                  <c:x val="0.22687003517487161"/>
                  <c:y val="-1.141839101297754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EAF-484A-8349-DAC2CFCC5F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1. Reliable and Scalable Database Infrastructure</c:v>
                </c:pt>
                <c:pt idx="1">
                  <c:v>2. Biometric Authentication Hardware</c:v>
                </c:pt>
                <c:pt idx="2">
                  <c:v>3. Compatibility with Various Devices</c:v>
                </c:pt>
                <c:pt idx="3">
                  <c:v>4. Robust Security Measures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F-484A-8349-DAC2CFCC5FA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bg1"/>
                </a:solidFill>
              </a:rPr>
              <a:t>SOFTWARE</a:t>
            </a:r>
            <a:r>
              <a:rPr lang="en-US" b="0" baseline="0" dirty="0">
                <a:solidFill>
                  <a:schemeClr val="bg1"/>
                </a:solidFill>
              </a:rPr>
              <a:t> REQUIREMENTS</a:t>
            </a:r>
            <a:endParaRPr lang="en-US" b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Compatibility</c:v>
                </c:pt>
                <c:pt idx="1">
                  <c:v>Support</c:v>
                </c:pt>
                <c:pt idx="2">
                  <c:v>Offline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F-4F9E-BBD1-FA6D1AE791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Compatibility</c:v>
                </c:pt>
                <c:pt idx="1">
                  <c:v>Support</c:v>
                </c:pt>
                <c:pt idx="2">
                  <c:v>Offline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F-4F9E-BBD1-FA6D1AE791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Compatibility</c:v>
                </c:pt>
                <c:pt idx="1">
                  <c:v>Support</c:v>
                </c:pt>
                <c:pt idx="2">
                  <c:v>Offline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BF-4F9E-BBD1-FA6D1AE79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482867200"/>
        <c:axId val="482868280"/>
      </c:barChart>
      <c:catAx>
        <c:axId val="482867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68280"/>
        <c:crosses val="autoZero"/>
        <c:auto val="1"/>
        <c:lblAlgn val="ctr"/>
        <c:lblOffset val="100"/>
        <c:noMultiLvlLbl val="0"/>
      </c:catAx>
      <c:valAx>
        <c:axId val="4828682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67200"/>
        <c:crosses val="autoZero"/>
        <c:crossBetween val="between"/>
      </c:valAx>
      <c:spPr>
        <a:noFill/>
        <a:ln w="111125">
          <a:solidFill>
            <a:schemeClr val="dk1">
              <a:lumMod val="15000"/>
              <a:lumOff val="85000"/>
            </a:schemeClr>
          </a:solidFill>
        </a:ln>
        <a:effectLst>
          <a:glow>
            <a:schemeClr val="accent1">
              <a:alpha val="40000"/>
            </a:schemeClr>
          </a:glow>
        </a:effectLst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19050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07fef678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07fef678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07fef678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807fef678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807fef67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807fef67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807fef678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807fef678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807fef678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807fef678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807fef678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807fef678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CD3970-2288-435A-BFE0-721384E66B90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05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219975" y="1268475"/>
            <a:ext cx="6683100" cy="30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Buea</a:t>
            </a:r>
            <a:endParaRPr sz="28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And Technology.</a:t>
            </a:r>
            <a:endParaRPr sz="25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CEF440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Programming and Mobile Programming 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03950" y="41330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TASK 3</a:t>
            </a:r>
            <a:endParaRPr sz="2200" dirty="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775" y="384298"/>
            <a:ext cx="1183650" cy="1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8EBF0-AA93-22B0-995E-4D8185B5A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504357" y="0"/>
            <a:ext cx="6250322" cy="6417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trike="noStrike" spc="-1" dirty="0">
                <a:solidFill>
                  <a:schemeClr val="bg1"/>
                </a:solidFill>
                <a:latin typeface="Calibri"/>
                <a:ea typeface="Calibri"/>
              </a:rPr>
              <a:t>Interpret and Record Requirements</a:t>
            </a:r>
            <a:endParaRPr lang="en-US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 rot="60000">
            <a:off x="572040" y="975240"/>
            <a:ext cx="924480" cy="906120"/>
          </a:xfrm>
          <a:prstGeom prst="rect">
            <a:avLst/>
          </a:prstGeom>
          <a:ln w="0">
            <a:noFill/>
          </a:ln>
        </p:spPr>
      </p:pic>
      <p:sp>
        <p:nvSpPr>
          <p:cNvPr id="201" name="Freeform 200"/>
          <p:cNvSpPr/>
          <p:nvPr/>
        </p:nvSpPr>
        <p:spPr>
          <a:xfrm>
            <a:off x="438840" y="896040"/>
            <a:ext cx="3675960" cy="1033200"/>
          </a:xfrm>
          <a:custGeom>
            <a:avLst/>
            <a:gdLst/>
            <a:ahLst/>
            <a:cxnLst/>
            <a:rect l="l" t="t" r="r" b="b"/>
            <a:pathLst>
              <a:path w="7683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73230" y="21600"/>
                </a:lnTo>
                <a:arcTo wR="51630" hR="3600" stAng="5400000" swAng="5400000"/>
                <a:lnTo>
                  <a:pt x="21600" y="3600"/>
                </a:lnTo>
                <a:arcTo wR="51630" hR="3600" stAng="10800000" swAng="5400000"/>
                <a:close/>
              </a:path>
            </a:pathLst>
          </a:custGeom>
          <a:noFill/>
          <a:ln w="5724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pPr algn="r"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Define Requirements Precisely 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457200" y="2286000"/>
            <a:ext cx="3675960" cy="1033200"/>
          </a:xfrm>
          <a:custGeom>
            <a:avLst/>
            <a:gdLst/>
            <a:ahLst/>
            <a:cxnLst/>
            <a:rect l="l" t="t" r="r" b="b"/>
            <a:pathLst>
              <a:path w="7683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73230" y="21600"/>
                </a:lnTo>
                <a:arcTo wR="51630" hR="3600" stAng="5400000" swAng="5400000"/>
                <a:lnTo>
                  <a:pt x="21600" y="3600"/>
                </a:lnTo>
                <a:arcTo wR="51630" hR="3600" stAng="10800000" swAng="5400000"/>
                <a:close/>
              </a:path>
            </a:pathLst>
          </a:custGeom>
          <a:noFill/>
          <a:ln w="5724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pPr algn="r"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Prioritized </a:t>
            </a:r>
          </a:p>
          <a:p>
            <a:pPr algn="r"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Requirements</a:t>
            </a:r>
          </a:p>
        </p:txBody>
      </p:sp>
      <p:pic>
        <p:nvPicPr>
          <p:cNvPr id="203" name="Picture 202"/>
          <p:cNvPicPr/>
          <p:nvPr/>
        </p:nvPicPr>
        <p:blipFill>
          <a:blip r:embed="rId3"/>
          <a:stretch/>
        </p:blipFill>
        <p:spPr>
          <a:xfrm>
            <a:off x="685800" y="2368800"/>
            <a:ext cx="914400" cy="914400"/>
          </a:xfrm>
          <a:prstGeom prst="rect">
            <a:avLst/>
          </a:prstGeom>
          <a:ln w="0">
            <a:noFill/>
          </a:ln>
        </p:spPr>
      </p:pic>
      <p:sp>
        <p:nvSpPr>
          <p:cNvPr id="204" name="Freeform 203"/>
          <p:cNvSpPr/>
          <p:nvPr/>
        </p:nvSpPr>
        <p:spPr>
          <a:xfrm>
            <a:off x="438840" y="3657600"/>
            <a:ext cx="3675960" cy="1033200"/>
          </a:xfrm>
          <a:custGeom>
            <a:avLst/>
            <a:gdLst/>
            <a:ahLst/>
            <a:cxnLst/>
            <a:rect l="l" t="t" r="r" b="b"/>
            <a:pathLst>
              <a:path w="7683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73230" y="21600"/>
                </a:lnTo>
                <a:arcTo wR="51630" hR="3600" stAng="5400000" swAng="5400000"/>
                <a:lnTo>
                  <a:pt x="21600" y="3600"/>
                </a:lnTo>
                <a:arcTo wR="51630" hR="3600" stAng="10800000" swAng="5400000"/>
                <a:close/>
              </a:path>
            </a:pathLst>
          </a:custGeom>
          <a:noFill/>
          <a:ln w="5724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pPr algn="r"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Carry out an </a:t>
            </a:r>
          </a:p>
          <a:p>
            <a:pPr algn="r"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Impact Analysis</a:t>
            </a:r>
          </a:p>
        </p:txBody>
      </p:sp>
      <p:pic>
        <p:nvPicPr>
          <p:cNvPr id="205" name="Picture 204"/>
          <p:cNvPicPr/>
          <p:nvPr/>
        </p:nvPicPr>
        <p:blipFill>
          <a:blip r:embed="rId4"/>
          <a:stretch/>
        </p:blipFill>
        <p:spPr>
          <a:xfrm>
            <a:off x="685800" y="3740400"/>
            <a:ext cx="914400" cy="914400"/>
          </a:xfrm>
          <a:prstGeom prst="rect">
            <a:avLst/>
          </a:prstGeom>
          <a:ln w="0">
            <a:noFill/>
          </a:ln>
        </p:spPr>
      </p:pic>
      <p:sp>
        <p:nvSpPr>
          <p:cNvPr id="206" name="Freeform 205"/>
          <p:cNvSpPr/>
          <p:nvPr/>
        </p:nvSpPr>
        <p:spPr>
          <a:xfrm>
            <a:off x="5029200" y="914400"/>
            <a:ext cx="3675960" cy="1033200"/>
          </a:xfrm>
          <a:custGeom>
            <a:avLst/>
            <a:gdLst/>
            <a:ahLst/>
            <a:cxnLst/>
            <a:rect l="l" t="t" r="r" b="b"/>
            <a:pathLst>
              <a:path w="7683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73230" y="21600"/>
                </a:lnTo>
                <a:arcTo wR="51630" hR="3600" stAng="5400000" swAng="5400000"/>
                <a:lnTo>
                  <a:pt x="21600" y="3600"/>
                </a:lnTo>
                <a:arcTo wR="51630" hR="3600" stAng="10800000" swAng="5400000"/>
                <a:close/>
              </a:path>
            </a:pathLst>
          </a:custGeom>
          <a:noFill/>
          <a:ln w="5724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pPr algn="r"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Resolve Conflicts</a:t>
            </a:r>
          </a:p>
        </p:txBody>
      </p:sp>
      <p:pic>
        <p:nvPicPr>
          <p:cNvPr id="207" name="Picture 206"/>
          <p:cNvPicPr/>
          <p:nvPr/>
        </p:nvPicPr>
        <p:blipFill>
          <a:blip r:embed="rId5"/>
          <a:stretch/>
        </p:blipFill>
        <p:spPr>
          <a:xfrm>
            <a:off x="5257800" y="1044720"/>
            <a:ext cx="914400" cy="761040"/>
          </a:xfrm>
          <a:prstGeom prst="rect">
            <a:avLst/>
          </a:prstGeom>
          <a:ln w="0">
            <a:noFill/>
          </a:ln>
        </p:spPr>
      </p:pic>
      <p:sp>
        <p:nvSpPr>
          <p:cNvPr id="208" name="Freeform 207"/>
          <p:cNvSpPr/>
          <p:nvPr/>
        </p:nvSpPr>
        <p:spPr>
          <a:xfrm>
            <a:off x="5010840" y="2286000"/>
            <a:ext cx="3675960" cy="1033200"/>
          </a:xfrm>
          <a:custGeom>
            <a:avLst/>
            <a:gdLst/>
            <a:ahLst/>
            <a:cxnLst/>
            <a:rect l="l" t="t" r="r" b="b"/>
            <a:pathLst>
              <a:path w="7683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73230" y="21600"/>
                </a:lnTo>
                <a:arcTo wR="51630" hR="3600" stAng="5400000" swAng="5400000"/>
                <a:lnTo>
                  <a:pt x="21600" y="3600"/>
                </a:lnTo>
                <a:arcTo wR="51630" hR="3600" stAng="10800000" swAng="5400000"/>
                <a:close/>
              </a:path>
            </a:pathLst>
          </a:custGeom>
          <a:noFill/>
          <a:ln w="5724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pPr algn="r"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Analyze Feasibility</a:t>
            </a:r>
          </a:p>
        </p:txBody>
      </p:sp>
      <p:pic>
        <p:nvPicPr>
          <p:cNvPr id="209" name="Picture 208"/>
          <p:cNvPicPr/>
          <p:nvPr/>
        </p:nvPicPr>
        <p:blipFill>
          <a:blip r:embed="rId6"/>
          <a:stretch/>
        </p:blipFill>
        <p:spPr>
          <a:xfrm>
            <a:off x="5245200" y="2322000"/>
            <a:ext cx="927000" cy="927000"/>
          </a:xfrm>
          <a:prstGeom prst="rect">
            <a:avLst/>
          </a:prstGeom>
          <a:ln w="0">
            <a:noFill/>
          </a:ln>
        </p:spPr>
      </p:pic>
      <p:sp>
        <p:nvSpPr>
          <p:cNvPr id="210" name="Freeform 209"/>
          <p:cNvSpPr/>
          <p:nvPr/>
        </p:nvSpPr>
        <p:spPr>
          <a:xfrm>
            <a:off x="5010840" y="3657600"/>
            <a:ext cx="3675960" cy="1033200"/>
          </a:xfrm>
          <a:custGeom>
            <a:avLst/>
            <a:gdLst/>
            <a:ahLst/>
            <a:cxnLst/>
            <a:rect l="l" t="t" r="r" b="b"/>
            <a:pathLst>
              <a:path w="7683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73230" y="21600"/>
                </a:lnTo>
                <a:arcTo wR="51630" hR="3600" stAng="5400000" swAng="5400000"/>
                <a:lnTo>
                  <a:pt x="21600" y="3600"/>
                </a:lnTo>
                <a:arcTo wR="51630" hR="3600" stAng="10800000" swAng="5400000"/>
                <a:close/>
              </a:path>
            </a:pathLst>
          </a:custGeom>
          <a:noFill/>
          <a:ln w="5724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pPr algn="r">
              <a:buNone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Traceability Analysis</a:t>
            </a:r>
          </a:p>
        </p:txBody>
      </p:sp>
      <p:pic>
        <p:nvPicPr>
          <p:cNvPr id="211" name="Picture 210"/>
          <p:cNvPicPr/>
          <p:nvPr/>
        </p:nvPicPr>
        <p:blipFill>
          <a:blip r:embed="rId7"/>
          <a:stretch/>
        </p:blipFill>
        <p:spPr>
          <a:xfrm>
            <a:off x="5221800" y="3735360"/>
            <a:ext cx="757800" cy="9144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FA192E-BCDC-2D09-866A-C4C505915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2BC8-CD25-F247-5B0E-E974B618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8" y="190629"/>
            <a:ext cx="6878821" cy="7672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REQUIREMENT MODELING</a:t>
            </a:r>
            <a:r>
              <a:rPr lang="en-CM" sz="1800" b="1" kern="0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CM" sz="1800" b="1" kern="0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</a:br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B2506-5DED-A905-9892-03752D384F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03AF3-EAE8-31DB-3DD3-CDCDBCF55D43}"/>
              </a:ext>
            </a:extLst>
          </p:cNvPr>
          <p:cNvSpPr/>
          <p:nvPr/>
        </p:nvSpPr>
        <p:spPr>
          <a:xfrm>
            <a:off x="854348" y="1227213"/>
            <a:ext cx="1051503" cy="3316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Registration</a:t>
            </a:r>
            <a:endParaRPr lang="en-CM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2148F-B4BC-FCBE-A3BF-6832B7D5BE1C}"/>
              </a:ext>
            </a:extLst>
          </p:cNvPr>
          <p:cNvSpPr/>
          <p:nvPr/>
        </p:nvSpPr>
        <p:spPr>
          <a:xfrm>
            <a:off x="2459097" y="1555922"/>
            <a:ext cx="1051503" cy="2987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85000"/>
                  </a:schemeClr>
                </a:solidFill>
              </a:rPr>
              <a:t>Biometric data capture</a:t>
            </a:r>
          </a:p>
          <a:p>
            <a:pPr algn="ctr"/>
            <a:endParaRPr lang="en-CM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AE2DE-CD8E-8863-C9E9-DAEE2B9A3828}"/>
              </a:ext>
            </a:extLst>
          </p:cNvPr>
          <p:cNvSpPr/>
          <p:nvPr/>
        </p:nvSpPr>
        <p:spPr>
          <a:xfrm>
            <a:off x="4063846" y="1843002"/>
            <a:ext cx="1051503" cy="2700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146050" indent="0" algn="ctr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Report Generation</a:t>
            </a:r>
            <a:endParaRPr lang="en-CM" sz="2000" b="1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DF0E-244A-F234-A4F4-20C9D0A20CB6}"/>
              </a:ext>
            </a:extLst>
          </p:cNvPr>
          <p:cNvSpPr/>
          <p:nvPr/>
        </p:nvSpPr>
        <p:spPr>
          <a:xfrm>
            <a:off x="5668595" y="2119448"/>
            <a:ext cx="1051504" cy="2424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Attendance Activation</a:t>
            </a:r>
            <a:endParaRPr lang="en-CM" sz="1800" b="1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M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D9823-F630-46C7-64EF-33C9F4607AA6}"/>
              </a:ext>
            </a:extLst>
          </p:cNvPr>
          <p:cNvSpPr/>
          <p:nvPr/>
        </p:nvSpPr>
        <p:spPr>
          <a:xfrm>
            <a:off x="7273345" y="2383933"/>
            <a:ext cx="1051504" cy="2159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Lecturers Register Students</a:t>
            </a:r>
            <a:endParaRPr lang="en-CM" sz="16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CM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D550E-8827-E5A9-7487-01F46026E483}"/>
              </a:ext>
            </a:extLst>
          </p:cNvPr>
          <p:cNvSpPr txBox="1"/>
          <p:nvPr/>
        </p:nvSpPr>
        <p:spPr>
          <a:xfrm>
            <a:off x="4335744" y="1186590"/>
            <a:ext cx="358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FUNCTIONAL REQUIREMENT</a:t>
            </a:r>
            <a:endParaRPr lang="en-CM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5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979F7-AD7F-3EE3-3315-DDC51A4F8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5511BF-972B-AD22-4088-2F2F30D16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313688"/>
              </p:ext>
            </p:extLst>
          </p:nvPr>
        </p:nvGraphicFramePr>
        <p:xfrm>
          <a:off x="606056" y="342949"/>
          <a:ext cx="7453423" cy="4431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87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075B2-0353-C61B-B695-A760BA118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D0E92F-1F54-0512-47DF-BF66B33DA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116974"/>
              </p:ext>
            </p:extLst>
          </p:nvPr>
        </p:nvGraphicFramePr>
        <p:xfrm>
          <a:off x="1540772" y="866368"/>
          <a:ext cx="6062456" cy="407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70EA295-0795-616C-6E6C-074C48F6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72" y="206232"/>
            <a:ext cx="6880719" cy="660136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SYSTEM REQUIREMENTS</a:t>
            </a:r>
            <a:endParaRPr lang="en-CM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5D0919-5D89-F176-51EE-18951927C6CA}"/>
              </a:ext>
            </a:extLst>
          </p:cNvPr>
          <p:cNvSpPr txBox="1">
            <a:spLocks/>
          </p:cNvSpPr>
          <p:nvPr/>
        </p:nvSpPr>
        <p:spPr>
          <a:xfrm rot="16200000">
            <a:off x="-2293341" y="2123636"/>
            <a:ext cx="6880719" cy="66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2000" dirty="0"/>
              <a:t>HARDWARE REQUIREMENTS</a:t>
            </a:r>
            <a:endParaRPr lang="en-CM" sz="2000" dirty="0"/>
          </a:p>
        </p:txBody>
      </p:sp>
    </p:spTree>
    <p:extLst>
      <p:ext uri="{BB962C8B-B14F-4D97-AF65-F5344CB8AC3E}">
        <p14:creationId xmlns:p14="http://schemas.microsoft.com/office/powerpoint/2010/main" val="339349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075B2-0353-C61B-B695-A760BA118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E7931C-471C-1DC3-8671-C899CB3D6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914503"/>
              </p:ext>
            </p:extLst>
          </p:nvPr>
        </p:nvGraphicFramePr>
        <p:xfrm>
          <a:off x="845288" y="309399"/>
          <a:ext cx="7453423" cy="4431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70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FE07-A6CB-EA77-329C-DF36BB10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005" y="408024"/>
            <a:ext cx="5567362" cy="700088"/>
          </a:xfrm>
        </p:spPr>
        <p:txBody>
          <a:bodyPr/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CONCLUSION</a:t>
            </a:r>
            <a:endParaRPr lang="en-CM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1DDA-0B49-73A0-F6BC-1885AB9F548A}"/>
              </a:ext>
            </a:extLst>
          </p:cNvPr>
          <p:cNvSpPr txBox="1">
            <a:spLocks/>
          </p:cNvSpPr>
          <p:nvPr/>
        </p:nvSpPr>
        <p:spPr>
          <a:xfrm>
            <a:off x="1001787" y="1659565"/>
            <a:ext cx="7110410" cy="249562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requirement analysis phase for the development of a biometric attendance tracking system is paramount in ensuring the successful deployment and operation of the system while safeguarding the privacy and security of users' biometric information</a:t>
            </a:r>
            <a:endParaRPr lang="en-CM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CFD83-1B8D-D6EB-6EA0-C04583CBC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056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KEEN ATTENTION</a:t>
            </a:r>
            <a:endParaRPr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60E17-9ECF-BBFE-7F45-78098821D9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299000" y="352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1722"/>
              <a:t>Instructor: Dr Nkemeni Valery</a:t>
            </a:r>
            <a:endParaRPr sz="17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952500" y="1619250"/>
          <a:ext cx="7239000" cy="2605380"/>
        </p:xfrm>
        <a:graphic>
          <a:graphicData uri="http://schemas.openxmlformats.org/drawingml/2006/table">
            <a:tbl>
              <a:tblPr>
                <a:noFill/>
                <a:tableStyleId>{B6D55BB5-0651-44B9-9970-12162AC6353C}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Name Of Student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Matriculation 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IHIMBRU ZADOLF ONGUM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FONJI DANIEL KUKUH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NFOUA EUGENE MGBA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FE21A257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EPIE MUKEH SANDRA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 KASSINA KUM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387125"/>
            <a:ext cx="75057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374DD-D5F3-32C1-C0A4-E632D6943B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EB38-EC69-03CD-D072-88DA4C0B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61" y="1822833"/>
            <a:ext cx="7091266" cy="1448100"/>
          </a:xfrm>
        </p:spPr>
        <p:txBody>
          <a:bodyPr/>
          <a:lstStyle/>
          <a:p>
            <a:r>
              <a:rPr lang="en-US" dirty="0"/>
              <a:t>REQUIREMENT ANALYSIS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20D6-B106-1AC3-4EB6-F60A4060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270933"/>
            <a:ext cx="5391200" cy="664825"/>
          </a:xfrm>
        </p:spPr>
        <p:txBody>
          <a:bodyPr/>
          <a:lstStyle/>
          <a:p>
            <a:r>
              <a:rPr lang="en-US" dirty="0"/>
              <a:t>BIOMETRIC STUDENT ATTENDANCE MOBILE APPLICATION</a:t>
            </a:r>
          </a:p>
          <a:p>
            <a:endParaRPr lang="en-C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772B1-E621-4B84-C636-F469033C5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2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07950"/>
            <a:ext cx="7505700" cy="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288050"/>
            <a:ext cx="7505700" cy="3112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/>
              <a:t>Understanding the project scope and objectives.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Requirement Gathering  and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Identifying key stakeholders and their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Requirement Analysis and </a:t>
            </a:r>
            <a:r>
              <a:rPr lang="en-US" sz="2600" dirty="0" smtClean="0"/>
              <a:t>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/>
              <a:t>Interprete And Record Requirements</a:t>
            </a:r>
            <a:endParaRPr lang="en-US" sz="2600" dirty="0"/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Requirement </a:t>
            </a:r>
            <a:r>
              <a:rPr lang="en-US" sz="2600" dirty="0" smtClean="0"/>
              <a:t>categorization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/>
              <a:t>Conclusion</a:t>
            </a:r>
            <a:endParaRPr lang="en-US" sz="2600" dirty="0"/>
          </a:p>
          <a:p>
            <a:pPr marL="342900" indent="-342900">
              <a:buFont typeface="+mj-lt"/>
              <a:buAutoNum type="arabicPeriod"/>
            </a:pPr>
            <a:endParaRPr lang="en-US" sz="2600" dirty="0"/>
          </a:p>
          <a:p>
            <a:pPr marL="45720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29AB1-849F-E9BA-A3FB-67BE0DC687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779181" y="684030"/>
            <a:ext cx="5354298" cy="684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INTRODUCTION</a:t>
            </a:r>
            <a:endParaRPr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B083C-1786-A63F-6F07-6DCCAEC25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12FE07-79DF-E54D-EC19-71578AAD6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187" y="1632808"/>
            <a:ext cx="6268597" cy="2484329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+mj-lt"/>
                <a:cs typeface="Times New Roman" panose="02020603050405020304" pitchFamily="18" charset="0"/>
              </a:rPr>
              <a:t>To begin the requirements analysis process, we communicate with </a:t>
            </a:r>
            <a:r>
              <a:rPr lang="en-US" sz="1800" dirty="0">
                <a:solidFill>
                  <a:srgbClr val="2D2D2D"/>
                </a:solidFill>
                <a:latin typeface="+mj-lt"/>
                <a:cs typeface="Times New Roman" panose="02020603050405020304" pitchFamily="18" charset="0"/>
              </a:rPr>
              <a:t>stakeholders to</a:t>
            </a:r>
            <a:r>
              <a:rPr lang="en-US" sz="1800" b="0" i="0" dirty="0">
                <a:solidFill>
                  <a:srgbClr val="2D2D2D"/>
                </a:solidFill>
                <a:effectLst/>
                <a:latin typeface="+mj-lt"/>
                <a:cs typeface="Times New Roman" panose="02020603050405020304" pitchFamily="18" charset="0"/>
              </a:rPr>
              <a:t> gather the requirements. This phase is also known as "eliciting requirements." We use different techniques to gather the requirements, including:</a:t>
            </a:r>
            <a:endParaRPr lang="en-CM" sz="1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C6343-82E3-140A-2F9E-0F51A67E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2937164" y="277091"/>
            <a:ext cx="5387686" cy="810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715927" y="1088075"/>
            <a:ext cx="7938976" cy="3455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document aims at analyzing the 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en-US" sz="36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gotten from the  stakeholder to come up with a list of requirements that this system will have.</a:t>
            </a:r>
            <a:endParaRPr lang="en-CM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0B32C-4A20-F854-8D58-0DD10A462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76075" y="319400"/>
            <a:ext cx="7074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00" dirty="0"/>
              <a:t>                    Defining the Project scope</a:t>
            </a:r>
            <a:endParaRPr sz="2200" dirty="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540328" y="1316182"/>
            <a:ext cx="4031673" cy="3122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/>
              <a:t>    </a:t>
            </a:r>
            <a:r>
              <a:rPr lang="en-US" sz="2000" b="1" u="sng" dirty="0"/>
              <a:t>Objectives</a:t>
            </a:r>
            <a:r>
              <a:rPr lang="en-US" sz="20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Automate Attendance Tracking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Enhance Accuracy and Reliability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Improve Efficiency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Ensure Data Security and Privacy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Facilitate Integration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30" name="Picture 6" descr="What Is Biometric System? Advantages Of Biometric Attendance Management  System">
            <a:extLst>
              <a:ext uri="{FF2B5EF4-FFF2-40B4-BE49-F238E27FC236}">
                <a16:creationId xmlns:a16="http://schemas.microsoft.com/office/drawing/2014/main" id="{F334F293-83E7-EDF1-5FEB-D26654AB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1316182"/>
            <a:ext cx="4474585" cy="27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EBC3B3-344C-27B9-6A63-E17EE436BB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BFD3-A051-1A3F-9D6D-DA0BFBAE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84" y="457031"/>
            <a:ext cx="7213665" cy="831441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GATHERING  TECHNIQUES</a:t>
            </a:r>
            <a:br>
              <a:rPr lang="en-US" dirty="0"/>
            </a:br>
            <a:endParaRPr lang="en-CM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34D511D-92FE-5173-2AAC-371A6A5124E9}"/>
              </a:ext>
            </a:extLst>
          </p:cNvPr>
          <p:cNvSpPr>
            <a:spLocks noGrp="1"/>
          </p:cNvSpPr>
          <p:nvPr/>
        </p:nvSpPr>
        <p:spPr>
          <a:xfrm>
            <a:off x="8928084" y="4378691"/>
            <a:ext cx="1158725" cy="245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D5BE6-F38B-A7F6-A616-ED29BCD055D4}"/>
              </a:ext>
            </a:extLst>
          </p:cNvPr>
          <p:cNvSpPr/>
          <p:nvPr/>
        </p:nvSpPr>
        <p:spPr>
          <a:xfrm>
            <a:off x="527269" y="2128814"/>
            <a:ext cx="2127796" cy="13369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824000C-E6DD-73CD-EE6C-0401E18AB03D}"/>
              </a:ext>
            </a:extLst>
          </p:cNvPr>
          <p:cNvSpPr txBox="1"/>
          <p:nvPr/>
        </p:nvSpPr>
        <p:spPr>
          <a:xfrm>
            <a:off x="729287" y="2391080"/>
            <a:ext cx="225205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REQUIREMENT  GATHERING TECHNIQUES </a:t>
            </a:r>
            <a:endParaRPr lang="en-CM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FC41B-2BCE-D7FD-A526-9102D35E5B3D}"/>
              </a:ext>
            </a:extLst>
          </p:cNvPr>
          <p:cNvCxnSpPr>
            <a:cxnSpLocks/>
          </p:cNvCxnSpPr>
          <p:nvPr/>
        </p:nvCxnSpPr>
        <p:spPr>
          <a:xfrm flipV="1">
            <a:off x="2161953" y="1597971"/>
            <a:ext cx="3936622" cy="60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D7A2B6-0859-B25F-4CFB-3BB587F3BB71}"/>
              </a:ext>
            </a:extLst>
          </p:cNvPr>
          <p:cNvCxnSpPr>
            <a:cxnSpLocks/>
          </p:cNvCxnSpPr>
          <p:nvPr/>
        </p:nvCxnSpPr>
        <p:spPr>
          <a:xfrm flipV="1">
            <a:off x="2471513" y="2228525"/>
            <a:ext cx="2996181" cy="25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55267-E634-2750-CE44-ED627A3E763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655065" y="2705452"/>
            <a:ext cx="2445744" cy="1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423BB5-B520-9A98-48CA-D77DC1259B9A}"/>
              </a:ext>
            </a:extLst>
          </p:cNvPr>
          <p:cNvCxnSpPr>
            <a:cxnSpLocks/>
          </p:cNvCxnSpPr>
          <p:nvPr/>
        </p:nvCxnSpPr>
        <p:spPr>
          <a:xfrm>
            <a:off x="2558902" y="3096782"/>
            <a:ext cx="2711498" cy="24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E92A3-4F2E-46ED-B9D2-E0E73E507A00}"/>
              </a:ext>
            </a:extLst>
          </p:cNvPr>
          <p:cNvCxnSpPr>
            <a:cxnSpLocks/>
            <a:stCxn id="5" idx="5"/>
            <a:endCxn id="20" idx="2"/>
          </p:cNvCxnSpPr>
          <p:nvPr/>
        </p:nvCxnSpPr>
        <p:spPr>
          <a:xfrm>
            <a:off x="2343456" y="3269957"/>
            <a:ext cx="2926945" cy="82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D3796F9-392D-8A24-B430-A136FDAB974E}"/>
              </a:ext>
            </a:extLst>
          </p:cNvPr>
          <p:cNvSpPr/>
          <p:nvPr/>
        </p:nvSpPr>
        <p:spPr>
          <a:xfrm>
            <a:off x="5270400" y="1966307"/>
            <a:ext cx="3310161" cy="4322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A5DC13BB-67AF-CA62-1232-00B224A45895}"/>
              </a:ext>
            </a:extLst>
          </p:cNvPr>
          <p:cNvSpPr txBox="1"/>
          <p:nvPr/>
        </p:nvSpPr>
        <p:spPr>
          <a:xfrm>
            <a:off x="5746092" y="1960870"/>
            <a:ext cx="2668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Reverse Engineering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86851D-0B8D-F613-CB93-CB581AF51A9B}"/>
              </a:ext>
            </a:extLst>
          </p:cNvPr>
          <p:cNvSpPr/>
          <p:nvPr/>
        </p:nvSpPr>
        <p:spPr>
          <a:xfrm>
            <a:off x="5252140" y="4378691"/>
            <a:ext cx="2779155" cy="3436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D1C1F494-CE30-E0E1-F413-C6D640E84328}"/>
              </a:ext>
            </a:extLst>
          </p:cNvPr>
          <p:cNvSpPr txBox="1"/>
          <p:nvPr/>
        </p:nvSpPr>
        <p:spPr>
          <a:xfrm>
            <a:off x="5563494" y="4378691"/>
            <a:ext cx="26915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Use Cases/Scenarios </a:t>
            </a:r>
            <a:endParaRPr lang="en-CM" sz="1400" b="1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7D1126-82C6-3E5E-EDB4-4B9FAD138E8A}"/>
              </a:ext>
            </a:extLst>
          </p:cNvPr>
          <p:cNvSpPr/>
          <p:nvPr/>
        </p:nvSpPr>
        <p:spPr>
          <a:xfrm flipV="1">
            <a:off x="5100809" y="2518187"/>
            <a:ext cx="3479753" cy="3745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AF9ECB80-73EB-F1CE-926A-CB76E25A899B}"/>
              </a:ext>
            </a:extLst>
          </p:cNvPr>
          <p:cNvSpPr txBox="1"/>
          <p:nvPr/>
        </p:nvSpPr>
        <p:spPr>
          <a:xfrm rot="10800000" flipV="1">
            <a:off x="5427082" y="2510355"/>
            <a:ext cx="28977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Surveys/Questionnaires </a:t>
            </a:r>
            <a:endParaRPr lang="en-CM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7204BE-D01E-9334-694D-34B807490994}"/>
              </a:ext>
            </a:extLst>
          </p:cNvPr>
          <p:cNvSpPr/>
          <p:nvPr/>
        </p:nvSpPr>
        <p:spPr>
          <a:xfrm>
            <a:off x="5252140" y="3160805"/>
            <a:ext cx="3072708" cy="5974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2E3D01FD-4239-1CE2-9224-2187D4D3524F}"/>
              </a:ext>
            </a:extLst>
          </p:cNvPr>
          <p:cNvSpPr txBox="1"/>
          <p:nvPr/>
        </p:nvSpPr>
        <p:spPr>
          <a:xfrm>
            <a:off x="5252140" y="3211223"/>
            <a:ext cx="3143937" cy="532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Workshops/ Joint Application Development </a:t>
            </a:r>
            <a:endParaRPr lang="en-CM" sz="14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022F3-16B7-BB3A-DD25-E18A50B36C72}"/>
              </a:ext>
            </a:extLst>
          </p:cNvPr>
          <p:cNvSpPr/>
          <p:nvPr/>
        </p:nvSpPr>
        <p:spPr>
          <a:xfrm>
            <a:off x="5270401" y="3923292"/>
            <a:ext cx="2851247" cy="3436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F98A9992-75F9-A15C-20E1-9ACE9BC85B28}"/>
              </a:ext>
            </a:extLst>
          </p:cNvPr>
          <p:cNvSpPr txBox="1"/>
          <p:nvPr/>
        </p:nvSpPr>
        <p:spPr>
          <a:xfrm>
            <a:off x="5849958" y="3923291"/>
            <a:ext cx="21813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Brainstorming</a:t>
            </a:r>
            <a:endParaRPr lang="en-CM" sz="1400" b="1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09D16D-A3A5-8577-C1C5-386516750850}"/>
              </a:ext>
            </a:extLst>
          </p:cNvPr>
          <p:cNvSpPr/>
          <p:nvPr/>
        </p:nvSpPr>
        <p:spPr>
          <a:xfrm>
            <a:off x="5100809" y="1488311"/>
            <a:ext cx="3479752" cy="3503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CFD81C20-600E-A778-F054-5A07D928BAD7}"/>
              </a:ext>
            </a:extLst>
          </p:cNvPr>
          <p:cNvSpPr txBox="1"/>
          <p:nvPr/>
        </p:nvSpPr>
        <p:spPr>
          <a:xfrm rot="10800000" flipV="1">
            <a:off x="5849958" y="1480235"/>
            <a:ext cx="19830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Interviews</a:t>
            </a:r>
            <a:endParaRPr lang="en-CM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692DDB-F33D-A238-FC38-93551D072F5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754569" y="3420373"/>
            <a:ext cx="3497571" cy="113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6BB06-C309-8742-E938-2E22365293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80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30E4-B013-CE5C-95AA-79BFD787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66532"/>
            <a:ext cx="7505699" cy="1005082"/>
          </a:xfrm>
        </p:spPr>
        <p:txBody>
          <a:bodyPr/>
          <a:lstStyle/>
          <a:p>
            <a:r>
              <a:rPr lang="en-US" dirty="0"/>
              <a:t>REQUIREMENT ANALYSIS PROCESSES</a:t>
            </a:r>
            <a:endParaRPr lang="en-C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DEDBE-14ED-18BF-C71F-D9EFED2A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57314"/>
            <a:ext cx="4343400" cy="331965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6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56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Identify Key Stakeholders and End-Users</a:t>
            </a:r>
          </a:p>
          <a:p>
            <a:pPr marL="146050" indent="0">
              <a:buNone/>
            </a:pPr>
            <a:endParaRPr lang="en-US" sz="5600" b="1" dirty="0">
              <a:latin typeface="Calibri" panose="020F0502020204030204" pitchFamily="34" charset="0"/>
            </a:endParaRPr>
          </a:p>
          <a:p>
            <a:pPr marL="685800" indent="-68580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56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Capture Requirements</a:t>
            </a:r>
          </a:p>
          <a:p>
            <a:pPr marL="146050" indent="0">
              <a:buNone/>
            </a:pPr>
            <a:endParaRPr lang="en-CM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800" dirty="0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CM" sz="1400" b="1" dirty="0">
              <a:effectLst/>
              <a:latin typeface="Calibri" panose="020F0502020204030204" pitchFamily="34" charset="0"/>
            </a:endParaRPr>
          </a:p>
          <a:p>
            <a:pPr marL="146050" indent="0">
              <a:buNone/>
            </a:pPr>
            <a:endParaRPr lang="en-CM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A720C-5409-1929-8CC9-49D1E634CE08}"/>
              </a:ext>
            </a:extLst>
          </p:cNvPr>
          <p:cNvSpPr txBox="1"/>
          <p:nvPr/>
        </p:nvSpPr>
        <p:spPr>
          <a:xfrm>
            <a:off x="4757739" y="1471615"/>
            <a:ext cx="4157662" cy="221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Interpret and Record Requirements</a:t>
            </a:r>
            <a:endParaRPr lang="en-CM" sz="28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Modeling the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7D45-F5A8-7CE8-A268-6A159A8B4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787399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321</Words>
  <Application>Microsoft Office PowerPoint</Application>
  <PresentationFormat>On-screen Show (16:9)</PresentationFormat>
  <Paragraphs>100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Times New Roman</vt:lpstr>
      <vt:lpstr>Nunito</vt:lpstr>
      <vt:lpstr>Arial</vt:lpstr>
      <vt:lpstr>Wingdings</vt:lpstr>
      <vt:lpstr>Shift</vt:lpstr>
      <vt:lpstr>University Of Buea Faculty of Engineering And Technology.  CEF440 Internet Programming and Mobile Programming </vt:lpstr>
      <vt:lpstr>         Instructor: Dr Nkemeni Valery  Presented By.. </vt:lpstr>
      <vt:lpstr>REQUIREMENT ANALYSIS</vt:lpstr>
      <vt:lpstr>OUTLINE</vt:lpstr>
      <vt:lpstr>                    INTRODUCTION</vt:lpstr>
      <vt:lpstr>Overview</vt:lpstr>
      <vt:lpstr>                    Defining the Project scope</vt:lpstr>
      <vt:lpstr>REQUIREMENT GATHERING  TECHNIQUES </vt:lpstr>
      <vt:lpstr>REQUIREMENT ANALYSIS PROCESSES</vt:lpstr>
      <vt:lpstr>Interpret and Record Requirements</vt:lpstr>
      <vt:lpstr>REQUIREMENT MODELING </vt:lpstr>
      <vt:lpstr>PowerPoint Presentation</vt:lpstr>
      <vt:lpstr>SYSTEM REQUIREMENTS</vt:lpstr>
      <vt:lpstr>PowerPoint Presentation</vt:lpstr>
      <vt:lpstr>CONCLUSION</vt:lpstr>
      <vt:lpstr>THANKS FOR YOUR KEEN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Buea Faculty of Engineering And Technology.  CEF440 Internet Programming and Mobile Programming</dc:title>
  <dc:creator>nfoua eugene</dc:creator>
  <cp:lastModifiedBy>Windows User</cp:lastModifiedBy>
  <cp:revision>14</cp:revision>
  <dcterms:modified xsi:type="dcterms:W3CDTF">2024-05-19T09:20:32Z</dcterms:modified>
</cp:coreProperties>
</file>