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72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3" r:id="rId18"/>
  </p:sldIdLst>
  <p:sldSz type="screen16x9" cy="5143500" cx="9144000"/>
  <p:notesSz cx="6858000" cy="9144000"/>
  <p:embeddedFontLs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B6D55BB5-0651-44B9-9970-12162AC63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2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1"/>
                </a:solidFill>
              </a:rPr>
              <a:t>NON-FUNCTIONAL</a:t>
            </a:r>
            <a:r>
              <a:rPr lang="en-US" b="0" baseline="0" dirty="0">
                <a:solidFill>
                  <a:schemeClr val="bg1"/>
                </a:solidFill>
              </a:rPr>
              <a:t> REQUIREMENTS</a:t>
            </a:r>
            <a:endParaRPr lang="en-US" b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CM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0.0</c:v>
                </c:pt>
                <c:pt idx="2">
                  <c:v>0.0</c:v>
                </c:pt>
                <c:pt idx="3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20.0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PERFORMANCE</c:v>
                </c:pt>
                <c:pt idx="1">
                  <c:v>USABILITY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4"/>
        <c:overlap val="100"/>
        <c:axId val="482867200"/>
        <c:axId val="482868280"/>
      </c:barChart>
      <c:catAx>
        <c:axId val="482867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M"/>
          </a:p>
        </c:txPr>
        <c:crossAx val="482868280"/>
        <c:crosses val="autoZero"/>
        <c:auto val="1"/>
        <c:lblAlgn val="ctr"/>
        <c:lblOffset val="100"/>
        <c:noMultiLvlLbl val="0"/>
      </c:catAx>
      <c:valAx>
        <c:axId val="4828682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M"/>
          </a:p>
        </c:txPr>
        <c:crossAx val="482867200"/>
        <c:crosses val="autoZero"/>
        <c:crossBetween val="between"/>
      </c:valAx>
      <c:spPr>
        <a:noFill/>
        <a:ln w="111125">
          <a:solidFill>
            <a:schemeClr val="dk1">
              <a:lumMod val="15000"/>
              <a:lumOff val="85000"/>
            </a:schemeClr>
          </a:solidFill>
        </a:ln>
        <a:effectLst>
          <a:glow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19050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CM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1"/>
              <c:layout>
                <c:manualLayout>
                  <c:x val="0.22687003517487161"/>
                  <c:y val="-0.001141839101297754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M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1. Reliable and Scalable Database Infrastructure</c:v>
                </c:pt>
                <c:pt idx="1">
                  <c:v>2. Biometric Authentication Hardware</c:v>
                </c:pt>
                <c:pt idx="2">
                  <c:v>3. Compatibility with Various Devices</c:v>
                </c:pt>
                <c:pt idx="3">
                  <c:v>4. Robust Security Measures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20.0</c:v>
                </c:pt>
                <c:pt idx="1">
                  <c:v>16.0</c:v>
                </c:pt>
                <c:pt idx="2">
                  <c:v>12.0</c:v>
                </c:pt>
                <c:pt idx="3">
                  <c:v>8.0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CM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solidFill>
                  <a:schemeClr val="bg1"/>
                </a:solidFill>
              </a:rPr>
              <a:t>SOFTWARE</a:t>
            </a:r>
            <a:r>
              <a:rPr lang="en-US" b="0" baseline="0" dirty="0">
                <a:solidFill>
                  <a:schemeClr val="bg1"/>
                </a:solidFill>
              </a:rPr>
              <a:t> REQUIREMENTS</a:t>
            </a:r>
            <a:endParaRPr lang="en-US" b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CM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Compatibility</c:v>
                </c:pt>
                <c:pt idx="1">
                  <c:v>Support</c:v>
                </c:pt>
                <c:pt idx="2">
                  <c:v>Offline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Compatibility</c:v>
                </c:pt>
                <c:pt idx="1">
                  <c:v>Support</c:v>
                </c:pt>
                <c:pt idx="2">
                  <c:v>Offline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20.0</c:v>
                </c:pt>
                <c:pt idx="2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Sheet1!$A$2:$A$4</c:f>
              <c:strCache>
                <c:ptCount val="3"/>
                <c:pt idx="0">
                  <c:v>Compatibility</c:v>
                </c:pt>
                <c:pt idx="1">
                  <c:v>Support</c:v>
                </c:pt>
                <c:pt idx="2">
                  <c:v>Offline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482867200"/>
        <c:axId val="482868280"/>
      </c:barChart>
      <c:catAx>
        <c:axId val="482867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M"/>
          </a:p>
        </c:txPr>
        <c:crossAx val="482868280"/>
        <c:crosses val="autoZero"/>
        <c:auto val="1"/>
        <c:lblAlgn val="ctr"/>
        <c:lblOffset val="100"/>
        <c:noMultiLvlLbl val="0"/>
      </c:catAx>
      <c:valAx>
        <c:axId val="4828682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M"/>
          </a:p>
        </c:txPr>
        <c:crossAx val="482867200"/>
        <c:crosses val="autoZero"/>
        <c:crossBetween val="between"/>
      </c:valAx>
      <c:spPr>
        <a:noFill/>
        <a:ln w="111125">
          <a:solidFill>
            <a:schemeClr val="dk1">
              <a:lumMod val="15000"/>
              <a:lumOff val="85000"/>
            </a:schemeClr>
          </a:solidFill>
        </a:ln>
        <a:effectLst>
          <a:glow>
            <a:schemeClr val="accent1">
              <a:alpha val="40000"/>
            </a:schemeClr>
          </a:glow>
        </a:effectLst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19050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CM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5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25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5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32;g2c807fef678_0_5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6" name="Google Shape;133;g2c807fef678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45;g2c807fef678_0_53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146;g2c807fef678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52;g2c807fef678_0_54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9" name="Google Shape;153;g2c807fef67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59;g2c807fef678_0_55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4" name="Google Shape;160;g2c807fef678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66;g2c807fef678_0_56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9" name="Google Shape;167;g2c807fef678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139;g2c807fef678_0_52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1" name="Google Shape;140;g2c807fef678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263;g2c807fef678_0_72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1" name="Google Shape;264;g2c807fef678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0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1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2" name="Google Shape;13;p2"/>
          <p:cNvSpPr/>
          <p:nvPr/>
        </p:nvSpPr>
        <p:spPr>
          <a:xfrm>
            <a:off x="20327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583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048586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7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8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048589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0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1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048592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3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4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1048595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6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7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598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algn="ctr"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algn="ctr"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algn="ctr"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algn="ctr"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algn="ctr"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algn="ctr"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algn="ctr"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algn="ctr"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48599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00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76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048714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5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6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048717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8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9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20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21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algn="ctr"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algn="ctr"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algn="ctr"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algn="ctr"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algn="ctr"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algn="ctr"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algn="ctr"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algn="ctr"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2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7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104870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048703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4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5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06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707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3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7" name="Google Shape;51;p4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52;p4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9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10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1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7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4" name="Google Shape;58;p5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5" name="Google Shape;59;p5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6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727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8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9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62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66;p6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6" name="Google Shape;67;p6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7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78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3" name="Google Shape;72;p7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4" name="Google Shape;73;p7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5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696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97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80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78;p8"/>
          <p:cNvSpPr/>
          <p:nvPr/>
        </p:nvSpPr>
        <p:spPr>
          <a:xfrm>
            <a:off x="0" y="2823144"/>
            <a:ext cx="7369200" cy="2316900"/>
          </a:xfrm>
          <a:prstGeom prst="rtTriangle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1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048732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3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4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35" name="Google Shape;84;p8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04873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048739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0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41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42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algn="ctr"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algn="ctr"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algn="ctr"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algn="ctr"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algn="ctr"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algn="ctr"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algn="ctr"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algn="ctr"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48743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84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5" name="Google Shape;97;p9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6" name="Google Shape;98;p9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47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8748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49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50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75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104;p10"/>
          <p:cNvSpPr/>
          <p:nvPr/>
        </p:nvSpPr>
        <p:spPr>
          <a:xfrm>
            <a:off x="31" y="2824500"/>
            <a:ext cx="7370400" cy="2319000"/>
          </a:xfrm>
          <a:prstGeom prst="rtTriangle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9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0" name="Google Shape;106;p10"/>
          <p:cNvSpPr/>
          <p:nvPr/>
        </p:nvSpPr>
        <p:spPr>
          <a:xfrm>
            <a:off x="203225" y="206250"/>
            <a:ext cx="8737500" cy="4731000"/>
          </a:xfrm>
          <a:prstGeom prst="rect"/>
          <a:solidFill>
            <a:schemeClr val="dk1"/>
          </a:solidFill>
          <a:ln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1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712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28;p13"/>
          <p:cNvSpPr txBox="1">
            <a:spLocks noGrp="1"/>
          </p:cNvSpPr>
          <p:nvPr>
            <p:ph type="ctrTitle"/>
          </p:nvPr>
        </p:nvSpPr>
        <p:spPr>
          <a:xfrm>
            <a:off x="1219975" y="1268475"/>
            <a:ext cx="6683100" cy="30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77" lang="en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Buea</a:t>
            </a:r>
            <a:endParaRPr dirty="0" sz="287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577" lang="en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Technology.</a:t>
            </a:r>
            <a:endParaRPr dirty="0" sz="257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900" lang="en">
                <a:latin typeface="Times New Roman" panose="02020603050405020304" pitchFamily="18" charset="0"/>
                <a:cs typeface="Times New Roman" panose="02020603050405020304" pitchFamily="18" charset="0"/>
              </a:rPr>
              <a:t>CEF440</a:t>
            </a:r>
            <a:endParaRPr dirty="0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900" lang="en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Programming and Mobile Programming </a:t>
            </a:r>
            <a:endParaRPr dirty="0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03950" y="4133008"/>
            <a:ext cx="5361300" cy="52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"/>
              <a:t>TASK 3</a:t>
            </a:r>
            <a:endParaRPr dirty="0" sz="2200"/>
          </a:p>
        </p:txBody>
      </p:sp>
      <p:pic>
        <p:nvPicPr>
          <p:cNvPr id="2097152" name="Google Shape;130;p1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3892775" y="384298"/>
            <a:ext cx="1183650" cy="1139700"/>
          </a:xfrm>
          <a:prstGeom prst="rect"/>
          <a:noFill/>
          <a:ln>
            <a:noFill/>
          </a:ln>
        </p:spPr>
      </p:pic>
      <p:sp>
        <p:nvSpPr>
          <p:cNvPr id="1048603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19150" y="466532"/>
            <a:ext cx="7505699" cy="1005082"/>
          </a:xfrm>
        </p:spPr>
        <p:txBody>
          <a:bodyPr/>
          <a:p>
            <a:r>
              <a:rPr dirty="0" lang="en-US"/>
              <a:t>REQUIREMENT ANALYSIS PROCESSES</a:t>
            </a:r>
            <a:endParaRPr dirty="0" lang="en-CM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57314"/>
            <a:ext cx="4343400" cy="3319654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5600" lang="en-US">
                <a:effectLst/>
                <a:latin typeface="Calibri" panose="020F0502020204030204" pitchFamily="34" charset="0"/>
              </a:rPr>
              <a:t> Identify Key Stakeholders and End-Users</a:t>
            </a:r>
          </a:p>
          <a:p>
            <a:pPr indent="0" marL="146050">
              <a:buNone/>
            </a:pPr>
            <a:endParaRPr b="1" dirty="0" sz="5600" lang="en-US">
              <a:latin typeface="Calibri" panose="020F0502020204030204" pitchFamily="34" charset="0"/>
            </a:endParaRPr>
          </a:p>
          <a:p>
            <a:pPr indent="0" marL="146050">
              <a:buNone/>
            </a:pPr>
            <a:r>
              <a:rPr dirty="0" sz="5600" lang="en-US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first step of the requirements analysis process is to identify key stakeholders who are the main sponsors of the project.</a:t>
            </a:r>
          </a:p>
          <a:p>
            <a:pPr indent="0" marL="146050">
              <a:buNone/>
            </a:pPr>
            <a:endParaRPr dirty="0" sz="4300" lang="en-US">
              <a:solidFill>
                <a:srgbClr val="51565E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560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Administrators</a:t>
            </a:r>
            <a:endParaRPr dirty="0" sz="5600" lang="en-CM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 sz="560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Teachers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5600" lang="en-US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Students</a:t>
            </a:r>
            <a:endParaRPr dirty="0" sz="5600" lang="en-CM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685800" marL="68580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b="1" dirty="0" sz="5600"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Capture Requirements</a:t>
            </a:r>
          </a:p>
          <a:p>
            <a:pPr indent="0" marL="1460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dirty="0" sz="5600" lang="en-US">
                <a:solidFill>
                  <a:srgbClr val="51565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Here we ask each of the stakeholders and end-users their requirements for the new product. This was done in the previous task.</a:t>
            </a:r>
            <a:endParaRPr dirty="0" sz="5600" lang="en-CM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marL="146050">
              <a:buNone/>
            </a:pPr>
            <a:endParaRPr dirty="0" sz="1800" lang="en-CM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marL="146050">
              <a:buNone/>
            </a:pPr>
            <a:r>
              <a:rPr dirty="0" sz="1800" lang="en-US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b="1" dirty="0" sz="1400" lang="en-CM">
              <a:effectLst/>
              <a:latin typeface="Calibri" panose="020F0502020204030204" pitchFamily="34" charset="0"/>
            </a:endParaRPr>
          </a:p>
          <a:p>
            <a:pPr indent="0" marL="146050">
              <a:buNone/>
            </a:pPr>
            <a:endParaRPr dirty="0" lang="en-CM"/>
          </a:p>
        </p:txBody>
      </p:sp>
      <p:sp>
        <p:nvSpPr>
          <p:cNvPr id="1048664" name="TextBox 4"/>
          <p:cNvSpPr txBox="1"/>
          <p:nvPr/>
        </p:nvSpPr>
        <p:spPr>
          <a:xfrm>
            <a:off x="4757739" y="1471615"/>
            <a:ext cx="4157662" cy="296542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dirty="0" sz="1800" lang="en-US">
                <a:effectLst/>
                <a:latin typeface="Calibri" panose="020F0502020204030204" pitchFamily="34" charset="0"/>
              </a:rPr>
              <a:t>Interpret and Record Requirements</a:t>
            </a:r>
            <a:endParaRPr dirty="0" sz="1800" lang="en-CM">
              <a:effectLst/>
              <a:latin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dirty="0" lang="en-US">
                <a:solidFill>
                  <a:srgbClr val="51565E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Ensure that the requirements are clearly worded, sufficiently detailed, and related to business needs.</a:t>
            </a:r>
            <a:endParaRPr dirty="0" lang="en-CM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-285750" marL="28575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dirty="0" sz="1800"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Modeling the Requirements</a:t>
            </a:r>
          </a:p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dirty="0" lang="en-US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stage involves creating requirement models that ultimately allow stakeholders to imagine the product in the making</a:t>
            </a:r>
            <a:r>
              <a:rPr dirty="0" sz="1800" lang="en-US">
                <a:solidFill>
                  <a:srgbClr val="51565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b="1" dirty="0" sz="1600" lang="en-CM">
              <a:effectLst/>
              <a:latin typeface="Calibri" panose="020F0502020204030204" pitchFamily="34" charset="0"/>
            </a:endParaRPr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446028" y="190629"/>
            <a:ext cx="6878821" cy="767219"/>
          </a:xfrm>
        </p:spPr>
        <p:txBody>
          <a:bodyPr>
            <a:normAutofit/>
          </a:bodyPr>
          <a:p>
            <a:pPr algn="ctr"/>
            <a:r>
              <a:rPr dirty="0" sz="4000" lang="en-US"/>
              <a:t>REQUIREMENT MODELING</a:t>
            </a:r>
            <a:br>
              <a:rPr b="1" dirty="0" sz="1800" kern="0" lang="en-CM">
                <a:solidFill>
                  <a:srgbClr val="2F5496"/>
                </a:solidFill>
                <a:effectLst/>
                <a:latin typeface="Calibri" panose="020F0502020204030204" pitchFamily="34" charset="0"/>
              </a:rPr>
            </a:br>
            <a:endParaRPr dirty="0" lang="en-CM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048668" name="Rectangle 4"/>
          <p:cNvSpPr/>
          <p:nvPr/>
        </p:nvSpPr>
        <p:spPr>
          <a:xfrm>
            <a:off x="854348" y="1227213"/>
            <a:ext cx="1051503" cy="3316457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b="1" dirty="0" sz="2800" lang="en-US">
                <a:solidFill>
                  <a:schemeClr val="tx1"/>
                </a:solidFill>
              </a:rPr>
              <a:t>Registration</a:t>
            </a:r>
            <a:endParaRPr b="1" dirty="0" sz="2800" lang="en-CM">
              <a:solidFill>
                <a:schemeClr val="tx1"/>
              </a:solidFill>
            </a:endParaRPr>
          </a:p>
        </p:txBody>
      </p:sp>
      <p:sp>
        <p:nvSpPr>
          <p:cNvPr id="1048669" name="Rectangle 6"/>
          <p:cNvSpPr/>
          <p:nvPr/>
        </p:nvSpPr>
        <p:spPr>
          <a:xfrm>
            <a:off x="2459097" y="1555922"/>
            <a:ext cx="1051503" cy="2987747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b="1" dirty="0" sz="2200" lang="en-US">
                <a:solidFill>
                  <a:schemeClr val="tx1">
                    <a:lumMod val="85000"/>
                  </a:schemeClr>
                </a:solidFill>
              </a:rPr>
              <a:t>Biometric data capture</a:t>
            </a:r>
          </a:p>
          <a:p>
            <a:pPr algn="ctr"/>
            <a:endParaRPr dirty="0" lang="en-CM"/>
          </a:p>
        </p:txBody>
      </p:sp>
      <p:sp>
        <p:nvSpPr>
          <p:cNvPr id="1048670" name="Rectangle 7"/>
          <p:cNvSpPr/>
          <p:nvPr/>
        </p:nvSpPr>
        <p:spPr>
          <a:xfrm>
            <a:off x="4063846" y="1843002"/>
            <a:ext cx="1051503" cy="2700666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 indent="0" marL="146050">
              <a:lnSpc>
                <a:spcPct val="120000"/>
              </a:lnSpc>
              <a:buNone/>
            </a:pPr>
            <a:r>
              <a:rPr b="1" dirty="0" sz="2000" lang="en-US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Report Generation</a:t>
            </a:r>
            <a:endParaRPr b="1" dirty="0" sz="2000" lang="en-CM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48671" name="Rectangle 8"/>
          <p:cNvSpPr/>
          <p:nvPr/>
        </p:nvSpPr>
        <p:spPr>
          <a:xfrm>
            <a:off x="5668595" y="2119448"/>
            <a:ext cx="1051504" cy="2424219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b="1" dirty="0" sz="1800" lang="en-US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Attendance Activation</a:t>
            </a:r>
            <a:endParaRPr b="1" dirty="0" sz="1800" lang="en-CM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dirty="0" lang="en-CM"/>
          </a:p>
        </p:txBody>
      </p:sp>
      <p:sp>
        <p:nvSpPr>
          <p:cNvPr id="1048672" name="Rectangle 9"/>
          <p:cNvSpPr/>
          <p:nvPr/>
        </p:nvSpPr>
        <p:spPr>
          <a:xfrm>
            <a:off x="7273345" y="2383933"/>
            <a:ext cx="1051504" cy="215973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vert="vert270"/>
          <a:p>
            <a:pPr algn="ctr"/>
            <a:r>
              <a:rPr b="1" dirty="0" sz="1600" lang="en-US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Lecturers Register Students</a:t>
            </a:r>
            <a:endParaRPr b="1" dirty="0" sz="1600" lang="en-CM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dirty="0" lang="en-CM"/>
          </a:p>
        </p:txBody>
      </p:sp>
      <p:sp>
        <p:nvSpPr>
          <p:cNvPr id="1048673" name="TextBox 13"/>
          <p:cNvSpPr txBox="1"/>
          <p:nvPr/>
        </p:nvSpPr>
        <p:spPr>
          <a:xfrm>
            <a:off x="4335744" y="1186590"/>
            <a:ext cx="3585512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>
                <a:solidFill>
                  <a:schemeClr val="bg1"/>
                </a:solidFill>
              </a:rPr>
              <a:t>FUNCTIONAL REQUIREMENT</a:t>
            </a:r>
            <a:endParaRPr dirty="0" sz="1800" lang="en-CM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4194305" name="Chart 5"/>
          <p:cNvGraphicFramePr>
            <a:graphicFrameLocks/>
          </p:cNvGraphicFramePr>
          <p:nvPr/>
        </p:nvGraphicFramePr>
        <p:xfrm>
          <a:off x="606056" y="342949"/>
          <a:ext cx="7453423" cy="4431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4194306" name="Chart 6"/>
          <p:cNvGraphicFramePr>
            <a:graphicFrameLocks/>
          </p:cNvGraphicFramePr>
          <p:nvPr/>
        </p:nvGraphicFramePr>
        <p:xfrm>
          <a:off x="1540772" y="866368"/>
          <a:ext cx="6062456" cy="407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327172" y="206232"/>
            <a:ext cx="6880719" cy="660136"/>
          </a:xfrm>
        </p:spPr>
        <p:txBody>
          <a:bodyPr>
            <a:noAutofit/>
          </a:bodyPr>
          <a:p>
            <a:pPr algn="ctr"/>
            <a:r>
              <a:rPr dirty="0" sz="2800" lang="en-US"/>
              <a:t>SYSTEM REQUIREMENTS</a:t>
            </a:r>
            <a:endParaRPr dirty="0" sz="2800" lang="en-CM"/>
          </a:p>
        </p:txBody>
      </p:sp>
      <p:sp>
        <p:nvSpPr>
          <p:cNvPr id="1048682" name="Title 1"/>
          <p:cNvSpPr txBox="1"/>
          <p:nvPr/>
        </p:nvSpPr>
        <p:spPr>
          <a:xfrm rot="16200000">
            <a:off x="-2293341" y="2123636"/>
            <a:ext cx="6880719" cy="660136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b="0" cap="none" sz="3000" i="0" strike="noStrike" u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dirty="0" sz="2000" lang="en-US"/>
              <a:t>HARDWARE REQUIREMENTS</a:t>
            </a:r>
            <a:endParaRPr dirty="0" sz="2000" lang="en-CM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aphicFrame>
        <p:nvGraphicFramePr>
          <p:cNvPr id="4194307" name="Chart 5"/>
          <p:cNvGraphicFramePr>
            <a:graphicFrameLocks/>
          </p:cNvGraphicFramePr>
          <p:nvPr/>
        </p:nvGraphicFramePr>
        <p:xfrm>
          <a:off x="845288" y="309399"/>
          <a:ext cx="7453423" cy="4431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2077005" y="408024"/>
            <a:ext cx="5567362" cy="700088"/>
          </a:xfrm>
        </p:spPr>
        <p:txBody>
          <a:bodyPr/>
          <a:p>
            <a:r>
              <a:rPr b="1" dirty="0" lang="en-US">
                <a:latin typeface="+mj-lt"/>
                <a:cs typeface="Calibri" panose="020F0502020204030204" pitchFamily="34" charset="0"/>
              </a:rPr>
              <a:t>CONCLUSION</a:t>
            </a:r>
            <a:endParaRPr b="1" dirty="0" lang="en-CM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48685" name="Text Placeholder 2"/>
          <p:cNvSpPr txBox="1"/>
          <p:nvPr/>
        </p:nvSpPr>
        <p:spPr>
          <a:xfrm>
            <a:off x="1001787" y="1659565"/>
            <a:ext cx="7110410" cy="2495625"/>
          </a:xfrm>
          <a:prstGeom prst="rect"/>
        </p:spPr>
        <p:txBody>
          <a:bodyPr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>
              <a:lnSpc>
                <a:spcPct val="150000"/>
              </a:lnSpc>
            </a:pPr>
            <a:r>
              <a:rPr dirty="0" sz="1800" lang="en-US"/>
              <a:t>The requirement analysis phase for the development of a biometric attendance tracking system is paramount in ensuring the successful deployment and operation of the system while safeguarding the privacy and security of users' biometric information</a:t>
            </a:r>
            <a:endParaRPr dirty="0" sz="2400" lang="en-CM"/>
          </a:p>
        </p:txBody>
      </p:sp>
      <p:sp>
        <p:nvSpPr>
          <p:cNvPr id="104868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266;p3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THANKS FOR YOUR KEEN ATTENTION</a:t>
            </a:r>
            <a:endParaRPr dirty="0"/>
          </a:p>
        </p:txBody>
      </p:sp>
      <p:sp>
        <p:nvSpPr>
          <p:cNvPr id="1048688" name="Google Shape;267;p3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  </a:t>
            </a:r>
            <a:endParaRPr dirty="0"/>
          </a:p>
        </p:txBody>
      </p:sp>
      <p:sp>
        <p:nvSpPr>
          <p:cNvPr id="1048689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35;p14"/>
          <p:cNvSpPr txBox="1">
            <a:spLocks noGrp="1"/>
          </p:cNvSpPr>
          <p:nvPr>
            <p:ph type="title"/>
          </p:nvPr>
        </p:nvSpPr>
        <p:spPr>
          <a:xfrm>
            <a:off x="299000" y="3528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sz="1722" lang="en"/>
              <a:t>Instructor: Dr Nkemeni Valery</a:t>
            </a:r>
            <a:endParaRPr sz="1722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By..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aphicFrame>
        <p:nvGraphicFramePr>
          <p:cNvPr id="4194304" name="Google Shape;136;p14"/>
          <p:cNvGraphicFramePr>
            <a:graphicFrameLocks/>
          </p:cNvGraphicFramePr>
          <p:nvPr/>
        </p:nvGraphicFramePr>
        <p:xfrm>
          <a:off x="952500" y="1619250"/>
          <a:ext cx="7239000" cy="2605380"/>
        </p:xfrm>
        <a:graphic>
          <a:graphicData uri="http://schemas.openxmlformats.org/drawingml/2006/table">
            <a:tbl>
              <a:tblPr>
                <a:noFill/>
                <a:tableStyleId>{B6D55BB5-0651-44B9-9970-12162AC6353C}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Name Of Student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Matriculation Number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IHIMBRU ZADOLF ONGUM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FE21A203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FONJI DANIEL KUKUH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FE21A194</a:t>
                      </a:r>
                    </a:p>
                  </a:txBody>
                  <a:tcPr marL="91425" marR="91425" marT="91425" marB="91425"/>
                </a:tc>
              </a:tr>
              <a:tr h="47225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NFOUA EUGENE MGBA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FE21A257</a:t>
                      </a:r>
                    </a:p>
                  </a:txBody>
                  <a:tcPr marL="91425" marR="91425" marT="91425" marB="91425"/>
                </a:tc>
              </a:tr>
              <a:tr h="47225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EPIE MUKEH SANDRA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FE21A185</a:t>
                      </a:r>
                    </a:p>
                  </a:txBody>
                  <a:tcPr marL="91425" marR="91425" marT="91425" marB="91425"/>
                </a:tc>
              </a:tr>
              <a:tr h="472250"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 KASSINA KUM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algn="l"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FE21A158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48613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387125"/>
            <a:ext cx="7505700" cy="3051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</a:p>
        </p:txBody>
      </p:sp>
      <p:sp>
        <p:nvSpPr>
          <p:cNvPr id="1048614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933061" y="1822833"/>
            <a:ext cx="7091266" cy="1448100"/>
          </a:xfrm>
        </p:spPr>
        <p:txBody>
          <a:bodyPr/>
          <a:p>
            <a:r>
              <a:rPr dirty="0" lang="en-US"/>
              <a:t>REQUIREMENT ANALYSIS</a:t>
            </a:r>
            <a:endParaRPr dirty="0" lang="en-CM"/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1828800" y="3270933"/>
            <a:ext cx="5391200" cy="664825"/>
          </a:xfrm>
        </p:spPr>
        <p:txBody>
          <a:bodyPr/>
          <a:p>
            <a:r>
              <a:rPr dirty="0" lang="en-US"/>
              <a:t>BIOMETRIC STUDENT ATTENDANCE MOBILE APPLICATION</a:t>
            </a:r>
          </a:p>
          <a:p>
            <a:endParaRPr dirty="0" lang="en-CM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507950"/>
            <a:ext cx="7505700" cy="780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OUTLINE</a:t>
            </a:r>
            <a:endParaRPr dirty="0"/>
          </a:p>
        </p:txBody>
      </p:sp>
      <p:sp>
        <p:nvSpPr>
          <p:cNvPr id="1048621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288050"/>
            <a:ext cx="7505700" cy="3112499"/>
          </a:xfrm>
          <a:prstGeom prst="rect"/>
        </p:spPr>
        <p:txBody>
          <a:bodyPr anchor="t" anchorCtr="0" bIns="91425" lIns="91425" rIns="91425" spcFirstLastPara="1" tIns="91425" wrap="square">
            <a:normAutofit fontScale="93333" lnSpcReduction="10000"/>
          </a:bodyPr>
          <a:p>
            <a:pPr indent="-342900" marL="342900">
              <a:buFont typeface="+mj-lt"/>
              <a:buAutoNum type="arabicPeriod"/>
            </a:pPr>
            <a:r>
              <a:rPr dirty="0" sz="2600" lang="en-US"/>
              <a:t>Understanding the project scope and objectives.</a:t>
            </a:r>
          </a:p>
          <a:p>
            <a:pPr indent="-342900" marL="342900">
              <a:buFont typeface="+mj-lt"/>
              <a:buAutoNum type="arabicPeriod"/>
            </a:pPr>
            <a:r>
              <a:rPr dirty="0" sz="2600" lang="en-US"/>
              <a:t>Requirement Gathering  and Techniques</a:t>
            </a:r>
          </a:p>
          <a:p>
            <a:pPr indent="-342900" marL="342900">
              <a:buFont typeface="+mj-lt"/>
              <a:buAutoNum type="arabicPeriod"/>
            </a:pPr>
            <a:r>
              <a:rPr dirty="0" sz="2600" lang="en-US"/>
              <a:t>Identifying key stakeholders and their requirements.</a:t>
            </a:r>
          </a:p>
          <a:p>
            <a:pPr indent="-342900" marL="342900">
              <a:buFont typeface="+mj-lt"/>
              <a:buAutoNum type="arabicPeriod"/>
            </a:pPr>
            <a:r>
              <a:rPr dirty="0" sz="2600" lang="en-US"/>
              <a:t>Requirement Analysis and processes</a:t>
            </a:r>
          </a:p>
          <a:p>
            <a:pPr indent="-342900" marL="342900">
              <a:buFont typeface="+mj-lt"/>
              <a:buAutoNum type="arabicPeriod"/>
            </a:pPr>
            <a:r>
              <a:rPr dirty="0" sz="2600" lang="en-US"/>
              <a:t>Requirement categorization</a:t>
            </a:r>
          </a:p>
          <a:p>
            <a:pPr indent="0" marL="0">
              <a:buNone/>
            </a:pPr>
            <a:r>
              <a:rPr dirty="0" sz="1500" lang="en-US"/>
              <a:t>6</a:t>
            </a:r>
            <a:r>
              <a:rPr dirty="0" sz="2600" lang="en-US"/>
              <a:t>.Conclusion</a:t>
            </a:r>
          </a:p>
          <a:p>
            <a:pPr algn="l" indent="0" lvl="0" marL="457200" rtl="0">
              <a:spcBef>
                <a:spcPts val="800"/>
              </a:spcBef>
              <a:spcAft>
                <a:spcPts val="1200"/>
              </a:spcAft>
              <a:buNone/>
            </a:pPr>
            <a:endParaRPr dirty="0" sz="1600"/>
          </a:p>
        </p:txBody>
      </p:sp>
      <p:sp>
        <p:nvSpPr>
          <p:cNvPr id="104862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55;p17"/>
          <p:cNvSpPr txBox="1">
            <a:spLocks noGrp="1"/>
          </p:cNvSpPr>
          <p:nvPr>
            <p:ph type="title"/>
          </p:nvPr>
        </p:nvSpPr>
        <p:spPr>
          <a:xfrm>
            <a:off x="1779181" y="684030"/>
            <a:ext cx="5354298" cy="684666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2800"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INTRODUCTION</a:t>
            </a:r>
            <a:endParaRPr b="1" dirty="0" sz="2800"/>
          </a:p>
        </p:txBody>
      </p:sp>
      <p:sp>
        <p:nvSpPr>
          <p:cNvPr id="1048626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1148187" y="1632808"/>
            <a:ext cx="6268597" cy="2484329"/>
          </a:xfrm>
        </p:spPr>
        <p:txBody>
          <a:bodyPr>
            <a:normAutofit/>
          </a:bodyPr>
          <a:p>
            <a:pPr indent="0" marL="146050">
              <a:buNone/>
            </a:pPr>
            <a:r>
              <a:rPr b="0" dirty="0" sz="1800" i="0" lang="en-US">
                <a:solidFill>
                  <a:srgbClr val="2D2D2D"/>
                </a:solidFill>
                <a:effectLst/>
                <a:latin typeface="+mj-lt"/>
                <a:cs typeface="Times New Roman" panose="02020603050405020304" pitchFamily="18" charset="0"/>
              </a:rPr>
              <a:t>To begin the requirements analysis process, we communicate with </a:t>
            </a:r>
            <a:r>
              <a:rPr dirty="0" sz="1800" lang="en-US">
                <a:solidFill>
                  <a:srgbClr val="2D2D2D"/>
                </a:solidFill>
                <a:latin typeface="+mj-lt"/>
                <a:cs typeface="Times New Roman" panose="02020603050405020304" pitchFamily="18" charset="0"/>
              </a:rPr>
              <a:t>stakeholders to</a:t>
            </a:r>
            <a:r>
              <a:rPr b="0" dirty="0" sz="1800" i="0" lang="en-US">
                <a:solidFill>
                  <a:srgbClr val="2D2D2D"/>
                </a:solidFill>
                <a:effectLst/>
                <a:latin typeface="+mj-lt"/>
                <a:cs typeface="Times New Roman" panose="02020603050405020304" pitchFamily="18" charset="0"/>
              </a:rPr>
              <a:t> gather the requirements. This phase is also known as "eliciting requirements." We use different techniques to gather the requirements, including:</a:t>
            </a:r>
            <a:endParaRPr dirty="0" sz="1800" lang="en-CM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62;p18"/>
          <p:cNvSpPr txBox="1">
            <a:spLocks noGrp="1"/>
          </p:cNvSpPr>
          <p:nvPr>
            <p:ph type="title"/>
          </p:nvPr>
        </p:nvSpPr>
        <p:spPr>
          <a:xfrm>
            <a:off x="2937164" y="277091"/>
            <a:ext cx="5387686" cy="810984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dirty="0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1" name="Google Shape;163;p18"/>
          <p:cNvSpPr txBox="1">
            <a:spLocks noGrp="1"/>
          </p:cNvSpPr>
          <p:nvPr>
            <p:ph type="body" idx="1"/>
          </p:nvPr>
        </p:nvSpPr>
        <p:spPr>
          <a:xfrm>
            <a:off x="914400" y="1642187"/>
            <a:ext cx="7410450" cy="2413237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1600" lang="en-US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The Biometric Class Attendance Register project aims to modernize and streamline the process of tracking student attendance in educational institutions using biometric technology.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1600" lang="en-US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dirty="0" sz="1600" lang="en-US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Ai</a:t>
            </a:r>
            <a:r>
              <a:rPr dirty="0" sz="1600" lang="en-US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m to improve accuracy, efficiency, and security.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sz="1600" lang="en-US">
                <a:solidFill>
                  <a:srgbClr val="000000"/>
                </a:solidFill>
                <a:latin typeface="+mj-lt"/>
                <a:ea typeface="Calibri" panose="020F0502020204030204" pitchFamily="34" charset="0"/>
              </a:rPr>
              <a:t>R</a:t>
            </a:r>
            <a:r>
              <a:rPr dirty="0" sz="1600" lang="en-US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educing administrative burden and potential errors associated with manual attendance tracking methods.</a:t>
            </a:r>
            <a:endParaRPr dirty="0" sz="1600" lang="en-CM">
              <a:effectLst/>
              <a:latin typeface="+mj-lt"/>
              <a:ea typeface="Calibri" panose="020F0502020204030204" pitchFamily="34" charset="0"/>
            </a:endParaRP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endParaRPr dirty="0" sz="1500"/>
          </a:p>
        </p:txBody>
      </p:sp>
      <p:sp>
        <p:nvSpPr>
          <p:cNvPr id="104863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69;p19"/>
          <p:cNvSpPr txBox="1">
            <a:spLocks noGrp="1"/>
          </p:cNvSpPr>
          <p:nvPr>
            <p:ph type="title"/>
          </p:nvPr>
        </p:nvSpPr>
        <p:spPr>
          <a:xfrm>
            <a:off x="876075" y="319400"/>
            <a:ext cx="7074600" cy="714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dirty="0" sz="2000" lang="en-US"/>
              <a:t>                    Defining the Project scope</a:t>
            </a:r>
            <a:endParaRPr dirty="0" sz="2200"/>
          </a:p>
        </p:txBody>
      </p:sp>
      <p:sp>
        <p:nvSpPr>
          <p:cNvPr id="1048636" name="Google Shape;170;p19"/>
          <p:cNvSpPr txBox="1">
            <a:spLocks noGrp="1"/>
          </p:cNvSpPr>
          <p:nvPr>
            <p:ph type="body" idx="1"/>
          </p:nvPr>
        </p:nvSpPr>
        <p:spPr>
          <a:xfrm>
            <a:off x="540328" y="1316182"/>
            <a:ext cx="4031673" cy="3122543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indent="0" marL="0">
              <a:lnSpc>
                <a:spcPct val="150000"/>
              </a:lnSpc>
              <a:buNone/>
            </a:pPr>
            <a:r>
              <a:rPr dirty="0" lang="en"/>
              <a:t>    </a:t>
            </a:r>
            <a:r>
              <a:rPr b="1" dirty="0" sz="2000" lang="en-US" u="sng"/>
              <a:t>Objectives</a:t>
            </a:r>
            <a:r>
              <a:rPr dirty="0" sz="2000" lang="en-US"/>
              <a:t>:</a:t>
            </a:r>
            <a:endParaRPr dirty="0" sz="1400" lang="en-US"/>
          </a:p>
          <a:p>
            <a:pPr>
              <a:lnSpc>
                <a:spcPct val="150000"/>
              </a:lnSpc>
            </a:pPr>
            <a:r>
              <a:rPr dirty="0" sz="1400" lang="en-US"/>
              <a:t>Automate Attendance Tracking</a:t>
            </a:r>
          </a:p>
          <a:p>
            <a:pPr>
              <a:lnSpc>
                <a:spcPct val="150000"/>
              </a:lnSpc>
            </a:pPr>
            <a:r>
              <a:rPr dirty="0" sz="1400" lang="en-US"/>
              <a:t>Enhance Accuracy and Reliability</a:t>
            </a:r>
          </a:p>
          <a:p>
            <a:pPr>
              <a:lnSpc>
                <a:spcPct val="150000"/>
              </a:lnSpc>
            </a:pPr>
            <a:r>
              <a:rPr dirty="0" sz="1400" lang="en-US"/>
              <a:t>Improve Efficiency</a:t>
            </a:r>
          </a:p>
          <a:p>
            <a:pPr>
              <a:lnSpc>
                <a:spcPct val="150000"/>
              </a:lnSpc>
            </a:pPr>
            <a:r>
              <a:rPr dirty="0" sz="1400" lang="en-US"/>
              <a:t>Ensure Data Security and Privacy</a:t>
            </a:r>
          </a:p>
          <a:p>
            <a:pPr>
              <a:lnSpc>
                <a:spcPct val="150000"/>
              </a:lnSpc>
            </a:pPr>
            <a:r>
              <a:rPr dirty="0" sz="1400" lang="en-US"/>
              <a:t>Facilitate Integration</a:t>
            </a:r>
          </a:p>
          <a:p>
            <a:pPr algn="l" indent="0" lvl="0" mar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97153" name="Picture 6" descr="What Is Biometric System? Advantages Of Biometric Attendance Management  System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129087" y="1316182"/>
            <a:ext cx="4474585" cy="2778953"/>
          </a:xfrm>
          <a:prstGeom prst="rect"/>
          <a:noFill/>
        </p:spPr>
      </p:pic>
      <p:sp>
        <p:nvSpPr>
          <p:cNvPr id="1048637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11184" y="457031"/>
            <a:ext cx="7213665" cy="831441"/>
          </a:xfrm>
        </p:spPr>
        <p:txBody>
          <a:bodyPr>
            <a:normAutofit/>
          </a:bodyPr>
          <a:p>
            <a:r>
              <a:rPr dirty="0" lang="en-US"/>
              <a:t>REQUIREMENT GATHERING  TECHNIQUES</a:t>
            </a:r>
            <a:br>
              <a:rPr dirty="0" lang="en-US"/>
            </a:br>
            <a:endParaRPr dirty="0" lang="en-CM"/>
          </a:p>
        </p:txBody>
      </p:sp>
      <p:sp>
        <p:nvSpPr>
          <p:cNvPr id="1048641" name="Slide Number Placeholder 4"/>
          <p:cNvSpPr>
            <a:spLocks noGrp="1"/>
          </p:cNvSpPr>
          <p:nvPr/>
        </p:nvSpPr>
        <p:spPr>
          <a:xfrm>
            <a:off x="8928084" y="4378691"/>
            <a:ext cx="1158725" cy="245449"/>
          </a:xfrm>
          <a:prstGeom prst="rect"/>
        </p:spPr>
        <p:txBody>
          <a:bodyPr anchor="ctr" bIns="45720" lIns="91440" rIns="91440" rtlCol="0" tIns="45720" vert="horz"/>
          <a:lstStyle>
            <a:defPPr>
              <a:defRPr lang="en-US"/>
            </a:defPPr>
            <a:lvl1pPr algn="r" defTabSz="457200" eaLnBrk="1" hangingPunct="1" latinLnBrk="0" marL="0" rtl="0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t>8</a:t>
            </a:fld>
            <a:endParaRPr dirty="0" lang="en-US"/>
          </a:p>
        </p:txBody>
      </p:sp>
      <p:sp>
        <p:nvSpPr>
          <p:cNvPr id="1048642" name="Oval 4"/>
          <p:cNvSpPr/>
          <p:nvPr/>
        </p:nvSpPr>
        <p:spPr>
          <a:xfrm>
            <a:off x="527269" y="2128814"/>
            <a:ext cx="2127796" cy="1336932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43" name="TextBox 6"/>
          <p:cNvSpPr txBox="1"/>
          <p:nvPr/>
        </p:nvSpPr>
        <p:spPr>
          <a:xfrm>
            <a:off x="729287" y="2391080"/>
            <a:ext cx="2252050" cy="92333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lang="en-US">
                <a:solidFill>
                  <a:schemeClr val="bg1"/>
                </a:solidFill>
              </a:rPr>
              <a:t>REQUIREMENT  GATHERING TECHNIQUES </a:t>
            </a:r>
            <a:endParaRPr b="1" dirty="0" lang="en-CM">
              <a:solidFill>
                <a:schemeClr val="bg1"/>
              </a:solidFill>
            </a:endParaRPr>
          </a:p>
        </p:txBody>
      </p:sp>
      <p:cxnSp>
        <p:nvCxnSpPr>
          <p:cNvPr id="3145728" name="Straight Connector 6"/>
          <p:cNvCxnSpPr>
            <a:cxnSpLocks/>
          </p:cNvCxnSpPr>
          <p:nvPr/>
        </p:nvCxnSpPr>
        <p:spPr>
          <a:xfrm flipV="1">
            <a:off x="2161953" y="1597971"/>
            <a:ext cx="3936622" cy="602553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7"/>
          <p:cNvCxnSpPr>
            <a:cxnSpLocks/>
          </p:cNvCxnSpPr>
          <p:nvPr/>
        </p:nvCxnSpPr>
        <p:spPr>
          <a:xfrm flipV="1">
            <a:off x="2471513" y="2228525"/>
            <a:ext cx="2996181" cy="258771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8"/>
          <p:cNvCxnSpPr>
            <a:cxnSpLocks/>
            <a:endCxn id="1048648" idx="2"/>
          </p:cNvCxnSpPr>
          <p:nvPr/>
        </p:nvCxnSpPr>
        <p:spPr>
          <a:xfrm flipV="1">
            <a:off x="2655065" y="2705452"/>
            <a:ext cx="2445744" cy="10035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9"/>
          <p:cNvCxnSpPr>
            <a:cxnSpLocks/>
          </p:cNvCxnSpPr>
          <p:nvPr/>
        </p:nvCxnSpPr>
        <p:spPr>
          <a:xfrm>
            <a:off x="2558902" y="3096782"/>
            <a:ext cx="2711498" cy="248519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10"/>
          <p:cNvCxnSpPr>
            <a:cxnSpLocks/>
            <a:stCxn id="1048642" idx="5"/>
            <a:endCxn id="1048652" idx="2"/>
          </p:cNvCxnSpPr>
          <p:nvPr/>
        </p:nvCxnSpPr>
        <p:spPr>
          <a:xfrm>
            <a:off x="2343456" y="3269957"/>
            <a:ext cx="2926945" cy="825146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Oval 11"/>
          <p:cNvSpPr/>
          <p:nvPr/>
        </p:nvSpPr>
        <p:spPr>
          <a:xfrm>
            <a:off x="5270400" y="1966307"/>
            <a:ext cx="3310161" cy="432268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45" name="TextBox 22"/>
          <p:cNvSpPr txBox="1"/>
          <p:nvPr/>
        </p:nvSpPr>
        <p:spPr>
          <a:xfrm>
            <a:off x="5746092" y="1960870"/>
            <a:ext cx="2668620" cy="369332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lang="en-US">
                <a:solidFill>
                  <a:schemeClr val="bg1"/>
                </a:solidFill>
              </a:rPr>
              <a:t>Reverse Engineering </a:t>
            </a:r>
          </a:p>
        </p:txBody>
      </p:sp>
      <p:sp>
        <p:nvSpPr>
          <p:cNvPr id="1048646" name="Oval 13"/>
          <p:cNvSpPr/>
          <p:nvPr/>
        </p:nvSpPr>
        <p:spPr>
          <a:xfrm>
            <a:off x="5252140" y="4378691"/>
            <a:ext cx="2779155" cy="343622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47" name="TextBox 24"/>
          <p:cNvSpPr txBox="1"/>
          <p:nvPr/>
        </p:nvSpPr>
        <p:spPr>
          <a:xfrm>
            <a:off x="5563494" y="4378691"/>
            <a:ext cx="2691505" cy="307777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400" lang="en-US">
                <a:solidFill>
                  <a:schemeClr val="bg1"/>
                </a:solidFill>
              </a:rPr>
              <a:t>Use Cases/Scenarios </a:t>
            </a:r>
            <a:endParaRPr b="1" dirty="0" sz="1400" lang="en-CM">
              <a:solidFill>
                <a:schemeClr val="bg1"/>
              </a:solidFill>
            </a:endParaRPr>
          </a:p>
        </p:txBody>
      </p:sp>
      <p:sp>
        <p:nvSpPr>
          <p:cNvPr id="1048648" name="Oval 15"/>
          <p:cNvSpPr/>
          <p:nvPr/>
        </p:nvSpPr>
        <p:spPr>
          <a:xfrm flipV="1">
            <a:off x="5100809" y="2518187"/>
            <a:ext cx="3479753" cy="374530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49" name="TextBox 26"/>
          <p:cNvSpPr txBox="1"/>
          <p:nvPr/>
        </p:nvSpPr>
        <p:spPr>
          <a:xfrm rot="10800000" flipV="1">
            <a:off x="5427082" y="2510355"/>
            <a:ext cx="2897766" cy="369332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>
                <a:solidFill>
                  <a:schemeClr val="bg1"/>
                </a:solidFill>
              </a:rPr>
              <a:t>Surveys/Questionnaires </a:t>
            </a:r>
            <a:endParaRPr b="1" dirty="0" lang="en-CM">
              <a:solidFill>
                <a:schemeClr val="bg1"/>
              </a:solidFill>
            </a:endParaRPr>
          </a:p>
        </p:txBody>
      </p:sp>
      <p:sp>
        <p:nvSpPr>
          <p:cNvPr id="1048650" name="Oval 17"/>
          <p:cNvSpPr/>
          <p:nvPr/>
        </p:nvSpPr>
        <p:spPr>
          <a:xfrm>
            <a:off x="5252140" y="3160805"/>
            <a:ext cx="3072708" cy="597459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51" name="TextBox 30"/>
          <p:cNvSpPr txBox="1"/>
          <p:nvPr/>
        </p:nvSpPr>
        <p:spPr>
          <a:xfrm>
            <a:off x="5252140" y="3211223"/>
            <a:ext cx="3143937" cy="532324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sz="1400" lang="en-US">
                <a:solidFill>
                  <a:schemeClr val="bg1"/>
                </a:solidFill>
              </a:rPr>
              <a:t>Workshops/ Joint Application Development </a:t>
            </a:r>
            <a:endParaRPr b="1" dirty="0" sz="1400" lang="en-CM">
              <a:solidFill>
                <a:schemeClr val="bg1"/>
              </a:solidFill>
            </a:endParaRPr>
          </a:p>
        </p:txBody>
      </p:sp>
      <p:sp>
        <p:nvSpPr>
          <p:cNvPr id="1048652" name="Oval 19"/>
          <p:cNvSpPr/>
          <p:nvPr/>
        </p:nvSpPr>
        <p:spPr>
          <a:xfrm>
            <a:off x="5270401" y="3923292"/>
            <a:ext cx="2851247" cy="343622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53" name="TextBox 32"/>
          <p:cNvSpPr txBox="1"/>
          <p:nvPr/>
        </p:nvSpPr>
        <p:spPr>
          <a:xfrm>
            <a:off x="5849958" y="3923291"/>
            <a:ext cx="2181338" cy="307777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400" lang="en-US">
                <a:solidFill>
                  <a:schemeClr val="bg1"/>
                </a:solidFill>
              </a:rPr>
              <a:t>Brainstorming</a:t>
            </a:r>
            <a:endParaRPr b="1" dirty="0" sz="1400" lang="en-CM">
              <a:solidFill>
                <a:schemeClr val="bg1"/>
              </a:solidFill>
            </a:endParaRPr>
          </a:p>
        </p:txBody>
      </p:sp>
      <p:sp>
        <p:nvSpPr>
          <p:cNvPr id="1048654" name="Oval 21"/>
          <p:cNvSpPr/>
          <p:nvPr/>
        </p:nvSpPr>
        <p:spPr>
          <a:xfrm>
            <a:off x="5100809" y="1488311"/>
            <a:ext cx="3479752" cy="350363"/>
          </a:xfrm>
          <a:prstGeom prst="ellipse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M"/>
          </a:p>
        </p:txBody>
      </p:sp>
      <p:sp>
        <p:nvSpPr>
          <p:cNvPr id="1048655" name="TextBox 36"/>
          <p:cNvSpPr txBox="1"/>
          <p:nvPr/>
        </p:nvSpPr>
        <p:spPr>
          <a:xfrm rot="10800000" flipV="1">
            <a:off x="5849958" y="1480235"/>
            <a:ext cx="1983035" cy="369332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lang="en-US">
                <a:solidFill>
                  <a:schemeClr val="bg1"/>
                </a:solidFill>
              </a:rPr>
              <a:t>Interviews</a:t>
            </a:r>
            <a:endParaRPr b="1" dirty="0" lang="en-CM">
              <a:solidFill>
                <a:schemeClr val="bg1"/>
              </a:solidFill>
            </a:endParaRPr>
          </a:p>
        </p:txBody>
      </p:sp>
      <p:cxnSp>
        <p:nvCxnSpPr>
          <p:cNvPr id="3145733" name="Straight Connector 23"/>
          <p:cNvCxnSpPr>
            <a:cxnSpLocks/>
            <a:endCxn id="1048646" idx="2"/>
          </p:cNvCxnSpPr>
          <p:nvPr/>
        </p:nvCxnSpPr>
        <p:spPr>
          <a:xfrm>
            <a:off x="1754569" y="3420373"/>
            <a:ext cx="3497571" cy="1130129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6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389300"/>
            <a:ext cx="7505700" cy="954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lvl="0" marL="5715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 lang="en-US"/>
              <a:t>           REQUIREMENT ANALYSIS</a:t>
            </a:r>
            <a:endParaRPr dirty="0"/>
          </a:p>
        </p:txBody>
      </p:sp>
      <p:sp>
        <p:nvSpPr>
          <p:cNvPr id="1048658" name="Google Shape;143;p15"/>
          <p:cNvSpPr txBox="1">
            <a:spLocks noGrp="1"/>
          </p:cNvSpPr>
          <p:nvPr>
            <p:ph type="body" idx="1"/>
          </p:nvPr>
        </p:nvSpPr>
        <p:spPr>
          <a:xfrm>
            <a:off x="588335" y="1502735"/>
            <a:ext cx="4345172" cy="247968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indent="0" lvl="0" marL="0">
              <a:buNone/>
            </a:pPr>
            <a:r>
              <a:rPr dirty="0" sz="2000" lang="en-US"/>
              <a:t>Requirement analysis is the systematic process of eliciting, analyzing, documenting, validating, and managing the needs and expectations of stakeholders for a proposed system or solution. 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13648" r="12346"/>
          <a:stretch>
            <a:fillRect/>
          </a:stretch>
        </p:blipFill>
        <p:spPr>
          <a:xfrm>
            <a:off x="5543107" y="1819544"/>
            <a:ext cx="2729023" cy="1846070"/>
          </a:xfrm>
          <a:prstGeom prst="rect"/>
        </p:spPr>
      </p:pic>
      <p:sp>
        <p:nvSpPr>
          <p:cNvPr id="1048659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University Of Buea Faculty of Engineering And Technology.  CEF440 Internet Programming and Mobile Programming</dc:title>
  <dc:creator>nfoua eugene</dc:creator>
  <cp:lastModifiedBy>Ihimbru Ongum</cp:lastModifiedBy>
  <dcterms:created xsi:type="dcterms:W3CDTF">2024-05-14T12:26:24Z</dcterms:created>
  <dcterms:modified xsi:type="dcterms:W3CDTF">2024-05-14T12:26:24Z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0aa4bd102d204fd29ccc98b911df2cc6</vt:lpwstr>
  </property>
</Properties>
</file>