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D55BB5-0651-44B9-9970-12162AC6353C}">
  <a:tblStyle styleId="{B6D55BB5-0651-44B9-9970-12162AC63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07fef678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07fef678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807fef67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807fef67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807fef67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807fef67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807fef678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807fef67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807fef678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807fef678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807fef678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807fef678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807fef67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807fef67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807fef67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807fef67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807fef678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807fef678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807fef678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807fef678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07fef67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07fef67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807fef67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807fef67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807fef67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807fef67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07fef67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07fef67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07fef678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07fef67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07fef678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07fef678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807fef67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807fef67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07fef67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807fef67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807fef678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807fef678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807fef67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807fef67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19975" y="1268475"/>
            <a:ext cx="6683100" cy="30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7"/>
              <a:t>University Of Buea</a:t>
            </a:r>
            <a:endParaRPr sz="28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Faculty of Engineering And Technology.</a:t>
            </a:r>
            <a:endParaRPr sz="2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900"/>
              <a:t>CEF440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Internet Programming and Mobile Programming </a:t>
            </a:r>
            <a:endParaRPr sz="29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03950" y="41330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TASK 1</a:t>
            </a:r>
            <a:endParaRPr sz="22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75" y="384298"/>
            <a:ext cx="1183650" cy="1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191650"/>
            <a:ext cx="8115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                                                                                                                                                                       </a:t>
            </a:r>
            <a:r>
              <a:rPr lang="en" sz="1400"/>
              <a:t>2/2 </a:t>
            </a:r>
            <a:endParaRPr sz="14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591025" y="573900"/>
            <a:ext cx="7722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800" u="sng">
                <a:solidFill>
                  <a:schemeClr val="accent2"/>
                </a:solidFill>
              </a:rPr>
              <a:t>Java</a:t>
            </a:r>
            <a:r>
              <a:rPr lang="en" sz="1800">
                <a:solidFill>
                  <a:schemeClr val="accent2"/>
                </a:solidFill>
              </a:rPr>
              <a:t> </a:t>
            </a:r>
            <a:r>
              <a:rPr lang="en" sz="1800"/>
              <a:t>:</a:t>
            </a:r>
            <a:r>
              <a:rPr lang="en" sz="1400"/>
              <a:t> </a:t>
            </a:r>
            <a:r>
              <a:rPr lang="en" sz="1500"/>
              <a:t>Once the official language for iPhones, Objective-C remains a common iOS programming language due to its stable performance, resource availability, and compatibility with C++.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600" u="sng">
                <a:solidFill>
                  <a:schemeClr val="accent2"/>
                </a:solidFill>
              </a:rPr>
              <a:t>Python</a:t>
            </a:r>
            <a:r>
              <a:rPr lang="en" sz="1400"/>
              <a:t> : Python has been around since the 80s and is still considered the top programming language, making it an ideal beginner choice due to its versatility in creating mobile apps and a wide variety of other software. It is English-syntax based with many robust libraries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25" y="1326650"/>
            <a:ext cx="2332950" cy="10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400" y="3462150"/>
            <a:ext cx="2551200" cy="1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223950" y="219525"/>
            <a:ext cx="869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3) Review And Comparison Of Mobile App Development Frameworks By Comparison Of Their Key Features And Where They Can Be Used.</a:t>
            </a:r>
            <a:endParaRPr sz="16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2272050" y="1258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75" y="832020"/>
            <a:ext cx="7505700" cy="377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10776950" y="1860150"/>
            <a:ext cx="10182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990725"/>
            <a:ext cx="81867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                                                                                                                                                            </a:t>
            </a:r>
            <a:r>
              <a:rPr lang="en" sz="2900">
                <a:solidFill>
                  <a:schemeClr val="accent2"/>
                </a:solidFill>
              </a:rPr>
              <a:t>                                       </a:t>
            </a:r>
            <a:endParaRPr sz="2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" sz="4860">
                <a:solidFill>
                  <a:schemeClr val="accent2"/>
                </a:solidFill>
              </a:rPr>
              <a:t>  </a:t>
            </a:r>
            <a:r>
              <a:rPr lang="en" sz="4860">
                <a:solidFill>
                  <a:schemeClr val="accent2"/>
                </a:solidFill>
              </a:rPr>
              <a:t>2/3</a:t>
            </a:r>
            <a:r>
              <a:rPr lang="en" sz="2900">
                <a:solidFill>
                  <a:schemeClr val="accent2"/>
                </a:solidFill>
              </a:rPr>
              <a:t> </a:t>
            </a:r>
            <a:endParaRPr sz="2900">
              <a:solidFill>
                <a:schemeClr val="accent2"/>
              </a:solidFill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0" y="687250"/>
            <a:ext cx="7796901" cy="3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50" y="4150875"/>
            <a:ext cx="7625100" cy="3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990725"/>
            <a:ext cx="81336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 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</a:t>
            </a:r>
            <a:endParaRPr sz="1014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014">
              <a:solidFill>
                <a:schemeClr val="accent2"/>
              </a:solidFill>
            </a:endParaRPr>
          </a:p>
          <a:p>
            <a:pPr indent="457200" lvl="0" marL="41148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14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      							</a:t>
            </a:r>
            <a:r>
              <a:rPr lang="en" sz="2115">
                <a:solidFill>
                  <a:schemeClr val="accent2"/>
                </a:solidFill>
              </a:rPr>
              <a:t>3</a:t>
            </a:r>
            <a:r>
              <a:rPr lang="en" sz="2115">
                <a:solidFill>
                  <a:schemeClr val="accent2"/>
                </a:solidFill>
              </a:rPr>
              <a:t>/3</a:t>
            </a:r>
            <a:endParaRPr sz="2115">
              <a:solidFill>
                <a:schemeClr val="accent2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25" y="381800"/>
            <a:ext cx="7505699" cy="4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225050"/>
            <a:ext cx="7505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4)  Mobile Application Architectures And Design patterns</a:t>
            </a:r>
            <a:endParaRPr sz="22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939925"/>
            <a:ext cx="75057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An application architecture describes the patterns and techniques used to design and build an application. The architecture gives you a roadmap and best practices to follow when building an application, so that you end up with a well-structured app. Software design patterns can help you to build an application.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Key components of a Mobile Architecture includes: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User Interface (UI) Layer</a:t>
            </a:r>
            <a:r>
              <a:rPr lang="en" sz="1400"/>
              <a:t>, which  is responsible for the presentation of the app to the user.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Application Logic Layer </a:t>
            </a:r>
            <a:r>
              <a:rPr lang="en" sz="1400">
                <a:solidFill>
                  <a:schemeClr val="accent2"/>
                </a:solidFill>
              </a:rPr>
              <a:t>, </a:t>
            </a:r>
            <a:r>
              <a:rPr lang="en" sz="1400"/>
              <a:t>which houses the core functionality of the app. It includes algorithms, business rules, and processes that control the app’s behavior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Data Layer</a:t>
            </a:r>
            <a:r>
              <a:rPr lang="en" sz="1500"/>
              <a:t> </a:t>
            </a:r>
            <a:r>
              <a:rPr lang="en" sz="1400"/>
              <a:t>, which  manages data storage, retrieval, and communication with external data sources. It includes databases, server APIs, and any data repositories that the app interacts with.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Next, we are going to look at the various types of Mobile application architectures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92150" y="170300"/>
            <a:ext cx="7505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/>
              <a:t>Types of Mobile app Architectures                                        </a:t>
            </a:r>
            <a:endParaRPr sz="2200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19150" y="839575"/>
            <a:ext cx="7950600" cy="4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M</a:t>
            </a:r>
            <a:r>
              <a:rPr lang="en" sz="1600">
                <a:solidFill>
                  <a:schemeClr val="accent2"/>
                </a:solidFill>
              </a:rPr>
              <a:t>onolithic Architecture :  </a:t>
            </a:r>
            <a:r>
              <a:rPr lang="en" sz="1600"/>
              <a:t>In monolithic architecture, all components and modules of an application are tightly integrated into a single, unified unit. In a monolithic architecture, the entire application, including the user interface, application logic, and data storage, is bundled together as a single codebase and runs within a single process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 </a:t>
            </a:r>
            <a:r>
              <a:rPr lang="en" sz="1700">
                <a:solidFill>
                  <a:schemeClr val="accent2"/>
                </a:solidFill>
              </a:rPr>
              <a:t>Microservices Architecture: </a:t>
            </a:r>
            <a:r>
              <a:rPr lang="en" sz="1700"/>
              <a:t> </a:t>
            </a:r>
            <a:r>
              <a:rPr lang="en" sz="1600"/>
              <a:t>In a microservices architecture, an application uses small, independent, and loosely coupled services that operate simultaneously to provide its functionality. 					</a:t>
            </a:r>
            <a:endParaRPr sz="1600"/>
          </a:p>
          <a:p>
            <a:pPr indent="457200" lvl="0" marL="6858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1/3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50" y="2076338"/>
            <a:ext cx="3633001" cy="9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650" y="3709500"/>
            <a:ext cx="2165350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-69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520175" y="383275"/>
            <a:ext cx="8331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3) </a:t>
            </a:r>
            <a:r>
              <a:rPr lang="en" sz="1900">
                <a:solidFill>
                  <a:schemeClr val="accent2"/>
                </a:solidFill>
              </a:rPr>
              <a:t>    </a:t>
            </a:r>
            <a:r>
              <a:rPr lang="en" sz="1800">
                <a:solidFill>
                  <a:schemeClr val="accent2"/>
                </a:solidFill>
              </a:rPr>
              <a:t>Model-View-ViewModel (MVVM)</a:t>
            </a:r>
            <a:r>
              <a:rPr lang="en" sz="1800">
                <a:solidFill>
                  <a:schemeClr val="accent2"/>
                </a:solidFill>
              </a:rPr>
              <a:t>:  </a:t>
            </a:r>
            <a:r>
              <a:rPr lang="en" sz="1700"/>
              <a:t>Model-View-ViewModel (MVVM) is an   architectural design pattern used primarily in software development for building user interfaces. MVVM is especially popular in modern mobile and web applications</a:t>
            </a:r>
            <a:r>
              <a:rPr lang="en" sz="1500">
                <a:solidFill>
                  <a:schemeClr val="accent2"/>
                </a:solidFill>
              </a:rPr>
              <a:t> </a:t>
            </a:r>
            <a:endParaRPr sz="1500">
              <a:solidFill>
                <a:schemeClr val="accent2"/>
              </a:solidFill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0457"/>
              <a:buChar char="●"/>
            </a:pPr>
            <a:r>
              <a:rPr lang="en" sz="1864">
                <a:solidFill>
                  <a:schemeClr val="accent2"/>
                </a:solidFill>
              </a:rPr>
              <a:t> Model:</a:t>
            </a:r>
            <a:r>
              <a:rPr lang="en" sz="1864"/>
              <a:t> This</a:t>
            </a:r>
            <a:r>
              <a:rPr lang="en" sz="1864">
                <a:solidFill>
                  <a:schemeClr val="accent2"/>
                </a:solidFill>
              </a:rPr>
              <a:t> </a:t>
            </a:r>
            <a:r>
              <a:rPr lang="en" sz="1964"/>
              <a:t>represents the application’s data and business logic. It is responsible for data storage, retrieval, validation, and processing. </a:t>
            </a:r>
            <a:endParaRPr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29"/>
          </a:p>
          <a:p>
            <a:pPr indent="-319479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1846">
                <a:solidFill>
                  <a:schemeClr val="accent2"/>
                </a:solidFill>
              </a:rPr>
              <a:t> View, </a:t>
            </a:r>
            <a:r>
              <a:rPr lang="en" sz="1846"/>
              <a:t>which  represents the user interface and is responsible for displaying data to the user. In MVVM, the View is the visual component of the application</a:t>
            </a:r>
            <a:endParaRPr sz="184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87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1987">
                <a:solidFill>
                  <a:schemeClr val="accent2"/>
                </a:solidFill>
              </a:rPr>
              <a:t> ViewModel,</a:t>
            </a:r>
            <a:r>
              <a:rPr lang="en" sz="1987"/>
              <a:t> which serves as an intermediary between the Model and the View</a:t>
            </a:r>
            <a:endParaRPr sz="19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    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                                                                   													</a:t>
            </a:r>
            <a:r>
              <a:rPr lang="en" sz="2016">
                <a:solidFill>
                  <a:schemeClr val="accent2"/>
                </a:solidFill>
              </a:rPr>
              <a:t>2/3</a:t>
            </a:r>
            <a:endParaRPr sz="2016">
              <a:solidFill>
                <a:schemeClr val="accent2"/>
              </a:solidFill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50" y="3486175"/>
            <a:ext cx="4789550" cy="12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30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4) Model-View-Controller (MVC) </a:t>
            </a:r>
            <a:endParaRPr sz="19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819150" y="886550"/>
            <a:ext cx="795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Model-View-Controller (MVC) is a widely used architectural design pattern for developing software applications, particularly in web and mobile applications.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It divides the application into three interconnected components, each with a specific role and responsibility. The primary purpose of the MVC pattern is to separate the concerns of an application, making it easier to develop, maintain, and extend.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6400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          3/3</a:t>
            </a:r>
            <a:endParaRPr sz="1900">
              <a:solidFill>
                <a:schemeClr val="accent2"/>
              </a:solidFill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00" y="2509575"/>
            <a:ext cx="4888599" cy="21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73900" y="316300"/>
            <a:ext cx="7505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5)  How to collect and analyse user requirements for a mobile application</a:t>
            </a:r>
            <a:endParaRPr sz="1900"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73900" y="1341475"/>
            <a:ext cx="7505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Collecting and analyzing user requirements is crucial for building a successful mobile application. Here are some steps to follow: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Define App Idea and Purpose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Conduct Market and Competitor Analysis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Identify Your Target Users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User Research Techniques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Analyze and Prioritize Requirements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365025"/>
            <a:ext cx="7248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  Estimating Mobile App Development cost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819150" y="950375"/>
            <a:ext cx="75057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Determining the cost of mobile app development isn’t a one-size-fits-all process. It involves several factors such as features, complexity, platforms d that vary from one project to another. Here are some factors: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 Features and functionalities of the App: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Platforms (iOS, Android, Both):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Design (UI and UX):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. Third-party integration and Backend Development: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 Location and Development Team: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 Maintenance and Updates:</a:t>
            </a:r>
            <a:endParaRPr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arenR"/>
            </a:pPr>
            <a:r>
              <a:rPr lang="en" sz="1500">
                <a:solidFill>
                  <a:schemeClr val="accent2"/>
                </a:solidFill>
              </a:rPr>
              <a:t> Development Time: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Now, let’s look at some methods that are used to estimate Mobile App development Cost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99000" y="35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1722"/>
              <a:t>Instructor: Dr Nkemeni Valery</a:t>
            </a:r>
            <a:endParaRPr sz="1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{B6D55BB5-0651-44B9-9970-12162AC6353C}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Name Of Student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Matriculation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IHIMBRU ZADOLF ONGUM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FONJI DANIEL KUKUH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NFOUA EUGENE MGBA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EPIE MUKEH SANDRA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 KASSINA KUM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387125"/>
            <a:ext cx="75057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 Method for Estimating Mobile App Development Costs</a:t>
            </a:r>
            <a:endParaRPr sz="2400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873900" y="1689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Fixed Price Model</a:t>
            </a:r>
            <a:endParaRPr sz="1600">
              <a:solidFill>
                <a:schemeClr val="accent2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Time and Material Model</a:t>
            </a:r>
            <a:endParaRPr sz="1600">
              <a:solidFill>
                <a:schemeClr val="accent2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Dedicated Team Model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After examining the methods of estimating mobile app development cost, next we have to research on ways to reduce the actual cost of the Application…. Some of which include…</a:t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Set clear goals for your app</a:t>
            </a:r>
            <a:endParaRPr sz="1600">
              <a:solidFill>
                <a:schemeClr val="accent2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Develop a cross-platform app</a:t>
            </a:r>
            <a:endParaRPr sz="1600">
              <a:solidFill>
                <a:schemeClr val="accent2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arenR"/>
            </a:pPr>
            <a:r>
              <a:rPr lang="en" sz="1600">
                <a:solidFill>
                  <a:schemeClr val="accent2"/>
                </a:solidFill>
              </a:rPr>
              <a:t>Adopting a Minimum Viable Product (MVP) Approach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KIND ATTENTION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8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Review and compare the major types of mobile apps and their differences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50100" y="1534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900"/>
              <a:t>Here, we are going to Review Mobile App Types, Programming Languages, Frameworks, Architectures, Requirements Engineering, and Cost Estimation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0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Types Of Mobile Apps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88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1600"/>
              <a:t>Native Apps: </a:t>
            </a:r>
            <a:endParaRPr sz="1600"/>
          </a:p>
          <a:p>
            <a:pPr indent="0" lvl="0" marL="0" marR="469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2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native app only runs on a specific mobile operating system. It won’t run on other mobile operating systems. So, for example, if you develop a native app for iOS, you’d do the development in the Xcode environment using Swift. For Android, developers commonly use Android Studio and Java.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69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Native apps can normally access all the functionality of the chosen device easily. You can run them without error on the device if developed properly.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69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69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44" y="2957775"/>
            <a:ext cx="3591275" cy="1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61575"/>
            <a:ext cx="75057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824150"/>
            <a:ext cx="75057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</a:t>
            </a:r>
            <a:r>
              <a:rPr lang="en" sz="1400"/>
              <a:t> </a:t>
            </a:r>
            <a:r>
              <a:rPr lang="en" sz="1400"/>
              <a:t>A hybrid app works on multiple platforms. You write it with a single standard code language (such as C# or a combination of HTML5 and JavaScript) and then compile and execute it on each platform. The use of plugins for that operating system will manage device-specific interactions. 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 Hybrid app </a:t>
            </a:r>
            <a:r>
              <a:rPr lang="en" sz="1500"/>
              <a:t>development</a:t>
            </a:r>
            <a:r>
              <a:rPr lang="en" sz="1500"/>
              <a:t> environment include: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469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Ionic: A popular open-source framework for building hybrid mobile apps using web technologies such as HTML, CSS, and JavaScript.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4699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Native: A framework for building mobile apps using React, a popular JavaScript library for building user interfaces.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4699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Xamarin: A framework for building mobile apps using C# and .NET, which allows developers to share code across multiple platforms.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850" y="3696500"/>
            <a:ext cx="2457700" cy="11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124675"/>
            <a:ext cx="7505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602425"/>
            <a:ext cx="7505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A </a:t>
            </a:r>
            <a:r>
              <a:rPr lang="en" sz="1500"/>
              <a:t> web app or browser-based app can deliver similar functionality to an app as a website. In fact, with a little creativity, you can keep the differences to a minimum and design a web app so it looks and feels pretty much like a native app.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1. Progressive Web Apps (PWAs):  These web applications deliver an app-like experience using modern web capabilities. They work on any standards-compliant browser platform.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2. Responsive Web Apps (RWAs): RWAs adapt to different screen sizes. They use responsive design to adjust the layout and content automatically. This ensures a consistent and smooth experience across all devices, from smartphones to desktops.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77" y="3121027"/>
            <a:ext cx="3617575" cy="1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76075" y="319400"/>
            <a:ext cx="7074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    Differences between Native, Web and Hybrid Apps</a:t>
            </a:r>
            <a:endParaRPr sz="22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675" y="967325"/>
            <a:ext cx="5572125" cy="3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75" y="355900"/>
            <a:ext cx="5584949" cy="43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46150" y="161150"/>
            <a:ext cx="822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Popular Programming Languages for Mobile Apps         </a:t>
            </a:r>
            <a:r>
              <a:rPr lang="en" sz="1600"/>
              <a:t>1/2</a:t>
            </a:r>
            <a:r>
              <a:rPr lang="en" sz="2400"/>
              <a:t>   </a:t>
            </a:r>
            <a:endParaRPr sz="24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866950"/>
            <a:ext cx="75057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500" u="sng">
                <a:solidFill>
                  <a:schemeClr val="accent2"/>
                </a:solidFill>
              </a:rPr>
              <a:t>Swift</a:t>
            </a:r>
            <a:r>
              <a:rPr lang="en">
                <a:solidFill>
                  <a:schemeClr val="accent2"/>
                </a:solidFill>
              </a:rPr>
              <a:t>: 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lang="en" sz="1400"/>
              <a:t>In 2022, Swift continues to reign as the primary language for iOS app development, surpassing Objective-C since its inception in 2014. Renowned for its user-friendliness and focus on expressiveness, safety, and speed, Swift remains a popular choice among developers, especially newcomers. 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u="sng"/>
              <a:t> </a:t>
            </a:r>
            <a:r>
              <a:rPr lang="en" sz="1600" u="sng">
                <a:solidFill>
                  <a:schemeClr val="accent2"/>
                </a:solidFill>
              </a:rPr>
              <a:t>Kotlin</a:t>
            </a:r>
            <a:r>
              <a:rPr lang="en"/>
              <a:t>:  </a:t>
            </a:r>
            <a:r>
              <a:rPr lang="en" sz="1400"/>
              <a:t>The official Android programming language is Kotlin, although it is one of many languages that we can use for Android app development. Kotlin is a simple language with a powerful, clean syntax and combines both acquisitive and functional programming features to allow for faster</a:t>
            </a:r>
            <a:r>
              <a:rPr lang="en" sz="1500"/>
              <a:t> </a:t>
            </a:r>
            <a:r>
              <a:rPr lang="en" sz="1400"/>
              <a:t>compilation 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 u="sng">
                <a:solidFill>
                  <a:schemeClr val="accent2"/>
                </a:solidFill>
              </a:rPr>
              <a:t>Javascript </a:t>
            </a:r>
            <a:r>
              <a:rPr lang="en" sz="1500">
                <a:solidFill>
                  <a:schemeClr val="accent2"/>
                </a:solidFill>
              </a:rPr>
              <a:t>: </a:t>
            </a:r>
            <a:r>
              <a:rPr lang="en" sz="1500"/>
              <a:t>JavaScript is a top language choice by many developers for mobile apps in coordination with frameworks such as React Native, Cordova, NativeScript, and Appcelerator.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 u="sng">
                <a:solidFill>
                  <a:schemeClr val="accent2"/>
                </a:solidFill>
              </a:rPr>
              <a:t>Objective-C:</a:t>
            </a:r>
            <a:r>
              <a:rPr lang="en" sz="1500">
                <a:solidFill>
                  <a:schemeClr val="accent2"/>
                </a:solidFill>
              </a:rPr>
              <a:t> </a:t>
            </a:r>
            <a:r>
              <a:rPr lang="en" sz="1500"/>
              <a:t> Once the official language for iPhones, Objective-C remains a common iOS programming language due to its stable performance, resource availability, and compatibility with C++.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