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80" r:id="rId4"/>
    <p:sldId id="259" r:id="rId5"/>
    <p:sldId id="260" r:id="rId6"/>
    <p:sldId id="261" r:id="rId7"/>
    <p:sldId id="262" r:id="rId8"/>
    <p:sldId id="278" r:id="rId9"/>
    <p:sldId id="277" r:id="rId10"/>
    <p:sldId id="258" r:id="rId11"/>
    <p:sldId id="279" r:id="rId12"/>
    <p:sldId id="281" r:id="rId13"/>
    <p:sldId id="282" r:id="rId14"/>
    <p:sldId id="284" r:id="rId15"/>
    <p:sldId id="286" r:id="rId16"/>
    <p:sldId id="283" r:id="rId17"/>
    <p:sldId id="276" r:id="rId18"/>
  </p:sldIdLst>
  <p:sldSz cx="9144000" cy="5143500" type="screen16x9"/>
  <p:notesSz cx="6858000" cy="9144000"/>
  <p:embeddedFontLst>
    <p:embeddedFont>
      <p:font typeface="Nunito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D55BB5-0651-44B9-9970-12162AC6353C}">
  <a:tblStyle styleId="{B6D55BB5-0651-44B9-9970-12162AC635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2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807fef678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807fef678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807fef678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807fef678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807fef678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807fef678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807fef678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807fef678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807fef678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807fef678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807fef678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807fef678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807fef678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c807fef678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219975" y="1268475"/>
            <a:ext cx="6683100" cy="30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Buea</a:t>
            </a:r>
            <a:endParaRPr sz="287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Engineering And Technology.</a:t>
            </a:r>
            <a:endParaRPr sz="257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CEF440</a:t>
            </a: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 panose="02020603050405020304" pitchFamily="18" charset="0"/>
                <a:cs typeface="Times New Roman" panose="02020603050405020304" pitchFamily="18" charset="0"/>
              </a:rPr>
              <a:t>Internet Programming and Mobile Programming </a:t>
            </a: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03950" y="413300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TASK 3</a:t>
            </a:r>
            <a:endParaRPr sz="2200" dirty="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775" y="384298"/>
            <a:ext cx="1183650" cy="1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48EBF0-AA93-22B0-995E-4D8185B5A4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819150" y="3893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7150" lvl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dirty="0"/>
              <a:t>           REQUIREMENT ANALYSIS</a:t>
            </a:r>
            <a:endParaRPr dirty="0"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526472" y="2008909"/>
            <a:ext cx="3948545" cy="1973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Analysis, also known as Requirement Engineering, is the process of defining user expectations for a software being built or modified.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3B0D10-9DC0-0B2A-5D63-6FB281665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53879"/>
            <a:ext cx="4197925" cy="209896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329F85-20E5-6E63-4AD0-7F74CF36FF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30E4-B013-CE5C-95AA-79BFD787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466532"/>
            <a:ext cx="7505699" cy="1005082"/>
          </a:xfrm>
        </p:spPr>
        <p:txBody>
          <a:bodyPr/>
          <a:lstStyle/>
          <a:p>
            <a:r>
              <a:rPr lang="en-US" dirty="0"/>
              <a:t>REQUIREMENT ANALYSIS PROCESSES</a:t>
            </a:r>
            <a:endParaRPr lang="en-CM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DEDBE-14ED-18BF-C71F-D9EFED2A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357314"/>
            <a:ext cx="4343400" cy="3319654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5600" b="1" dirty="0">
                <a:effectLst/>
                <a:latin typeface="Calibri" panose="020F0502020204030204" pitchFamily="34" charset="0"/>
              </a:rPr>
              <a:t> Identify Key Stakeholders and End-Users</a:t>
            </a:r>
          </a:p>
          <a:p>
            <a:pPr marL="146050" indent="0">
              <a:buNone/>
            </a:pPr>
            <a:endParaRPr lang="en-US" sz="5600" b="1" dirty="0">
              <a:latin typeface="Calibri" panose="020F0502020204030204" pitchFamily="34" charset="0"/>
            </a:endParaRPr>
          </a:p>
          <a:p>
            <a:pPr marL="146050" indent="0">
              <a:buNone/>
            </a:pPr>
            <a:r>
              <a:rPr lang="en-US" sz="5600" dirty="0">
                <a:solidFill>
                  <a:srgbClr val="51565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first step of the requirements analysis process is to identify key stakeholders who are the main sponsors of the project.</a:t>
            </a:r>
          </a:p>
          <a:p>
            <a:pPr marL="146050" indent="0">
              <a:buNone/>
            </a:pPr>
            <a:endParaRPr lang="en-US" sz="4300" dirty="0">
              <a:solidFill>
                <a:srgbClr val="51565E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Administrators</a:t>
            </a:r>
            <a:endParaRPr lang="en-CM" sz="5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Teachers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Students</a:t>
            </a:r>
            <a:endParaRPr lang="en-CM" sz="5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685800"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5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Capture Requirements</a:t>
            </a:r>
          </a:p>
          <a:p>
            <a:pPr marL="146050" indent="0"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5600" dirty="0">
                <a:solidFill>
                  <a:srgbClr val="51565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Here we ask each of the stakeholders and end-users their requirements for the new product. This was done in the previous task.</a:t>
            </a:r>
            <a:endParaRPr lang="en-CM" sz="5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6050" indent="0">
              <a:buNone/>
            </a:pPr>
            <a:endParaRPr lang="en-CM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en-US" sz="1800" dirty="0">
                <a:solidFill>
                  <a:srgbClr val="51565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CM" sz="1400" b="1" dirty="0">
              <a:effectLst/>
              <a:latin typeface="Calibri" panose="020F0502020204030204" pitchFamily="34" charset="0"/>
            </a:endParaRPr>
          </a:p>
          <a:p>
            <a:pPr marL="146050" indent="0">
              <a:buNone/>
            </a:pPr>
            <a:endParaRPr lang="en-CM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1A720C-5409-1929-8CC9-49D1E634CE08}"/>
              </a:ext>
            </a:extLst>
          </p:cNvPr>
          <p:cNvSpPr txBox="1"/>
          <p:nvPr/>
        </p:nvSpPr>
        <p:spPr>
          <a:xfrm>
            <a:off x="4757739" y="1471615"/>
            <a:ext cx="4157662" cy="2965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</a:rPr>
              <a:t>Interpret and Record Requirements</a:t>
            </a:r>
            <a:endParaRPr lang="en-CM" sz="1800" dirty="0">
              <a:effectLst/>
              <a:latin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dirty="0">
                <a:solidFill>
                  <a:srgbClr val="51565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Ensure that the requirements are clearly worded, sufficiently detailed, and related to business needs.</a:t>
            </a:r>
            <a:endParaRPr lang="en-CM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Modeling the Requirements</a:t>
            </a:r>
          </a:p>
          <a:p>
            <a:pPr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dirty="0">
                <a:solidFill>
                  <a:srgbClr val="51565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This stage involves creating requirement models that ultimately allow stakeholders to imagine the product in the making</a:t>
            </a:r>
            <a:r>
              <a:rPr lang="en-US" sz="1800" dirty="0">
                <a:solidFill>
                  <a:srgbClr val="51565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endParaRPr lang="en-CM" sz="1600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57D45-F5A8-7CE8-A268-6A159A8B4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5787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2BC8-CD25-F247-5B0E-E974B618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4" y="442914"/>
            <a:ext cx="6181725" cy="842962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REQUIREMENT MODELING</a:t>
            </a:r>
            <a:br>
              <a:rPr lang="en-CM" sz="1800" b="1" kern="0" dirty="0">
                <a:solidFill>
                  <a:srgbClr val="2F5496"/>
                </a:solidFill>
                <a:effectLst/>
                <a:latin typeface="Calibri" panose="020F0502020204030204" pitchFamily="34" charset="0"/>
              </a:rPr>
            </a:br>
            <a:endParaRPr lang="en-CM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99005-83CC-3827-354A-8CD21C68C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7275" y="1557338"/>
            <a:ext cx="7267574" cy="2881387"/>
          </a:xfrm>
        </p:spPr>
        <p:txBody>
          <a:bodyPr>
            <a:normAutofit/>
          </a:bodyPr>
          <a:lstStyle/>
          <a:p>
            <a:pPr marL="146050" indent="0">
              <a:lnSpc>
                <a:spcPct val="100000"/>
              </a:lnSpc>
              <a:buNone/>
            </a:pPr>
            <a:r>
              <a:rPr lang="en-US" sz="2000" b="1" dirty="0"/>
              <a:t>FUNCTIONAL REQUIREMENT</a:t>
            </a:r>
          </a:p>
          <a:p>
            <a:pPr marL="146050" indent="0">
              <a:lnSpc>
                <a:spcPct val="100000"/>
              </a:lnSpc>
              <a:buNone/>
            </a:pPr>
            <a:endParaRPr lang="en-US" sz="2000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Registration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Biometric data capture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</a:rPr>
              <a:t>Report Generation</a:t>
            </a:r>
            <a:endParaRPr lang="en-CM" sz="2000" dirty="0">
              <a:effectLst/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</a:rPr>
              <a:t>Attendance Activation</a:t>
            </a:r>
            <a:endParaRPr lang="en-CM" sz="2000" dirty="0">
              <a:effectLst/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</a:rPr>
              <a:t>Lecturers should be able to register students in special cases.</a:t>
            </a:r>
            <a:endParaRPr lang="en-CM" sz="2000" dirty="0">
              <a:effectLst/>
              <a:latin typeface="Calibri" panose="020F0502020204030204" pitchFamily="34" charset="0"/>
            </a:endParaRPr>
          </a:p>
          <a:p>
            <a:pPr marL="146050" indent="0">
              <a:lnSpc>
                <a:spcPct val="100000"/>
              </a:lnSpc>
              <a:buNone/>
            </a:pPr>
            <a:endParaRPr lang="en-CM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B2506-5DED-A905-9892-03752D384F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445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A7E5B02-836A-2B58-9A62-DB8855FAD4C0}"/>
              </a:ext>
            </a:extLst>
          </p:cNvPr>
          <p:cNvSpPr txBox="1">
            <a:spLocks/>
          </p:cNvSpPr>
          <p:nvPr/>
        </p:nvSpPr>
        <p:spPr>
          <a:xfrm>
            <a:off x="942975" y="657226"/>
            <a:ext cx="7381874" cy="378150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6050"/>
            <a:r>
              <a:rPr lang="en-US" sz="2400" b="1" dirty="0"/>
              <a:t>NON FUNCTIONAL REQUIREMENT</a:t>
            </a:r>
          </a:p>
          <a:p>
            <a:pPr marL="146050">
              <a:lnSpc>
                <a:spcPct val="150000"/>
              </a:lnSpc>
            </a:pPr>
            <a:endParaRPr lang="en-US" sz="24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Arial" panose="020B0604020202020204" pitchFamily="34" charset="0"/>
              </a:rPr>
              <a:t>SECURITY</a:t>
            </a:r>
            <a:endParaRPr lang="en-CM" sz="2400" dirty="0">
              <a:effectLst/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Arial" panose="020B0604020202020204" pitchFamily="34" charset="0"/>
              </a:rPr>
              <a:t>PERFORMACE</a:t>
            </a:r>
            <a:endParaRPr lang="en-CM" sz="2400" dirty="0">
              <a:effectLst/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USABILITY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</a:rPr>
              <a:t>SCALABILITY</a:t>
            </a:r>
            <a:endParaRPr lang="en-CM" sz="2400" dirty="0">
              <a:effectLst/>
              <a:latin typeface="Calibri" panose="020F0502020204030204" pitchFamily="34" charset="0"/>
            </a:endParaRPr>
          </a:p>
          <a:p>
            <a:pPr marL="146050"/>
            <a:endParaRPr lang="en-CM" sz="1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979F7-AD7F-3EE3-3315-DDC51A4F8E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1871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3075B2-0353-C61B-B695-A760BA1183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82DA04B-4E50-2FF5-8985-0FEAF3866F52}"/>
              </a:ext>
            </a:extLst>
          </p:cNvPr>
          <p:cNvSpPr txBox="1">
            <a:spLocks/>
          </p:cNvSpPr>
          <p:nvPr/>
        </p:nvSpPr>
        <p:spPr>
          <a:xfrm>
            <a:off x="942975" y="657226"/>
            <a:ext cx="7381874" cy="37815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6050"/>
            <a:r>
              <a:rPr lang="en-US" sz="2400" b="1" dirty="0"/>
              <a:t>          HARDWARE REQUIREMENT</a:t>
            </a:r>
          </a:p>
          <a:p>
            <a:pPr marL="146050"/>
            <a:endParaRPr lang="en-US" sz="2400" b="1" dirty="0"/>
          </a:p>
          <a:p>
            <a:pPr marL="146050">
              <a:lnSpc>
                <a:spcPct val="150000"/>
              </a:lnSpc>
            </a:pPr>
            <a:endParaRPr lang="en-US" sz="2400" b="1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Reliable and Scalable Database Infrastructure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Biometric Authentication Hardware: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Compatibility with Various Devices: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Robust Security Measures:</a:t>
            </a:r>
            <a:endParaRPr lang="en-CM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CM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CM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CM" sz="2400" dirty="0">
              <a:effectLst/>
              <a:latin typeface="Calibri" panose="020F0502020204030204" pitchFamily="34" charset="0"/>
            </a:endParaRPr>
          </a:p>
          <a:p>
            <a:pPr marL="146050"/>
            <a:endParaRPr lang="en-CM" sz="1800" b="1" dirty="0"/>
          </a:p>
        </p:txBody>
      </p:sp>
    </p:spTree>
    <p:extLst>
      <p:ext uri="{BB962C8B-B14F-4D97-AF65-F5344CB8AC3E}">
        <p14:creationId xmlns:p14="http://schemas.microsoft.com/office/powerpoint/2010/main" val="3393490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3075B2-0353-C61B-B695-A760BA1183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82DA04B-4E50-2FF5-8985-0FEAF3866F52}"/>
              </a:ext>
            </a:extLst>
          </p:cNvPr>
          <p:cNvSpPr txBox="1">
            <a:spLocks/>
          </p:cNvSpPr>
          <p:nvPr/>
        </p:nvSpPr>
        <p:spPr>
          <a:xfrm>
            <a:off x="942975" y="657226"/>
            <a:ext cx="7381874" cy="37815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6050"/>
            <a:r>
              <a:rPr lang="en-US" sz="2400" b="1" dirty="0"/>
              <a:t>          SOFTWARE  REQUIREMENT</a:t>
            </a:r>
          </a:p>
          <a:p>
            <a:pPr marL="146050"/>
            <a:endParaRPr lang="en-US" sz="2400" b="1" dirty="0"/>
          </a:p>
          <a:p>
            <a:pPr marL="146050">
              <a:lnSpc>
                <a:spcPct val="150000"/>
              </a:lnSpc>
            </a:pPr>
            <a:endParaRPr lang="en-US" sz="2400" b="1" dirty="0"/>
          </a:p>
          <a:p>
            <a:pPr>
              <a:lnSpc>
                <a:spcPct val="170000"/>
              </a:lnSpc>
              <a:spcAft>
                <a:spcPts val="800"/>
              </a:spcAft>
            </a:pPr>
            <a:endParaRPr lang="en-CM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-342900">
              <a:lnSpc>
                <a:spcPct val="17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Compatibility with Android and iOS Operating Systems</a:t>
            </a:r>
          </a:p>
          <a:p>
            <a:pPr marL="800100" indent="-342900">
              <a:lnSpc>
                <a:spcPct val="17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Support for a Specific DBMS</a:t>
            </a:r>
            <a:endParaRPr lang="en-CM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-342900">
              <a:lnSpc>
                <a:spcPct val="17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Offline Functionality Options</a:t>
            </a:r>
            <a:endParaRPr lang="en-CM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CM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CM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CM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CM" sz="2400" dirty="0">
              <a:effectLst/>
              <a:latin typeface="Calibri" panose="020F0502020204030204" pitchFamily="34" charset="0"/>
            </a:endParaRPr>
          </a:p>
          <a:p>
            <a:pPr marL="146050"/>
            <a:endParaRPr lang="en-CM" sz="1800" b="1" dirty="0"/>
          </a:p>
        </p:txBody>
      </p:sp>
    </p:spTree>
    <p:extLst>
      <p:ext uri="{BB962C8B-B14F-4D97-AF65-F5344CB8AC3E}">
        <p14:creationId xmlns:p14="http://schemas.microsoft.com/office/powerpoint/2010/main" val="3402705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FE07-A6CB-EA77-329C-DF36BB10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488" y="514350"/>
            <a:ext cx="5567362" cy="700088"/>
          </a:xfrm>
        </p:spPr>
        <p:txBody>
          <a:bodyPr/>
          <a:lstStyle/>
          <a:p>
            <a:r>
              <a:rPr lang="en-US" dirty="0"/>
              <a:t>CONCLUSION</a:t>
            </a:r>
            <a:endParaRPr lang="en-CM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11DDA-0B49-73A0-F6BC-1885AB9F548A}"/>
              </a:ext>
            </a:extLst>
          </p:cNvPr>
          <p:cNvSpPr txBox="1">
            <a:spLocks/>
          </p:cNvSpPr>
          <p:nvPr/>
        </p:nvSpPr>
        <p:spPr>
          <a:xfrm>
            <a:off x="1214438" y="1943100"/>
            <a:ext cx="7110410" cy="249562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6050">
              <a:lnSpc>
                <a:spcPct val="150000"/>
              </a:lnSpc>
            </a:pPr>
            <a:r>
              <a:rPr lang="en-US" sz="1800" dirty="0"/>
              <a:t>In conclusion, Requirement analysis for a biometric student attendance system involves understanding the needs and objectives of the system in order to define and document the functional and non-functional requirements. </a:t>
            </a:r>
            <a:endParaRPr lang="en-CM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CFD83-1B8D-D6EB-6EA0-C04583CBC7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0568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YOUR KIND ATTENTION</a:t>
            </a:r>
            <a:endParaRPr/>
          </a:p>
        </p:txBody>
      </p:sp>
      <p:sp>
        <p:nvSpPr>
          <p:cNvPr id="267" name="Google Shape;267;p3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B60E17-9ECF-BBFE-7F45-78098821D9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299000" y="3528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lang="en" sz="1722"/>
              <a:t>Instructor: Dr Nkemeni Valery</a:t>
            </a:r>
            <a:endParaRPr sz="1722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graphicFrame>
        <p:nvGraphicFramePr>
          <p:cNvPr id="136" name="Google Shape;136;p14"/>
          <p:cNvGraphicFramePr/>
          <p:nvPr/>
        </p:nvGraphicFramePr>
        <p:xfrm>
          <a:off x="952500" y="1619250"/>
          <a:ext cx="7239000" cy="2605380"/>
        </p:xfrm>
        <a:graphic>
          <a:graphicData uri="http://schemas.openxmlformats.org/drawingml/2006/table">
            <a:tbl>
              <a:tblPr>
                <a:noFill/>
                <a:tableStyleId>{B6D55BB5-0651-44B9-9970-12162AC6353C}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Name Of Student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Matriculation Number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IHIMBRU ZADOLF ONGUM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FE21A203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FONJI DANIEL KUKUH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FE21A194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NFOUA EUGENE MGBA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FE21A257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EPIE MUKEH SANDRA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FE21A185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 KASSINA KUM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FE21A158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819150" y="1387125"/>
            <a:ext cx="7505700" cy="30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D374DD-D5F3-32C1-C0A4-E632D6943B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EB38-EC69-03CD-D072-88DA4C0B0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061" y="1822833"/>
            <a:ext cx="7091266" cy="1448100"/>
          </a:xfrm>
        </p:spPr>
        <p:txBody>
          <a:bodyPr/>
          <a:lstStyle/>
          <a:p>
            <a:r>
              <a:rPr lang="en-US" dirty="0"/>
              <a:t>REQUIREMENT ANALYSIS</a:t>
            </a:r>
            <a:endParaRPr lang="en-CM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220D6-B106-1AC3-4EB6-F60A40607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270933"/>
            <a:ext cx="5391200" cy="664825"/>
          </a:xfrm>
        </p:spPr>
        <p:txBody>
          <a:bodyPr/>
          <a:lstStyle/>
          <a:p>
            <a:r>
              <a:rPr lang="en-US" dirty="0"/>
              <a:t>BIOMETRIC STUDENT ATTENDANCE MOBILE APPLICATION</a:t>
            </a:r>
          </a:p>
          <a:p>
            <a:endParaRPr lang="en-CM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772B1-E621-4B84-C636-F469033C50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929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507950"/>
            <a:ext cx="7505700" cy="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OUTLINE</a:t>
            </a:r>
            <a:endParaRPr dirty="0"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819150" y="1685924"/>
            <a:ext cx="7505700" cy="2714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600" dirty="0"/>
              <a:t>Understanding the project scope and objectives.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dirty="0"/>
              <a:t>Requirement Gathering  and Techniques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dirty="0"/>
              <a:t>Identifying key stakeholders and their requirements.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dirty="0"/>
              <a:t>Requirement Analysis and processes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dirty="0"/>
              <a:t>Requirement Modeling functional , non-functional requirements Software and Hardware requirement.</a:t>
            </a:r>
          </a:p>
          <a:p>
            <a:pPr marL="0" indent="0">
              <a:buNone/>
            </a:pPr>
            <a:r>
              <a:rPr lang="en-US" sz="1500" dirty="0"/>
              <a:t>6</a:t>
            </a:r>
            <a:r>
              <a:rPr lang="en-US" sz="2600" dirty="0"/>
              <a:t>.Conclusion</a:t>
            </a:r>
          </a:p>
          <a:p>
            <a:pPr marL="45720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29AB1-849F-E9BA-A3FB-67BE0DC687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1205346" y="482822"/>
            <a:ext cx="5389418" cy="648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      INTRODUCTION</a:t>
            </a:r>
            <a:endParaRPr sz="2800" dirty="0"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595745" y="1537855"/>
            <a:ext cx="3976254" cy="2798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+mj-lt"/>
              </a:rPr>
              <a:t>Conventional methods like manual paper-based or basic digital systems </a:t>
            </a:r>
            <a:r>
              <a:rPr lang="en-US" sz="2000" dirty="0">
                <a:solidFill>
                  <a:srgbClr val="0D0D0D"/>
                </a:solidFill>
                <a:latin typeface="+mj-lt"/>
              </a:rPr>
              <a:t>of taking attendance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+mj-lt"/>
              </a:rPr>
              <a:t>often encounter issues such as inaccuracies, delays, and inefficiencies. </a:t>
            </a:r>
            <a:endParaRPr sz="1500" dirty="0"/>
          </a:p>
        </p:txBody>
      </p:sp>
      <p:sp>
        <p:nvSpPr>
          <p:cNvPr id="2" name="Google Shape;156;p17">
            <a:extLst>
              <a:ext uri="{FF2B5EF4-FFF2-40B4-BE49-F238E27FC236}">
                <a16:creationId xmlns:a16="http://schemas.microsoft.com/office/drawing/2014/main" id="{8CAEFB41-7D85-4FEC-B308-64C021268252}"/>
              </a:ext>
            </a:extLst>
          </p:cNvPr>
          <p:cNvSpPr txBox="1">
            <a:spLocks/>
          </p:cNvSpPr>
          <p:nvPr/>
        </p:nvSpPr>
        <p:spPr>
          <a:xfrm>
            <a:off x="4738255" y="1385455"/>
            <a:ext cx="3810000" cy="2951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+mj-lt"/>
              </a:rPr>
              <a:t>To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+mj-lt"/>
              </a:rPr>
              <a:t>combat these challenges, there's a rising interest in adopting biometric class attendance registers, leveraging technologies like fingerprint or facial recognition for automated and real-time tracking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endParaRPr lang="en-CM" sz="2000" dirty="0"/>
          </a:p>
          <a:p>
            <a:pPr marL="0" indent="0">
              <a:spcBef>
                <a:spcPts val="600"/>
              </a:spcBef>
              <a:spcAft>
                <a:spcPts val="1200"/>
              </a:spcAft>
              <a:buFont typeface="Calibri"/>
              <a:buNone/>
            </a:pPr>
            <a:endParaRPr lang="en-US" sz="15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2B083C-1786-A63F-6F07-6DCCAEC257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2937164" y="277091"/>
            <a:ext cx="5387686" cy="8109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Overview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1"/>
          </p:nvPr>
        </p:nvSpPr>
        <p:spPr>
          <a:xfrm>
            <a:off x="914400" y="1642187"/>
            <a:ext cx="7410450" cy="2413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The Biometric Class Attendance Register project aims to modernize and streamline the process of tracking student attendance in educational institutions using biometric technology.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Ai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m to improve accuracy, efficiency, and security.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educing administrative burden and potential errors associated with manual attendance tracking methods.</a:t>
            </a:r>
            <a:endParaRPr lang="en-CM" sz="1600" dirty="0">
              <a:effectLst/>
              <a:latin typeface="+mj-lt"/>
              <a:ea typeface="Calibri" panose="020F05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B0B32C-4A20-F854-8D58-0DD10A462B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876075" y="319400"/>
            <a:ext cx="7074600" cy="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000" dirty="0"/>
              <a:t>                    Defining the Project scope</a:t>
            </a:r>
            <a:endParaRPr sz="2200" dirty="0"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540328" y="1316182"/>
            <a:ext cx="4031673" cy="31225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dirty="0"/>
              <a:t>    </a:t>
            </a:r>
            <a:r>
              <a:rPr lang="en-US" sz="2000" b="1" u="sng" dirty="0"/>
              <a:t>Objectives</a:t>
            </a:r>
            <a:r>
              <a:rPr lang="en-US" sz="2000" dirty="0"/>
              <a:t>: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Automate Attendance Tracking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Enhance Accuracy and Reliability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Improve Efficiency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Ensure Data Security and Privacy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Facilitate Integration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30" name="Picture 6" descr="What Is Biometric System? Advantages Of Biometric Attendance Management  System">
            <a:extLst>
              <a:ext uri="{FF2B5EF4-FFF2-40B4-BE49-F238E27FC236}">
                <a16:creationId xmlns:a16="http://schemas.microsoft.com/office/drawing/2014/main" id="{F334F293-83E7-EDF1-5FEB-D26654AB7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7" y="1316182"/>
            <a:ext cx="4474585" cy="277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EBC3B3-344C-27B9-6A63-E17EE436BB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CCAD-A57A-B33E-F6BA-574C9A44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650" y="442913"/>
            <a:ext cx="6553199" cy="471487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 GATHERING</a:t>
            </a:r>
            <a:endParaRPr lang="en-CM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2FE07-79DF-E54D-EC19-71578AAD6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0327" y="1735493"/>
            <a:ext cx="6268597" cy="2481943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800" b="0" i="0" dirty="0">
                <a:solidFill>
                  <a:srgbClr val="2D2D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begin the requirements analysis process, we communicate with </a:t>
            </a:r>
            <a:r>
              <a:rPr lang="en-US" sz="1800" dirty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stakeholders to</a:t>
            </a:r>
            <a:r>
              <a:rPr lang="en-US" sz="1800" b="0" i="0" dirty="0">
                <a:solidFill>
                  <a:srgbClr val="2D2D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gather the requirements. This phase is also known as "eliciting requirements." We use different techniques to gather the requirements, including:</a:t>
            </a:r>
            <a:endParaRPr lang="en-CM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FD3A9-E870-AFD1-29A2-25BD5ACEA9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454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BFD3-A051-1A3F-9D6D-DA0BFBAE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84" y="457031"/>
            <a:ext cx="7213665" cy="831441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 GATHERING  TECHNIQUES</a:t>
            </a:r>
            <a:br>
              <a:rPr lang="en-US" dirty="0"/>
            </a:br>
            <a:endParaRPr lang="en-CM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34D511D-92FE-5173-2AAC-371A6A5124E9}"/>
              </a:ext>
            </a:extLst>
          </p:cNvPr>
          <p:cNvSpPr>
            <a:spLocks noGrp="1"/>
          </p:cNvSpPr>
          <p:nvPr/>
        </p:nvSpPr>
        <p:spPr>
          <a:xfrm>
            <a:off x="8928084" y="4378691"/>
            <a:ext cx="1158725" cy="245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6D5BE6-F38B-A7F6-A616-ED29BCD055D4}"/>
              </a:ext>
            </a:extLst>
          </p:cNvPr>
          <p:cNvSpPr/>
          <p:nvPr/>
        </p:nvSpPr>
        <p:spPr>
          <a:xfrm>
            <a:off x="527269" y="2112783"/>
            <a:ext cx="2127796" cy="13369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M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824000C-E6DD-73CD-EE6C-0401E18AB03D}"/>
              </a:ext>
            </a:extLst>
          </p:cNvPr>
          <p:cNvSpPr txBox="1"/>
          <p:nvPr/>
        </p:nvSpPr>
        <p:spPr>
          <a:xfrm>
            <a:off x="729287" y="2391080"/>
            <a:ext cx="225205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REQUIREMENT  GATHERING TECHNIQUES </a:t>
            </a:r>
            <a:endParaRPr lang="en-CM" b="1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FC41B-2BCE-D7FD-A526-9102D35E5B3D}"/>
              </a:ext>
            </a:extLst>
          </p:cNvPr>
          <p:cNvCxnSpPr>
            <a:cxnSpLocks/>
          </p:cNvCxnSpPr>
          <p:nvPr/>
        </p:nvCxnSpPr>
        <p:spPr>
          <a:xfrm flipV="1">
            <a:off x="1984372" y="1597971"/>
            <a:ext cx="4114203" cy="636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D7A2B6-0859-B25F-4CFB-3BB587F3BB71}"/>
              </a:ext>
            </a:extLst>
          </p:cNvPr>
          <p:cNvCxnSpPr>
            <a:cxnSpLocks/>
          </p:cNvCxnSpPr>
          <p:nvPr/>
        </p:nvCxnSpPr>
        <p:spPr>
          <a:xfrm flipV="1">
            <a:off x="2471513" y="2228525"/>
            <a:ext cx="2996181" cy="258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955267-E634-2750-CE44-ED627A3E7635}"/>
              </a:ext>
            </a:extLst>
          </p:cNvPr>
          <p:cNvCxnSpPr>
            <a:cxnSpLocks/>
          </p:cNvCxnSpPr>
          <p:nvPr/>
        </p:nvCxnSpPr>
        <p:spPr>
          <a:xfrm flipV="1">
            <a:off x="1111184" y="2732614"/>
            <a:ext cx="4181250" cy="6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423BB5-B520-9A98-48CA-D77DC1259B9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074864" y="2739455"/>
            <a:ext cx="4177276" cy="737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AE92A3-4F2E-46ED-B9D2-E0E73E507A00}"/>
              </a:ext>
            </a:extLst>
          </p:cNvPr>
          <p:cNvCxnSpPr>
            <a:cxnSpLocks/>
            <a:stCxn id="5" idx="5"/>
            <a:endCxn id="20" idx="2"/>
          </p:cNvCxnSpPr>
          <p:nvPr/>
        </p:nvCxnSpPr>
        <p:spPr>
          <a:xfrm>
            <a:off x="2343456" y="3253926"/>
            <a:ext cx="2926945" cy="841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D3796F9-392D-8A24-B430-A136FDAB974E}"/>
              </a:ext>
            </a:extLst>
          </p:cNvPr>
          <p:cNvSpPr/>
          <p:nvPr/>
        </p:nvSpPr>
        <p:spPr>
          <a:xfrm>
            <a:off x="5270400" y="1966307"/>
            <a:ext cx="3310161" cy="4322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M"/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A5DC13BB-67AF-CA62-1232-00B224A45895}"/>
              </a:ext>
            </a:extLst>
          </p:cNvPr>
          <p:cNvSpPr txBox="1"/>
          <p:nvPr/>
        </p:nvSpPr>
        <p:spPr>
          <a:xfrm>
            <a:off x="5746092" y="1960870"/>
            <a:ext cx="26686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Reverse Engineering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86851D-0B8D-F613-CB93-CB581AF51A9B}"/>
              </a:ext>
            </a:extLst>
          </p:cNvPr>
          <p:cNvSpPr/>
          <p:nvPr/>
        </p:nvSpPr>
        <p:spPr>
          <a:xfrm>
            <a:off x="5252140" y="4378691"/>
            <a:ext cx="2779155" cy="3436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M"/>
          </a:p>
        </p:txBody>
      </p:sp>
      <p:sp>
        <p:nvSpPr>
          <p:cNvPr id="15" name="TextBox 24">
            <a:extLst>
              <a:ext uri="{FF2B5EF4-FFF2-40B4-BE49-F238E27FC236}">
                <a16:creationId xmlns:a16="http://schemas.microsoft.com/office/drawing/2014/main" id="{D1C1F494-CE30-E0E1-F413-C6D640E84328}"/>
              </a:ext>
            </a:extLst>
          </p:cNvPr>
          <p:cNvSpPr txBox="1"/>
          <p:nvPr/>
        </p:nvSpPr>
        <p:spPr>
          <a:xfrm>
            <a:off x="5563494" y="4378691"/>
            <a:ext cx="26915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Use Cases/Scenarios </a:t>
            </a:r>
            <a:endParaRPr lang="en-CM" sz="1400" b="1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7D1126-82C6-3E5E-EDB4-4B9FAD138E8A}"/>
              </a:ext>
            </a:extLst>
          </p:cNvPr>
          <p:cNvSpPr/>
          <p:nvPr/>
        </p:nvSpPr>
        <p:spPr>
          <a:xfrm flipV="1">
            <a:off x="5100809" y="2510353"/>
            <a:ext cx="3479753" cy="3745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M"/>
          </a:p>
        </p:txBody>
      </p:sp>
      <p:sp>
        <p:nvSpPr>
          <p:cNvPr id="17" name="TextBox 26">
            <a:extLst>
              <a:ext uri="{FF2B5EF4-FFF2-40B4-BE49-F238E27FC236}">
                <a16:creationId xmlns:a16="http://schemas.microsoft.com/office/drawing/2014/main" id="{AF9ECB80-73EB-F1CE-926A-CB76E25A899B}"/>
              </a:ext>
            </a:extLst>
          </p:cNvPr>
          <p:cNvSpPr txBox="1"/>
          <p:nvPr/>
        </p:nvSpPr>
        <p:spPr>
          <a:xfrm rot="10800000" flipV="1">
            <a:off x="5427082" y="2510355"/>
            <a:ext cx="28977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Surveys/Questionnaires </a:t>
            </a:r>
            <a:endParaRPr lang="en-CM" b="1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07204BE-D01E-9334-694D-34B807490994}"/>
              </a:ext>
            </a:extLst>
          </p:cNvPr>
          <p:cNvSpPr/>
          <p:nvPr/>
        </p:nvSpPr>
        <p:spPr>
          <a:xfrm>
            <a:off x="5252140" y="3160805"/>
            <a:ext cx="3072708" cy="597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M"/>
          </a:p>
        </p:txBody>
      </p:sp>
      <p:sp>
        <p:nvSpPr>
          <p:cNvPr id="19" name="TextBox 30">
            <a:extLst>
              <a:ext uri="{FF2B5EF4-FFF2-40B4-BE49-F238E27FC236}">
                <a16:creationId xmlns:a16="http://schemas.microsoft.com/office/drawing/2014/main" id="{2E3D01FD-4239-1CE2-9224-2187D4D3524F}"/>
              </a:ext>
            </a:extLst>
          </p:cNvPr>
          <p:cNvSpPr txBox="1"/>
          <p:nvPr/>
        </p:nvSpPr>
        <p:spPr>
          <a:xfrm>
            <a:off x="5252140" y="3211223"/>
            <a:ext cx="3143937" cy="532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</a:rPr>
              <a:t>Workshops/ Joint Application Development </a:t>
            </a:r>
            <a:endParaRPr lang="en-CM" sz="1400" b="1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3022F3-16B7-BB3A-DD25-E18A50B36C72}"/>
              </a:ext>
            </a:extLst>
          </p:cNvPr>
          <p:cNvSpPr/>
          <p:nvPr/>
        </p:nvSpPr>
        <p:spPr>
          <a:xfrm>
            <a:off x="5270401" y="3923292"/>
            <a:ext cx="2851247" cy="3436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M"/>
          </a:p>
        </p:txBody>
      </p:sp>
      <p:sp>
        <p:nvSpPr>
          <p:cNvPr id="21" name="TextBox 32">
            <a:extLst>
              <a:ext uri="{FF2B5EF4-FFF2-40B4-BE49-F238E27FC236}">
                <a16:creationId xmlns:a16="http://schemas.microsoft.com/office/drawing/2014/main" id="{F98A9992-75F9-A15C-20E1-9ACE9BC85B28}"/>
              </a:ext>
            </a:extLst>
          </p:cNvPr>
          <p:cNvSpPr txBox="1"/>
          <p:nvPr/>
        </p:nvSpPr>
        <p:spPr>
          <a:xfrm>
            <a:off x="5849958" y="3923291"/>
            <a:ext cx="21813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Brainstorming</a:t>
            </a:r>
            <a:endParaRPr lang="en-CM" sz="1400" b="1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109D16D-A3A5-8577-C1C5-386516750850}"/>
              </a:ext>
            </a:extLst>
          </p:cNvPr>
          <p:cNvSpPr/>
          <p:nvPr/>
        </p:nvSpPr>
        <p:spPr>
          <a:xfrm>
            <a:off x="5100809" y="1488311"/>
            <a:ext cx="3479752" cy="3503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M"/>
          </a:p>
        </p:txBody>
      </p:sp>
      <p:sp>
        <p:nvSpPr>
          <p:cNvPr id="23" name="TextBox 36">
            <a:extLst>
              <a:ext uri="{FF2B5EF4-FFF2-40B4-BE49-F238E27FC236}">
                <a16:creationId xmlns:a16="http://schemas.microsoft.com/office/drawing/2014/main" id="{CFD81C20-600E-A778-F054-5A07D928BAD7}"/>
              </a:ext>
            </a:extLst>
          </p:cNvPr>
          <p:cNvSpPr txBox="1"/>
          <p:nvPr/>
        </p:nvSpPr>
        <p:spPr>
          <a:xfrm rot="10800000" flipV="1">
            <a:off x="5849958" y="1480235"/>
            <a:ext cx="19830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Interviews</a:t>
            </a:r>
            <a:endParaRPr lang="en-CM" b="1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692DDB-F33D-A238-FC38-93551D072F53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993088" y="3278718"/>
            <a:ext cx="4259052" cy="127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26BB06-C309-8742-E938-2E22365293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8806338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552</Words>
  <Application>Microsoft Office PowerPoint</Application>
  <PresentationFormat>On-screen Show (16:9)</PresentationFormat>
  <Paragraphs>127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Nunito</vt:lpstr>
      <vt:lpstr>Wingdings</vt:lpstr>
      <vt:lpstr>Söhne</vt:lpstr>
      <vt:lpstr>Times New Roman</vt:lpstr>
      <vt:lpstr>Calibri</vt:lpstr>
      <vt:lpstr>Arial</vt:lpstr>
      <vt:lpstr>Shift</vt:lpstr>
      <vt:lpstr>University Of Buea Faculty of Engineering And Technology.  CEF440 Internet Programming and Mobile Programming </vt:lpstr>
      <vt:lpstr>         Instructor: Dr Nkemeni Valery  Presented By.. </vt:lpstr>
      <vt:lpstr>REQUIREMENT ANALYSIS</vt:lpstr>
      <vt:lpstr>OUTLINE</vt:lpstr>
      <vt:lpstr>                    INTRODUCTION</vt:lpstr>
      <vt:lpstr>Overview</vt:lpstr>
      <vt:lpstr>                    Defining the Project scope</vt:lpstr>
      <vt:lpstr>REQUIREMENT GATHERING</vt:lpstr>
      <vt:lpstr>REQUIREMENT GATHERING  TECHNIQUES </vt:lpstr>
      <vt:lpstr>           REQUIREMENT ANALYSIS</vt:lpstr>
      <vt:lpstr>REQUIREMENT ANALYSIS PROCESSES</vt:lpstr>
      <vt:lpstr>REQUIREMENT MODELING </vt:lpstr>
      <vt:lpstr>PowerPoint Presentation</vt:lpstr>
      <vt:lpstr>PowerPoint Presentation</vt:lpstr>
      <vt:lpstr>PowerPoint Presentation</vt:lpstr>
      <vt:lpstr>CONCLUSION</vt:lpstr>
      <vt:lpstr>THANKS FOR YOUR KIND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Buea Faculty of Engineering And Technology.  CEF440 Internet Programming and Mobile Programming</dc:title>
  <dc:creator>nfoua eugene</dc:creator>
  <cp:lastModifiedBy>nfoua eugene</cp:lastModifiedBy>
  <cp:revision>6</cp:revision>
  <dcterms:modified xsi:type="dcterms:W3CDTF">2024-05-14T06:33:43Z</dcterms:modified>
</cp:coreProperties>
</file>