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8" r:id="rId7"/>
    <p:sldId id="269" r:id="rId8"/>
    <p:sldId id="270" r:id="rId9"/>
    <p:sldId id="271" r:id="rId10"/>
    <p:sldId id="272" r:id="rId11"/>
    <p:sldId id="273" r:id="rId12"/>
    <p:sldId id="274" r:id="rId13"/>
    <p:sldId id="275" r:id="rId14"/>
    <p:sldId id="260" r:id="rId15"/>
    <p:sldId id="276" r:id="rId16"/>
    <p:sldId id="293" r:id="rId17"/>
    <p:sldId id="294" r:id="rId18"/>
    <p:sldId id="295" r:id="rId19"/>
    <p:sldId id="296" r:id="rId20"/>
    <p:sldId id="297" r:id="rId21"/>
    <p:sldId id="261" r:id="rId22"/>
    <p:sldId id="283" r:id="rId23"/>
    <p:sldId id="284" r:id="rId24"/>
    <p:sldId id="286" r:id="rId25"/>
    <p:sldId id="287" r:id="rId26"/>
    <p:sldId id="288" r:id="rId27"/>
    <p:sldId id="289" r:id="rId28"/>
    <p:sldId id="277" r:id="rId29"/>
    <p:sldId id="291" r:id="rId30"/>
    <p:sldId id="292" r:id="rId31"/>
    <p:sldId id="278" r:id="rId32"/>
    <p:sldId id="279" r:id="rId33"/>
    <p:sldId id="280" r:id="rId34"/>
    <p:sldId id="281" r:id="rId35"/>
    <p:sldId id="282" r:id="rId36"/>
    <p:sldId id="26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5"/>
    <p:restoredTop sz="94631"/>
  </p:normalViewPr>
  <p:slideViewPr>
    <p:cSldViewPr snapToGrid="0" snapToObjects="1">
      <p:cViewPr>
        <p:scale>
          <a:sx n="86" d="100"/>
          <a:sy n="86" d="100"/>
        </p:scale>
        <p:origin x="17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7.docx"/><Relationship Id="rId4" Type="http://schemas.openxmlformats.org/officeDocument/2006/relationships/image" Target="../media/image8.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8.docx"/><Relationship Id="rId4" Type="http://schemas.openxmlformats.org/officeDocument/2006/relationships/image" Target="../media/image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9.docx"/><Relationship Id="rId4" Type="http://schemas.openxmlformats.org/officeDocument/2006/relationships/image" Target="../media/image10.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0.docx"/><Relationship Id="rId4" Type="http://schemas.openxmlformats.org/officeDocument/2006/relationships/image" Target="../media/image11.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21.xml"/><Relationship Id="rId5" Type="http://schemas.openxmlformats.org/officeDocument/2006/relationships/slide" Target="slide28.xml"/><Relationship Id="rId1" Type="http://schemas.openxmlformats.org/officeDocument/2006/relationships/slideLayout" Target="../slideLayouts/slideLayout2.xml"/><Relationship Id="rId2"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4.docx"/><Relationship Id="rId4"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6.docx"/><Relationship Id="rId4"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pPr algn="r"/>
            <a:r>
              <a:rPr lang="zh-CN" altLang="en-US" dirty="0" smtClean="0"/>
              <a:t>香水网上直销系统</a:t>
            </a:r>
            <a:endParaRPr lang="en-US" dirty="0"/>
          </a:p>
        </p:txBody>
      </p:sp>
      <p:sp>
        <p:nvSpPr>
          <p:cNvPr id="3" name="Subtitle 2"/>
          <p:cNvSpPr>
            <a:spLocks noGrp="1"/>
          </p:cNvSpPr>
          <p:nvPr>
            <p:ph type="subTitle" idx="1"/>
          </p:nvPr>
        </p:nvSpPr>
        <p:spPr>
          <a:xfrm>
            <a:off x="1154955" y="3684252"/>
            <a:ext cx="8825658" cy="861420"/>
          </a:xfrm>
        </p:spPr>
        <p:txBody>
          <a:bodyPr/>
          <a:lstStyle/>
          <a:p>
            <a:pPr algn="r"/>
            <a:r>
              <a:rPr lang="zh-CN" altLang="en-US" sz="2000" dirty="0" smtClean="0"/>
              <a:t>设计阶段报告</a:t>
            </a:r>
            <a:endParaRPr lang="en-US" altLang="zh-CN" sz="2000" dirty="0" smtClean="0"/>
          </a:p>
          <a:p>
            <a:pPr algn="r"/>
            <a:r>
              <a:rPr lang="zh-CN" altLang="en-US" sz="1600" dirty="0" smtClean="0"/>
              <a:t>何镓钧 </a:t>
            </a:r>
            <a:r>
              <a:rPr lang="en-US" altLang="zh-CN" sz="1600" dirty="0" smtClean="0"/>
              <a:t>13130120111</a:t>
            </a:r>
          </a:p>
          <a:p>
            <a:endParaRPr lang="en-US" dirty="0"/>
          </a:p>
        </p:txBody>
      </p:sp>
    </p:spTree>
    <p:extLst>
      <p:ext uri="{BB962C8B-B14F-4D97-AF65-F5344CB8AC3E}">
        <p14:creationId xmlns:p14="http://schemas.microsoft.com/office/powerpoint/2010/main" val="27893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800" decel="100000"/>
                                        <p:tgtEl>
                                          <p:spTgt spid="3">
                                            <p:txEl>
                                              <p:pRg st="0" end="0"/>
                                            </p:txEl>
                                          </p:spTgt>
                                        </p:tgtEl>
                                      </p:cBhvr>
                                    </p:animEffect>
                                    <p:anim calcmode="lin" valueType="num">
                                      <p:cBhvr>
                                        <p:cTn id="1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800" decel="100000"/>
                                        <p:tgtEl>
                                          <p:spTgt spid="3">
                                            <p:txEl>
                                              <p:pRg st="1" end="1"/>
                                            </p:txEl>
                                          </p:spTgt>
                                        </p:tgtEl>
                                      </p:cBhvr>
                                    </p:animEffect>
                                    <p:anim calcmode="lin" valueType="num">
                                      <p:cBhvr>
                                        <p:cTn id="2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smtClean="0"/>
              <a:t>Favorite</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292382442"/>
              </p:ext>
            </p:extLst>
          </p:nvPr>
        </p:nvGraphicFramePr>
        <p:xfrm>
          <a:off x="929486" y="2774949"/>
          <a:ext cx="10255346" cy="2651489"/>
        </p:xfrm>
        <a:graphic>
          <a:graphicData uri="http://schemas.openxmlformats.org/presentationml/2006/ole">
            <mc:AlternateContent xmlns:mc="http://schemas.openxmlformats.org/markup-compatibility/2006">
              <mc:Choice xmlns:v="urn:schemas-microsoft-com:vml" Requires="v">
                <p:oleObj spid="_x0000_s7246" name="Document" r:id="rId3" imgW="5943600" imgH="1536700" progId="Word.Document.12">
                  <p:embed/>
                </p:oleObj>
              </mc:Choice>
              <mc:Fallback>
                <p:oleObj name="Document" r:id="rId3" imgW="5943600" imgH="1536700" progId="Word.Document.12">
                  <p:embed/>
                  <p:pic>
                    <p:nvPicPr>
                      <p:cNvPr id="0" name=""/>
                      <p:cNvPicPr/>
                      <p:nvPr/>
                    </p:nvPicPr>
                    <p:blipFill>
                      <a:blip r:embed="rId4"/>
                      <a:stretch>
                        <a:fillRect/>
                      </a:stretch>
                    </p:blipFill>
                    <p:spPr>
                      <a:xfrm>
                        <a:off x="929486" y="2774949"/>
                        <a:ext cx="10255346" cy="2651489"/>
                      </a:xfrm>
                      <a:prstGeom prst="rect">
                        <a:avLst/>
                      </a:prstGeom>
                    </p:spPr>
                  </p:pic>
                </p:oleObj>
              </mc:Fallback>
            </mc:AlternateContent>
          </a:graphicData>
        </a:graphic>
      </p:graphicFrame>
    </p:spTree>
    <p:extLst>
      <p:ext uri="{BB962C8B-B14F-4D97-AF65-F5344CB8AC3E}">
        <p14:creationId xmlns:p14="http://schemas.microsoft.com/office/powerpoint/2010/main" val="1532353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smtClean="0"/>
              <a:t>Evaluate</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37695889"/>
              </p:ext>
            </p:extLst>
          </p:nvPr>
        </p:nvGraphicFramePr>
        <p:xfrm>
          <a:off x="929485" y="2603499"/>
          <a:ext cx="9051127" cy="3984043"/>
        </p:xfrm>
        <a:graphic>
          <a:graphicData uri="http://schemas.openxmlformats.org/presentationml/2006/ole">
            <mc:AlternateContent xmlns:mc="http://schemas.openxmlformats.org/markup-compatibility/2006">
              <mc:Choice xmlns:v="urn:schemas-microsoft-com:vml" Requires="v">
                <p:oleObj spid="_x0000_s8270" name="Document" r:id="rId3" imgW="5943600" imgH="2616200" progId="Word.Document.12">
                  <p:embed/>
                </p:oleObj>
              </mc:Choice>
              <mc:Fallback>
                <p:oleObj name="Document" r:id="rId3" imgW="5943600" imgH="2616200" progId="Word.Document.12">
                  <p:embed/>
                  <p:pic>
                    <p:nvPicPr>
                      <p:cNvPr id="0" name=""/>
                      <p:cNvPicPr/>
                      <p:nvPr/>
                    </p:nvPicPr>
                    <p:blipFill>
                      <a:blip r:embed="rId4"/>
                      <a:stretch>
                        <a:fillRect/>
                      </a:stretch>
                    </p:blipFill>
                    <p:spPr>
                      <a:xfrm>
                        <a:off x="929485" y="2603499"/>
                        <a:ext cx="9051127" cy="3984043"/>
                      </a:xfrm>
                      <a:prstGeom prst="rect">
                        <a:avLst/>
                      </a:prstGeom>
                    </p:spPr>
                  </p:pic>
                </p:oleObj>
              </mc:Fallback>
            </mc:AlternateContent>
          </a:graphicData>
        </a:graphic>
      </p:graphicFrame>
    </p:spTree>
    <p:extLst>
      <p:ext uri="{BB962C8B-B14F-4D97-AF65-F5344CB8AC3E}">
        <p14:creationId xmlns:p14="http://schemas.microsoft.com/office/powerpoint/2010/main" val="539807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smtClean="0"/>
              <a:t>Address</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14220917"/>
              </p:ext>
            </p:extLst>
          </p:nvPr>
        </p:nvGraphicFramePr>
        <p:xfrm>
          <a:off x="929485" y="2603500"/>
          <a:ext cx="8874081" cy="3299338"/>
        </p:xfrm>
        <a:graphic>
          <a:graphicData uri="http://schemas.openxmlformats.org/presentationml/2006/ole">
            <mc:AlternateContent xmlns:mc="http://schemas.openxmlformats.org/markup-compatibility/2006">
              <mc:Choice xmlns:v="urn:schemas-microsoft-com:vml" Requires="v">
                <p:oleObj spid="_x0000_s9294" name="Document" r:id="rId3" imgW="5943600" imgH="2209800" progId="Word.Document.12">
                  <p:embed/>
                </p:oleObj>
              </mc:Choice>
              <mc:Fallback>
                <p:oleObj name="Document" r:id="rId3" imgW="5943600" imgH="2209800" progId="Word.Document.12">
                  <p:embed/>
                  <p:pic>
                    <p:nvPicPr>
                      <p:cNvPr id="0" name=""/>
                      <p:cNvPicPr/>
                      <p:nvPr/>
                    </p:nvPicPr>
                    <p:blipFill>
                      <a:blip r:embed="rId4"/>
                      <a:stretch>
                        <a:fillRect/>
                      </a:stretch>
                    </p:blipFill>
                    <p:spPr>
                      <a:xfrm>
                        <a:off x="929485" y="2603500"/>
                        <a:ext cx="8874081" cy="3299338"/>
                      </a:xfrm>
                      <a:prstGeom prst="rect">
                        <a:avLst/>
                      </a:prstGeom>
                    </p:spPr>
                  </p:pic>
                </p:oleObj>
              </mc:Fallback>
            </mc:AlternateContent>
          </a:graphicData>
        </a:graphic>
      </p:graphicFrame>
    </p:spTree>
    <p:extLst>
      <p:ext uri="{BB962C8B-B14F-4D97-AF65-F5344CB8AC3E}">
        <p14:creationId xmlns:p14="http://schemas.microsoft.com/office/powerpoint/2010/main" val="1608582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smtClean="0"/>
              <a:t>Advertisement</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86487695"/>
              </p:ext>
            </p:extLst>
          </p:nvPr>
        </p:nvGraphicFramePr>
        <p:xfrm>
          <a:off x="929486" y="2772841"/>
          <a:ext cx="10428010" cy="2428746"/>
        </p:xfrm>
        <a:graphic>
          <a:graphicData uri="http://schemas.openxmlformats.org/presentationml/2006/ole">
            <mc:AlternateContent xmlns:mc="http://schemas.openxmlformats.org/markup-compatibility/2006">
              <mc:Choice xmlns:v="urn:schemas-microsoft-com:vml" Requires="v">
                <p:oleObj spid="_x0000_s10317" name="Document" r:id="rId3" imgW="5943600" imgH="1384300" progId="Word.Document.12">
                  <p:embed/>
                </p:oleObj>
              </mc:Choice>
              <mc:Fallback>
                <p:oleObj name="Document" r:id="rId3" imgW="5943600" imgH="1384300" progId="Word.Document.12">
                  <p:embed/>
                  <p:pic>
                    <p:nvPicPr>
                      <p:cNvPr id="0" name=""/>
                      <p:cNvPicPr/>
                      <p:nvPr/>
                    </p:nvPicPr>
                    <p:blipFill>
                      <a:blip r:embed="rId4"/>
                      <a:stretch>
                        <a:fillRect/>
                      </a:stretch>
                    </p:blipFill>
                    <p:spPr>
                      <a:xfrm>
                        <a:off x="929486" y="2772841"/>
                        <a:ext cx="10428010" cy="2428746"/>
                      </a:xfrm>
                      <a:prstGeom prst="rect">
                        <a:avLst/>
                      </a:prstGeom>
                    </p:spPr>
                  </p:pic>
                </p:oleObj>
              </mc:Fallback>
            </mc:AlternateContent>
          </a:graphicData>
        </a:graphic>
      </p:graphicFrame>
    </p:spTree>
    <p:extLst>
      <p:ext uri="{BB962C8B-B14F-4D97-AF65-F5344CB8AC3E}">
        <p14:creationId xmlns:p14="http://schemas.microsoft.com/office/powerpoint/2010/main" val="1436861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测试用例（白盒）</a:t>
            </a:r>
            <a:endParaRPr lang="en-US" dirty="0"/>
          </a:p>
        </p:txBody>
      </p:sp>
      <p:sp>
        <p:nvSpPr>
          <p:cNvPr id="8" name="Content Placeholder 2"/>
          <p:cNvSpPr>
            <a:spLocks noGrp="1"/>
          </p:cNvSpPr>
          <p:nvPr>
            <p:ph idx="1"/>
          </p:nvPr>
        </p:nvSpPr>
        <p:spPr>
          <a:xfrm>
            <a:off x="726510" y="2204581"/>
            <a:ext cx="9279155" cy="3978058"/>
          </a:xfrm>
        </p:spPr>
        <p:txBody>
          <a:bodyPr>
            <a:normAutofit lnSpcReduction="10000"/>
          </a:bodyPr>
          <a:lstStyle/>
          <a:p>
            <a:pPr lvl="0"/>
            <a:r>
              <a:rPr lang="zh-CN" altLang="en-US" b="1" dirty="0"/>
              <a:t>注册登录测试用</a:t>
            </a:r>
            <a:r>
              <a:rPr lang="zh-CN" altLang="en-US" b="1" dirty="0" smtClean="0"/>
              <a:t>例</a:t>
            </a:r>
            <a:endParaRPr lang="en-US" altLang="zh-CN" b="1" dirty="0" smtClean="0"/>
          </a:p>
          <a:p>
            <a:pPr lvl="1"/>
            <a:r>
              <a:rPr lang="zh-CN" altLang="en-US" b="1" dirty="0"/>
              <a:t>普通注册测试用例</a:t>
            </a:r>
            <a:endParaRPr lang="en-US" b="1" dirty="0"/>
          </a:p>
          <a:p>
            <a:pPr lvl="1"/>
            <a:r>
              <a:rPr lang="zh-CN" altLang="en-US" b="1" dirty="0"/>
              <a:t>快速注册测试用例</a:t>
            </a:r>
            <a:endParaRPr lang="en-US" b="1" dirty="0"/>
          </a:p>
          <a:p>
            <a:pPr lvl="1"/>
            <a:r>
              <a:rPr lang="zh-CN" altLang="en-US" b="1" dirty="0"/>
              <a:t>忘记密码测试用例</a:t>
            </a:r>
            <a:endParaRPr lang="en-US" b="1" dirty="0"/>
          </a:p>
          <a:p>
            <a:pPr lvl="1"/>
            <a:r>
              <a:rPr lang="zh-CN" altLang="en-US" b="1" dirty="0"/>
              <a:t>登录测试用</a:t>
            </a:r>
            <a:r>
              <a:rPr lang="zh-CN" altLang="en-US" b="1" dirty="0" smtClean="0"/>
              <a:t>例</a:t>
            </a:r>
            <a:endParaRPr lang="en-US" b="1" dirty="0"/>
          </a:p>
          <a:p>
            <a:pPr lvl="0"/>
            <a:r>
              <a:rPr lang="zh-CN" altLang="en-US" b="1" dirty="0"/>
              <a:t>发现商品测试用</a:t>
            </a:r>
            <a:r>
              <a:rPr lang="zh-CN" altLang="en-US" b="1" dirty="0" smtClean="0"/>
              <a:t>例</a:t>
            </a:r>
            <a:endParaRPr lang="en-US" altLang="zh-CN" b="1" dirty="0" smtClean="0"/>
          </a:p>
          <a:p>
            <a:pPr lvl="1"/>
            <a:r>
              <a:rPr lang="zh-CN" altLang="en-US" b="1" dirty="0"/>
              <a:t>主页浏览商品测试用例</a:t>
            </a:r>
            <a:endParaRPr lang="en-US" b="1" dirty="0"/>
          </a:p>
          <a:p>
            <a:pPr lvl="1"/>
            <a:r>
              <a:rPr lang="zh-CN" altLang="en-US" b="1" dirty="0"/>
              <a:t>关键字搜索商品测试用例</a:t>
            </a:r>
            <a:endParaRPr lang="en-US" b="1" dirty="0"/>
          </a:p>
          <a:p>
            <a:pPr lvl="1"/>
            <a:r>
              <a:rPr lang="zh-CN" altLang="en-US" b="1" dirty="0"/>
              <a:t>推荐商品栏发现商品测试用例</a:t>
            </a:r>
            <a:endParaRPr lang="en-US" b="1" dirty="0"/>
          </a:p>
          <a:p>
            <a:pPr lvl="1"/>
            <a:r>
              <a:rPr lang="zh-CN" altLang="en-US" b="1" dirty="0"/>
              <a:t>轮播商品发现商品测试用例</a:t>
            </a:r>
            <a:endParaRPr lang="en-US" b="1" dirty="0"/>
          </a:p>
          <a:p>
            <a:pPr lvl="1"/>
            <a:r>
              <a:rPr lang="zh-CN" altLang="en-US" b="1" dirty="0"/>
              <a:t>收藏夹发现商品测试</a:t>
            </a:r>
            <a:r>
              <a:rPr lang="zh-CN" altLang="en-US" b="1" dirty="0" smtClean="0"/>
              <a:t>用例</a:t>
            </a:r>
          </a:p>
          <a:p>
            <a:pPr lvl="1"/>
            <a:endParaRPr lang="en-US" b="1" dirty="0"/>
          </a:p>
        </p:txBody>
      </p:sp>
      <p:sp>
        <p:nvSpPr>
          <p:cNvPr id="9" name="TextBox 8"/>
          <p:cNvSpPr txBox="1"/>
          <p:nvPr/>
        </p:nvSpPr>
        <p:spPr>
          <a:xfrm>
            <a:off x="5285984" y="2530258"/>
            <a:ext cx="5173249" cy="3816429"/>
          </a:xfrm>
          <a:prstGeom prst="rect">
            <a:avLst/>
          </a:prstGeom>
          <a:noFill/>
        </p:spPr>
        <p:txBody>
          <a:bodyPr wrap="square" rtlCol="0">
            <a:spAutoFit/>
          </a:bodyPr>
          <a:lstStyle/>
          <a:p>
            <a:r>
              <a:rPr lang="zh-CN" altLang="en-US" sz="1400" dirty="0" smtClean="0"/>
              <a:t>快速注册测试用例</a:t>
            </a:r>
            <a:endParaRPr lang="en-US" altLang="zh-CN" sz="1400" dirty="0"/>
          </a:p>
          <a:p>
            <a:r>
              <a:rPr lang="en-US" altLang="zh-CN" sz="1400" dirty="0"/>
              <a:t> </a:t>
            </a:r>
          </a:p>
          <a:p>
            <a:r>
              <a:rPr lang="zh-CN" altLang="en-US" sz="1400" dirty="0"/>
              <a:t>测试目的</a:t>
            </a:r>
            <a:r>
              <a:rPr lang="en-US" altLang="zh-CN" sz="1400" dirty="0"/>
              <a:t>: </a:t>
            </a:r>
            <a:r>
              <a:rPr lang="zh-CN" altLang="en-US" sz="1400" dirty="0"/>
              <a:t>测试是否可以按快速注册方法正常注册个人账户。</a:t>
            </a:r>
          </a:p>
          <a:p>
            <a:r>
              <a:rPr lang="zh-CN" altLang="en-US" sz="1400" dirty="0"/>
              <a:t> </a:t>
            </a:r>
          </a:p>
          <a:p>
            <a:r>
              <a:rPr lang="zh-CN" altLang="en-US" sz="1400" dirty="0"/>
              <a:t>测试场景</a:t>
            </a:r>
            <a:r>
              <a:rPr lang="en-US" altLang="zh-CN" sz="1400" dirty="0"/>
              <a:t>: </a:t>
            </a:r>
            <a:r>
              <a:rPr lang="zh-CN" altLang="en-US" sz="1400" dirty="0"/>
              <a:t>从登录页面点击邮箱注册进行快速注册。</a:t>
            </a:r>
          </a:p>
          <a:p>
            <a:r>
              <a:rPr lang="zh-CN" altLang="en-US" sz="1400" dirty="0"/>
              <a:t> </a:t>
            </a:r>
          </a:p>
          <a:p>
            <a:r>
              <a:rPr lang="zh-CN" altLang="en-US" sz="1400" dirty="0"/>
              <a:t>所需数据</a:t>
            </a:r>
            <a:r>
              <a:rPr lang="en-US" altLang="zh-CN" sz="1400" dirty="0"/>
              <a:t>: </a:t>
            </a:r>
            <a:r>
              <a:rPr lang="zh-CN" altLang="en-US" sz="1400" dirty="0"/>
              <a:t>一个邮箱 。</a:t>
            </a:r>
          </a:p>
          <a:p>
            <a:r>
              <a:rPr lang="zh-CN" altLang="en-US" sz="1400" dirty="0"/>
              <a:t> </a:t>
            </a:r>
          </a:p>
          <a:p>
            <a:r>
              <a:rPr lang="zh-CN" altLang="en-US" sz="1400" dirty="0"/>
              <a:t>测试步骤</a:t>
            </a:r>
            <a:r>
              <a:rPr lang="en-US" altLang="zh-CN" sz="1400" dirty="0"/>
              <a:t>:</a:t>
            </a:r>
          </a:p>
          <a:p>
            <a:r>
              <a:rPr lang="en-US" altLang="zh-CN" sz="1400" dirty="0"/>
              <a:t> </a:t>
            </a:r>
            <a:r>
              <a:rPr lang="zh-CN" altLang="en-US" sz="1400" dirty="0"/>
              <a:t>访问网站登陆页面</a:t>
            </a:r>
          </a:p>
          <a:p>
            <a:r>
              <a:rPr lang="zh-CN" altLang="en-US" sz="1400" dirty="0"/>
              <a:t> 点击</a:t>
            </a:r>
            <a:r>
              <a:rPr lang="en-US" altLang="zh-CN" sz="1400" dirty="0"/>
              <a:t>E-mail </a:t>
            </a:r>
            <a:r>
              <a:rPr lang="en-US" altLang="zh-CN" sz="1400" dirty="0" err="1"/>
              <a:t>SetUp</a:t>
            </a:r>
            <a:r>
              <a:rPr lang="zh-CN" altLang="en-US" sz="1400" dirty="0"/>
              <a:t>，进入快速注册页面。</a:t>
            </a:r>
          </a:p>
          <a:p>
            <a:r>
              <a:rPr lang="zh-CN" altLang="en-US" sz="1400" dirty="0"/>
              <a:t> 输入完想注册的邮箱名，点击</a:t>
            </a:r>
            <a:r>
              <a:rPr lang="en-US" altLang="zh-CN" sz="1400" dirty="0"/>
              <a:t>Confirm</a:t>
            </a:r>
            <a:r>
              <a:rPr lang="zh-CN" altLang="en-US" sz="1400" dirty="0"/>
              <a:t>进行邮箱注册</a:t>
            </a:r>
          </a:p>
          <a:p>
            <a:r>
              <a:rPr lang="zh-CN" altLang="en-US" sz="1400" dirty="0"/>
              <a:t> </a:t>
            </a:r>
          </a:p>
          <a:p>
            <a:r>
              <a:rPr lang="zh-CN" altLang="en-US" sz="1400" dirty="0"/>
              <a:t>预期结果</a:t>
            </a:r>
            <a:r>
              <a:rPr lang="en-US" altLang="zh-CN" sz="1400" dirty="0"/>
              <a:t>:</a:t>
            </a:r>
          </a:p>
          <a:p>
            <a:r>
              <a:rPr lang="en-US" altLang="zh-CN" sz="1400" dirty="0"/>
              <a:t>1</a:t>
            </a:r>
            <a:r>
              <a:rPr lang="zh-CN" altLang="en-US" sz="1400" dirty="0"/>
              <a:t>． 提示去邮箱主页对验证邮件进行验证</a:t>
            </a:r>
          </a:p>
          <a:p>
            <a:r>
              <a:rPr lang="en-US" altLang="zh-CN" sz="1400" dirty="0"/>
              <a:t>2.  </a:t>
            </a:r>
            <a:r>
              <a:rPr lang="zh-CN" altLang="en-US" sz="1400" dirty="0"/>
              <a:t>验证邮箱完成后跳转回登录页面，显示快速注册完毕</a:t>
            </a:r>
          </a:p>
          <a:p>
            <a:endParaRPr lang="en-US" dirty="0"/>
          </a:p>
        </p:txBody>
      </p:sp>
    </p:spTree>
    <p:extLst>
      <p:ext uri="{BB962C8B-B14F-4D97-AF65-F5344CB8AC3E}">
        <p14:creationId xmlns:p14="http://schemas.microsoft.com/office/powerpoint/2010/main" val="1111201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测试用例</a:t>
            </a:r>
            <a:endParaRPr lang="en-US" dirty="0"/>
          </a:p>
        </p:txBody>
      </p:sp>
      <p:sp>
        <p:nvSpPr>
          <p:cNvPr id="8" name="Content Placeholder 2"/>
          <p:cNvSpPr>
            <a:spLocks noGrp="1"/>
          </p:cNvSpPr>
          <p:nvPr>
            <p:ph idx="1"/>
          </p:nvPr>
        </p:nvSpPr>
        <p:spPr>
          <a:xfrm>
            <a:off x="1154954" y="2354893"/>
            <a:ext cx="9517150" cy="4291209"/>
          </a:xfrm>
        </p:spPr>
        <p:txBody>
          <a:bodyPr>
            <a:normAutofit fontScale="85000" lnSpcReduction="20000"/>
          </a:bodyPr>
          <a:lstStyle/>
          <a:p>
            <a:pPr lvl="0"/>
            <a:r>
              <a:rPr lang="zh-CN" altLang="en-US" b="1" dirty="0" smtClean="0"/>
              <a:t>购买</a:t>
            </a:r>
            <a:r>
              <a:rPr lang="zh-CN" altLang="en-US" b="1" dirty="0"/>
              <a:t>商品测试用</a:t>
            </a:r>
            <a:r>
              <a:rPr lang="zh-CN" altLang="en-US" b="1" dirty="0" smtClean="0"/>
              <a:t>例</a:t>
            </a:r>
            <a:endParaRPr lang="en-US" altLang="zh-CN" b="1" dirty="0" smtClean="0"/>
          </a:p>
          <a:p>
            <a:pPr lvl="1"/>
            <a:r>
              <a:rPr lang="zh-CN" altLang="en-US" b="1" dirty="0"/>
              <a:t>加入购物车测试用例</a:t>
            </a:r>
            <a:endParaRPr lang="en-US" b="1" dirty="0"/>
          </a:p>
          <a:p>
            <a:pPr lvl="1"/>
            <a:r>
              <a:rPr lang="zh-CN" altLang="en-US" b="1" dirty="0"/>
              <a:t>下订单测试用例</a:t>
            </a:r>
            <a:endParaRPr lang="en-US" b="1" dirty="0"/>
          </a:p>
          <a:p>
            <a:pPr lvl="1"/>
            <a:r>
              <a:rPr lang="zh-CN" altLang="en-US" b="1" dirty="0"/>
              <a:t>退订测试用例</a:t>
            </a:r>
            <a:endParaRPr lang="en-US" b="1" dirty="0"/>
          </a:p>
          <a:p>
            <a:pPr lvl="1"/>
            <a:r>
              <a:rPr lang="zh-CN" altLang="en-US" b="1" dirty="0"/>
              <a:t>评价测试用</a:t>
            </a:r>
            <a:r>
              <a:rPr lang="zh-CN" altLang="en-US" b="1" dirty="0" smtClean="0"/>
              <a:t>例</a:t>
            </a:r>
            <a:endParaRPr lang="en-US" b="1" dirty="0" smtClean="0"/>
          </a:p>
          <a:p>
            <a:pPr lvl="0"/>
            <a:r>
              <a:rPr lang="zh-CN" altLang="en-US" b="1" dirty="0" smtClean="0"/>
              <a:t>商铺</a:t>
            </a:r>
            <a:r>
              <a:rPr lang="zh-CN" altLang="en-US" b="1" dirty="0"/>
              <a:t>管理测试用</a:t>
            </a:r>
            <a:r>
              <a:rPr lang="zh-CN" altLang="en-US" b="1" dirty="0" smtClean="0"/>
              <a:t>例</a:t>
            </a:r>
            <a:endParaRPr lang="en-US" altLang="zh-CN" b="1" dirty="0"/>
          </a:p>
          <a:p>
            <a:pPr lvl="1"/>
            <a:r>
              <a:rPr lang="zh-CN" altLang="en-US" b="1" dirty="0"/>
              <a:t>商品增删改查</a:t>
            </a:r>
            <a:endParaRPr lang="en-US" b="1" dirty="0"/>
          </a:p>
          <a:p>
            <a:pPr lvl="1"/>
            <a:r>
              <a:rPr lang="zh-CN" altLang="en-US" b="1" dirty="0"/>
              <a:t>标签测试用例</a:t>
            </a:r>
            <a:endParaRPr lang="en-US" b="1" dirty="0"/>
          </a:p>
          <a:p>
            <a:pPr lvl="1"/>
            <a:r>
              <a:rPr lang="zh-CN" altLang="en-US" b="1" dirty="0"/>
              <a:t>订单管理测试用例</a:t>
            </a:r>
            <a:endParaRPr lang="en-US" b="1" dirty="0"/>
          </a:p>
          <a:p>
            <a:pPr lvl="1"/>
            <a:r>
              <a:rPr lang="zh-CN" altLang="en-US" b="1" dirty="0"/>
              <a:t>评价反馈测试用</a:t>
            </a:r>
            <a:r>
              <a:rPr lang="zh-CN" altLang="en-US" b="1" dirty="0" smtClean="0"/>
              <a:t>例</a:t>
            </a:r>
            <a:endParaRPr lang="en-US" b="1" dirty="0"/>
          </a:p>
          <a:p>
            <a:pPr lvl="0"/>
            <a:r>
              <a:rPr lang="zh-CN" altLang="en-US" b="1" dirty="0"/>
              <a:t>后台管理测试用</a:t>
            </a:r>
            <a:r>
              <a:rPr lang="zh-CN" altLang="en-US" b="1" dirty="0" smtClean="0"/>
              <a:t>例</a:t>
            </a:r>
            <a:endParaRPr lang="en-US" altLang="zh-CN" b="1" dirty="0"/>
          </a:p>
          <a:p>
            <a:pPr lvl="1"/>
            <a:r>
              <a:rPr lang="zh-CN" altLang="en-US" b="1" dirty="0"/>
              <a:t>管理广告测试用例</a:t>
            </a:r>
            <a:endParaRPr lang="en-US" b="1" dirty="0"/>
          </a:p>
          <a:p>
            <a:pPr lvl="1"/>
            <a:r>
              <a:rPr lang="zh-CN" altLang="en-US" b="1" dirty="0"/>
              <a:t>月交易统计测试用例</a:t>
            </a:r>
            <a:endParaRPr lang="en-US" b="1" dirty="0"/>
          </a:p>
          <a:p>
            <a:pPr lvl="1"/>
            <a:r>
              <a:rPr lang="zh-CN" altLang="en-US" b="1" dirty="0"/>
              <a:t>用户管理测试用例</a:t>
            </a:r>
            <a:endParaRPr lang="en-US" b="1" dirty="0"/>
          </a:p>
          <a:p>
            <a:pPr lvl="1"/>
            <a:endParaRPr lang="en-US" b="1" dirty="0"/>
          </a:p>
          <a:p>
            <a:pPr lvl="0"/>
            <a:endParaRPr lang="en-US" b="1" dirty="0"/>
          </a:p>
          <a:p>
            <a:pPr lvl="1"/>
            <a:endParaRPr lang="zh-CN" altLang="en-US" b="1" dirty="0" smtClean="0"/>
          </a:p>
          <a:p>
            <a:pPr lvl="1"/>
            <a:endParaRPr lang="en-US" b="1" dirty="0"/>
          </a:p>
        </p:txBody>
      </p:sp>
      <p:sp>
        <p:nvSpPr>
          <p:cNvPr id="5" name="TextBox 4"/>
          <p:cNvSpPr txBox="1"/>
          <p:nvPr/>
        </p:nvSpPr>
        <p:spPr>
          <a:xfrm>
            <a:off x="4822521" y="55365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5511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快速注册测试用例</a:t>
            </a:r>
            <a:endParaRPr lang="en-US" dirty="0"/>
          </a:p>
        </p:txBody>
      </p:sp>
      <p:sp>
        <p:nvSpPr>
          <p:cNvPr id="5" name="TextBox 4"/>
          <p:cNvSpPr txBox="1"/>
          <p:nvPr/>
        </p:nvSpPr>
        <p:spPr>
          <a:xfrm>
            <a:off x="4822521" y="5536504"/>
            <a:ext cx="184731" cy="369332"/>
          </a:xfrm>
          <a:prstGeom prst="rect">
            <a:avLst/>
          </a:prstGeom>
          <a:noFill/>
        </p:spPr>
        <p:txBody>
          <a:bodyPr wrap="none" rtlCol="0">
            <a:spAutoFit/>
          </a:bodyPr>
          <a:lstStyle/>
          <a:p>
            <a:endParaRPr lang="en-US" dirty="0"/>
          </a:p>
        </p:txBody>
      </p:sp>
      <p:sp>
        <p:nvSpPr>
          <p:cNvPr id="7" name="TextBox 6"/>
          <p:cNvSpPr txBox="1"/>
          <p:nvPr/>
        </p:nvSpPr>
        <p:spPr>
          <a:xfrm>
            <a:off x="1154954" y="2530258"/>
            <a:ext cx="8761413" cy="4308872"/>
          </a:xfrm>
          <a:prstGeom prst="rect">
            <a:avLst/>
          </a:prstGeom>
          <a:noFill/>
        </p:spPr>
        <p:txBody>
          <a:bodyPr wrap="square" rtlCol="0">
            <a:spAutoFit/>
          </a:bodyPr>
          <a:lstStyle/>
          <a:p>
            <a:r>
              <a:rPr lang="zh-CN" altLang="en-US" sz="1600" spc="300" dirty="0" smtClean="0"/>
              <a:t>用例编号</a:t>
            </a:r>
            <a:r>
              <a:rPr lang="en-US" altLang="zh-CN" sz="1600" spc="300" dirty="0" smtClean="0"/>
              <a:t>: ZC_02</a:t>
            </a:r>
            <a:endParaRPr lang="en-US" altLang="zh-CN" sz="1600" spc="300" dirty="0"/>
          </a:p>
          <a:p>
            <a:r>
              <a:rPr lang="en-US" altLang="zh-CN" sz="1600" spc="300" dirty="0"/>
              <a:t> </a:t>
            </a:r>
          </a:p>
          <a:p>
            <a:r>
              <a:rPr lang="zh-CN" altLang="en-US" sz="1600" spc="300" dirty="0"/>
              <a:t>测试目的</a:t>
            </a:r>
            <a:r>
              <a:rPr lang="en-US" altLang="zh-CN" sz="1600" spc="300" dirty="0"/>
              <a:t>: </a:t>
            </a:r>
            <a:r>
              <a:rPr lang="zh-CN" altLang="en-US" sz="1600" spc="300" dirty="0"/>
              <a:t>测试是否可以按快速注册方法正常注册个人账户。</a:t>
            </a:r>
          </a:p>
          <a:p>
            <a:r>
              <a:rPr lang="zh-CN" altLang="en-US" sz="1600" spc="300" dirty="0"/>
              <a:t> </a:t>
            </a:r>
          </a:p>
          <a:p>
            <a:r>
              <a:rPr lang="zh-CN" altLang="en-US" sz="1600" spc="300" dirty="0"/>
              <a:t>测试场景</a:t>
            </a:r>
            <a:r>
              <a:rPr lang="en-US" altLang="zh-CN" sz="1600" spc="300" dirty="0"/>
              <a:t>: </a:t>
            </a:r>
            <a:r>
              <a:rPr lang="zh-CN" altLang="en-US" sz="1600" spc="300" dirty="0"/>
              <a:t>从登录页面点击邮箱注册进行快速注册。</a:t>
            </a:r>
          </a:p>
          <a:p>
            <a:r>
              <a:rPr lang="zh-CN" altLang="en-US" sz="1600" spc="300" dirty="0"/>
              <a:t> </a:t>
            </a:r>
          </a:p>
          <a:p>
            <a:r>
              <a:rPr lang="zh-CN" altLang="en-US" sz="1600" spc="300" dirty="0"/>
              <a:t>所需数据</a:t>
            </a:r>
            <a:r>
              <a:rPr lang="en-US" altLang="zh-CN" sz="1600" spc="300" dirty="0"/>
              <a:t>: </a:t>
            </a:r>
            <a:r>
              <a:rPr lang="zh-CN" altLang="en-US" sz="1600" spc="300" dirty="0"/>
              <a:t>一个邮箱 。</a:t>
            </a:r>
          </a:p>
          <a:p>
            <a:r>
              <a:rPr lang="zh-CN" altLang="en-US" sz="1600" spc="300" dirty="0"/>
              <a:t> </a:t>
            </a:r>
          </a:p>
          <a:p>
            <a:r>
              <a:rPr lang="zh-CN" altLang="en-US" sz="1600" spc="300" dirty="0"/>
              <a:t>测试步骤</a:t>
            </a:r>
            <a:r>
              <a:rPr lang="en-US" altLang="zh-CN" sz="1600" spc="300" dirty="0"/>
              <a:t>:</a:t>
            </a:r>
          </a:p>
          <a:p>
            <a:r>
              <a:rPr lang="en-US" altLang="zh-CN" sz="1600" spc="300" dirty="0"/>
              <a:t> </a:t>
            </a:r>
            <a:r>
              <a:rPr lang="zh-CN" altLang="en-US" sz="1600" b="1" spc="300" dirty="0"/>
              <a:t>访问网站登陆页面</a:t>
            </a:r>
          </a:p>
          <a:p>
            <a:r>
              <a:rPr lang="zh-CN" altLang="en-US" sz="1600" b="1" spc="300" dirty="0"/>
              <a:t> 点击</a:t>
            </a:r>
            <a:r>
              <a:rPr lang="en-US" altLang="zh-CN" sz="1600" b="1" spc="300" dirty="0"/>
              <a:t>E-mail </a:t>
            </a:r>
            <a:r>
              <a:rPr lang="en-US" altLang="zh-CN" sz="1600" b="1" spc="300" dirty="0" err="1"/>
              <a:t>SetUp</a:t>
            </a:r>
            <a:r>
              <a:rPr lang="zh-CN" altLang="en-US" sz="1600" b="1" spc="300" dirty="0"/>
              <a:t>，进入快速注册页面。</a:t>
            </a:r>
          </a:p>
          <a:p>
            <a:r>
              <a:rPr lang="zh-CN" altLang="en-US" sz="1600" b="1" spc="300" dirty="0"/>
              <a:t> 输入完想注册的邮箱名，点击</a:t>
            </a:r>
            <a:r>
              <a:rPr lang="en-US" altLang="zh-CN" sz="1600" b="1" spc="300" dirty="0"/>
              <a:t>Confirm</a:t>
            </a:r>
            <a:r>
              <a:rPr lang="zh-CN" altLang="en-US" sz="1600" b="1" spc="300" dirty="0"/>
              <a:t>进行邮箱注册</a:t>
            </a:r>
          </a:p>
          <a:p>
            <a:r>
              <a:rPr lang="zh-CN" altLang="en-US" sz="1600" spc="300" dirty="0"/>
              <a:t> </a:t>
            </a:r>
          </a:p>
          <a:p>
            <a:r>
              <a:rPr lang="zh-CN" altLang="en-US" sz="1600" spc="300" dirty="0"/>
              <a:t>预期结果</a:t>
            </a:r>
            <a:r>
              <a:rPr lang="en-US" altLang="zh-CN" sz="1600" spc="300" dirty="0"/>
              <a:t>:</a:t>
            </a:r>
          </a:p>
          <a:p>
            <a:r>
              <a:rPr lang="en-US" altLang="zh-CN" sz="1600" spc="300" dirty="0"/>
              <a:t>1</a:t>
            </a:r>
            <a:r>
              <a:rPr lang="zh-CN" altLang="en-US" sz="1600" spc="300" dirty="0"/>
              <a:t>． 提示去邮箱主页对验证邮件进行验证</a:t>
            </a:r>
          </a:p>
          <a:p>
            <a:r>
              <a:rPr lang="en-US" altLang="zh-CN" sz="1600" spc="300" dirty="0"/>
              <a:t>2.  </a:t>
            </a:r>
            <a:r>
              <a:rPr lang="zh-CN" altLang="en-US" sz="1600" spc="300" dirty="0"/>
              <a:t>验证邮箱完成后跳转回登录页面，显示快速注册完毕</a:t>
            </a:r>
          </a:p>
          <a:p>
            <a:endParaRPr lang="en-US" dirty="0"/>
          </a:p>
        </p:txBody>
      </p:sp>
    </p:spTree>
    <p:extLst>
      <p:ext uri="{BB962C8B-B14F-4D97-AF65-F5344CB8AC3E}">
        <p14:creationId xmlns:p14="http://schemas.microsoft.com/office/powerpoint/2010/main" val="152781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推荐商品栏</a:t>
            </a:r>
            <a:r>
              <a:rPr lang="zh-CN" altLang="en-US" dirty="0" smtClean="0"/>
              <a:t>测试用例</a:t>
            </a:r>
            <a:endParaRPr lang="en-US" dirty="0"/>
          </a:p>
        </p:txBody>
      </p:sp>
      <p:sp>
        <p:nvSpPr>
          <p:cNvPr id="5" name="TextBox 4"/>
          <p:cNvSpPr txBox="1"/>
          <p:nvPr/>
        </p:nvSpPr>
        <p:spPr>
          <a:xfrm>
            <a:off x="4822521" y="5536504"/>
            <a:ext cx="184731" cy="369332"/>
          </a:xfrm>
          <a:prstGeom prst="rect">
            <a:avLst/>
          </a:prstGeom>
          <a:noFill/>
        </p:spPr>
        <p:txBody>
          <a:bodyPr wrap="none" rtlCol="0">
            <a:spAutoFit/>
          </a:bodyPr>
          <a:lstStyle/>
          <a:p>
            <a:endParaRPr lang="en-US" dirty="0"/>
          </a:p>
        </p:txBody>
      </p:sp>
      <p:sp>
        <p:nvSpPr>
          <p:cNvPr id="7" name="TextBox 6"/>
          <p:cNvSpPr txBox="1"/>
          <p:nvPr/>
        </p:nvSpPr>
        <p:spPr>
          <a:xfrm>
            <a:off x="1154953" y="2530258"/>
            <a:ext cx="6759853" cy="4308872"/>
          </a:xfrm>
          <a:prstGeom prst="rect">
            <a:avLst/>
          </a:prstGeom>
          <a:noFill/>
        </p:spPr>
        <p:txBody>
          <a:bodyPr wrap="square" rtlCol="0">
            <a:spAutoFit/>
          </a:bodyPr>
          <a:lstStyle/>
          <a:p>
            <a:r>
              <a:rPr lang="zh-CN" altLang="en-US" sz="1600" spc="300" dirty="0" smtClean="0"/>
              <a:t>用例</a:t>
            </a:r>
            <a:r>
              <a:rPr lang="zh-CN" altLang="en-US" sz="1600" spc="300" dirty="0"/>
              <a:t>编号</a:t>
            </a:r>
            <a:r>
              <a:rPr lang="en-US" altLang="zh-CN" sz="1600" spc="300" dirty="0"/>
              <a:t>: FX_3</a:t>
            </a:r>
          </a:p>
          <a:p>
            <a:r>
              <a:rPr lang="en-US" altLang="zh-CN" sz="1600" spc="300" dirty="0"/>
              <a:t> </a:t>
            </a:r>
          </a:p>
          <a:p>
            <a:r>
              <a:rPr lang="zh-CN" altLang="en-US" sz="1600" spc="300" dirty="0"/>
              <a:t>测试目的</a:t>
            </a:r>
            <a:r>
              <a:rPr lang="en-US" altLang="zh-CN" sz="1600" spc="300" dirty="0"/>
              <a:t>: </a:t>
            </a:r>
            <a:r>
              <a:rPr lang="zh-CN" altLang="en-US" sz="1600" spc="300" dirty="0"/>
              <a:t>测试是否可以正常使用网站的推荐商品栏来发现自己可能喜欢的商品。</a:t>
            </a:r>
          </a:p>
          <a:p>
            <a:r>
              <a:rPr lang="zh-CN" altLang="en-US" sz="1600" spc="300" dirty="0"/>
              <a:t> </a:t>
            </a:r>
          </a:p>
          <a:p>
            <a:r>
              <a:rPr lang="zh-CN" altLang="en-US" sz="1600" spc="300" dirty="0"/>
              <a:t>测试场景</a:t>
            </a:r>
            <a:r>
              <a:rPr lang="en-US" altLang="zh-CN" sz="1600" spc="300" dirty="0"/>
              <a:t>: </a:t>
            </a:r>
            <a:r>
              <a:rPr lang="zh-CN" altLang="en-US" sz="1600" spc="300" dirty="0"/>
              <a:t>网站主页，商品页，个人信息页。</a:t>
            </a:r>
          </a:p>
          <a:p>
            <a:r>
              <a:rPr lang="zh-CN" altLang="en-US" sz="1600" spc="300" dirty="0"/>
              <a:t> </a:t>
            </a:r>
          </a:p>
          <a:p>
            <a:r>
              <a:rPr lang="zh-CN" altLang="en-US" sz="1600" spc="300" dirty="0"/>
              <a:t>所需数据</a:t>
            </a:r>
            <a:r>
              <a:rPr lang="en-US" altLang="zh-CN" sz="1600" spc="300" dirty="0"/>
              <a:t>: </a:t>
            </a:r>
            <a:r>
              <a:rPr lang="zh-CN" altLang="en-US" sz="1600" spc="300" dirty="0"/>
              <a:t>当前用户的收藏夹商品的标签内容。</a:t>
            </a:r>
          </a:p>
          <a:p>
            <a:r>
              <a:rPr lang="zh-CN" altLang="en-US" sz="1600" spc="300" dirty="0"/>
              <a:t> </a:t>
            </a:r>
          </a:p>
          <a:p>
            <a:r>
              <a:rPr lang="zh-CN" altLang="en-US" sz="1600" spc="300" dirty="0"/>
              <a:t>测试步骤</a:t>
            </a:r>
            <a:r>
              <a:rPr lang="en-US" altLang="zh-CN" sz="1600" spc="300" dirty="0"/>
              <a:t>:</a:t>
            </a:r>
          </a:p>
          <a:p>
            <a:r>
              <a:rPr lang="zh-CN" altLang="en-US" sz="1600" b="1" spc="300" dirty="0"/>
              <a:t>点击顶端搜索框</a:t>
            </a:r>
          </a:p>
          <a:p>
            <a:r>
              <a:rPr lang="zh-CN" altLang="en-US" sz="1600" b="1" spc="300" dirty="0"/>
              <a:t>弹出推荐商品栏的页面</a:t>
            </a:r>
          </a:p>
          <a:p>
            <a:r>
              <a:rPr lang="zh-CN" altLang="en-US" sz="1600" b="1" spc="300" dirty="0"/>
              <a:t>查看推荐商品栏的商品标签是否和收藏夹的商品标签一致</a:t>
            </a:r>
          </a:p>
          <a:p>
            <a:r>
              <a:rPr lang="zh-CN" altLang="en-US" sz="1600" b="1" spc="300" dirty="0"/>
              <a:t> </a:t>
            </a:r>
          </a:p>
          <a:p>
            <a:r>
              <a:rPr lang="zh-CN" altLang="en-US" sz="1600" spc="300" dirty="0"/>
              <a:t>预期结果</a:t>
            </a:r>
            <a:r>
              <a:rPr lang="en-US" altLang="zh-CN" sz="1600" spc="300" dirty="0"/>
              <a:t>:</a:t>
            </a:r>
          </a:p>
          <a:p>
            <a:r>
              <a:rPr lang="zh-CN" altLang="en-US" sz="1600" spc="300" dirty="0"/>
              <a:t>推荐商品栏的商品标签和收藏夹的商品标签一致</a:t>
            </a:r>
          </a:p>
          <a:p>
            <a:endParaRPr lang="en-US" dirty="0"/>
          </a:p>
        </p:txBody>
      </p:sp>
    </p:spTree>
    <p:extLst>
      <p:ext uri="{BB962C8B-B14F-4D97-AF65-F5344CB8AC3E}">
        <p14:creationId xmlns:p14="http://schemas.microsoft.com/office/powerpoint/2010/main" val="598157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加入购物车测试用例</a:t>
            </a:r>
            <a:endParaRPr lang="en-US" dirty="0"/>
          </a:p>
        </p:txBody>
      </p:sp>
      <p:sp>
        <p:nvSpPr>
          <p:cNvPr id="5" name="TextBox 4"/>
          <p:cNvSpPr txBox="1"/>
          <p:nvPr/>
        </p:nvSpPr>
        <p:spPr>
          <a:xfrm>
            <a:off x="4822521" y="5536504"/>
            <a:ext cx="184731" cy="369332"/>
          </a:xfrm>
          <a:prstGeom prst="rect">
            <a:avLst/>
          </a:prstGeom>
          <a:noFill/>
        </p:spPr>
        <p:txBody>
          <a:bodyPr wrap="none" rtlCol="0">
            <a:spAutoFit/>
          </a:bodyPr>
          <a:lstStyle/>
          <a:p>
            <a:endParaRPr lang="en-US" dirty="0"/>
          </a:p>
        </p:txBody>
      </p:sp>
      <p:sp>
        <p:nvSpPr>
          <p:cNvPr id="7" name="TextBox 6"/>
          <p:cNvSpPr txBox="1"/>
          <p:nvPr/>
        </p:nvSpPr>
        <p:spPr>
          <a:xfrm>
            <a:off x="1154954" y="2350376"/>
            <a:ext cx="6759853" cy="4062651"/>
          </a:xfrm>
          <a:prstGeom prst="rect">
            <a:avLst/>
          </a:prstGeom>
          <a:noFill/>
        </p:spPr>
        <p:txBody>
          <a:bodyPr wrap="square" rtlCol="0">
            <a:spAutoFit/>
          </a:bodyPr>
          <a:lstStyle/>
          <a:p>
            <a:r>
              <a:rPr lang="zh-CN" altLang="en-US" sz="1600" spc="300" smtClean="0"/>
              <a:t>用例</a:t>
            </a:r>
            <a:r>
              <a:rPr lang="zh-CN" altLang="en-US" sz="1600" spc="300" dirty="0"/>
              <a:t>编号</a:t>
            </a:r>
            <a:r>
              <a:rPr lang="en-US" sz="1600" spc="300" dirty="0"/>
              <a:t>: GM_1</a:t>
            </a:r>
          </a:p>
          <a:p>
            <a:r>
              <a:rPr lang="en-US" sz="1600" spc="300" dirty="0"/>
              <a:t> </a:t>
            </a:r>
          </a:p>
          <a:p>
            <a:r>
              <a:rPr lang="zh-CN" altLang="en-US" sz="1600" spc="300" dirty="0"/>
              <a:t>测试目的</a:t>
            </a:r>
            <a:r>
              <a:rPr lang="en-US" sz="1600" spc="300" dirty="0"/>
              <a:t>: </a:t>
            </a:r>
            <a:r>
              <a:rPr lang="zh-CN" altLang="en-US" sz="1600" spc="300" dirty="0"/>
              <a:t>测试买方是否可以将想要购买的商品加入购物车</a:t>
            </a:r>
            <a:endParaRPr lang="en-US" sz="1600" spc="300" dirty="0"/>
          </a:p>
          <a:p>
            <a:r>
              <a:rPr lang="en-US" sz="1600" spc="300" dirty="0"/>
              <a:t> </a:t>
            </a:r>
          </a:p>
          <a:p>
            <a:r>
              <a:rPr lang="zh-CN" altLang="en-US" sz="1600" spc="300" dirty="0"/>
              <a:t>测试场景</a:t>
            </a:r>
            <a:r>
              <a:rPr lang="en-US" sz="1600" spc="300" dirty="0"/>
              <a:t>: </a:t>
            </a:r>
            <a:r>
              <a:rPr lang="zh-CN" altLang="en-US" sz="1600" spc="300" dirty="0"/>
              <a:t>商品页</a:t>
            </a:r>
            <a:endParaRPr lang="en-US" sz="1600" spc="300" dirty="0"/>
          </a:p>
          <a:p>
            <a:r>
              <a:rPr lang="en-US" sz="1600" spc="300" dirty="0"/>
              <a:t> </a:t>
            </a:r>
          </a:p>
          <a:p>
            <a:r>
              <a:rPr lang="zh-CN" altLang="en-US" sz="1600" spc="300" dirty="0"/>
              <a:t>所需数据</a:t>
            </a:r>
            <a:r>
              <a:rPr lang="en-US" sz="1600" spc="300" dirty="0"/>
              <a:t>: </a:t>
            </a:r>
            <a:r>
              <a:rPr lang="zh-CN" altLang="en-US" sz="1600" spc="300" dirty="0"/>
              <a:t>无</a:t>
            </a:r>
            <a:endParaRPr lang="en-US" sz="1600" spc="300" dirty="0"/>
          </a:p>
          <a:p>
            <a:r>
              <a:rPr lang="en-US" sz="1600" spc="300" dirty="0"/>
              <a:t> </a:t>
            </a:r>
          </a:p>
          <a:p>
            <a:r>
              <a:rPr lang="zh-CN" altLang="en-US" sz="1600" spc="300" dirty="0"/>
              <a:t>测试步骤</a:t>
            </a:r>
            <a:r>
              <a:rPr lang="en-US" sz="1600" spc="300" dirty="0"/>
              <a:t>:</a:t>
            </a:r>
          </a:p>
          <a:p>
            <a:pPr lvl="0"/>
            <a:r>
              <a:rPr lang="zh-CN" altLang="en-US" sz="1600" b="1" spc="300" dirty="0"/>
              <a:t>用买方选择一个商品进入商品页，选择好收货地址，选择类型</a:t>
            </a:r>
            <a:endParaRPr lang="en-US" sz="1600" b="1" spc="300" dirty="0"/>
          </a:p>
          <a:p>
            <a:pPr lvl="0"/>
            <a:r>
              <a:rPr lang="zh-CN" altLang="en-US" sz="1600" b="1" spc="300" dirty="0"/>
              <a:t>点击加入购物车</a:t>
            </a:r>
            <a:endParaRPr lang="en-US" sz="1600" b="1" spc="300" dirty="0"/>
          </a:p>
          <a:p>
            <a:pPr lvl="0"/>
            <a:r>
              <a:rPr lang="zh-CN" altLang="en-US" sz="1600" b="1" spc="300" dirty="0"/>
              <a:t>前往购物车页面，查看购物车清空</a:t>
            </a:r>
            <a:endParaRPr lang="en-US" sz="1600" b="1" spc="300" dirty="0"/>
          </a:p>
          <a:p>
            <a:r>
              <a:rPr lang="en-US" sz="1600" spc="300" dirty="0"/>
              <a:t> </a:t>
            </a:r>
          </a:p>
          <a:p>
            <a:r>
              <a:rPr lang="zh-CN" altLang="en-US" sz="1600" spc="300" dirty="0"/>
              <a:t>预期结果</a:t>
            </a:r>
            <a:r>
              <a:rPr lang="en-US" sz="1600" spc="300" dirty="0"/>
              <a:t>:</a:t>
            </a:r>
          </a:p>
          <a:p>
            <a:r>
              <a:rPr lang="en-US" sz="1600" spc="300" dirty="0"/>
              <a:t>1</a:t>
            </a:r>
            <a:r>
              <a:rPr lang="zh-CN" altLang="en-US" sz="1600" spc="300" dirty="0"/>
              <a:t>． 成功将商品加入购物车</a:t>
            </a:r>
            <a:endParaRPr lang="en-US" sz="1600" spc="300" dirty="0"/>
          </a:p>
          <a:p>
            <a:endParaRPr lang="en-US" dirty="0"/>
          </a:p>
        </p:txBody>
      </p:sp>
    </p:spTree>
    <p:extLst>
      <p:ext uri="{BB962C8B-B14F-4D97-AF65-F5344CB8AC3E}">
        <p14:creationId xmlns:p14="http://schemas.microsoft.com/office/powerpoint/2010/main" val="922740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标签</a:t>
            </a:r>
            <a:r>
              <a:rPr lang="zh-CN" altLang="en-US" dirty="0" smtClean="0"/>
              <a:t>测试用例</a:t>
            </a:r>
            <a:endParaRPr lang="en-US" dirty="0"/>
          </a:p>
        </p:txBody>
      </p:sp>
      <p:sp>
        <p:nvSpPr>
          <p:cNvPr id="5" name="TextBox 4"/>
          <p:cNvSpPr txBox="1"/>
          <p:nvPr/>
        </p:nvSpPr>
        <p:spPr>
          <a:xfrm>
            <a:off x="4822521" y="5536504"/>
            <a:ext cx="184731" cy="369332"/>
          </a:xfrm>
          <a:prstGeom prst="rect">
            <a:avLst/>
          </a:prstGeom>
          <a:noFill/>
        </p:spPr>
        <p:txBody>
          <a:bodyPr wrap="none" rtlCol="0">
            <a:spAutoFit/>
          </a:bodyPr>
          <a:lstStyle/>
          <a:p>
            <a:endParaRPr lang="en-US" dirty="0"/>
          </a:p>
        </p:txBody>
      </p:sp>
      <p:sp>
        <p:nvSpPr>
          <p:cNvPr id="7" name="TextBox 6"/>
          <p:cNvSpPr txBox="1"/>
          <p:nvPr/>
        </p:nvSpPr>
        <p:spPr>
          <a:xfrm>
            <a:off x="1050023" y="2200474"/>
            <a:ext cx="8198908" cy="4431983"/>
          </a:xfrm>
          <a:prstGeom prst="rect">
            <a:avLst/>
          </a:prstGeom>
          <a:noFill/>
        </p:spPr>
        <p:txBody>
          <a:bodyPr wrap="square" rtlCol="0">
            <a:spAutoFit/>
          </a:bodyPr>
          <a:lstStyle/>
          <a:p>
            <a:r>
              <a:rPr lang="zh-CN" altLang="en-US" sz="1600" spc="300" dirty="0"/>
              <a:t>用例编号</a:t>
            </a:r>
            <a:r>
              <a:rPr lang="en-US" sz="1600" spc="300" dirty="0"/>
              <a:t>: SP_2</a:t>
            </a:r>
          </a:p>
          <a:p>
            <a:r>
              <a:rPr lang="en-US" sz="1600" spc="300" dirty="0"/>
              <a:t> </a:t>
            </a:r>
          </a:p>
          <a:p>
            <a:r>
              <a:rPr lang="zh-CN" altLang="en-US" sz="1600" spc="300" dirty="0"/>
              <a:t>测试目的</a:t>
            </a:r>
            <a:r>
              <a:rPr lang="en-US" sz="1600" spc="300" dirty="0"/>
              <a:t>: </a:t>
            </a:r>
            <a:r>
              <a:rPr lang="zh-CN" altLang="en-US" sz="1600" spc="300" dirty="0"/>
              <a:t>查看是否可以正常对商品的标签进行管理</a:t>
            </a:r>
            <a:endParaRPr lang="en-US" sz="1600" spc="300" dirty="0"/>
          </a:p>
          <a:p>
            <a:r>
              <a:rPr lang="en-US" sz="1600" spc="300" dirty="0"/>
              <a:t> </a:t>
            </a:r>
          </a:p>
          <a:p>
            <a:r>
              <a:rPr lang="zh-CN" altLang="en-US" sz="1600" spc="300" dirty="0"/>
              <a:t>测试场景</a:t>
            </a:r>
            <a:r>
              <a:rPr lang="en-US" sz="1600" spc="300" dirty="0"/>
              <a:t>: </a:t>
            </a:r>
            <a:r>
              <a:rPr lang="zh-CN" altLang="en-US" sz="1600" spc="300" dirty="0"/>
              <a:t>商品标签管理页</a:t>
            </a:r>
            <a:endParaRPr lang="en-US" sz="1600" spc="300" dirty="0"/>
          </a:p>
          <a:p>
            <a:r>
              <a:rPr lang="en-US" sz="1600" spc="300" dirty="0"/>
              <a:t> </a:t>
            </a:r>
          </a:p>
          <a:p>
            <a:r>
              <a:rPr lang="zh-CN" altLang="en-US" sz="1600" spc="300" dirty="0"/>
              <a:t>所需数据</a:t>
            </a:r>
            <a:r>
              <a:rPr lang="en-US" sz="1600" spc="300" dirty="0"/>
              <a:t>: </a:t>
            </a:r>
            <a:r>
              <a:rPr lang="zh-CN" altLang="en-US" sz="1600" spc="300" dirty="0"/>
              <a:t>无</a:t>
            </a:r>
            <a:endParaRPr lang="en-US" sz="1600" spc="300" dirty="0"/>
          </a:p>
          <a:p>
            <a:r>
              <a:rPr lang="en-US" sz="1600" spc="300" dirty="0"/>
              <a:t> </a:t>
            </a:r>
          </a:p>
          <a:p>
            <a:r>
              <a:rPr lang="zh-CN" altLang="en-US" sz="1600" spc="300" dirty="0"/>
              <a:t>测试步骤</a:t>
            </a:r>
            <a:r>
              <a:rPr lang="en-US" sz="1600" spc="300" dirty="0"/>
              <a:t>:</a:t>
            </a:r>
          </a:p>
          <a:p>
            <a:pPr lvl="0"/>
            <a:r>
              <a:rPr lang="zh-CN" altLang="en-US" sz="1600" b="1" spc="300" dirty="0"/>
              <a:t>使用管理员帐号前往商品管理页</a:t>
            </a:r>
            <a:endParaRPr lang="en-US" sz="1600" b="1" spc="300" dirty="0"/>
          </a:p>
          <a:p>
            <a:pPr lvl="0"/>
            <a:r>
              <a:rPr lang="zh-CN" altLang="en-US" sz="1600" b="1" spc="300" dirty="0"/>
              <a:t>点击商品标签，输入标签管理页</a:t>
            </a:r>
            <a:endParaRPr lang="en-US" sz="1600" b="1" spc="300" dirty="0"/>
          </a:p>
          <a:p>
            <a:pPr lvl="0"/>
            <a:r>
              <a:rPr lang="zh-CN" altLang="en-US" sz="1600" b="1" spc="300" dirty="0"/>
              <a:t>点击一个商品，进入其商品标签编辑页</a:t>
            </a:r>
            <a:endParaRPr lang="en-US" sz="1600" b="1" spc="300" dirty="0"/>
          </a:p>
          <a:p>
            <a:pPr lvl="0"/>
            <a:r>
              <a:rPr lang="zh-CN" altLang="en-US" sz="1600" b="1" spc="300" dirty="0"/>
              <a:t>为其添加一个新的标签</a:t>
            </a:r>
            <a:endParaRPr lang="en-US" sz="1600" b="1" spc="300" dirty="0"/>
          </a:p>
          <a:p>
            <a:r>
              <a:rPr lang="en-US" sz="1600" b="1" spc="300" dirty="0"/>
              <a:t> </a:t>
            </a:r>
          </a:p>
          <a:p>
            <a:r>
              <a:rPr lang="zh-CN" altLang="en-US" sz="1600" spc="300" dirty="0"/>
              <a:t>预期结果</a:t>
            </a:r>
            <a:r>
              <a:rPr lang="en-US" sz="1600" spc="300" dirty="0"/>
              <a:t>:</a:t>
            </a:r>
          </a:p>
          <a:p>
            <a:r>
              <a:rPr lang="en-US" sz="1600" spc="300" dirty="0"/>
              <a:t>1</a:t>
            </a:r>
            <a:r>
              <a:rPr lang="zh-CN" altLang="en-US" sz="1600" spc="300" dirty="0"/>
              <a:t>． 成功对商品添加新的标签</a:t>
            </a:r>
            <a:endParaRPr lang="en-US" sz="1600" spc="300" dirty="0"/>
          </a:p>
          <a:p>
            <a:endParaRPr lang="en-US" dirty="0"/>
          </a:p>
        </p:txBody>
      </p:sp>
    </p:spTree>
    <p:extLst>
      <p:ext uri="{BB962C8B-B14F-4D97-AF65-F5344CB8AC3E}">
        <p14:creationId xmlns:p14="http://schemas.microsoft.com/office/powerpoint/2010/main" val="1172343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目录</a:t>
            </a:r>
            <a:endParaRPr lang="en-US" dirty="0"/>
          </a:p>
        </p:txBody>
      </p:sp>
      <p:sp>
        <p:nvSpPr>
          <p:cNvPr id="3" name="Content Placeholder 2"/>
          <p:cNvSpPr>
            <a:spLocks noGrp="1"/>
          </p:cNvSpPr>
          <p:nvPr>
            <p:ph idx="1"/>
          </p:nvPr>
        </p:nvSpPr>
        <p:spPr/>
        <p:txBody>
          <a:bodyPr>
            <a:normAutofit/>
          </a:bodyPr>
          <a:lstStyle/>
          <a:p>
            <a:r>
              <a:rPr lang="zh-CN" altLang="en-US" dirty="0" smtClean="0">
                <a:hlinkClick r:id="rId2" action="ppaction://hlinksldjump"/>
              </a:rPr>
              <a:t>数据字典</a:t>
            </a:r>
            <a:endParaRPr lang="en-US" altLang="zh-CN" dirty="0" smtClean="0"/>
          </a:p>
          <a:p>
            <a:r>
              <a:rPr lang="zh-CN" altLang="en-US" dirty="0" smtClean="0"/>
              <a:t>数据库设计说明书</a:t>
            </a:r>
            <a:endParaRPr lang="en-US" altLang="zh-CN" dirty="0" smtClean="0"/>
          </a:p>
          <a:p>
            <a:r>
              <a:rPr lang="zh-CN" altLang="en-US" dirty="0" smtClean="0">
                <a:hlinkClick r:id="rId3" action="ppaction://hlinksldjump"/>
              </a:rPr>
              <a:t>测试用例</a:t>
            </a:r>
            <a:endParaRPr lang="en-US" altLang="zh-CN" dirty="0" smtClean="0"/>
          </a:p>
          <a:p>
            <a:r>
              <a:rPr lang="zh-CN" altLang="en-US" dirty="0" smtClean="0">
                <a:hlinkClick r:id="rId4" action="ppaction://hlinksldjump"/>
              </a:rPr>
              <a:t>解决方案说明书</a:t>
            </a:r>
            <a:endParaRPr lang="en-US" altLang="zh-CN" dirty="0"/>
          </a:p>
          <a:p>
            <a:r>
              <a:rPr lang="zh-CN" altLang="en-US" dirty="0" smtClean="0">
                <a:hlinkClick r:id="rId5" action="ppaction://hlinksldjump"/>
              </a:rPr>
              <a:t>鲁棒分析</a:t>
            </a:r>
            <a:endParaRPr lang="en-US" altLang="zh-CN" dirty="0" smtClean="0"/>
          </a:p>
        </p:txBody>
      </p:sp>
    </p:spTree>
    <p:extLst>
      <p:ext uri="{BB962C8B-B14F-4D97-AF65-F5344CB8AC3E}">
        <p14:creationId xmlns:p14="http://schemas.microsoft.com/office/powerpoint/2010/main" val="1700215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广告管理</a:t>
            </a:r>
            <a:r>
              <a:rPr lang="zh-CN" altLang="en-US" dirty="0" smtClean="0"/>
              <a:t>测试用例</a:t>
            </a:r>
            <a:endParaRPr lang="en-US" dirty="0"/>
          </a:p>
        </p:txBody>
      </p:sp>
      <p:sp>
        <p:nvSpPr>
          <p:cNvPr id="5" name="TextBox 4"/>
          <p:cNvSpPr txBox="1"/>
          <p:nvPr/>
        </p:nvSpPr>
        <p:spPr>
          <a:xfrm>
            <a:off x="4822521" y="5536504"/>
            <a:ext cx="184731" cy="369332"/>
          </a:xfrm>
          <a:prstGeom prst="rect">
            <a:avLst/>
          </a:prstGeom>
          <a:noFill/>
        </p:spPr>
        <p:txBody>
          <a:bodyPr wrap="none" rtlCol="0">
            <a:spAutoFit/>
          </a:bodyPr>
          <a:lstStyle/>
          <a:p>
            <a:endParaRPr lang="en-US" dirty="0"/>
          </a:p>
        </p:txBody>
      </p:sp>
      <p:sp>
        <p:nvSpPr>
          <p:cNvPr id="7" name="TextBox 6"/>
          <p:cNvSpPr txBox="1"/>
          <p:nvPr/>
        </p:nvSpPr>
        <p:spPr>
          <a:xfrm>
            <a:off x="1050023" y="2200474"/>
            <a:ext cx="8198908" cy="4924425"/>
          </a:xfrm>
          <a:prstGeom prst="rect">
            <a:avLst/>
          </a:prstGeom>
          <a:noFill/>
        </p:spPr>
        <p:txBody>
          <a:bodyPr wrap="square" rtlCol="0">
            <a:spAutoFit/>
          </a:bodyPr>
          <a:lstStyle/>
          <a:p>
            <a:r>
              <a:rPr lang="zh-CN" altLang="en-US" sz="1600" spc="300" dirty="0"/>
              <a:t>用例编号</a:t>
            </a:r>
            <a:r>
              <a:rPr lang="en-US" sz="1600" spc="300" dirty="0"/>
              <a:t>: HT_1</a:t>
            </a:r>
          </a:p>
          <a:p>
            <a:r>
              <a:rPr lang="en-US" sz="1600" spc="300" dirty="0"/>
              <a:t> </a:t>
            </a:r>
          </a:p>
          <a:p>
            <a:r>
              <a:rPr lang="zh-CN" altLang="en-US" sz="1600" spc="300" dirty="0"/>
              <a:t>测试目的</a:t>
            </a:r>
            <a:r>
              <a:rPr lang="en-US" sz="1600" spc="300" dirty="0"/>
              <a:t>: </a:t>
            </a:r>
            <a:r>
              <a:rPr lang="zh-CN" altLang="en-US" sz="1600" spc="300" dirty="0"/>
              <a:t>查看是否可以对广告进行修改，添加新广告</a:t>
            </a:r>
            <a:endParaRPr lang="en-US" sz="1600" spc="300" dirty="0"/>
          </a:p>
          <a:p>
            <a:r>
              <a:rPr lang="en-US" sz="1600" spc="300" dirty="0"/>
              <a:t> </a:t>
            </a:r>
          </a:p>
          <a:p>
            <a:r>
              <a:rPr lang="zh-CN" altLang="en-US" sz="1600" spc="300" dirty="0"/>
              <a:t>测试场景</a:t>
            </a:r>
            <a:r>
              <a:rPr lang="en-US" sz="1600" spc="300" dirty="0"/>
              <a:t>: </a:t>
            </a:r>
            <a:r>
              <a:rPr lang="zh-CN" altLang="en-US" sz="1600" spc="300" dirty="0"/>
              <a:t>广告管理页</a:t>
            </a:r>
            <a:endParaRPr lang="en-US" sz="1600" spc="300" dirty="0"/>
          </a:p>
          <a:p>
            <a:r>
              <a:rPr lang="en-US" sz="1600" spc="300" dirty="0"/>
              <a:t> </a:t>
            </a:r>
          </a:p>
          <a:p>
            <a:r>
              <a:rPr lang="zh-CN" altLang="en-US" sz="1600" spc="300" dirty="0"/>
              <a:t>所需数据</a:t>
            </a:r>
            <a:r>
              <a:rPr lang="en-US" sz="1600" spc="300" dirty="0"/>
              <a:t>: </a:t>
            </a:r>
            <a:r>
              <a:rPr lang="zh-CN" altLang="en-US" sz="1600" spc="300" dirty="0"/>
              <a:t>无</a:t>
            </a:r>
            <a:endParaRPr lang="en-US" sz="1600" spc="300" dirty="0"/>
          </a:p>
          <a:p>
            <a:r>
              <a:rPr lang="en-US" sz="1600" spc="300" dirty="0"/>
              <a:t> </a:t>
            </a:r>
          </a:p>
          <a:p>
            <a:r>
              <a:rPr lang="zh-CN" altLang="en-US" sz="1600" spc="300" dirty="0"/>
              <a:t>测试步骤</a:t>
            </a:r>
            <a:r>
              <a:rPr lang="en-US" sz="1600" spc="300" dirty="0"/>
              <a:t>:</a:t>
            </a:r>
          </a:p>
          <a:p>
            <a:pPr lvl="0"/>
            <a:r>
              <a:rPr lang="zh-CN" altLang="en-US" sz="1600" b="1" spc="300" dirty="0"/>
              <a:t>使用管理员帐号前往广告管理页面</a:t>
            </a:r>
            <a:endParaRPr lang="en-US" sz="1600" b="1" spc="300" dirty="0"/>
          </a:p>
          <a:p>
            <a:pPr lvl="0"/>
            <a:r>
              <a:rPr lang="zh-CN" altLang="en-US" sz="1600" b="1" spc="300" dirty="0"/>
              <a:t>在广告列表中浏览所有已有广告</a:t>
            </a:r>
            <a:endParaRPr lang="en-US" sz="1600" b="1" spc="300" dirty="0"/>
          </a:p>
          <a:p>
            <a:pPr lvl="0"/>
            <a:r>
              <a:rPr lang="zh-CN" altLang="en-US" sz="1600" b="1" spc="300" dirty="0"/>
              <a:t>选中一个广告后，跳转至广告详情页，可以对其内容进行修改，修改图片修改对应商品内容</a:t>
            </a:r>
            <a:endParaRPr lang="en-US" sz="1600" b="1" spc="300" dirty="0"/>
          </a:p>
          <a:p>
            <a:pPr lvl="0"/>
            <a:r>
              <a:rPr lang="zh-CN" altLang="en-US" sz="1600" b="1" spc="300" dirty="0"/>
              <a:t>在广告列表点击添加，添加一个新的广告</a:t>
            </a:r>
            <a:endParaRPr lang="en-US" sz="1600" b="1" spc="300" dirty="0"/>
          </a:p>
          <a:p>
            <a:pPr lvl="0"/>
            <a:r>
              <a:rPr lang="zh-CN" altLang="en-US" sz="1600" b="1" spc="300" dirty="0"/>
              <a:t>在广告列表点击删除，可以删除一个新的广告</a:t>
            </a:r>
            <a:endParaRPr lang="en-US" sz="1600" b="1" spc="300" dirty="0"/>
          </a:p>
          <a:p>
            <a:r>
              <a:rPr lang="en-US" sz="1600" spc="300" dirty="0"/>
              <a:t> </a:t>
            </a:r>
          </a:p>
          <a:p>
            <a:r>
              <a:rPr lang="zh-CN" altLang="en-US" sz="1600" spc="300" dirty="0"/>
              <a:t>预期结果</a:t>
            </a:r>
            <a:r>
              <a:rPr lang="en-US" sz="1600" spc="300" dirty="0"/>
              <a:t>:</a:t>
            </a:r>
          </a:p>
          <a:p>
            <a:r>
              <a:rPr lang="en-US" sz="1600" spc="300" dirty="0"/>
              <a:t>1</a:t>
            </a:r>
            <a:r>
              <a:rPr lang="zh-CN" altLang="en-US" sz="1600" spc="300" dirty="0"/>
              <a:t>． 成功对广告进行修改和添加操作</a:t>
            </a:r>
            <a:endParaRPr lang="en-US" sz="1600" spc="300" dirty="0"/>
          </a:p>
          <a:p>
            <a:endParaRPr lang="en-US" dirty="0"/>
          </a:p>
        </p:txBody>
      </p:sp>
    </p:spTree>
    <p:extLst>
      <p:ext uri="{BB962C8B-B14F-4D97-AF65-F5344CB8AC3E}">
        <p14:creationId xmlns:p14="http://schemas.microsoft.com/office/powerpoint/2010/main" val="185775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解决方案说明书</a:t>
            </a:r>
            <a:endParaRPr lang="en-US" dirty="0"/>
          </a:p>
        </p:txBody>
      </p:sp>
      <p:sp>
        <p:nvSpPr>
          <p:cNvPr id="6" name="Content Placeholder 2"/>
          <p:cNvSpPr txBox="1">
            <a:spLocks/>
          </p:cNvSpPr>
          <p:nvPr/>
        </p:nvSpPr>
        <p:spPr>
          <a:xfrm>
            <a:off x="5675571" y="2728760"/>
            <a:ext cx="6097616" cy="2043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3" name="Content Placeholder 2"/>
          <p:cNvSpPr>
            <a:spLocks noGrp="1"/>
          </p:cNvSpPr>
          <p:nvPr>
            <p:ph idx="1"/>
          </p:nvPr>
        </p:nvSpPr>
        <p:spPr>
          <a:xfrm>
            <a:off x="1154954" y="2485459"/>
            <a:ext cx="8825659" cy="3416300"/>
          </a:xfrm>
        </p:spPr>
        <p:txBody>
          <a:bodyPr/>
          <a:lstStyle/>
          <a:p>
            <a:r>
              <a:rPr lang="zh-CN" altLang="en-US" dirty="0"/>
              <a:t>视图：</a:t>
            </a:r>
            <a:r>
              <a:rPr lang="en-US" dirty="0"/>
              <a:t>JSP</a:t>
            </a:r>
          </a:p>
          <a:p>
            <a:r>
              <a:rPr lang="zh-CN" altLang="en-US" dirty="0"/>
              <a:t>控制：</a:t>
            </a:r>
            <a:r>
              <a:rPr lang="en-US" dirty="0"/>
              <a:t>Struts2</a:t>
            </a:r>
          </a:p>
          <a:p>
            <a:r>
              <a:rPr lang="zh-CN" altLang="en-US" dirty="0"/>
              <a:t>模型：实体</a:t>
            </a:r>
            <a:r>
              <a:rPr lang="en-US" dirty="0"/>
              <a:t>Bean</a:t>
            </a:r>
            <a:r>
              <a:rPr lang="zh-CN" altLang="en-US" dirty="0"/>
              <a:t>，</a:t>
            </a:r>
            <a:r>
              <a:rPr lang="en-US" dirty="0"/>
              <a:t>User</a:t>
            </a:r>
            <a:r>
              <a:rPr lang="zh-CN" altLang="en-US" dirty="0"/>
              <a:t>，</a:t>
            </a:r>
            <a:r>
              <a:rPr lang="en-US" dirty="0"/>
              <a:t>Good</a:t>
            </a:r>
            <a:r>
              <a:rPr lang="zh-CN" altLang="en-US" dirty="0"/>
              <a:t>，</a:t>
            </a:r>
            <a:r>
              <a:rPr lang="en-US" dirty="0"/>
              <a:t>Address</a:t>
            </a:r>
            <a:r>
              <a:rPr lang="zh-CN" altLang="en-US" dirty="0"/>
              <a:t>，</a:t>
            </a:r>
            <a:r>
              <a:rPr lang="en-US" dirty="0"/>
              <a:t>Order</a:t>
            </a:r>
            <a:r>
              <a:rPr lang="zh-CN" altLang="en-US" dirty="0"/>
              <a:t>，</a:t>
            </a:r>
            <a:r>
              <a:rPr lang="en-US" dirty="0"/>
              <a:t>Tag</a:t>
            </a:r>
            <a:r>
              <a:rPr lang="zh-CN" altLang="en-US" dirty="0"/>
              <a:t>，</a:t>
            </a:r>
            <a:r>
              <a:rPr lang="en-US" dirty="0"/>
              <a:t>Evaluate(Spring)</a:t>
            </a:r>
          </a:p>
          <a:p>
            <a:r>
              <a:rPr lang="zh-CN" altLang="en-US" dirty="0"/>
              <a:t>持久层：</a:t>
            </a:r>
            <a:r>
              <a:rPr lang="en-US" dirty="0"/>
              <a:t>Hibernate</a:t>
            </a:r>
            <a:r>
              <a:rPr lang="zh-CN" altLang="en-US" dirty="0"/>
              <a:t>来操控数据</a:t>
            </a:r>
            <a:endParaRPr lang="en-US" dirty="0"/>
          </a:p>
          <a:p>
            <a:r>
              <a:rPr lang="zh-CN" altLang="en-US" dirty="0"/>
              <a:t>按</a:t>
            </a:r>
            <a:r>
              <a:rPr lang="en-US" dirty="0" err="1"/>
              <a:t>src</a:t>
            </a:r>
            <a:r>
              <a:rPr lang="zh-CN" altLang="en-US" dirty="0"/>
              <a:t>下的目录来说就有</a:t>
            </a:r>
            <a:r>
              <a:rPr lang="en-US" dirty="0"/>
              <a:t>DAO</a:t>
            </a:r>
            <a:r>
              <a:rPr lang="zh-CN" altLang="en-US" dirty="0"/>
              <a:t>层用于数据库操作，</a:t>
            </a:r>
            <a:r>
              <a:rPr lang="en-US" dirty="0"/>
              <a:t>Service</a:t>
            </a:r>
            <a:r>
              <a:rPr lang="zh-CN" altLang="en-US" dirty="0"/>
              <a:t>层用于与页面交互，交换数据，</a:t>
            </a:r>
            <a:r>
              <a:rPr lang="en-US" dirty="0"/>
              <a:t>Entity</a:t>
            </a:r>
            <a:r>
              <a:rPr lang="zh-CN" altLang="en-US" dirty="0"/>
              <a:t>层存放</a:t>
            </a:r>
            <a:r>
              <a:rPr lang="en-US" dirty="0"/>
              <a:t>JavaBean</a:t>
            </a:r>
            <a:r>
              <a:rPr lang="zh-CN" altLang="en-US" dirty="0"/>
              <a:t>的地方，</a:t>
            </a:r>
            <a:r>
              <a:rPr lang="en-US" dirty="0" err="1"/>
              <a:t>Utils</a:t>
            </a:r>
            <a:r>
              <a:rPr lang="zh-CN" altLang="en-US" dirty="0"/>
              <a:t>层存放各类集合工具类的地方，</a:t>
            </a:r>
            <a:r>
              <a:rPr lang="en-US" dirty="0"/>
              <a:t>Test</a:t>
            </a:r>
            <a:r>
              <a:rPr lang="zh-CN" altLang="en-US" dirty="0"/>
              <a:t>层用于存放单元测试</a:t>
            </a:r>
            <a:r>
              <a:rPr lang="zh-CN" altLang="en-US" dirty="0" smtClean="0"/>
              <a:t>类</a:t>
            </a:r>
            <a:endParaRPr lang="en-US" dirty="0"/>
          </a:p>
        </p:txBody>
      </p:sp>
    </p:spTree>
    <p:extLst>
      <p:ext uri="{BB962C8B-B14F-4D97-AF65-F5344CB8AC3E}">
        <p14:creationId xmlns:p14="http://schemas.microsoft.com/office/powerpoint/2010/main" val="915780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资源层解决方案</a:t>
            </a:r>
            <a:endParaRPr lang="en-US" dirty="0"/>
          </a:p>
        </p:txBody>
      </p:sp>
      <p:sp>
        <p:nvSpPr>
          <p:cNvPr id="6" name="Content Placeholder 2"/>
          <p:cNvSpPr txBox="1">
            <a:spLocks/>
          </p:cNvSpPr>
          <p:nvPr/>
        </p:nvSpPr>
        <p:spPr>
          <a:xfrm>
            <a:off x="5675571" y="2728760"/>
            <a:ext cx="6097616" cy="2043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3" name="Content Placeholder 2"/>
          <p:cNvSpPr>
            <a:spLocks noGrp="1"/>
          </p:cNvSpPr>
          <p:nvPr>
            <p:ph idx="1"/>
          </p:nvPr>
        </p:nvSpPr>
        <p:spPr>
          <a:xfrm>
            <a:off x="1154954" y="2485459"/>
            <a:ext cx="8825659" cy="3416300"/>
          </a:xfrm>
        </p:spPr>
        <p:txBody>
          <a:bodyPr/>
          <a:lstStyle/>
          <a:p>
            <a:r>
              <a:rPr lang="zh-CN" altLang="en-US" dirty="0"/>
              <a:t>资源层组件是完成数据库处理的组件，例如数据源的管理、执行数据库的查询、</a:t>
            </a:r>
            <a:r>
              <a:rPr lang="en-US" dirty="0"/>
              <a:t>CRUD</a:t>
            </a:r>
            <a:r>
              <a:rPr lang="zh-CN" altLang="en-US" dirty="0"/>
              <a:t>。</a:t>
            </a:r>
            <a:endParaRPr lang="en-US" dirty="0"/>
          </a:p>
          <a:p>
            <a:r>
              <a:rPr lang="zh-CN" altLang="en-US" dirty="0" smtClean="0"/>
              <a:t>类所属包</a:t>
            </a:r>
            <a:r>
              <a:rPr lang="en-US" altLang="zh-CN" dirty="0" err="1" smtClean="0"/>
              <a:t>com.mychannel.dao</a:t>
            </a:r>
            <a:r>
              <a:rPr lang="en-US" altLang="zh-CN" dirty="0" smtClean="0"/>
              <a:t>.*,</a:t>
            </a:r>
            <a:r>
              <a:rPr lang="en-US" altLang="zh-CN" dirty="0"/>
              <a:t> </a:t>
            </a:r>
            <a:r>
              <a:rPr lang="en-US" altLang="zh-CN" dirty="0" err="1" smtClean="0"/>
              <a:t>com.mychannel.daoImpl</a:t>
            </a:r>
            <a:r>
              <a:rPr lang="en-US" altLang="zh-CN" dirty="0" smtClean="0"/>
              <a:t>.*</a:t>
            </a:r>
          </a:p>
          <a:p>
            <a:r>
              <a:rPr lang="en-US" altLang="zh-CN" dirty="0" err="1" smtClean="0"/>
              <a:t>UserDao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GoodDao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EvaluateDao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OrderDao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AdvertisementDao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AddressDao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FavoriteDao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TagDao</a:t>
            </a:r>
            <a:r>
              <a:rPr lang="en-US" altLang="zh-CN" dirty="0" smtClean="0"/>
              <a:t>(</a:t>
            </a:r>
            <a:r>
              <a:rPr lang="en-US" altLang="zh-CN" dirty="0" err="1" smtClean="0"/>
              <a:t>Impl</a:t>
            </a:r>
            <a:r>
              <a:rPr lang="en-US" altLang="zh-CN" dirty="0" smtClean="0"/>
              <a:t>)</a:t>
            </a:r>
            <a:r>
              <a:rPr lang="zh-CN" altLang="en-US" dirty="0" smtClean="0"/>
              <a:t>，</a:t>
            </a:r>
            <a:r>
              <a:rPr lang="en-US" altLang="zh-CN" dirty="0" err="1" smtClean="0"/>
              <a:t>ShoppingCartDao</a:t>
            </a:r>
            <a:r>
              <a:rPr lang="en-US" altLang="zh-CN" dirty="0" smtClean="0"/>
              <a:t>(</a:t>
            </a:r>
            <a:r>
              <a:rPr lang="en-US" altLang="zh-CN" dirty="0" err="1" smtClean="0"/>
              <a:t>Impl</a:t>
            </a:r>
            <a:r>
              <a:rPr lang="en-US" altLang="zh-CN" dirty="0" smtClean="0"/>
              <a:t>)</a:t>
            </a:r>
          </a:p>
          <a:p>
            <a:r>
              <a:rPr lang="en-US" altLang="zh-CN" dirty="0" err="1" smtClean="0"/>
              <a:t>UserDao</a:t>
            </a:r>
            <a:r>
              <a:rPr lang="en-US" altLang="zh-CN" dirty="0" smtClean="0"/>
              <a:t>(</a:t>
            </a:r>
            <a:r>
              <a:rPr lang="en-US" altLang="zh-CN" dirty="0" err="1" smtClean="0"/>
              <a:t>Impl</a:t>
            </a:r>
            <a:r>
              <a:rPr lang="en-US" altLang="zh-CN" dirty="0" smtClean="0"/>
              <a:t>)</a:t>
            </a:r>
            <a:endParaRPr lang="en-US" dirty="0"/>
          </a:p>
        </p:txBody>
      </p:sp>
    </p:spTree>
    <p:extLst>
      <p:ext uri="{BB962C8B-B14F-4D97-AF65-F5344CB8AC3E}">
        <p14:creationId xmlns:p14="http://schemas.microsoft.com/office/powerpoint/2010/main" val="348044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UserDaoImpl</a:t>
            </a:r>
            <a:r>
              <a:rPr lang="zh-CN" altLang="en-US" dirty="0" smtClean="0"/>
              <a:t>类详细设计</a:t>
            </a:r>
            <a:endParaRPr lang="en-US" dirty="0"/>
          </a:p>
        </p:txBody>
      </p:sp>
      <p:sp>
        <p:nvSpPr>
          <p:cNvPr id="6" name="Content Placeholder 2"/>
          <p:cNvSpPr txBox="1">
            <a:spLocks/>
          </p:cNvSpPr>
          <p:nvPr/>
        </p:nvSpPr>
        <p:spPr>
          <a:xfrm>
            <a:off x="5675571" y="2728760"/>
            <a:ext cx="6097616" cy="2043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20710"/>
            <a:ext cx="7174869" cy="4114999"/>
          </a:xfrm>
        </p:spPr>
      </p:pic>
    </p:spTree>
    <p:extLst>
      <p:ext uri="{BB962C8B-B14F-4D97-AF65-F5344CB8AC3E}">
        <p14:creationId xmlns:p14="http://schemas.microsoft.com/office/powerpoint/2010/main" val="700547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业务层解决方案</a:t>
            </a:r>
            <a:endParaRPr lang="en-US" dirty="0"/>
          </a:p>
        </p:txBody>
      </p:sp>
      <p:sp>
        <p:nvSpPr>
          <p:cNvPr id="6" name="Content Placeholder 2"/>
          <p:cNvSpPr txBox="1">
            <a:spLocks/>
          </p:cNvSpPr>
          <p:nvPr/>
        </p:nvSpPr>
        <p:spPr>
          <a:xfrm>
            <a:off x="5675571" y="2728760"/>
            <a:ext cx="6097616" cy="2043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3" name="Content Placeholder 2"/>
          <p:cNvSpPr>
            <a:spLocks noGrp="1"/>
          </p:cNvSpPr>
          <p:nvPr>
            <p:ph idx="1"/>
          </p:nvPr>
        </p:nvSpPr>
        <p:spPr>
          <a:xfrm>
            <a:off x="1154954" y="2485459"/>
            <a:ext cx="8825659" cy="3416300"/>
          </a:xfrm>
        </p:spPr>
        <p:txBody>
          <a:bodyPr/>
          <a:lstStyle/>
          <a:p>
            <a:r>
              <a:rPr lang="zh-CN" altLang="en-US" dirty="0"/>
              <a:t>业务层用于完成各种业务逻辑，实现功能的核心</a:t>
            </a:r>
            <a:r>
              <a:rPr lang="zh-CN" altLang="en-US" dirty="0" smtClean="0"/>
              <a:t>场所</a:t>
            </a:r>
            <a:endParaRPr lang="en-US" altLang="zh-CN" dirty="0" smtClean="0"/>
          </a:p>
          <a:p>
            <a:r>
              <a:rPr lang="zh-CN" altLang="en-US" dirty="0" smtClean="0"/>
              <a:t>类所属包</a:t>
            </a:r>
            <a:r>
              <a:rPr lang="en-US" altLang="zh-CN" dirty="0" err="1" smtClean="0"/>
              <a:t>com.mychannel.Service</a:t>
            </a:r>
            <a:r>
              <a:rPr lang="en-US" altLang="zh-CN" dirty="0" smtClean="0"/>
              <a:t>.*, </a:t>
            </a:r>
            <a:r>
              <a:rPr lang="en-US" altLang="zh-CN" dirty="0" err="1" smtClean="0"/>
              <a:t>com.mychannel.ServiceImpl</a:t>
            </a:r>
            <a:r>
              <a:rPr lang="en-US" altLang="zh-CN" dirty="0" smtClean="0"/>
              <a:t>.*</a:t>
            </a:r>
          </a:p>
          <a:p>
            <a:r>
              <a:rPr lang="en-US" altLang="zh-CN" dirty="0" err="1" smtClean="0"/>
              <a:t>LoginAction</a:t>
            </a:r>
            <a:r>
              <a:rPr lang="zh-CN" altLang="en-US" dirty="0" smtClean="0"/>
              <a:t>，</a:t>
            </a:r>
            <a:r>
              <a:rPr lang="en-US" altLang="zh-CN" dirty="0" err="1" smtClean="0"/>
              <a:t>GetGoodAction</a:t>
            </a:r>
            <a:r>
              <a:rPr lang="zh-CN" altLang="en-US" dirty="0" smtClean="0"/>
              <a:t>，</a:t>
            </a:r>
            <a:r>
              <a:rPr lang="en-US" altLang="zh-CN" dirty="0" err="1" smtClean="0"/>
              <a:t>BuyGoodAction</a:t>
            </a:r>
            <a:r>
              <a:rPr lang="zh-CN" altLang="en-US" dirty="0" smtClean="0"/>
              <a:t>，</a:t>
            </a:r>
            <a:r>
              <a:rPr lang="en-US" altLang="zh-CN" dirty="0" err="1" smtClean="0"/>
              <a:t>SetGoodAction</a:t>
            </a:r>
            <a:r>
              <a:rPr lang="zh-CN" altLang="en-US" dirty="0" smtClean="0"/>
              <a:t>，</a:t>
            </a:r>
            <a:r>
              <a:rPr lang="en-US" altLang="zh-CN" dirty="0" err="1" smtClean="0"/>
              <a:t>BackEndAction</a:t>
            </a:r>
            <a:endParaRPr lang="en-US" altLang="zh-CN" dirty="0" smtClean="0"/>
          </a:p>
          <a:p>
            <a:r>
              <a:rPr lang="en-US" altLang="zh-CN" dirty="0" err="1" smtClean="0"/>
              <a:t>GetGoodActionImpl</a:t>
            </a:r>
            <a:endParaRPr lang="en-US" dirty="0"/>
          </a:p>
        </p:txBody>
      </p:sp>
    </p:spTree>
    <p:extLst>
      <p:ext uri="{BB962C8B-B14F-4D97-AF65-F5344CB8AC3E}">
        <p14:creationId xmlns:p14="http://schemas.microsoft.com/office/powerpoint/2010/main" val="371536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GetGoodAction</a:t>
            </a:r>
            <a:r>
              <a:rPr lang="en-US" altLang="zh-CN" dirty="0" err="1" smtClean="0"/>
              <a:t>Impl</a:t>
            </a:r>
            <a:r>
              <a:rPr lang="zh-CN" altLang="en-US" dirty="0" smtClean="0"/>
              <a:t>类详细设计</a:t>
            </a:r>
            <a:endParaRPr lang="en-US" dirty="0"/>
          </a:p>
        </p:txBody>
      </p:sp>
      <p:sp>
        <p:nvSpPr>
          <p:cNvPr id="6" name="Content Placeholder 2"/>
          <p:cNvSpPr txBox="1">
            <a:spLocks/>
          </p:cNvSpPr>
          <p:nvPr/>
        </p:nvSpPr>
        <p:spPr>
          <a:xfrm>
            <a:off x="5675571" y="2728760"/>
            <a:ext cx="6097616" cy="2043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566276"/>
            <a:ext cx="7967497" cy="3829081"/>
          </a:xfrm>
        </p:spPr>
      </p:pic>
    </p:spTree>
    <p:extLst>
      <p:ext uri="{BB962C8B-B14F-4D97-AF65-F5344CB8AC3E}">
        <p14:creationId xmlns:p14="http://schemas.microsoft.com/office/powerpoint/2010/main" val="521137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表现层解决方案</a:t>
            </a:r>
            <a:endParaRPr lang="en-US" dirty="0"/>
          </a:p>
        </p:txBody>
      </p:sp>
      <p:sp>
        <p:nvSpPr>
          <p:cNvPr id="6" name="Content Placeholder 2"/>
          <p:cNvSpPr txBox="1">
            <a:spLocks/>
          </p:cNvSpPr>
          <p:nvPr/>
        </p:nvSpPr>
        <p:spPr>
          <a:xfrm>
            <a:off x="5675571" y="2728760"/>
            <a:ext cx="6097616" cy="2043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3" name="Content Placeholder 2"/>
          <p:cNvSpPr>
            <a:spLocks noGrp="1"/>
          </p:cNvSpPr>
          <p:nvPr>
            <p:ph idx="1"/>
          </p:nvPr>
        </p:nvSpPr>
        <p:spPr>
          <a:xfrm>
            <a:off x="1154954" y="2485458"/>
            <a:ext cx="9785189" cy="3980655"/>
          </a:xfrm>
        </p:spPr>
        <p:txBody>
          <a:bodyPr/>
          <a:lstStyle/>
          <a:p>
            <a:r>
              <a:rPr lang="zh-CN" altLang="en-US" dirty="0" smtClean="0"/>
              <a:t>表现层</a:t>
            </a:r>
            <a:r>
              <a:rPr lang="zh-CN" altLang="en-US" dirty="0"/>
              <a:t>用于</a:t>
            </a:r>
            <a:r>
              <a:rPr lang="zh-CN" altLang="en-US" dirty="0" smtClean="0"/>
              <a:t>完成和用户的交互，是直接可被用户可见的东西</a:t>
            </a:r>
            <a:endParaRPr lang="en-US" altLang="zh-CN" dirty="0" smtClean="0"/>
          </a:p>
          <a:p>
            <a:r>
              <a:rPr lang="zh-CN" altLang="en-US" dirty="0" smtClean="0"/>
              <a:t>所属文件夹</a:t>
            </a:r>
            <a:r>
              <a:rPr lang="en-US" altLang="zh-CN" dirty="0" smtClean="0"/>
              <a:t>/</a:t>
            </a:r>
            <a:r>
              <a:rPr lang="en-US" altLang="zh-CN" dirty="0" err="1" smtClean="0"/>
              <a:t>Jsp</a:t>
            </a:r>
            <a:endParaRPr lang="en-US" altLang="zh-CN" dirty="0" smtClean="0"/>
          </a:p>
          <a:p>
            <a:pPr lvl="3"/>
            <a:r>
              <a:rPr lang="en-US" altLang="zh-CN" dirty="0" smtClean="0"/>
              <a:t>/</a:t>
            </a:r>
            <a:r>
              <a:rPr lang="en-US" altLang="zh-CN" dirty="0" err="1" smtClean="0"/>
              <a:t>Js</a:t>
            </a:r>
            <a:endParaRPr lang="en-US" altLang="zh-CN" dirty="0"/>
          </a:p>
          <a:p>
            <a:pPr lvl="3"/>
            <a:r>
              <a:rPr lang="en-US" altLang="zh-CN" dirty="0" smtClean="0"/>
              <a:t>/</a:t>
            </a:r>
            <a:r>
              <a:rPr lang="en-US" altLang="zh-CN" dirty="0" err="1" smtClean="0"/>
              <a:t>css</a:t>
            </a:r>
            <a:endParaRPr lang="en-US" altLang="zh-CN" dirty="0" smtClean="0"/>
          </a:p>
          <a:p>
            <a:pPr lvl="3"/>
            <a:r>
              <a:rPr lang="en-US" altLang="zh-CN" dirty="0" smtClean="0"/>
              <a:t>/</a:t>
            </a:r>
            <a:r>
              <a:rPr lang="en-US" altLang="zh-CN" dirty="0" err="1" smtClean="0"/>
              <a:t>img</a:t>
            </a:r>
            <a:endParaRPr lang="en-US" altLang="zh-CN" dirty="0" smtClean="0"/>
          </a:p>
          <a:p>
            <a:pPr lvl="3"/>
            <a:r>
              <a:rPr lang="en-US" altLang="zh-CN" dirty="0" smtClean="0"/>
              <a:t>/audio</a:t>
            </a:r>
          </a:p>
          <a:p>
            <a:r>
              <a:rPr lang="en-US" altLang="zh-CN" dirty="0" err="1" smtClean="0"/>
              <a:t>Login.jsp</a:t>
            </a:r>
            <a:r>
              <a:rPr lang="zh-CN" altLang="en-US" dirty="0" smtClean="0"/>
              <a:t>，</a:t>
            </a:r>
            <a:r>
              <a:rPr lang="en-US" altLang="zh-CN" dirty="0" err="1" smtClean="0"/>
              <a:t>UserPersonal.jsp</a:t>
            </a:r>
            <a:r>
              <a:rPr lang="zh-CN" altLang="en-US" dirty="0" smtClean="0"/>
              <a:t>，</a:t>
            </a:r>
            <a:r>
              <a:rPr lang="en-US" altLang="zh-CN" dirty="0" err="1" smtClean="0"/>
              <a:t>Favorite.jsp</a:t>
            </a:r>
            <a:r>
              <a:rPr lang="zh-CN" altLang="en-US" dirty="0" smtClean="0"/>
              <a:t>，</a:t>
            </a:r>
            <a:r>
              <a:rPr lang="en-US" altLang="zh-CN" dirty="0" err="1" smtClean="0"/>
              <a:t>ShoppingCart.jsp</a:t>
            </a:r>
            <a:r>
              <a:rPr lang="zh-CN" altLang="en-US" dirty="0" smtClean="0"/>
              <a:t>，</a:t>
            </a:r>
            <a:r>
              <a:rPr lang="en-US" altLang="zh-CN" dirty="0" err="1" smtClean="0"/>
              <a:t>BuyGood.jsp</a:t>
            </a:r>
            <a:r>
              <a:rPr lang="zh-CN" altLang="en-US" dirty="0" smtClean="0"/>
              <a:t>，</a:t>
            </a:r>
            <a:r>
              <a:rPr lang="en-US" altLang="zh-CN" dirty="0" err="1" smtClean="0"/>
              <a:t>ShopManage</a:t>
            </a:r>
            <a:r>
              <a:rPr lang="en-US" altLang="zh-CN" dirty="0" smtClean="0"/>
              <a:t>_*.</a:t>
            </a:r>
            <a:r>
              <a:rPr lang="en-US" altLang="zh-CN" dirty="0" err="1" smtClean="0"/>
              <a:t>jsp</a:t>
            </a:r>
            <a:r>
              <a:rPr lang="zh-CN" altLang="en-US" dirty="0" smtClean="0"/>
              <a:t>，</a:t>
            </a:r>
            <a:r>
              <a:rPr lang="en-US" altLang="zh-CN" dirty="0" err="1" smtClean="0"/>
              <a:t>BackEndManage</a:t>
            </a:r>
            <a:r>
              <a:rPr lang="en-US" altLang="zh-CN" dirty="0" smtClean="0"/>
              <a:t>_*.</a:t>
            </a:r>
            <a:r>
              <a:rPr lang="en-US" altLang="zh-CN" dirty="0" err="1" smtClean="0"/>
              <a:t>jsp</a:t>
            </a:r>
            <a:endParaRPr lang="en-US" altLang="zh-CN" dirty="0" smtClean="0"/>
          </a:p>
          <a:p>
            <a:r>
              <a:rPr lang="en-US" altLang="zh-CN" dirty="0" err="1" smtClean="0"/>
              <a:t>Login.jsp</a:t>
            </a:r>
            <a:r>
              <a:rPr lang="zh-CN" altLang="en-US" dirty="0" smtClean="0"/>
              <a:t>流程</a:t>
            </a:r>
            <a:endParaRPr lang="en-US" dirty="0"/>
          </a:p>
        </p:txBody>
      </p:sp>
    </p:spTree>
    <p:extLst>
      <p:ext uri="{BB962C8B-B14F-4D97-AF65-F5344CB8AC3E}">
        <p14:creationId xmlns:p14="http://schemas.microsoft.com/office/powerpoint/2010/main" val="1088972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LoginJsp</a:t>
            </a:r>
            <a:r>
              <a:rPr lang="zh-CN" altLang="en-US" dirty="0" smtClean="0"/>
              <a:t>登录流程说明</a:t>
            </a:r>
            <a:endParaRPr lang="en-US" dirty="0"/>
          </a:p>
        </p:txBody>
      </p:sp>
      <p:sp>
        <p:nvSpPr>
          <p:cNvPr id="6" name="Content Placeholder 2"/>
          <p:cNvSpPr txBox="1">
            <a:spLocks/>
          </p:cNvSpPr>
          <p:nvPr/>
        </p:nvSpPr>
        <p:spPr>
          <a:xfrm>
            <a:off x="5675571" y="2728760"/>
            <a:ext cx="6097616" cy="2043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82" y="2728760"/>
            <a:ext cx="2819969" cy="1886396"/>
          </a:xfrm>
          <a:prstGeom prst="rect">
            <a:avLst/>
          </a:prstGeom>
        </p:spPr>
      </p:pic>
      <p:cxnSp>
        <p:nvCxnSpPr>
          <p:cNvPr id="7" name="Straight Arrow Connector 6"/>
          <p:cNvCxnSpPr>
            <a:stCxn id="4" idx="3"/>
          </p:cNvCxnSpPr>
          <p:nvPr/>
        </p:nvCxnSpPr>
        <p:spPr>
          <a:xfrm>
            <a:off x="3545951" y="3671958"/>
            <a:ext cx="951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06511" y="2713249"/>
            <a:ext cx="1733959" cy="1200329"/>
          </a:xfrm>
          <a:prstGeom prst="rect">
            <a:avLst/>
          </a:prstGeom>
          <a:noFill/>
        </p:spPr>
        <p:txBody>
          <a:bodyPr wrap="square" rtlCol="0">
            <a:spAutoFit/>
          </a:bodyPr>
          <a:lstStyle/>
          <a:p>
            <a:r>
              <a:rPr lang="zh-CN" altLang="en-US" dirty="0" smtClean="0"/>
              <a:t>获取用户输入</a:t>
            </a:r>
            <a:endParaRPr lang="en-US" altLang="zh-CN" dirty="0" smtClean="0"/>
          </a:p>
          <a:p>
            <a:r>
              <a:rPr lang="zh-CN" altLang="en-US" dirty="0" smtClean="0"/>
              <a:t>表单</a:t>
            </a:r>
            <a:r>
              <a:rPr lang="en-US" altLang="zh-CN" dirty="0" err="1" smtClean="0"/>
              <a:t>UserNanme</a:t>
            </a:r>
            <a:endParaRPr lang="en-US" altLang="zh-CN" dirty="0"/>
          </a:p>
          <a:p>
            <a:r>
              <a:rPr lang="en-US" altLang="zh-CN" dirty="0" smtClean="0"/>
              <a:t>Password</a:t>
            </a:r>
          </a:p>
        </p:txBody>
      </p:sp>
      <p:cxnSp>
        <p:nvCxnSpPr>
          <p:cNvPr id="11" name="Straight Arrow Connector 10"/>
          <p:cNvCxnSpPr>
            <a:stCxn id="9" idx="3"/>
          </p:cNvCxnSpPr>
          <p:nvPr/>
        </p:nvCxnSpPr>
        <p:spPr>
          <a:xfrm flipV="1">
            <a:off x="6440470" y="3312827"/>
            <a:ext cx="969060" cy="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11866" y="2656295"/>
            <a:ext cx="1723868" cy="2585323"/>
          </a:xfrm>
          <a:prstGeom prst="rect">
            <a:avLst/>
          </a:prstGeom>
          <a:noFill/>
        </p:spPr>
        <p:txBody>
          <a:bodyPr wrap="square" rtlCol="0">
            <a:spAutoFit/>
          </a:bodyPr>
          <a:lstStyle/>
          <a:p>
            <a:r>
              <a:rPr lang="zh-CN" altLang="en-US" dirty="0" smtClean="0"/>
              <a:t>服务器的</a:t>
            </a:r>
            <a:r>
              <a:rPr lang="en-US" altLang="zh-CN" dirty="0" err="1" smtClean="0"/>
              <a:t>LoginAction</a:t>
            </a:r>
            <a:r>
              <a:rPr lang="zh-CN" altLang="en-US" dirty="0" smtClean="0"/>
              <a:t>接收到请求</a:t>
            </a:r>
            <a:endParaRPr lang="en-US" altLang="zh-CN" dirty="0" smtClean="0"/>
          </a:p>
          <a:p>
            <a:r>
              <a:rPr lang="zh-CN" altLang="en-US" dirty="0" smtClean="0"/>
              <a:t>从请求域中获取到</a:t>
            </a:r>
            <a:endParaRPr lang="en-US" altLang="zh-CN" dirty="0" smtClean="0"/>
          </a:p>
          <a:p>
            <a:r>
              <a:rPr lang="en-US" altLang="zh-CN" dirty="0" err="1" smtClean="0"/>
              <a:t>UserName</a:t>
            </a:r>
            <a:endParaRPr lang="en-US" altLang="zh-CN" dirty="0" smtClean="0"/>
          </a:p>
          <a:p>
            <a:r>
              <a:rPr lang="en-US" altLang="zh-CN" dirty="0" smtClean="0"/>
              <a:t>Password</a:t>
            </a:r>
          </a:p>
          <a:p>
            <a:r>
              <a:rPr lang="zh-CN" altLang="en-US" dirty="0" smtClean="0"/>
              <a:t>随即组装成一个</a:t>
            </a:r>
            <a:r>
              <a:rPr lang="en-US" altLang="zh-CN" dirty="0" smtClean="0"/>
              <a:t>User</a:t>
            </a:r>
            <a:r>
              <a:rPr lang="zh-CN" altLang="en-US" dirty="0" smtClean="0"/>
              <a:t>类</a:t>
            </a:r>
            <a:endParaRPr lang="en-US" dirty="0"/>
          </a:p>
        </p:txBody>
      </p:sp>
      <p:cxnSp>
        <p:nvCxnSpPr>
          <p:cNvPr id="14" name="Straight Arrow Connector 13"/>
          <p:cNvCxnSpPr>
            <a:stCxn id="12" idx="2"/>
            <a:endCxn id="15" idx="0"/>
          </p:cNvCxnSpPr>
          <p:nvPr/>
        </p:nvCxnSpPr>
        <p:spPr>
          <a:xfrm flipH="1">
            <a:off x="7842050" y="5241618"/>
            <a:ext cx="531750" cy="663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80116" y="5904903"/>
            <a:ext cx="1723868" cy="369332"/>
          </a:xfrm>
          <a:prstGeom prst="rect">
            <a:avLst/>
          </a:prstGeom>
          <a:noFill/>
        </p:spPr>
        <p:txBody>
          <a:bodyPr wrap="square" rtlCol="0">
            <a:spAutoFit/>
          </a:bodyPr>
          <a:lstStyle/>
          <a:p>
            <a:r>
              <a:rPr lang="zh-CN" altLang="en-US" dirty="0" smtClean="0"/>
              <a:t>验证</a:t>
            </a:r>
            <a:r>
              <a:rPr lang="zh-CN" altLang="en-US" smtClean="0"/>
              <a:t>用户名</a:t>
            </a:r>
            <a:endParaRPr lang="en-US" dirty="0"/>
          </a:p>
        </p:txBody>
      </p:sp>
      <p:cxnSp>
        <p:nvCxnSpPr>
          <p:cNvPr id="17" name="Straight Arrow Connector 16"/>
          <p:cNvCxnSpPr>
            <a:stCxn id="15" idx="1"/>
          </p:cNvCxnSpPr>
          <p:nvPr/>
        </p:nvCxnSpPr>
        <p:spPr>
          <a:xfrm flipH="1">
            <a:off x="4558765" y="6089569"/>
            <a:ext cx="2421351" cy="30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09239" y="5978911"/>
            <a:ext cx="1477440" cy="646331"/>
          </a:xfrm>
          <a:prstGeom prst="rect">
            <a:avLst/>
          </a:prstGeom>
          <a:noFill/>
        </p:spPr>
        <p:txBody>
          <a:bodyPr wrap="square" rtlCol="0">
            <a:spAutoFit/>
          </a:bodyPr>
          <a:lstStyle/>
          <a:p>
            <a:r>
              <a:rPr lang="zh-CN" altLang="en-US" dirty="0" smtClean="0"/>
              <a:t>登录成功，返回主页面</a:t>
            </a:r>
            <a:endParaRPr lang="en-US" dirty="0"/>
          </a:p>
        </p:txBody>
      </p:sp>
    </p:spTree>
    <p:extLst>
      <p:ext uri="{BB962C8B-B14F-4D97-AF65-F5344CB8AC3E}">
        <p14:creationId xmlns:p14="http://schemas.microsoft.com/office/powerpoint/2010/main" val="11412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zh-CN" altLang="en-US" dirty="0" smtClean="0"/>
              <a:t>鲁棒分析（序列图）</a:t>
            </a:r>
            <a:endParaRPr lang="en-US" dirty="0"/>
          </a:p>
        </p:txBody>
      </p:sp>
      <p:sp>
        <p:nvSpPr>
          <p:cNvPr id="4" name="Rectangle 2"/>
          <p:cNvSpPr>
            <a:spLocks noChangeArrowheads="1"/>
          </p:cNvSpPr>
          <p:nvPr/>
        </p:nvSpPr>
        <p:spPr bwMode="auto">
          <a:xfrm>
            <a:off x="9271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Content Placeholder 2"/>
          <p:cNvSpPr txBox="1">
            <a:spLocks/>
          </p:cNvSpPr>
          <p:nvPr/>
        </p:nvSpPr>
        <p:spPr>
          <a:xfrm rot="16200000">
            <a:off x="962991" y="175589"/>
            <a:ext cx="5638800" cy="6506824"/>
          </a:xfrm>
          <a:prstGeom prst="rect">
            <a:avLst/>
          </a:prstGeom>
        </p:spPr>
        <p:txBody>
          <a:bodyPr vert="eaVert"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lvl="1" indent="-342900"/>
            <a:r>
              <a:rPr lang="zh-CN" altLang="en-US" b="1" dirty="0" smtClean="0"/>
              <a:t>买方协作图</a:t>
            </a:r>
            <a:endParaRPr lang="en-US" altLang="zh-CN" b="1" dirty="0" smtClean="0"/>
          </a:p>
          <a:p>
            <a:pPr marL="342900" lvl="1" indent="-342900"/>
            <a:endParaRPr lang="en-US" altLang="zh-CN" b="1" dirty="0"/>
          </a:p>
          <a:p>
            <a:pPr marL="342900" lvl="1" indent="-342900"/>
            <a:r>
              <a:rPr lang="zh-CN" altLang="en-US" b="1" dirty="0" smtClean="0"/>
              <a:t>店主管理协作图</a:t>
            </a:r>
            <a:endParaRPr lang="en-US" altLang="zh-CN" b="1" dirty="0" smtClean="0"/>
          </a:p>
          <a:p>
            <a:pPr marL="342900" lvl="1" indent="-342900"/>
            <a:endParaRPr lang="en-US" altLang="zh-CN" b="1" dirty="0" smtClean="0"/>
          </a:p>
          <a:p>
            <a:pPr marL="342900" lvl="1" indent="-342900"/>
            <a:r>
              <a:rPr lang="zh-CN" altLang="en-US" b="1" dirty="0" smtClean="0"/>
              <a:t>注册</a:t>
            </a:r>
            <a:r>
              <a:rPr lang="zh-CN" altLang="en-US" b="1" dirty="0"/>
              <a:t>登录序列</a:t>
            </a:r>
            <a:r>
              <a:rPr lang="zh-CN" altLang="en-US" b="1" dirty="0" smtClean="0"/>
              <a:t>图</a:t>
            </a:r>
            <a:endParaRPr lang="en-US" altLang="zh-CN" b="1" dirty="0" smtClean="0"/>
          </a:p>
          <a:p>
            <a:pPr marL="342900" lvl="1" indent="-342900"/>
            <a:endParaRPr lang="en-US" altLang="zh-CN" b="1" dirty="0" smtClean="0"/>
          </a:p>
          <a:p>
            <a:pPr marL="342900" lvl="1" indent="-342900"/>
            <a:r>
              <a:rPr lang="zh-CN" altLang="en-US" b="1" dirty="0" smtClean="0"/>
              <a:t>发现</a:t>
            </a:r>
            <a:r>
              <a:rPr lang="zh-CN" altLang="en-US" b="1" dirty="0"/>
              <a:t>商品序列</a:t>
            </a:r>
            <a:r>
              <a:rPr lang="zh-CN" altLang="en-US" b="1" dirty="0" smtClean="0"/>
              <a:t>图</a:t>
            </a:r>
            <a:endParaRPr lang="en-US" altLang="zh-CN" b="1" dirty="0" smtClean="0"/>
          </a:p>
          <a:p>
            <a:pPr marL="342900" lvl="1" indent="-342900"/>
            <a:endParaRPr lang="en-US" b="1" dirty="0"/>
          </a:p>
          <a:p>
            <a:pPr marL="342900" lvl="1" indent="-342900"/>
            <a:r>
              <a:rPr lang="zh-CN" altLang="en-US" b="1" dirty="0"/>
              <a:t>购买商品序列</a:t>
            </a:r>
            <a:r>
              <a:rPr lang="zh-CN" altLang="en-US" b="1" dirty="0" smtClean="0"/>
              <a:t>图</a:t>
            </a:r>
            <a:endParaRPr lang="en-US" altLang="zh-CN" b="1" dirty="0" smtClean="0"/>
          </a:p>
          <a:p>
            <a:pPr marL="342900" lvl="1" indent="-342900"/>
            <a:endParaRPr lang="en-US" b="1" dirty="0"/>
          </a:p>
          <a:p>
            <a:pPr marL="342900" lvl="1" indent="-342900"/>
            <a:r>
              <a:rPr lang="zh-CN" altLang="en-US" b="1" dirty="0"/>
              <a:t>商铺管理序列</a:t>
            </a:r>
            <a:r>
              <a:rPr lang="zh-CN" altLang="en-US" b="1" dirty="0" smtClean="0"/>
              <a:t>图</a:t>
            </a:r>
            <a:endParaRPr lang="en-US" altLang="zh-CN" b="1" dirty="0" smtClean="0"/>
          </a:p>
          <a:p>
            <a:pPr marL="342900" lvl="1" indent="-342900"/>
            <a:endParaRPr lang="en-US" b="1" dirty="0"/>
          </a:p>
          <a:p>
            <a:pPr marL="342900" lvl="1" indent="-342900"/>
            <a:r>
              <a:rPr lang="zh-CN" altLang="en-US" b="1" dirty="0"/>
              <a:t>后台管理序列</a:t>
            </a:r>
            <a:r>
              <a:rPr lang="zh-CN" altLang="en-US" b="1" dirty="0" smtClean="0"/>
              <a:t>图</a:t>
            </a:r>
            <a:endParaRPr lang="en-US" altLang="zh-CN" b="1" dirty="0" smtClean="0"/>
          </a:p>
          <a:p>
            <a:pPr marL="342900" lvl="1" indent="-342900"/>
            <a:endParaRPr lang="en-US" b="1" dirty="0"/>
          </a:p>
        </p:txBody>
      </p:sp>
    </p:spTree>
    <p:extLst>
      <p:ext uri="{BB962C8B-B14F-4D97-AF65-F5344CB8AC3E}">
        <p14:creationId xmlns:p14="http://schemas.microsoft.com/office/powerpoint/2010/main" val="6556804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0900" y="787399"/>
            <a:ext cx="139460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965200" y="165100"/>
            <a:ext cx="2260600" cy="369332"/>
          </a:xfrm>
          <a:prstGeom prst="rect">
            <a:avLst/>
          </a:prstGeom>
          <a:noFill/>
        </p:spPr>
        <p:txBody>
          <a:bodyPr wrap="square" rtlCol="0">
            <a:spAutoFit/>
          </a:bodyPr>
          <a:lstStyle/>
          <a:p>
            <a:r>
              <a:rPr lang="zh-CN" altLang="en-US" dirty="0" smtClean="0"/>
              <a:t>买方协作图</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1287540"/>
            <a:ext cx="10491866" cy="5052050"/>
          </a:xfrm>
          <a:prstGeom prst="rect">
            <a:avLst/>
          </a:prstGeom>
        </p:spPr>
      </p:pic>
    </p:spTree>
    <p:extLst>
      <p:ext uri="{BB962C8B-B14F-4D97-AF65-F5344CB8AC3E}">
        <p14:creationId xmlns:p14="http://schemas.microsoft.com/office/powerpoint/2010/main" val="542635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数据字典</a:t>
            </a:r>
            <a:r>
              <a:rPr lang="en-US" altLang="zh-CN" dirty="0" smtClean="0"/>
              <a:t>&amp;</a:t>
            </a:r>
            <a:r>
              <a:rPr lang="zh-CN" altLang="en-US" dirty="0" smtClean="0"/>
              <a:t>数据库设计说明书</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User</a:t>
            </a:r>
            <a:r>
              <a:rPr lang="zh-CN" altLang="en-US" dirty="0" smtClean="0"/>
              <a:t>表</a:t>
            </a:r>
            <a:endParaRPr lang="en-US" altLang="zh-CN" dirty="0" smtClean="0"/>
          </a:p>
          <a:p>
            <a:r>
              <a:rPr lang="en-US" altLang="zh-CN" dirty="0" smtClean="0"/>
              <a:t>Good</a:t>
            </a:r>
            <a:r>
              <a:rPr lang="zh-CN" altLang="en-US" dirty="0" smtClean="0"/>
              <a:t>表</a:t>
            </a:r>
            <a:endParaRPr lang="en-US" altLang="zh-CN" dirty="0" smtClean="0"/>
          </a:p>
          <a:p>
            <a:r>
              <a:rPr lang="en-US" altLang="zh-CN" dirty="0" smtClean="0"/>
              <a:t>Order</a:t>
            </a:r>
            <a:r>
              <a:rPr lang="zh-CN" altLang="en-US" dirty="0" smtClean="0"/>
              <a:t>表</a:t>
            </a:r>
            <a:endParaRPr lang="en-US" altLang="zh-CN" dirty="0" smtClean="0"/>
          </a:p>
          <a:p>
            <a:r>
              <a:rPr lang="en-US" altLang="zh-CN" dirty="0" smtClean="0"/>
              <a:t>Tag</a:t>
            </a:r>
            <a:r>
              <a:rPr lang="zh-CN" altLang="en-US" dirty="0" smtClean="0"/>
              <a:t>表</a:t>
            </a:r>
            <a:endParaRPr lang="en-US" altLang="zh-CN" dirty="0" smtClean="0"/>
          </a:p>
          <a:p>
            <a:r>
              <a:rPr lang="en-US" altLang="zh-CN" dirty="0" err="1" smtClean="0"/>
              <a:t>ShoppingCart</a:t>
            </a:r>
            <a:r>
              <a:rPr lang="zh-CN" altLang="en-US" dirty="0" smtClean="0"/>
              <a:t>表</a:t>
            </a:r>
            <a:endParaRPr lang="en-US" altLang="zh-CN" dirty="0" smtClean="0"/>
          </a:p>
          <a:p>
            <a:r>
              <a:rPr lang="en-US" altLang="zh-CN" dirty="0" err="1" smtClean="0"/>
              <a:t>GoodTag</a:t>
            </a:r>
            <a:r>
              <a:rPr lang="zh-CN" altLang="en-US" dirty="0" smtClean="0"/>
              <a:t>表</a:t>
            </a:r>
            <a:endParaRPr lang="en-US" altLang="zh-CN" dirty="0" smtClean="0"/>
          </a:p>
          <a:p>
            <a:r>
              <a:rPr lang="en-US" altLang="zh-CN" dirty="0" smtClean="0"/>
              <a:t>Favorite</a:t>
            </a:r>
            <a:r>
              <a:rPr lang="zh-CN" altLang="en-US" dirty="0" smtClean="0"/>
              <a:t>表</a:t>
            </a:r>
            <a:endParaRPr lang="en-US" altLang="zh-CN" dirty="0" smtClean="0"/>
          </a:p>
          <a:p>
            <a:r>
              <a:rPr lang="en-US" altLang="zh-CN" dirty="0" smtClean="0"/>
              <a:t>Evaluate</a:t>
            </a:r>
            <a:r>
              <a:rPr lang="zh-CN" altLang="en-US" dirty="0" smtClean="0"/>
              <a:t>表</a:t>
            </a:r>
            <a:endParaRPr lang="en-US" altLang="zh-CN" dirty="0" smtClean="0"/>
          </a:p>
          <a:p>
            <a:r>
              <a:rPr lang="en-US" altLang="zh-CN" dirty="0" smtClean="0"/>
              <a:t>Address</a:t>
            </a:r>
            <a:r>
              <a:rPr lang="zh-CN" altLang="en-US" dirty="0" smtClean="0"/>
              <a:t>表</a:t>
            </a:r>
            <a:endParaRPr lang="en-US" altLang="zh-CN" dirty="0" smtClean="0"/>
          </a:p>
          <a:p>
            <a:r>
              <a:rPr lang="en-US" altLang="zh-CN" dirty="0" smtClean="0"/>
              <a:t>Advertisement</a:t>
            </a:r>
            <a:r>
              <a:rPr lang="zh-CN" altLang="en-US" dirty="0" smtClean="0"/>
              <a:t>表</a:t>
            </a:r>
            <a:endParaRPr lang="en-US" dirty="0"/>
          </a:p>
        </p:txBody>
      </p:sp>
    </p:spTree>
    <p:extLst>
      <p:ext uri="{BB962C8B-B14F-4D97-AF65-F5344CB8AC3E}">
        <p14:creationId xmlns:p14="http://schemas.microsoft.com/office/powerpoint/2010/main" val="388237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0900" y="787399"/>
            <a:ext cx="139460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965200" y="165100"/>
            <a:ext cx="2260600" cy="369332"/>
          </a:xfrm>
          <a:prstGeom prst="rect">
            <a:avLst/>
          </a:prstGeom>
          <a:noFill/>
        </p:spPr>
        <p:txBody>
          <a:bodyPr wrap="square" rtlCol="0">
            <a:spAutoFit/>
          </a:bodyPr>
          <a:lstStyle/>
          <a:p>
            <a:r>
              <a:rPr lang="zh-CN" altLang="en-US" dirty="0" smtClean="0"/>
              <a:t>店主管理协作图</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1" y="833118"/>
            <a:ext cx="4491220" cy="4800959"/>
          </a:xfrm>
          <a:prstGeom prst="rect">
            <a:avLst/>
          </a:prstGeom>
        </p:spPr>
      </p:pic>
    </p:spTree>
    <p:extLst>
      <p:ext uri="{BB962C8B-B14F-4D97-AF65-F5344CB8AC3E}">
        <p14:creationId xmlns:p14="http://schemas.microsoft.com/office/powerpoint/2010/main" val="1903408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0900" y="787399"/>
            <a:ext cx="139460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361" name="Picture 1" descr="注册登录序列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787400"/>
            <a:ext cx="7064858" cy="6248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65200" y="165100"/>
            <a:ext cx="2260600" cy="369332"/>
          </a:xfrm>
          <a:prstGeom prst="rect">
            <a:avLst/>
          </a:prstGeom>
          <a:noFill/>
        </p:spPr>
        <p:txBody>
          <a:bodyPr wrap="square" rtlCol="0">
            <a:spAutoFit/>
          </a:bodyPr>
          <a:lstStyle/>
          <a:p>
            <a:r>
              <a:rPr lang="zh-CN" altLang="en-US" dirty="0" smtClean="0"/>
              <a:t>注册登录序列图</a:t>
            </a:r>
            <a:endParaRPr lang="en-US" dirty="0"/>
          </a:p>
        </p:txBody>
      </p:sp>
    </p:spTree>
    <p:extLst>
      <p:ext uri="{BB962C8B-B14F-4D97-AF65-F5344CB8AC3E}">
        <p14:creationId xmlns:p14="http://schemas.microsoft.com/office/powerpoint/2010/main" val="2135088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0900" y="787399"/>
            <a:ext cx="139460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965200" y="165100"/>
            <a:ext cx="2260600" cy="369332"/>
          </a:xfrm>
          <a:prstGeom prst="rect">
            <a:avLst/>
          </a:prstGeom>
          <a:noFill/>
        </p:spPr>
        <p:txBody>
          <a:bodyPr wrap="square" rtlCol="0">
            <a:spAutoFit/>
          </a:bodyPr>
          <a:lstStyle/>
          <a:p>
            <a:r>
              <a:rPr lang="zh-CN" altLang="en-US" dirty="0" smtClean="0"/>
              <a:t>发现商品</a:t>
            </a:r>
            <a:r>
              <a:rPr lang="zh-CN" altLang="en-US" dirty="0" smtClean="0"/>
              <a:t>序列</a:t>
            </a:r>
            <a:r>
              <a:rPr lang="zh-CN" altLang="en-US" dirty="0" smtClean="0"/>
              <a:t>图</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534432"/>
            <a:ext cx="6430500" cy="6473716"/>
          </a:xfrm>
          <a:prstGeom prst="rect">
            <a:avLst/>
          </a:prstGeom>
        </p:spPr>
      </p:pic>
    </p:spTree>
    <p:extLst>
      <p:ext uri="{BB962C8B-B14F-4D97-AF65-F5344CB8AC3E}">
        <p14:creationId xmlns:p14="http://schemas.microsoft.com/office/powerpoint/2010/main" val="725707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0900" y="787399"/>
            <a:ext cx="139460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965200" y="165100"/>
            <a:ext cx="2260600" cy="369332"/>
          </a:xfrm>
          <a:prstGeom prst="rect">
            <a:avLst/>
          </a:prstGeom>
          <a:noFill/>
        </p:spPr>
        <p:txBody>
          <a:bodyPr wrap="square" rtlCol="0">
            <a:spAutoFit/>
          </a:bodyPr>
          <a:lstStyle/>
          <a:p>
            <a:r>
              <a:rPr lang="zh-CN" altLang="en-US" dirty="0" smtClean="0"/>
              <a:t>购买商品</a:t>
            </a:r>
            <a:r>
              <a:rPr lang="zh-CN" altLang="en-US" dirty="0" smtClean="0"/>
              <a:t>序列</a:t>
            </a:r>
            <a:r>
              <a:rPr lang="zh-CN" altLang="en-US" dirty="0" smtClean="0"/>
              <a:t>图</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1181099"/>
            <a:ext cx="9959973" cy="5491715"/>
          </a:xfrm>
          <a:prstGeom prst="rect">
            <a:avLst/>
          </a:prstGeom>
        </p:spPr>
      </p:pic>
    </p:spTree>
    <p:extLst>
      <p:ext uri="{BB962C8B-B14F-4D97-AF65-F5344CB8AC3E}">
        <p14:creationId xmlns:p14="http://schemas.microsoft.com/office/powerpoint/2010/main" val="1532532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0900" y="787399"/>
            <a:ext cx="139460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965200" y="165100"/>
            <a:ext cx="2260600" cy="369332"/>
          </a:xfrm>
          <a:prstGeom prst="rect">
            <a:avLst/>
          </a:prstGeom>
          <a:noFill/>
        </p:spPr>
        <p:txBody>
          <a:bodyPr wrap="square" rtlCol="0">
            <a:spAutoFit/>
          </a:bodyPr>
          <a:lstStyle/>
          <a:p>
            <a:r>
              <a:rPr lang="zh-CN" altLang="en-US" dirty="0" smtClean="0"/>
              <a:t>商铺管理</a:t>
            </a:r>
            <a:r>
              <a:rPr lang="zh-CN" altLang="en-US" dirty="0" smtClean="0"/>
              <a:t>序列</a:t>
            </a:r>
            <a:r>
              <a:rPr lang="zh-CN" altLang="en-US" dirty="0" smtClean="0"/>
              <a:t>图</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782290"/>
            <a:ext cx="7496289" cy="6075710"/>
          </a:xfrm>
          <a:prstGeom prst="rect">
            <a:avLst/>
          </a:prstGeom>
        </p:spPr>
      </p:pic>
    </p:spTree>
    <p:extLst>
      <p:ext uri="{BB962C8B-B14F-4D97-AF65-F5344CB8AC3E}">
        <p14:creationId xmlns:p14="http://schemas.microsoft.com/office/powerpoint/2010/main" val="2880810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0900" y="787399"/>
            <a:ext cx="139460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965200" y="165100"/>
            <a:ext cx="2260600" cy="369332"/>
          </a:xfrm>
          <a:prstGeom prst="rect">
            <a:avLst/>
          </a:prstGeom>
          <a:noFill/>
        </p:spPr>
        <p:txBody>
          <a:bodyPr wrap="square" rtlCol="0">
            <a:spAutoFit/>
          </a:bodyPr>
          <a:lstStyle/>
          <a:p>
            <a:r>
              <a:rPr lang="zh-CN" altLang="en-US" dirty="0" smtClean="0"/>
              <a:t>后台管理</a:t>
            </a:r>
            <a:r>
              <a:rPr lang="zh-CN" altLang="en-US" dirty="0" smtClean="0"/>
              <a:t>序列</a:t>
            </a:r>
            <a:r>
              <a:rPr lang="zh-CN" altLang="en-US" dirty="0" smtClean="0"/>
              <a:t>图</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833118"/>
            <a:ext cx="9440754" cy="5687414"/>
          </a:xfrm>
          <a:prstGeom prst="rect">
            <a:avLst/>
          </a:prstGeom>
        </p:spPr>
      </p:pic>
    </p:spTree>
    <p:extLst>
      <p:ext uri="{BB962C8B-B14F-4D97-AF65-F5344CB8AC3E}">
        <p14:creationId xmlns:p14="http://schemas.microsoft.com/office/powerpoint/2010/main" val="277705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altLang="zh-CN" dirty="0" smtClean="0"/>
              <a:t>							Thanks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182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User</a:t>
            </a:r>
            <a:r>
              <a:rPr lang="zh-CN" altLang="en-US" dirty="0" smtClean="0"/>
              <a:t>表</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06130712"/>
              </p:ext>
            </p:extLst>
          </p:nvPr>
        </p:nvGraphicFramePr>
        <p:xfrm>
          <a:off x="1154954" y="2492811"/>
          <a:ext cx="6941113" cy="4365189"/>
        </p:xfrm>
        <a:graphic>
          <a:graphicData uri="http://schemas.openxmlformats.org/presentationml/2006/ole">
            <mc:AlternateContent xmlns:mc="http://schemas.openxmlformats.org/markup-compatibility/2006">
              <mc:Choice xmlns:v="urn:schemas-microsoft-com:vml" Requires="v">
                <p:oleObj spid="_x0000_s1103" name="Document" r:id="rId3" imgW="5715000" imgH="3594100" progId="Word.Document.12">
                  <p:embed/>
                </p:oleObj>
              </mc:Choice>
              <mc:Fallback>
                <p:oleObj name="Document" r:id="rId3" imgW="5715000" imgH="3594100" progId="Word.Document.12">
                  <p:embed/>
                  <p:pic>
                    <p:nvPicPr>
                      <p:cNvPr id="0" name=""/>
                      <p:cNvPicPr/>
                      <p:nvPr/>
                    </p:nvPicPr>
                    <p:blipFill>
                      <a:blip r:embed="rId4"/>
                      <a:stretch>
                        <a:fillRect/>
                      </a:stretch>
                    </p:blipFill>
                    <p:spPr>
                      <a:xfrm>
                        <a:off x="1154954" y="2492811"/>
                        <a:ext cx="6941113" cy="4365189"/>
                      </a:xfrm>
                      <a:prstGeom prst="rect">
                        <a:avLst/>
                      </a:prstGeom>
                    </p:spPr>
                  </p:pic>
                </p:oleObj>
              </mc:Fallback>
            </mc:AlternateContent>
          </a:graphicData>
        </a:graphic>
      </p:graphicFrame>
    </p:spTree>
    <p:extLst>
      <p:ext uri="{BB962C8B-B14F-4D97-AF65-F5344CB8AC3E}">
        <p14:creationId xmlns:p14="http://schemas.microsoft.com/office/powerpoint/2010/main" val="661385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smtClean="0"/>
              <a:t>Good</a:t>
            </a:r>
            <a:r>
              <a:rPr lang="zh-CN" altLang="en-US" dirty="0" smtClean="0"/>
              <a:t>表</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1821803"/>
              </p:ext>
            </p:extLst>
          </p:nvPr>
        </p:nvGraphicFramePr>
        <p:xfrm>
          <a:off x="929486" y="2294953"/>
          <a:ext cx="7546705" cy="4450621"/>
        </p:xfrm>
        <a:graphic>
          <a:graphicData uri="http://schemas.openxmlformats.org/presentationml/2006/ole">
            <mc:AlternateContent xmlns:mc="http://schemas.openxmlformats.org/markup-compatibility/2006">
              <mc:Choice xmlns:v="urn:schemas-microsoft-com:vml" Requires="v">
                <p:oleObj spid="_x0000_s2127" name="Document" r:id="rId3" imgW="5943600" imgH="3505200" progId="Word.Document.12">
                  <p:embed/>
                </p:oleObj>
              </mc:Choice>
              <mc:Fallback>
                <p:oleObj name="Document" r:id="rId3" imgW="5943600" imgH="3505200" progId="Word.Document.12">
                  <p:embed/>
                  <p:pic>
                    <p:nvPicPr>
                      <p:cNvPr id="0" name=""/>
                      <p:cNvPicPr/>
                      <p:nvPr/>
                    </p:nvPicPr>
                    <p:blipFill>
                      <a:blip r:embed="rId4"/>
                      <a:stretch>
                        <a:fillRect/>
                      </a:stretch>
                    </p:blipFill>
                    <p:spPr>
                      <a:xfrm>
                        <a:off x="929486" y="2294953"/>
                        <a:ext cx="7546705" cy="4450621"/>
                      </a:xfrm>
                      <a:prstGeom prst="rect">
                        <a:avLst/>
                      </a:prstGeom>
                    </p:spPr>
                  </p:pic>
                </p:oleObj>
              </mc:Fallback>
            </mc:AlternateContent>
          </a:graphicData>
        </a:graphic>
      </p:graphicFrame>
    </p:spTree>
    <p:extLst>
      <p:ext uri="{BB962C8B-B14F-4D97-AF65-F5344CB8AC3E}">
        <p14:creationId xmlns:p14="http://schemas.microsoft.com/office/powerpoint/2010/main" val="739534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smtClean="0"/>
              <a:t>Order</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730055439"/>
              </p:ext>
            </p:extLst>
          </p:nvPr>
        </p:nvGraphicFramePr>
        <p:xfrm>
          <a:off x="929486" y="2603500"/>
          <a:ext cx="8109781" cy="3812290"/>
        </p:xfrm>
        <a:graphic>
          <a:graphicData uri="http://schemas.openxmlformats.org/presentationml/2006/ole">
            <mc:AlternateContent xmlns:mc="http://schemas.openxmlformats.org/markup-compatibility/2006">
              <mc:Choice xmlns:v="urn:schemas-microsoft-com:vml" Requires="v">
                <p:oleObj spid="_x0000_s3153" name="Document" r:id="rId3" imgW="5943600" imgH="2794000" progId="Word.Document.12">
                  <p:embed/>
                </p:oleObj>
              </mc:Choice>
              <mc:Fallback>
                <p:oleObj name="Document" r:id="rId3" imgW="5943600" imgH="2794000" progId="Word.Document.12">
                  <p:embed/>
                  <p:pic>
                    <p:nvPicPr>
                      <p:cNvPr id="0" name=""/>
                      <p:cNvPicPr/>
                      <p:nvPr/>
                    </p:nvPicPr>
                    <p:blipFill>
                      <a:blip r:embed="rId4"/>
                      <a:stretch>
                        <a:fillRect/>
                      </a:stretch>
                    </p:blipFill>
                    <p:spPr>
                      <a:xfrm>
                        <a:off x="929486" y="2603500"/>
                        <a:ext cx="8109781" cy="3812290"/>
                      </a:xfrm>
                      <a:prstGeom prst="rect">
                        <a:avLst/>
                      </a:prstGeom>
                    </p:spPr>
                  </p:pic>
                </p:oleObj>
              </mc:Fallback>
            </mc:AlternateContent>
          </a:graphicData>
        </a:graphic>
      </p:graphicFrame>
    </p:spTree>
    <p:extLst>
      <p:ext uri="{BB962C8B-B14F-4D97-AF65-F5344CB8AC3E}">
        <p14:creationId xmlns:p14="http://schemas.microsoft.com/office/powerpoint/2010/main" val="1257794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smtClean="0"/>
              <a:t>Tag</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85174851"/>
              </p:ext>
            </p:extLst>
          </p:nvPr>
        </p:nvGraphicFramePr>
        <p:xfrm>
          <a:off x="929486" y="2708431"/>
          <a:ext cx="10580590" cy="2509499"/>
        </p:xfrm>
        <a:graphic>
          <a:graphicData uri="http://schemas.openxmlformats.org/presentationml/2006/ole">
            <mc:AlternateContent xmlns:mc="http://schemas.openxmlformats.org/markup-compatibility/2006">
              <mc:Choice xmlns:v="urn:schemas-microsoft-com:vml" Requires="v">
                <p:oleObj spid="_x0000_s4174" name="Document" r:id="rId3" imgW="5943600" imgH="1409700" progId="Word.Document.12">
                  <p:embed/>
                </p:oleObj>
              </mc:Choice>
              <mc:Fallback>
                <p:oleObj name="Document" r:id="rId3" imgW="5943600" imgH="1409700" progId="Word.Document.12">
                  <p:embed/>
                  <p:pic>
                    <p:nvPicPr>
                      <p:cNvPr id="0" name=""/>
                      <p:cNvPicPr/>
                      <p:nvPr/>
                    </p:nvPicPr>
                    <p:blipFill>
                      <a:blip r:embed="rId4"/>
                      <a:stretch>
                        <a:fillRect/>
                      </a:stretch>
                    </p:blipFill>
                    <p:spPr>
                      <a:xfrm>
                        <a:off x="929486" y="2708431"/>
                        <a:ext cx="10580590" cy="2509499"/>
                      </a:xfrm>
                      <a:prstGeom prst="rect">
                        <a:avLst/>
                      </a:prstGeom>
                    </p:spPr>
                  </p:pic>
                </p:oleObj>
              </mc:Fallback>
            </mc:AlternateContent>
          </a:graphicData>
        </a:graphic>
      </p:graphicFrame>
    </p:spTree>
    <p:extLst>
      <p:ext uri="{BB962C8B-B14F-4D97-AF65-F5344CB8AC3E}">
        <p14:creationId xmlns:p14="http://schemas.microsoft.com/office/powerpoint/2010/main" val="436034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err="1" smtClean="0"/>
              <a:t>ShoppingCart</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39024477"/>
              </p:ext>
            </p:extLst>
          </p:nvPr>
        </p:nvGraphicFramePr>
        <p:xfrm>
          <a:off x="929486" y="2603500"/>
          <a:ext cx="10338692" cy="2673038"/>
        </p:xfrm>
        <a:graphic>
          <a:graphicData uri="http://schemas.openxmlformats.org/presentationml/2006/ole">
            <mc:AlternateContent xmlns:mc="http://schemas.openxmlformats.org/markup-compatibility/2006">
              <mc:Choice xmlns:v="urn:schemas-microsoft-com:vml" Requires="v">
                <p:oleObj spid="_x0000_s5198" name="Document" r:id="rId3" imgW="5943600" imgH="1536700" progId="Word.Document.12">
                  <p:embed/>
                </p:oleObj>
              </mc:Choice>
              <mc:Fallback>
                <p:oleObj name="Document" r:id="rId3" imgW="5943600" imgH="1536700" progId="Word.Document.12">
                  <p:embed/>
                  <p:pic>
                    <p:nvPicPr>
                      <p:cNvPr id="0" name=""/>
                      <p:cNvPicPr/>
                      <p:nvPr/>
                    </p:nvPicPr>
                    <p:blipFill>
                      <a:blip r:embed="rId4"/>
                      <a:stretch>
                        <a:fillRect/>
                      </a:stretch>
                    </p:blipFill>
                    <p:spPr>
                      <a:xfrm>
                        <a:off x="929486" y="2603500"/>
                        <a:ext cx="10338692" cy="2673038"/>
                      </a:xfrm>
                      <a:prstGeom prst="rect">
                        <a:avLst/>
                      </a:prstGeom>
                    </p:spPr>
                  </p:pic>
                </p:oleObj>
              </mc:Fallback>
            </mc:AlternateContent>
          </a:graphicData>
        </a:graphic>
      </p:graphicFrame>
    </p:spTree>
    <p:extLst>
      <p:ext uri="{BB962C8B-B14F-4D97-AF65-F5344CB8AC3E}">
        <p14:creationId xmlns:p14="http://schemas.microsoft.com/office/powerpoint/2010/main" val="436471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6" y="785777"/>
            <a:ext cx="8761413" cy="706964"/>
          </a:xfrm>
        </p:spPr>
        <p:txBody>
          <a:bodyPr/>
          <a:lstStyle/>
          <a:p>
            <a:r>
              <a:rPr lang="en-US" altLang="zh-CN" dirty="0" err="1" smtClean="0"/>
              <a:t>GoodTag</a:t>
            </a:r>
            <a:r>
              <a:rPr lang="zh-CN" altLang="en-US" dirty="0" smtClean="0"/>
              <a:t>表</a:t>
            </a:r>
            <a:endParaRPr lang="en-US" dirty="0"/>
          </a:p>
        </p:txBody>
      </p:sp>
      <p:sp>
        <p:nvSpPr>
          <p:cNvPr id="10" name="Content Placeholder 2"/>
          <p:cNvSpPr>
            <a:spLocks noGrp="1"/>
          </p:cNvSpPr>
          <p:nvPr>
            <p:ph idx="1"/>
          </p:nvPr>
        </p:nvSpPr>
        <p:spPr>
          <a:xfrm>
            <a:off x="1154954" y="2603500"/>
            <a:ext cx="8825659" cy="3416300"/>
          </a:xfrm>
        </p:spPr>
        <p:txBody>
          <a:bodyPr>
            <a:normAutofit/>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95693635"/>
              </p:ext>
            </p:extLst>
          </p:nvPr>
        </p:nvGraphicFramePr>
        <p:xfrm>
          <a:off x="929485" y="2603499"/>
          <a:ext cx="9990821" cy="2583097"/>
        </p:xfrm>
        <a:graphic>
          <a:graphicData uri="http://schemas.openxmlformats.org/presentationml/2006/ole">
            <mc:AlternateContent xmlns:mc="http://schemas.openxmlformats.org/markup-compatibility/2006">
              <mc:Choice xmlns:v="urn:schemas-microsoft-com:vml" Requires="v">
                <p:oleObj spid="_x0000_s6222" name="Document" r:id="rId3" imgW="5943600" imgH="1536700" progId="Word.Document.12">
                  <p:embed/>
                </p:oleObj>
              </mc:Choice>
              <mc:Fallback>
                <p:oleObj name="Document" r:id="rId3" imgW="5943600" imgH="1536700" progId="Word.Document.12">
                  <p:embed/>
                  <p:pic>
                    <p:nvPicPr>
                      <p:cNvPr id="0" name=""/>
                      <p:cNvPicPr/>
                      <p:nvPr/>
                    </p:nvPicPr>
                    <p:blipFill>
                      <a:blip r:embed="rId4"/>
                      <a:stretch>
                        <a:fillRect/>
                      </a:stretch>
                    </p:blipFill>
                    <p:spPr>
                      <a:xfrm>
                        <a:off x="929485" y="2603499"/>
                        <a:ext cx="9990821" cy="2583097"/>
                      </a:xfrm>
                      <a:prstGeom prst="rect">
                        <a:avLst/>
                      </a:prstGeom>
                    </p:spPr>
                  </p:pic>
                </p:oleObj>
              </mc:Fallback>
            </mc:AlternateContent>
          </a:graphicData>
        </a:graphic>
      </p:graphicFrame>
    </p:spTree>
    <p:extLst>
      <p:ext uri="{BB962C8B-B14F-4D97-AF65-F5344CB8AC3E}">
        <p14:creationId xmlns:p14="http://schemas.microsoft.com/office/powerpoint/2010/main" val="1035946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278</TotalTime>
  <Words>593</Words>
  <Application>Microsoft Macintosh PowerPoint</Application>
  <PresentationFormat>Widescreen</PresentationFormat>
  <Paragraphs>219</Paragraphs>
  <Slides>36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Century Gothic</vt:lpstr>
      <vt:lpstr>Wingdings 3</vt:lpstr>
      <vt:lpstr>宋体</vt:lpstr>
      <vt:lpstr>Arial</vt:lpstr>
      <vt:lpstr>Ion Boardroom</vt:lpstr>
      <vt:lpstr>Document</vt:lpstr>
      <vt:lpstr>香水网上直销系统</vt:lpstr>
      <vt:lpstr>目录</vt:lpstr>
      <vt:lpstr>数据字典&amp;数据库设计说明书</vt:lpstr>
      <vt:lpstr>User表</vt:lpstr>
      <vt:lpstr>Good表</vt:lpstr>
      <vt:lpstr>Order表</vt:lpstr>
      <vt:lpstr>Tag表</vt:lpstr>
      <vt:lpstr>ShoppingCart表</vt:lpstr>
      <vt:lpstr>GoodTag表</vt:lpstr>
      <vt:lpstr>Favorite表</vt:lpstr>
      <vt:lpstr>Evaluate表</vt:lpstr>
      <vt:lpstr>Address表</vt:lpstr>
      <vt:lpstr>Advertisement表</vt:lpstr>
      <vt:lpstr>测试用例（白盒）</vt:lpstr>
      <vt:lpstr>测试用例</vt:lpstr>
      <vt:lpstr>快速注册测试用例</vt:lpstr>
      <vt:lpstr>推荐商品栏测试用例</vt:lpstr>
      <vt:lpstr>加入购物车测试用例</vt:lpstr>
      <vt:lpstr>标签测试用例</vt:lpstr>
      <vt:lpstr>广告管理测试用例</vt:lpstr>
      <vt:lpstr>解决方案说明书</vt:lpstr>
      <vt:lpstr>资源层解决方案</vt:lpstr>
      <vt:lpstr>UserDaoImpl类详细设计</vt:lpstr>
      <vt:lpstr>业务层解决方案</vt:lpstr>
      <vt:lpstr>GetGoodActionImpl类详细设计</vt:lpstr>
      <vt:lpstr>表现层解决方案</vt:lpstr>
      <vt:lpstr>LoginJsp登录流程说明</vt:lpstr>
      <vt:lpstr>鲁棒分析（序列图）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香水网上直销系统</dc:title>
  <dc:creator>zalu za</dc:creator>
  <cp:lastModifiedBy>zalu za</cp:lastModifiedBy>
  <cp:revision>119</cp:revision>
  <dcterms:created xsi:type="dcterms:W3CDTF">2017-03-26T04:59:00Z</dcterms:created>
  <dcterms:modified xsi:type="dcterms:W3CDTF">2017-04-10T02:42:05Z</dcterms:modified>
</cp:coreProperties>
</file>