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4236" r:id="rId2"/>
  </p:sldMasterIdLst>
  <p:notesMasterIdLst>
    <p:notesMasterId r:id="rId13"/>
  </p:notesMasterIdLst>
  <p:handoutMasterIdLst>
    <p:handoutMasterId r:id="rId14"/>
  </p:handoutMasterIdLst>
  <p:sldIdLst>
    <p:sldId id="945" r:id="rId3"/>
    <p:sldId id="257" r:id="rId4"/>
    <p:sldId id="258" r:id="rId5"/>
    <p:sldId id="987" r:id="rId6"/>
    <p:sldId id="976" r:id="rId7"/>
    <p:sldId id="1027" r:id="rId8"/>
    <p:sldId id="1025" r:id="rId9"/>
    <p:sldId id="1029" r:id="rId10"/>
    <p:sldId id="1030" r:id="rId11"/>
    <p:sldId id="973" r:id="rId12"/>
  </p:sldIdLst>
  <p:sldSz cx="12192000" cy="6858000"/>
  <p:notesSz cx="7315200" cy="96012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E04F4F"/>
    <a:srgbClr val="99FF66"/>
    <a:srgbClr val="F9FC78"/>
    <a:srgbClr val="F816D8"/>
    <a:srgbClr val="DE4545"/>
    <a:srgbClr val="190000"/>
    <a:srgbClr val="DDDFE5"/>
    <a:srgbClr val="F2F2F2"/>
    <a:srgbClr val="6A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0" autoAdjust="0"/>
    <p:restoredTop sz="95840" autoAdjust="0"/>
  </p:normalViewPr>
  <p:slideViewPr>
    <p:cSldViewPr snapToGrid="0">
      <p:cViewPr varScale="1">
        <p:scale>
          <a:sx n="64" d="100"/>
          <a:sy n="64" d="100"/>
        </p:scale>
        <p:origin x="738" y="36"/>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516367" y="9021127"/>
            <a:ext cx="2998992" cy="312919"/>
          </a:xfrm>
          <a:prstGeom prst="rect">
            <a:avLst/>
          </a:prstGeom>
        </p:spPr>
        <p:txBody>
          <a:bodyPr vert="horz" lIns="0" tIns="0" rIns="0" bIns="0" rtlCol="0" anchor="b"/>
          <a:lstStyle>
            <a:lvl1pPr algn="l">
              <a:defRPr sz="13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550747" y="9021127"/>
            <a:ext cx="1265298" cy="312919"/>
          </a:xfrm>
          <a:prstGeom prst="rect">
            <a:avLst/>
          </a:prstGeom>
        </p:spPr>
        <p:txBody>
          <a:bodyPr vert="horz" lIns="0" tIns="0" rIns="0" bIns="0" rtlCol="0" anchor="b"/>
          <a:lstStyle>
            <a:lvl1pPr algn="r">
              <a:defRPr sz="13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408491" y="219183"/>
            <a:ext cx="1407554" cy="253959"/>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6661" tIns="48331" rIns="96661" bIns="48331" numCol="1" anchor="t" anchorCtr="0" compatLnSpc="1">
            <a:prstTxWarp prst="textNoShape">
              <a:avLst/>
            </a:prstTxWarp>
          </a:bodyPr>
          <a:lstStyle/>
          <a:p>
            <a:pPr defTabSz="966612">
              <a:defRPr/>
            </a:pPr>
            <a:endParaRPr lang="en-US" sz="1900">
              <a:solidFill>
                <a:prstClr val="black"/>
              </a:solidFill>
              <a:latin typeface="Microsoft Sans Serif"/>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0925" y="582613"/>
            <a:ext cx="5211763" cy="2932112"/>
          </a:xfrm>
          <a:prstGeom prst="rect">
            <a:avLst/>
          </a:prstGeom>
          <a:noFill/>
          <a:ln w="9525">
            <a:solidFill>
              <a:schemeClr val="tx1">
                <a:lumMod val="50000"/>
                <a:lumOff val="50000"/>
              </a:schemeClr>
            </a:solidFill>
          </a:ln>
        </p:spPr>
        <p:txBody>
          <a:bodyPr vert="horz" lIns="96661" tIns="48331" rIns="96661" bIns="48331" rtlCol="0" anchor="ctr"/>
          <a:lstStyle/>
          <a:p>
            <a:r>
              <a:rPr lang="en-US"/>
              <a:t> </a:t>
            </a:r>
            <a:endParaRPr lang="en-US" dirty="0"/>
          </a:p>
        </p:txBody>
      </p:sp>
      <p:sp>
        <p:nvSpPr>
          <p:cNvPr id="5" name="Notes Placeholder 4"/>
          <p:cNvSpPr>
            <a:spLocks noGrp="1"/>
          </p:cNvSpPr>
          <p:nvPr>
            <p:ph type="body" sz="quarter" idx="3"/>
          </p:nvPr>
        </p:nvSpPr>
        <p:spPr>
          <a:xfrm>
            <a:off x="1010000" y="3677194"/>
            <a:ext cx="5293845" cy="512202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61023" y="9018198"/>
            <a:ext cx="5013711" cy="31584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550747" y="9018198"/>
            <a:ext cx="1488441" cy="31584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408491" y="219183"/>
            <a:ext cx="1407554" cy="253959"/>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6661" tIns="48331" rIns="96661" bIns="48331" numCol="1" anchor="t" anchorCtr="0" compatLnSpc="1">
            <a:prstTxWarp prst="textNoShape">
              <a:avLst/>
            </a:prstTxWarp>
          </a:bodyPr>
          <a:lstStyle/>
          <a:p>
            <a:pPr marL="0" marR="0" lvl="0" indent="0" algn="l" defTabSz="96661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2389" userDrawn="1">
          <p15:clr>
            <a:srgbClr val="F26B43"/>
          </p15:clr>
        </p15:guide>
        <p15:guide id="2" pos="165" userDrawn="1">
          <p15:clr>
            <a:srgbClr val="F26B43"/>
          </p15:clr>
        </p15:guide>
        <p15:guide id="3" pos="3323" userDrawn="1">
          <p15:clr>
            <a:srgbClr val="F26B43"/>
          </p15:clr>
        </p15:guide>
        <p15:guide id="4" pos="3497" userDrawn="1">
          <p15:clr>
            <a:srgbClr val="F26B43"/>
          </p15:clr>
        </p15:guide>
        <p15:guide id="5" pos="4434" userDrawn="1">
          <p15:clr>
            <a:srgbClr val="F26B43"/>
          </p15:clr>
        </p15:guide>
        <p15:guide id="7" pos="8192"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65331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626697"/>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504A-04EC-425E-84F9-3C823B3D9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D71D0-5960-4BDB-9D8C-D677903EF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F07F8-518E-4FA5-A4B6-1B2EC3E717A0}"/>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5" name="Footer Placeholder 4">
            <a:extLst>
              <a:ext uri="{FF2B5EF4-FFF2-40B4-BE49-F238E27FC236}">
                <a16:creationId xmlns:a16="http://schemas.microsoft.com/office/drawing/2014/main" id="{F1AF8789-F657-4AAC-83F8-4DCC13AE3C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30C35F-5EEC-464F-BA3A-B024E415A4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20234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999204"/>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8FD3-5FF7-45EF-AB06-EE7FA4482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B2E53-22D6-4008-B6FB-EF928EC2A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00C6B5-199E-479D-A46C-CADF436E7D01}"/>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5" name="Footer Placeholder 4">
            <a:extLst>
              <a:ext uri="{FF2B5EF4-FFF2-40B4-BE49-F238E27FC236}">
                <a16:creationId xmlns:a16="http://schemas.microsoft.com/office/drawing/2014/main" id="{CD168863-0042-4296-955A-9B54B9B6BF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DE2649-39E4-445F-B73A-28BB04E2FD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06907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DC50-E8C4-4B8F-B6E3-453B66AE3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B5A0D-2646-42C7-BF5D-EB55BFC1E5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54FDFC-507A-47FA-9DA5-EBD92A1EF7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C741C-0FB8-4541-8030-8A3AF803BBB5}"/>
              </a:ext>
            </a:extLst>
          </p:cNvPr>
          <p:cNvSpPr>
            <a:spLocks noGrp="1"/>
          </p:cNvSpPr>
          <p:nvPr>
            <p:ph type="dt" sz="half" idx="10"/>
          </p:nvPr>
        </p:nvSpPr>
        <p:spPr/>
        <p:txBody>
          <a:bodyPr/>
          <a:lstStyle/>
          <a:p>
            <a:fld id="{EB712588-04B1-427B-82EE-E8DB90309F08}" type="datetimeFigureOut">
              <a:rPr lang="en-US" smtClean="0"/>
              <a:t>7/5/2024</a:t>
            </a:fld>
            <a:endParaRPr lang="en-US" dirty="0"/>
          </a:p>
        </p:txBody>
      </p:sp>
      <p:sp>
        <p:nvSpPr>
          <p:cNvPr id="6" name="Footer Placeholder 5">
            <a:extLst>
              <a:ext uri="{FF2B5EF4-FFF2-40B4-BE49-F238E27FC236}">
                <a16:creationId xmlns:a16="http://schemas.microsoft.com/office/drawing/2014/main" id="{5E28EB52-EC23-4C85-94C1-A635DA05AB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261E87-8099-4D7B-B1B9-1E41E8D77577}"/>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95357395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4CEB-4111-4B1F-AF61-93E2F9783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10A49-8975-4526-A0DE-F76E4CB63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FA3F00-0F36-4295-8CA5-86A9A44370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B3179-7915-4F75-8D1F-478816E8C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796BB3-A0C0-4962-AD22-5A0BA1EC69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7E5E63-1547-4F3D-9512-3216103805CC}"/>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8" name="Footer Placeholder 7">
            <a:extLst>
              <a:ext uri="{FF2B5EF4-FFF2-40B4-BE49-F238E27FC236}">
                <a16:creationId xmlns:a16="http://schemas.microsoft.com/office/drawing/2014/main" id="{5E948BBB-D572-4104-BC4C-EDEB55156C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C78A21B-F845-4143-A11B-83E2CD7C7C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20025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06E6-26AB-4494-90FF-206BD5929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1AD971-C261-49BD-BD5A-B531227A5071}"/>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4" name="Footer Placeholder 3">
            <a:extLst>
              <a:ext uri="{FF2B5EF4-FFF2-40B4-BE49-F238E27FC236}">
                <a16:creationId xmlns:a16="http://schemas.microsoft.com/office/drawing/2014/main" id="{3AF5BF7B-7B9B-451F-A89A-8A1AE5CCFF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E7EFE3-60B5-45F2-A433-CF0F760F25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314073"/>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7D85-081B-44FD-AD1F-EE7BCBEE700D}"/>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3" name="Footer Placeholder 2">
            <a:extLst>
              <a:ext uri="{FF2B5EF4-FFF2-40B4-BE49-F238E27FC236}">
                <a16:creationId xmlns:a16="http://schemas.microsoft.com/office/drawing/2014/main" id="{0593D9E5-975F-464F-A920-A3C1A17AA33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313910-3C65-4C54-90A1-9D58BB0CED5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56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2F0C-68E8-4C65-A497-5298524D4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A4A046-B69B-421F-B0FD-2147AA27E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14C41-F09D-4C75-8A5A-BC8B7B9CE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FFB016-D46F-43C7-9C3B-CD19034DEC8C}"/>
              </a:ext>
            </a:extLst>
          </p:cNvPr>
          <p:cNvSpPr>
            <a:spLocks noGrp="1"/>
          </p:cNvSpPr>
          <p:nvPr>
            <p:ph type="dt" sz="half" idx="10"/>
          </p:nvPr>
        </p:nvSpPr>
        <p:spPr/>
        <p:txBody>
          <a:bodyPr/>
          <a:lstStyle/>
          <a:p>
            <a:fld id="{42A54C80-263E-416B-A8E0-580EDEADCBDC}" type="datetimeFigureOut">
              <a:rPr lang="en-US" smtClean="0"/>
              <a:t>7/5/2024</a:t>
            </a:fld>
            <a:endParaRPr lang="en-US" dirty="0"/>
          </a:p>
        </p:txBody>
      </p:sp>
      <p:sp>
        <p:nvSpPr>
          <p:cNvPr id="6" name="Footer Placeholder 5">
            <a:extLst>
              <a:ext uri="{FF2B5EF4-FFF2-40B4-BE49-F238E27FC236}">
                <a16:creationId xmlns:a16="http://schemas.microsoft.com/office/drawing/2014/main" id="{76B4620F-1D43-40E6-A534-4E1DAE23EE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D82E41-8406-4ACB-A67D-DFE3C4456A12}"/>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2151942"/>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D30D-2776-4A02-95F0-183B7232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8A979-CB4A-4CB2-917A-D65A881F2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DA309-C977-44D3-A33C-41540F5D9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BEB4E7-3A0A-4C3C-9EFB-DDBE70826B76}"/>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6" name="Footer Placeholder 5">
            <a:extLst>
              <a:ext uri="{FF2B5EF4-FFF2-40B4-BE49-F238E27FC236}">
                <a16:creationId xmlns:a16="http://schemas.microsoft.com/office/drawing/2014/main" id="{6445CA11-8DCB-44B7-ACD2-807703EDAC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D9ABA8-085A-4AD2-BFDC-7968C82215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73218"/>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2993-C5E3-40C1-80E1-EA4ACD92A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7925A-BB59-4321-8CFC-1FDD6D0DF9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96039-6E27-4323-AA57-CC0159F306EA}"/>
              </a:ext>
            </a:extLst>
          </p:cNvPr>
          <p:cNvSpPr>
            <a:spLocks noGrp="1"/>
          </p:cNvSpPr>
          <p:nvPr>
            <p:ph type="dt" sz="half" idx="10"/>
          </p:nvPr>
        </p:nvSpPr>
        <p:spPr/>
        <p:txBody>
          <a:bodyPr/>
          <a:lstStyle/>
          <a:p>
            <a:fld id="{55C6B4A9-1611-4792-9094-5F34BCA07E0B}" type="datetimeFigureOut">
              <a:rPr lang="en-US" smtClean="0"/>
              <a:t>7/5/2024</a:t>
            </a:fld>
            <a:endParaRPr lang="en-US" dirty="0"/>
          </a:p>
        </p:txBody>
      </p:sp>
      <p:sp>
        <p:nvSpPr>
          <p:cNvPr id="5" name="Footer Placeholder 4">
            <a:extLst>
              <a:ext uri="{FF2B5EF4-FFF2-40B4-BE49-F238E27FC236}">
                <a16:creationId xmlns:a16="http://schemas.microsoft.com/office/drawing/2014/main" id="{31B9FC96-594F-4B3D-AF8C-4680FF6B94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14755-4566-47CD-B024-C7E4A2C62B95}"/>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75726429"/>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E8A4-4892-433A-A7F5-AC6C64900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FFBCA-C37C-4D27-B918-E6677A9713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C4308-A88E-41A8-A340-496763AD7A1A}"/>
              </a:ext>
            </a:extLst>
          </p:cNvPr>
          <p:cNvSpPr>
            <a:spLocks noGrp="1"/>
          </p:cNvSpPr>
          <p:nvPr>
            <p:ph type="dt" sz="half" idx="10"/>
          </p:nvPr>
        </p:nvSpPr>
        <p:spPr/>
        <p:txBody>
          <a:bodyPr/>
          <a:lstStyle/>
          <a:p>
            <a:fld id="{B61BEF0D-F0BB-DE4B-95CE-6DB70DBA9567}" type="datetimeFigureOut">
              <a:rPr lang="en-US" smtClean="0"/>
              <a:pPr/>
              <a:t>7/5/2024</a:t>
            </a:fld>
            <a:endParaRPr lang="en-US" dirty="0"/>
          </a:p>
        </p:txBody>
      </p:sp>
      <p:sp>
        <p:nvSpPr>
          <p:cNvPr id="5" name="Footer Placeholder 4">
            <a:extLst>
              <a:ext uri="{FF2B5EF4-FFF2-40B4-BE49-F238E27FC236}">
                <a16:creationId xmlns:a16="http://schemas.microsoft.com/office/drawing/2014/main" id="{E713E15D-0B15-4DD6-9FFE-0BEA82D46C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C4B23A-A6B8-40C3-A457-C4F6B210ED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8118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98" r:id="rId43"/>
    <p:sldLayoutId id="2147484199"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C02AA-0E98-48FF-8B5A-50C9DBBAA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989CD-5351-4E69-85F7-D01618B5C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56F9-A9E9-4499-B5E7-2DFBDBAD7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A8714-8FF2-42AA-9D76-E3ABD3A7DFB0}" type="datetimeFigureOut">
              <a:rPr lang="en-US" smtClean="0"/>
              <a:t>7/5/2024</a:t>
            </a:fld>
            <a:endParaRPr lang="en-US"/>
          </a:p>
        </p:txBody>
      </p:sp>
      <p:sp>
        <p:nvSpPr>
          <p:cNvPr id="5" name="Footer Placeholder 4">
            <a:extLst>
              <a:ext uri="{FF2B5EF4-FFF2-40B4-BE49-F238E27FC236}">
                <a16:creationId xmlns:a16="http://schemas.microsoft.com/office/drawing/2014/main" id="{77418A12-1A7A-4E97-A303-E0525064F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D281A-7AE2-47AA-B8C3-610DCB523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053DA-CF96-4FF2-8377-131D6AFD3190}" type="slidenum">
              <a:rPr lang="en-US" smtClean="0"/>
              <a:t>‹#›</a:t>
            </a:fld>
            <a:endParaRPr lang="en-US"/>
          </a:p>
        </p:txBody>
      </p:sp>
      <p:sp>
        <p:nvSpPr>
          <p:cNvPr id="7" name="TextBox 6">
            <a:extLst>
              <a:ext uri="{FF2B5EF4-FFF2-40B4-BE49-F238E27FC236}">
                <a16:creationId xmlns:a16="http://schemas.microsoft.com/office/drawing/2014/main" id="{8657A020-43A0-42F9-8EDA-047E668050BB}"/>
              </a:ext>
            </a:extLst>
          </p:cNvPr>
          <p:cNvSpPr txBox="1"/>
          <p:nvPr/>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058579082"/>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5" pos="7359">
          <p15:clr>
            <a:srgbClr val="F26B43"/>
          </p15:clr>
        </p15:guide>
        <p15:guide id="6" orient="horz" pos="4181">
          <p15:clr>
            <a:srgbClr val="F26B43"/>
          </p15:clr>
        </p15:guide>
        <p15:guide id="7" orient="horz" pos="571">
          <p15:clr>
            <a:srgbClr val="F26B43"/>
          </p15:clr>
        </p15:guide>
        <p15:guide id="8" pos="3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13000" r="-13000"/>
          </a:stretch>
        </a:blip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879A628-2C9D-4A61-8CB2-9521177A3B9A}"/>
              </a:ext>
            </a:extLst>
          </p:cNvPr>
          <p:cNvSpPr>
            <a:spLocks noGrp="1"/>
          </p:cNvSpPr>
          <p:nvPr>
            <p:ph type="ctrTitle"/>
          </p:nvPr>
        </p:nvSpPr>
        <p:spPr>
          <a:xfrm>
            <a:off x="774700" y="762000"/>
            <a:ext cx="3759200" cy="3340100"/>
          </a:xfrm>
        </p:spPr>
        <p:txBody>
          <a:bodyPr vert="horz" lIns="91440" tIns="45720" rIns="91440" bIns="45720" rtlCol="0" anchor="ctr">
            <a:normAutofit fontScale="90000"/>
          </a:bodyPr>
          <a:lstStyle/>
          <a:p>
            <a:r>
              <a:rPr lang="en-US" sz="5400" kern="1200" dirty="0">
                <a:solidFill>
                  <a:srgbClr val="FFFFFF"/>
                </a:solidFill>
                <a:latin typeface="+mj-lt"/>
                <a:ea typeface="+mj-ea"/>
                <a:cs typeface="+mj-cs"/>
              </a:rPr>
              <a:t>Multi-Label Movie Genre Classification</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94EA2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4">
            <a:extLst>
              <a:ext uri="{FF2B5EF4-FFF2-40B4-BE49-F238E27FC236}">
                <a16:creationId xmlns:a16="http://schemas.microsoft.com/office/drawing/2014/main" id="{01D7FB21-8355-4F8A-B0A7-C02F2DED67A1}"/>
              </a:ext>
            </a:extLst>
          </p:cNvPr>
          <p:cNvPicPr>
            <a:picLocks noChangeAspect="1"/>
          </p:cNvPicPr>
          <p:nvPr/>
        </p:nvPicPr>
        <p:blipFill>
          <a:blip r:embed="rId3"/>
          <a:stretch>
            <a:fillRect/>
          </a:stretch>
        </p:blipFill>
        <p:spPr>
          <a:xfrm>
            <a:off x="5143500" y="3223120"/>
            <a:ext cx="1905004" cy="412636"/>
          </a:xfrm>
          <a:prstGeom prst="rect">
            <a:avLst/>
          </a:prstGeom>
        </p:spPr>
      </p:pic>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rgbClr val="868D4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Subtitle 2">
            <a:extLst>
              <a:ext uri="{FF2B5EF4-FFF2-40B4-BE49-F238E27FC236}">
                <a16:creationId xmlns:a16="http://schemas.microsoft.com/office/drawing/2014/main" id="{61BB30DD-A81C-43A2-8C10-BFEDF6300939}"/>
              </a:ext>
            </a:extLst>
          </p:cNvPr>
          <p:cNvSpPr>
            <a:spLocks noGrp="1"/>
          </p:cNvSpPr>
          <p:nvPr>
            <p:ph type="subTitle" idx="1"/>
          </p:nvPr>
        </p:nvSpPr>
        <p:spPr>
          <a:xfrm>
            <a:off x="7658103" y="795548"/>
            <a:ext cx="3759198" cy="5275603"/>
          </a:xfrm>
        </p:spPr>
        <p:txBody>
          <a:bodyPr vert="horz" lIns="91440" tIns="45720" rIns="91440" bIns="45720" rtlCol="0" anchor="ctr">
            <a:normAutofit/>
          </a:bodyPr>
          <a:lstStyle/>
          <a:p>
            <a:r>
              <a:rPr lang="en-US" sz="3200" dirty="0"/>
              <a:t>Zariff Danial</a:t>
            </a:r>
          </a:p>
          <a:p>
            <a:pPr indent="-228600" algn="l">
              <a:buFont typeface="Arial" panose="020B0604020202020204" pitchFamily="34" charset="0"/>
              <a:buChar char="•"/>
            </a:pPr>
            <a:endParaRPr lang="en-US" sz="2000" dirty="0"/>
          </a:p>
          <a:p>
            <a:pPr algn="l"/>
            <a:endParaRPr lang="en-US" sz="1600" dirty="0"/>
          </a:p>
          <a:p>
            <a:pPr algn="l"/>
            <a:endParaRPr lang="en-US" sz="1600" dirty="0"/>
          </a:p>
          <a:p>
            <a:pPr algn="l"/>
            <a:r>
              <a:rPr lang="en-US" sz="1600" dirty="0"/>
              <a:t>Data Science Capstone Project</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8036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A138-117F-41AF-A968-615412A184EA}"/>
              </a:ext>
            </a:extLst>
          </p:cNvPr>
          <p:cNvSpPr>
            <a:spLocks noGrp="1"/>
          </p:cNvSpPr>
          <p:nvPr>
            <p:ph type="title"/>
          </p:nvPr>
        </p:nvSpPr>
        <p:spPr>
          <a:xfrm>
            <a:off x="831850" y="1709738"/>
            <a:ext cx="10515600" cy="2852737"/>
          </a:xfrm>
        </p:spPr>
        <p:txBody>
          <a:bodyPr/>
          <a:lstStyle/>
          <a:p>
            <a:r>
              <a:rPr lang="en-US" dirty="0"/>
              <a:t>Thank You!</a:t>
            </a:r>
          </a:p>
        </p:txBody>
      </p:sp>
      <p:sp>
        <p:nvSpPr>
          <p:cNvPr id="5" name="Text Placeholder 4">
            <a:extLst>
              <a:ext uri="{FF2B5EF4-FFF2-40B4-BE49-F238E27FC236}">
                <a16:creationId xmlns:a16="http://schemas.microsoft.com/office/drawing/2014/main" id="{910C75DA-5B12-58C8-28C7-5170FB143262}"/>
              </a:ext>
            </a:extLst>
          </p:cNvPr>
          <p:cNvSpPr>
            <a:spLocks noGrp="1"/>
          </p:cNvSpPr>
          <p:nvPr>
            <p:ph type="body" idx="1"/>
          </p:nvPr>
        </p:nvSpPr>
        <p:spPr/>
        <p:txBody>
          <a:bodyPr/>
          <a:lstStyle/>
          <a:p>
            <a:endParaRPr lang="en-MY"/>
          </a:p>
        </p:txBody>
      </p:sp>
    </p:spTree>
    <p:extLst>
      <p:ext uri="{BB962C8B-B14F-4D97-AF65-F5344CB8AC3E}">
        <p14:creationId xmlns:p14="http://schemas.microsoft.com/office/powerpoint/2010/main" val="373668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1981200" y="1310910"/>
            <a:ext cx="8229600" cy="5154626"/>
          </a:xfrm>
        </p:spPr>
        <p:txBody>
          <a:bodyPr>
            <a:normAutofit fontScale="77500" lnSpcReduction="20000"/>
          </a:bodyPr>
          <a:lstStyle/>
          <a:p>
            <a:r>
              <a:rPr lang="en-US" b="1" dirty="0"/>
              <a:t>Movies</a:t>
            </a:r>
            <a:r>
              <a:rPr lang="en-US" dirty="0"/>
              <a:t> often belong to </a:t>
            </a:r>
            <a:r>
              <a:rPr lang="en-US" b="1" dirty="0"/>
              <a:t>multiple genres</a:t>
            </a:r>
            <a:r>
              <a:rPr lang="en-US" dirty="0"/>
              <a:t>, reflecting their diverse storytelling elements and appeal to various audiences. Accurately classifying these genres can enhance user experience in streaming services, recommendation systems, and content organization. Traditional methods of movie genre classification involve </a:t>
            </a:r>
            <a:r>
              <a:rPr lang="en-US" b="1" dirty="0"/>
              <a:t>manual annotation by experts</a:t>
            </a:r>
            <a:r>
              <a:rPr lang="en-US" dirty="0"/>
              <a:t>, which is </a:t>
            </a:r>
            <a:r>
              <a:rPr lang="en-US" b="1" dirty="0"/>
              <a:t>time-consuming and subjective.</a:t>
            </a:r>
          </a:p>
          <a:p>
            <a:endParaRPr lang="en-US" b="1" dirty="0"/>
          </a:p>
          <a:p>
            <a:r>
              <a:rPr lang="en-US" dirty="0"/>
              <a:t>Automated multi-label genre classification can streamline this process, providing consistent and efficient categorization. Such a model can </a:t>
            </a:r>
            <a:r>
              <a:rPr lang="en-US" b="1" dirty="0"/>
              <a:t>handle the complexity of multiple genres</a:t>
            </a:r>
            <a:r>
              <a:rPr lang="en-US" dirty="0"/>
              <a:t> for a single movie, </a:t>
            </a:r>
            <a:r>
              <a:rPr lang="en-US" b="1" dirty="0"/>
              <a:t>improving the accuracy of genre tagging</a:t>
            </a:r>
            <a:r>
              <a:rPr lang="en-US" dirty="0"/>
              <a:t>.</a:t>
            </a:r>
          </a:p>
          <a:p>
            <a:endParaRPr lang="en-US" dirty="0"/>
          </a:p>
          <a:p>
            <a:r>
              <a:rPr lang="en-US" dirty="0"/>
              <a:t>There is a need for a reliable, efficient, and </a:t>
            </a:r>
            <a:r>
              <a:rPr lang="en-US" b="1" dirty="0"/>
              <a:t>accurate predictive model</a:t>
            </a:r>
            <a:r>
              <a:rPr lang="en-US" dirty="0"/>
              <a:t> that can </a:t>
            </a:r>
            <a:r>
              <a:rPr lang="en-US" b="1" dirty="0"/>
              <a:t>assist in the automated classification of movie genres</a:t>
            </a:r>
            <a:r>
              <a:rPr lang="en-US" dirty="0"/>
              <a:t>, ultimately enhancing user experience, content recommendation, and overall content management in the film industry.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Overview</a:t>
            </a:r>
          </a:p>
        </p:txBody>
      </p:sp>
      <p:sp>
        <p:nvSpPr>
          <p:cNvPr id="3" name="Content Placeholder 2"/>
          <p:cNvSpPr>
            <a:spLocks noGrp="1"/>
          </p:cNvSpPr>
          <p:nvPr>
            <p:ph idx="1"/>
          </p:nvPr>
        </p:nvSpPr>
        <p:spPr>
          <a:xfrm>
            <a:off x="1981200" y="1431560"/>
            <a:ext cx="8229600" cy="5009699"/>
          </a:xfrm>
        </p:spPr>
        <p:txBody>
          <a:bodyPr>
            <a:normAutofit fontScale="47500" lnSpcReduction="20000"/>
          </a:bodyPr>
          <a:lstStyle/>
          <a:p>
            <a:r>
              <a:rPr lang="en-US" sz="3600" b="1" dirty="0"/>
              <a:t>Data: Obtained from IMDB</a:t>
            </a:r>
          </a:p>
          <a:p>
            <a:endParaRPr b="1" dirty="0"/>
          </a:p>
          <a:p>
            <a:r>
              <a:rPr lang="en-US" sz="3600" b="1" dirty="0"/>
              <a:t>How the Model Works?</a:t>
            </a:r>
          </a:p>
          <a:p>
            <a:endParaRPr lang="en-US" b="1" dirty="0"/>
          </a:p>
          <a:p>
            <a:pPr>
              <a:buFont typeface="+mj-lt"/>
              <a:buAutoNum type="arabicPeriod"/>
            </a:pPr>
            <a:r>
              <a:rPr lang="en-US" sz="3500" b="1" dirty="0"/>
              <a:t>Collecting Data:</a:t>
            </a:r>
            <a:r>
              <a:rPr lang="en-US" sz="3500" dirty="0"/>
              <a:t> The model gathers information about movies, like their titles and plot summaries, from a large database.</a:t>
            </a:r>
          </a:p>
          <a:p>
            <a:pPr>
              <a:buFont typeface="+mj-lt"/>
              <a:buAutoNum type="arabicPeriod"/>
            </a:pPr>
            <a:endParaRPr lang="en-US" sz="3500" dirty="0"/>
          </a:p>
          <a:p>
            <a:pPr>
              <a:buFont typeface="+mj-lt"/>
              <a:buAutoNum type="arabicPeriod"/>
            </a:pPr>
            <a:r>
              <a:rPr lang="en-US" sz="3500" b="1" dirty="0"/>
              <a:t>Finding Patterns:</a:t>
            </a:r>
            <a:r>
              <a:rPr lang="en-US" sz="3500" dirty="0"/>
              <a:t> It looks at these plot summaries to find clues that can help decide what genres the movies belong to, like action, comedy, or drama.</a:t>
            </a:r>
          </a:p>
          <a:p>
            <a:pPr>
              <a:buFont typeface="+mj-lt"/>
              <a:buAutoNum type="arabicPeriod"/>
            </a:pPr>
            <a:endParaRPr lang="en-US" sz="3500" dirty="0"/>
          </a:p>
          <a:p>
            <a:pPr>
              <a:buFont typeface="+mj-lt"/>
              <a:buAutoNum type="arabicPeriod"/>
            </a:pPr>
            <a:r>
              <a:rPr lang="en-US" sz="3500" b="1" dirty="0"/>
              <a:t>Training:</a:t>
            </a:r>
            <a:r>
              <a:rPr lang="en-US" sz="3500" dirty="0"/>
              <a:t> The model learns from a lot of examples to understand which words and phrases are linked to certain genres.</a:t>
            </a:r>
          </a:p>
          <a:p>
            <a:pPr>
              <a:buFont typeface="+mj-lt"/>
              <a:buAutoNum type="arabicPeriod"/>
            </a:pPr>
            <a:endParaRPr lang="en-US" sz="3500" dirty="0"/>
          </a:p>
          <a:p>
            <a:pPr>
              <a:buFont typeface="+mj-lt"/>
              <a:buAutoNum type="arabicPeriod"/>
            </a:pPr>
            <a:r>
              <a:rPr lang="en-US" sz="3500" b="1" dirty="0"/>
              <a:t>Predicting:</a:t>
            </a:r>
            <a:r>
              <a:rPr lang="en-US" sz="3500" dirty="0"/>
              <a:t> When given a new movie's plot summary, the model uses what it has learned to guess which genres fit that movie.</a:t>
            </a:r>
          </a:p>
          <a:p>
            <a:pPr>
              <a:buFont typeface="+mj-lt"/>
              <a:buAutoNum type="arabicPeriod"/>
            </a:pPr>
            <a:endParaRPr lang="en-US" sz="3500" dirty="0"/>
          </a:p>
          <a:p>
            <a:pPr>
              <a:buFont typeface="+mj-lt"/>
              <a:buAutoNum type="arabicPeriod"/>
            </a:pPr>
            <a:r>
              <a:rPr lang="en-US" sz="3500" b="1" dirty="0"/>
              <a:t>Checking Accuracy:</a:t>
            </a:r>
            <a:r>
              <a:rPr lang="en-US" sz="3500" dirty="0"/>
              <a:t> Finally, we check how well the model is doing by comparing its guesses to the actual genres and see if it can improve.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F2E35A4-9BC3-472B-8A87-3673F1372C01}"/>
              </a:ext>
            </a:extLst>
          </p:cNvPr>
          <p:cNvGrpSpPr/>
          <p:nvPr/>
        </p:nvGrpSpPr>
        <p:grpSpPr>
          <a:xfrm>
            <a:off x="1722956" y="1871467"/>
            <a:ext cx="3530810" cy="4036215"/>
            <a:chOff x="507790" y="2646404"/>
            <a:chExt cx="3530810" cy="4036215"/>
          </a:xfrm>
        </p:grpSpPr>
        <p:sp>
          <p:nvSpPr>
            <p:cNvPr id="16" name="Content Placeholder 2">
              <a:extLst>
                <a:ext uri="{FF2B5EF4-FFF2-40B4-BE49-F238E27FC236}">
                  <a16:creationId xmlns:a16="http://schemas.microsoft.com/office/drawing/2014/main" id="{34FD35C6-69F2-4C90-946F-34DDDA8B7A2B}"/>
                </a:ext>
              </a:extLst>
            </p:cNvPr>
            <p:cNvSpPr txBox="1">
              <a:spLocks/>
            </p:cNvSpPr>
            <p:nvPr/>
          </p:nvSpPr>
          <p:spPr>
            <a:xfrm>
              <a:off x="507790" y="2646404"/>
              <a:ext cx="3530810" cy="52396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Online Streaming Companies</a:t>
              </a:r>
            </a:p>
          </p:txBody>
        </p:sp>
        <p:pic>
          <p:nvPicPr>
            <p:cNvPr id="4" name="Picture 3">
              <a:extLst>
                <a:ext uri="{FF2B5EF4-FFF2-40B4-BE49-F238E27FC236}">
                  <a16:creationId xmlns:a16="http://schemas.microsoft.com/office/drawing/2014/main" id="{875C36AD-517F-486F-BE93-8835AC5E6907}"/>
                </a:ext>
              </a:extLst>
            </p:cNvPr>
            <p:cNvPicPr>
              <a:picLocks noChangeAspect="1"/>
            </p:cNvPicPr>
            <p:nvPr/>
          </p:nvPicPr>
          <p:blipFill>
            <a:blip r:embed="rId2"/>
            <a:stretch>
              <a:fillRect/>
            </a:stretch>
          </p:blipFill>
          <p:spPr>
            <a:xfrm>
              <a:off x="1503974" y="3020208"/>
              <a:ext cx="1171575" cy="552450"/>
            </a:xfrm>
            <a:prstGeom prst="rect">
              <a:avLst/>
            </a:prstGeom>
          </p:spPr>
        </p:pic>
        <p:pic>
          <p:nvPicPr>
            <p:cNvPr id="6" name="Picture 5">
              <a:extLst>
                <a:ext uri="{FF2B5EF4-FFF2-40B4-BE49-F238E27FC236}">
                  <a16:creationId xmlns:a16="http://schemas.microsoft.com/office/drawing/2014/main" id="{37DDB646-62F2-4E20-A3A5-68D2D9B280B4}"/>
                </a:ext>
              </a:extLst>
            </p:cNvPr>
            <p:cNvPicPr>
              <a:picLocks noChangeAspect="1"/>
            </p:cNvPicPr>
            <p:nvPr/>
          </p:nvPicPr>
          <p:blipFill>
            <a:blip r:embed="rId3"/>
            <a:stretch>
              <a:fillRect/>
            </a:stretch>
          </p:blipFill>
          <p:spPr>
            <a:xfrm>
              <a:off x="1304010" y="3584338"/>
              <a:ext cx="1603581" cy="875906"/>
            </a:xfrm>
            <a:prstGeom prst="rect">
              <a:avLst/>
            </a:prstGeom>
          </p:spPr>
        </p:pic>
        <p:pic>
          <p:nvPicPr>
            <p:cNvPr id="7" name="Picture 6">
              <a:extLst>
                <a:ext uri="{FF2B5EF4-FFF2-40B4-BE49-F238E27FC236}">
                  <a16:creationId xmlns:a16="http://schemas.microsoft.com/office/drawing/2014/main" id="{3B02F23A-DD2A-43C0-B13A-3568AA1D343A}"/>
                </a:ext>
              </a:extLst>
            </p:cNvPr>
            <p:cNvPicPr>
              <a:picLocks noChangeAspect="1"/>
            </p:cNvPicPr>
            <p:nvPr/>
          </p:nvPicPr>
          <p:blipFill>
            <a:blip r:embed="rId4"/>
            <a:stretch>
              <a:fillRect/>
            </a:stretch>
          </p:blipFill>
          <p:spPr>
            <a:xfrm>
              <a:off x="1348562" y="4460244"/>
              <a:ext cx="1514475" cy="786085"/>
            </a:xfrm>
            <a:prstGeom prst="rect">
              <a:avLst/>
            </a:prstGeom>
          </p:spPr>
        </p:pic>
        <p:pic>
          <p:nvPicPr>
            <p:cNvPr id="19" name="Picture 18">
              <a:extLst>
                <a:ext uri="{FF2B5EF4-FFF2-40B4-BE49-F238E27FC236}">
                  <a16:creationId xmlns:a16="http://schemas.microsoft.com/office/drawing/2014/main" id="{25DEC004-7E0A-482F-8CF8-2982942D7FC7}"/>
                </a:ext>
              </a:extLst>
            </p:cNvPr>
            <p:cNvPicPr>
              <a:picLocks noChangeAspect="1"/>
            </p:cNvPicPr>
            <p:nvPr/>
          </p:nvPicPr>
          <p:blipFill>
            <a:blip r:embed="rId5"/>
            <a:stretch>
              <a:fillRect/>
            </a:stretch>
          </p:blipFill>
          <p:spPr>
            <a:xfrm>
              <a:off x="1331486" y="5246329"/>
              <a:ext cx="1576105" cy="761784"/>
            </a:xfrm>
            <a:prstGeom prst="rect">
              <a:avLst/>
            </a:prstGeom>
          </p:spPr>
        </p:pic>
        <p:pic>
          <p:nvPicPr>
            <p:cNvPr id="20" name="Picture 19">
              <a:extLst>
                <a:ext uri="{FF2B5EF4-FFF2-40B4-BE49-F238E27FC236}">
                  <a16:creationId xmlns:a16="http://schemas.microsoft.com/office/drawing/2014/main" id="{C4179DE0-8D01-46CD-A8A2-433CFB1B81A3}"/>
                </a:ext>
              </a:extLst>
            </p:cNvPr>
            <p:cNvPicPr>
              <a:picLocks noChangeAspect="1"/>
            </p:cNvPicPr>
            <p:nvPr/>
          </p:nvPicPr>
          <p:blipFill>
            <a:blip r:embed="rId6"/>
            <a:stretch>
              <a:fillRect/>
            </a:stretch>
          </p:blipFill>
          <p:spPr>
            <a:xfrm>
              <a:off x="1383267" y="6032414"/>
              <a:ext cx="1292282" cy="650205"/>
            </a:xfrm>
            <a:prstGeom prst="rect">
              <a:avLst/>
            </a:prstGeom>
          </p:spPr>
        </p:pic>
      </p:grpSp>
      <p:grpSp>
        <p:nvGrpSpPr>
          <p:cNvPr id="24" name="Group 23">
            <a:extLst>
              <a:ext uri="{FF2B5EF4-FFF2-40B4-BE49-F238E27FC236}">
                <a16:creationId xmlns:a16="http://schemas.microsoft.com/office/drawing/2014/main" id="{9BBF9153-895F-44C9-8F44-EF61D54FE903}"/>
              </a:ext>
            </a:extLst>
          </p:cNvPr>
          <p:cNvGrpSpPr/>
          <p:nvPr/>
        </p:nvGrpSpPr>
        <p:grpSpPr>
          <a:xfrm>
            <a:off x="7402211" y="1871467"/>
            <a:ext cx="3162300" cy="3813238"/>
            <a:chOff x="5121095" y="2732057"/>
            <a:chExt cx="3162300" cy="3813238"/>
          </a:xfrm>
        </p:grpSpPr>
        <p:sp>
          <p:nvSpPr>
            <p:cNvPr id="11" name="Content Placeholder 2">
              <a:extLst>
                <a:ext uri="{FF2B5EF4-FFF2-40B4-BE49-F238E27FC236}">
                  <a16:creationId xmlns:a16="http://schemas.microsoft.com/office/drawing/2014/main" id="{B6B0F448-78BA-4170-BEE6-D8666854EBD9}"/>
                </a:ext>
              </a:extLst>
            </p:cNvPr>
            <p:cNvSpPr txBox="1">
              <a:spLocks/>
            </p:cNvSpPr>
            <p:nvPr/>
          </p:nvSpPr>
          <p:spPr>
            <a:xfrm>
              <a:off x="5121095" y="2732057"/>
              <a:ext cx="2700881" cy="50136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Movie Review Websites</a:t>
              </a:r>
            </a:p>
          </p:txBody>
        </p:sp>
        <p:pic>
          <p:nvPicPr>
            <p:cNvPr id="3" name="Picture 2">
              <a:extLst>
                <a:ext uri="{FF2B5EF4-FFF2-40B4-BE49-F238E27FC236}">
                  <a16:creationId xmlns:a16="http://schemas.microsoft.com/office/drawing/2014/main" id="{A28F8558-5C3F-44EE-97E2-A1C4C388AD43}"/>
                </a:ext>
              </a:extLst>
            </p:cNvPr>
            <p:cNvPicPr>
              <a:picLocks noChangeAspect="1"/>
            </p:cNvPicPr>
            <p:nvPr/>
          </p:nvPicPr>
          <p:blipFill>
            <a:blip r:embed="rId7"/>
            <a:stretch>
              <a:fillRect/>
            </a:stretch>
          </p:blipFill>
          <p:spPr>
            <a:xfrm>
              <a:off x="5902168" y="3165343"/>
              <a:ext cx="1219200" cy="638175"/>
            </a:xfrm>
            <a:prstGeom prst="rect">
              <a:avLst/>
            </a:prstGeom>
          </p:spPr>
        </p:pic>
        <p:pic>
          <p:nvPicPr>
            <p:cNvPr id="21" name="Picture 20">
              <a:extLst>
                <a:ext uri="{FF2B5EF4-FFF2-40B4-BE49-F238E27FC236}">
                  <a16:creationId xmlns:a16="http://schemas.microsoft.com/office/drawing/2014/main" id="{E7349B75-E558-47DA-9D39-27D69DB797D6}"/>
                </a:ext>
              </a:extLst>
            </p:cNvPr>
            <p:cNvPicPr>
              <a:picLocks noChangeAspect="1"/>
            </p:cNvPicPr>
            <p:nvPr/>
          </p:nvPicPr>
          <p:blipFill>
            <a:blip r:embed="rId8"/>
            <a:stretch>
              <a:fillRect/>
            </a:stretch>
          </p:blipFill>
          <p:spPr>
            <a:xfrm>
              <a:off x="5537710" y="3814936"/>
              <a:ext cx="2081213" cy="792041"/>
            </a:xfrm>
            <a:prstGeom prst="rect">
              <a:avLst/>
            </a:prstGeom>
          </p:spPr>
        </p:pic>
        <p:pic>
          <p:nvPicPr>
            <p:cNvPr id="22" name="Picture 21">
              <a:extLst>
                <a:ext uri="{FF2B5EF4-FFF2-40B4-BE49-F238E27FC236}">
                  <a16:creationId xmlns:a16="http://schemas.microsoft.com/office/drawing/2014/main" id="{BB199AF5-D31E-480A-B86A-2A4A4D8E1F5D}"/>
                </a:ext>
              </a:extLst>
            </p:cNvPr>
            <p:cNvPicPr>
              <a:picLocks noChangeAspect="1"/>
            </p:cNvPicPr>
            <p:nvPr/>
          </p:nvPicPr>
          <p:blipFill>
            <a:blip r:embed="rId9"/>
            <a:stretch>
              <a:fillRect/>
            </a:stretch>
          </p:blipFill>
          <p:spPr>
            <a:xfrm>
              <a:off x="5121095" y="5488020"/>
              <a:ext cx="3162300" cy="1057275"/>
            </a:xfrm>
            <a:prstGeom prst="rect">
              <a:avLst/>
            </a:prstGeom>
          </p:spPr>
        </p:pic>
        <p:pic>
          <p:nvPicPr>
            <p:cNvPr id="23" name="Picture 22">
              <a:extLst>
                <a:ext uri="{FF2B5EF4-FFF2-40B4-BE49-F238E27FC236}">
                  <a16:creationId xmlns:a16="http://schemas.microsoft.com/office/drawing/2014/main" id="{D9466F00-52C2-4A04-A279-77E7A9F78554}"/>
                </a:ext>
              </a:extLst>
            </p:cNvPr>
            <p:cNvPicPr>
              <a:picLocks noChangeAspect="1"/>
            </p:cNvPicPr>
            <p:nvPr/>
          </p:nvPicPr>
          <p:blipFill>
            <a:blip r:embed="rId10"/>
            <a:stretch>
              <a:fillRect/>
            </a:stretch>
          </p:blipFill>
          <p:spPr>
            <a:xfrm>
              <a:off x="5673568" y="4630791"/>
              <a:ext cx="1809750" cy="838200"/>
            </a:xfrm>
            <a:prstGeom prst="rect">
              <a:avLst/>
            </a:prstGeom>
          </p:spPr>
        </p:pic>
      </p:grpSp>
      <p:sp>
        <p:nvSpPr>
          <p:cNvPr id="8" name="Title 7">
            <a:extLst>
              <a:ext uri="{FF2B5EF4-FFF2-40B4-BE49-F238E27FC236}">
                <a16:creationId xmlns:a16="http://schemas.microsoft.com/office/drawing/2014/main" id="{F3AE61F0-F76B-73C3-247A-635812231338}"/>
              </a:ext>
            </a:extLst>
          </p:cNvPr>
          <p:cNvSpPr>
            <a:spLocks noGrp="1"/>
          </p:cNvSpPr>
          <p:nvPr>
            <p:ph type="title"/>
          </p:nvPr>
        </p:nvSpPr>
        <p:spPr/>
        <p:txBody>
          <a:bodyPr/>
          <a:lstStyle/>
          <a:p>
            <a:r>
              <a:rPr lang="en-US" dirty="0"/>
              <a:t>Who might care?</a:t>
            </a:r>
            <a:endParaRPr lang="en-MY" dirty="0"/>
          </a:p>
        </p:txBody>
      </p:sp>
    </p:spTree>
    <p:extLst>
      <p:ext uri="{BB962C8B-B14F-4D97-AF65-F5344CB8AC3E}">
        <p14:creationId xmlns:p14="http://schemas.microsoft.com/office/powerpoint/2010/main" val="40251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25E44-D422-435A-9E7B-47C64E25497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dirty="0">
                <a:solidFill>
                  <a:srgbClr val="FFFFFF"/>
                </a:solidFill>
                <a:latin typeface="+mj-lt"/>
                <a:ea typeface="+mj-ea"/>
                <a:cs typeface="+mj-cs"/>
              </a:rPr>
              <a:t>Model</a:t>
            </a:r>
          </a:p>
        </p:txBody>
      </p:sp>
      <p:sp>
        <p:nvSpPr>
          <p:cNvPr id="3" name="Text Placeholder 2">
            <a:extLst>
              <a:ext uri="{FF2B5EF4-FFF2-40B4-BE49-F238E27FC236}">
                <a16:creationId xmlns:a16="http://schemas.microsoft.com/office/drawing/2014/main" id="{0FD458B9-5D2C-4B16-8B38-552DC4DF720B}"/>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4" name="Footer Placeholder 3">
            <a:extLst>
              <a:ext uri="{FF2B5EF4-FFF2-40B4-BE49-F238E27FC236}">
                <a16:creationId xmlns:a16="http://schemas.microsoft.com/office/drawing/2014/main" id="{CAC39DD5-B795-4683-B916-0080CCF11910}"/>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endParaRPr lang="en-US" sz="1000" kern="1200">
              <a:solidFill>
                <a:srgbClr val="898989"/>
              </a:solidFill>
              <a:latin typeface="+mn-lt"/>
              <a:ea typeface="+mn-ea"/>
              <a:cs typeface="+mn-cs"/>
            </a:endParaRPr>
          </a:p>
        </p:txBody>
      </p:sp>
    </p:spTree>
    <p:extLst>
      <p:ext uri="{BB962C8B-B14F-4D97-AF65-F5344CB8AC3E}">
        <p14:creationId xmlns:p14="http://schemas.microsoft.com/office/powerpoint/2010/main" val="58697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Top Corners Rounded 16">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Top Corners Rounded 18">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89B5D9-8904-45DF-BF00-0D3FED4B341F}"/>
              </a:ext>
            </a:extLst>
          </p:cNvPr>
          <p:cNvSpPr>
            <a:spLocks noGrp="1"/>
          </p:cNvSpPr>
          <p:nvPr>
            <p:ph type="title"/>
          </p:nvPr>
        </p:nvSpPr>
        <p:spPr>
          <a:xfrm>
            <a:off x="321733" y="981091"/>
            <a:ext cx="4092951" cy="1624457"/>
          </a:xfrm>
        </p:spPr>
        <p:txBody>
          <a:bodyPr vert="horz" lIns="91440" tIns="45720" rIns="91440" bIns="45720" rtlCol="0" anchor="ctr">
            <a:normAutofit/>
          </a:bodyPr>
          <a:lstStyle/>
          <a:p>
            <a:r>
              <a:rPr lang="en-US" sz="3600" kern="1200">
                <a:solidFill>
                  <a:schemeClr val="bg1"/>
                </a:solidFill>
                <a:latin typeface="+mj-lt"/>
                <a:ea typeface="+mj-ea"/>
                <a:cs typeface="+mj-cs"/>
              </a:rPr>
              <a:t>Result Summary</a:t>
            </a:r>
          </a:p>
        </p:txBody>
      </p:sp>
      <p:cxnSp>
        <p:nvCxnSpPr>
          <p:cNvPr id="21" name="Straight Connector 20">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E17CAE3-895B-47AB-AF2B-2E38026B823E}"/>
              </a:ext>
            </a:extLst>
          </p:cNvPr>
          <p:cNvSpPr>
            <a:spLocks noGrp="1"/>
          </p:cNvSpPr>
          <p:nvPr>
            <p:ph sz="half" idx="2"/>
          </p:nvPr>
        </p:nvSpPr>
        <p:spPr>
          <a:xfrm>
            <a:off x="321733" y="2834809"/>
            <a:ext cx="4092951" cy="3042099"/>
          </a:xfrm>
        </p:spPr>
        <p:txBody>
          <a:bodyPr vert="horz" lIns="91440" tIns="45720" rIns="91440" bIns="45720" rtlCol="0" anchor="t">
            <a:normAutofit/>
          </a:bodyPr>
          <a:lstStyle/>
          <a:p>
            <a:r>
              <a:rPr lang="en-US" sz="2000" dirty="0">
                <a:solidFill>
                  <a:schemeClr val="bg1"/>
                </a:solidFill>
              </a:rPr>
              <a:t>Best predicting Model: </a:t>
            </a:r>
            <a:r>
              <a:rPr lang="en-US" sz="2000" dirty="0">
                <a:solidFill>
                  <a:srgbClr val="FFC000"/>
                </a:solidFill>
              </a:rPr>
              <a:t>Label Powerset + TF-IDF + Linear SVC </a:t>
            </a:r>
            <a:r>
              <a:rPr lang="en-US" sz="2000" dirty="0">
                <a:solidFill>
                  <a:schemeClr val="bg1"/>
                </a:solidFill>
              </a:rPr>
              <a:t>(Overall F1-Score = 0.83)</a:t>
            </a:r>
          </a:p>
          <a:p>
            <a:r>
              <a:rPr lang="en-US" sz="2000" dirty="0">
                <a:solidFill>
                  <a:srgbClr val="E05050"/>
                </a:solidFill>
              </a:rPr>
              <a:t>Models using Sentence Embedding </a:t>
            </a:r>
            <a:r>
              <a:rPr lang="en-US" sz="2000" dirty="0">
                <a:solidFill>
                  <a:schemeClr val="bg1"/>
                </a:solidFill>
              </a:rPr>
              <a:t>performance is worse compared to other Vectorizers and ML models</a:t>
            </a:r>
          </a:p>
        </p:txBody>
      </p:sp>
      <p:pic>
        <p:nvPicPr>
          <p:cNvPr id="7" name="Content Placeholder 6">
            <a:extLst>
              <a:ext uri="{FF2B5EF4-FFF2-40B4-BE49-F238E27FC236}">
                <a16:creationId xmlns:a16="http://schemas.microsoft.com/office/drawing/2014/main" id="{ADB481AC-434B-4F36-B123-59E0DFC376A8}"/>
              </a:ext>
            </a:extLst>
          </p:cNvPr>
          <p:cNvPicPr>
            <a:picLocks noGrp="1" noChangeAspect="1"/>
          </p:cNvPicPr>
          <p:nvPr>
            <p:ph sz="half" idx="1"/>
          </p:nvPr>
        </p:nvPicPr>
        <p:blipFill>
          <a:blip r:embed="rId2"/>
          <a:stretch>
            <a:fillRect/>
          </a:stretch>
        </p:blipFill>
        <p:spPr>
          <a:xfrm>
            <a:off x="5203767" y="741807"/>
            <a:ext cx="6542117" cy="5217337"/>
          </a:xfrm>
          <a:prstGeom prst="rect">
            <a:avLst/>
          </a:prstGeom>
        </p:spPr>
      </p:pic>
      <p:sp>
        <p:nvSpPr>
          <p:cNvPr id="8" name="Rectangle 7">
            <a:extLst>
              <a:ext uri="{FF2B5EF4-FFF2-40B4-BE49-F238E27FC236}">
                <a16:creationId xmlns:a16="http://schemas.microsoft.com/office/drawing/2014/main" id="{872529A0-6C2C-4B88-8647-345D8886F56B}"/>
              </a:ext>
            </a:extLst>
          </p:cNvPr>
          <p:cNvSpPr/>
          <p:nvPr/>
        </p:nvSpPr>
        <p:spPr>
          <a:xfrm>
            <a:off x="8917663" y="1249378"/>
            <a:ext cx="506994" cy="435924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DCBFFA3-4EC2-47CE-B82F-F3055B49664C}"/>
              </a:ext>
            </a:extLst>
          </p:cNvPr>
          <p:cNvSpPr/>
          <p:nvPr/>
        </p:nvSpPr>
        <p:spPr>
          <a:xfrm>
            <a:off x="9975410" y="1691489"/>
            <a:ext cx="1504384" cy="4075568"/>
          </a:xfrm>
          <a:prstGeom prst="rect">
            <a:avLst/>
          </a:prstGeom>
          <a:noFill/>
          <a:ln w="38100">
            <a:solidFill>
              <a:srgbClr val="E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5F015F4-EDA8-428F-BAB0-2CDF353CD60A}"/>
              </a:ext>
            </a:extLst>
          </p:cNvPr>
          <p:cNvSpPr/>
          <p:nvPr/>
        </p:nvSpPr>
        <p:spPr>
          <a:xfrm>
            <a:off x="103409" y="5277788"/>
            <a:ext cx="2212585" cy="900246"/>
          </a:xfrm>
          <a:prstGeom prst="rect">
            <a:avLst/>
          </a:prstGeom>
        </p:spPr>
        <p:txBody>
          <a:bodyPr wrap="square">
            <a:spAutoFit/>
          </a:bodyPr>
          <a:lstStyle/>
          <a:p>
            <a:r>
              <a:rPr lang="en-US" sz="1050" dirty="0">
                <a:solidFill>
                  <a:schemeClr val="bg1"/>
                </a:solidFill>
              </a:rPr>
              <a:t>BR: Binary Relevance</a:t>
            </a:r>
          </a:p>
          <a:p>
            <a:r>
              <a:rPr lang="en-US" sz="1050" dirty="0">
                <a:solidFill>
                  <a:schemeClr val="bg1"/>
                </a:solidFill>
              </a:rPr>
              <a:t>LP: Label Powerset</a:t>
            </a:r>
          </a:p>
          <a:p>
            <a:r>
              <a:rPr lang="en-US" sz="1050" dirty="0">
                <a:solidFill>
                  <a:schemeClr val="bg1"/>
                </a:solidFill>
              </a:rPr>
              <a:t>LPC: Label Powerset with Clustering</a:t>
            </a:r>
          </a:p>
          <a:p>
            <a:r>
              <a:rPr lang="en-US" sz="1050" dirty="0">
                <a:solidFill>
                  <a:schemeClr val="bg1"/>
                </a:solidFill>
              </a:rPr>
              <a:t>CV: Count Vectorizer</a:t>
            </a:r>
          </a:p>
          <a:p>
            <a:r>
              <a:rPr lang="en-US" sz="1050" dirty="0">
                <a:solidFill>
                  <a:schemeClr val="bg1"/>
                </a:solidFill>
              </a:rPr>
              <a:t>Embed: Sentence Embedding via USE</a:t>
            </a:r>
          </a:p>
        </p:txBody>
      </p:sp>
      <p:sp>
        <p:nvSpPr>
          <p:cNvPr id="13" name="Rectangle 12">
            <a:extLst>
              <a:ext uri="{FF2B5EF4-FFF2-40B4-BE49-F238E27FC236}">
                <a16:creationId xmlns:a16="http://schemas.microsoft.com/office/drawing/2014/main" id="{A7ED9AEC-6308-4FF2-8BCD-64F5087A38F6}"/>
              </a:ext>
            </a:extLst>
          </p:cNvPr>
          <p:cNvSpPr/>
          <p:nvPr/>
        </p:nvSpPr>
        <p:spPr>
          <a:xfrm>
            <a:off x="2385258" y="5297697"/>
            <a:ext cx="2212585" cy="900246"/>
          </a:xfrm>
          <a:prstGeom prst="rect">
            <a:avLst/>
          </a:prstGeom>
        </p:spPr>
        <p:txBody>
          <a:bodyPr wrap="square">
            <a:spAutoFit/>
          </a:bodyPr>
          <a:lstStyle/>
          <a:p>
            <a:r>
              <a:rPr lang="en-US" sz="1050" dirty="0">
                <a:solidFill>
                  <a:schemeClr val="bg1"/>
                </a:solidFill>
              </a:rPr>
              <a:t>SVC: Linear Support Vector Classifier</a:t>
            </a:r>
          </a:p>
          <a:p>
            <a:r>
              <a:rPr lang="en-US" sz="1050" dirty="0">
                <a:solidFill>
                  <a:schemeClr val="bg1"/>
                </a:solidFill>
              </a:rPr>
              <a:t>LR: Logistic Regression</a:t>
            </a:r>
          </a:p>
          <a:p>
            <a:r>
              <a:rPr lang="en-US" sz="1050" dirty="0">
                <a:solidFill>
                  <a:schemeClr val="bg1"/>
                </a:solidFill>
              </a:rPr>
              <a:t>NB: Naïve Bayes</a:t>
            </a:r>
          </a:p>
          <a:p>
            <a:r>
              <a:rPr lang="en-US" sz="1050" dirty="0">
                <a:solidFill>
                  <a:schemeClr val="bg1"/>
                </a:solidFill>
              </a:rPr>
              <a:t>Cosine: Cosine Similarity</a:t>
            </a:r>
          </a:p>
          <a:p>
            <a:r>
              <a:rPr lang="en-US" sz="1050" dirty="0">
                <a:solidFill>
                  <a:schemeClr val="bg1"/>
                </a:solidFill>
              </a:rPr>
              <a:t>NN: Neural Networks</a:t>
            </a:r>
          </a:p>
        </p:txBody>
      </p:sp>
    </p:spTree>
    <p:extLst>
      <p:ext uri="{BB962C8B-B14F-4D97-AF65-F5344CB8AC3E}">
        <p14:creationId xmlns:p14="http://schemas.microsoft.com/office/powerpoint/2010/main" val="4818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8">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20">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38412A-4651-423F-BBDD-C6539E60CEF3}"/>
              </a:ext>
            </a:extLst>
          </p:cNvPr>
          <p:cNvSpPr>
            <a:spLocks noGrp="1"/>
          </p:cNvSpPr>
          <p:nvPr>
            <p:ph type="title"/>
          </p:nvPr>
        </p:nvSpPr>
        <p:spPr>
          <a:xfrm>
            <a:off x="321733" y="981091"/>
            <a:ext cx="4092951" cy="1624457"/>
          </a:xfrm>
        </p:spPr>
        <p:txBody>
          <a:bodyPr vert="horz" lIns="91440" tIns="45720" rIns="91440" bIns="45720" rtlCol="0" anchor="ctr">
            <a:normAutofit/>
          </a:bodyPr>
          <a:lstStyle/>
          <a:p>
            <a:r>
              <a:rPr lang="en-US" sz="3600" kern="1200">
                <a:solidFill>
                  <a:schemeClr val="bg1"/>
                </a:solidFill>
                <a:latin typeface="+mj-lt"/>
                <a:ea typeface="+mj-ea"/>
                <a:cs typeface="+mj-cs"/>
              </a:rPr>
              <a:t>Label Powerset + TF-IDF + Linear SVC</a:t>
            </a:r>
          </a:p>
        </p:txBody>
      </p:sp>
      <p:cxnSp>
        <p:nvCxnSpPr>
          <p:cNvPr id="23" name="Straight Connector 22">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A2999B-1B0E-40F8-BE15-32E2A8275173}"/>
              </a:ext>
            </a:extLst>
          </p:cNvPr>
          <p:cNvSpPr>
            <a:spLocks noGrp="1"/>
          </p:cNvSpPr>
          <p:nvPr>
            <p:ph sz="half" idx="1"/>
          </p:nvPr>
        </p:nvSpPr>
        <p:spPr>
          <a:xfrm>
            <a:off x="321733" y="2834809"/>
            <a:ext cx="4092951" cy="3042099"/>
          </a:xfrm>
        </p:spPr>
        <p:txBody>
          <a:bodyPr vert="horz" lIns="91440" tIns="45720" rIns="91440" bIns="45720" rtlCol="0" anchor="t">
            <a:normAutofit/>
          </a:bodyPr>
          <a:lstStyle/>
          <a:p>
            <a:r>
              <a:rPr lang="en-US" sz="1600">
                <a:solidFill>
                  <a:schemeClr val="bg1"/>
                </a:solidFill>
              </a:rPr>
              <a:t>Hyperparameters</a:t>
            </a:r>
          </a:p>
          <a:p>
            <a:pPr lvl="1"/>
            <a:r>
              <a:rPr lang="en-US" sz="1600">
                <a:solidFill>
                  <a:schemeClr val="bg1"/>
                </a:solidFill>
              </a:rPr>
              <a:t>TF-IDF</a:t>
            </a:r>
          </a:p>
          <a:p>
            <a:pPr lvl="2"/>
            <a:r>
              <a:rPr lang="en-US" sz="1600">
                <a:solidFill>
                  <a:schemeClr val="bg1"/>
                </a:solidFill>
              </a:rPr>
              <a:t>Ngram = (1, 2)</a:t>
            </a:r>
          </a:p>
          <a:p>
            <a:pPr lvl="2"/>
            <a:r>
              <a:rPr lang="en-US" sz="1600">
                <a:solidFill>
                  <a:schemeClr val="bg1"/>
                </a:solidFill>
              </a:rPr>
              <a:t>Min_df = 2</a:t>
            </a:r>
          </a:p>
          <a:p>
            <a:pPr lvl="2"/>
            <a:r>
              <a:rPr lang="en-US" sz="1600">
                <a:solidFill>
                  <a:schemeClr val="bg1"/>
                </a:solidFill>
              </a:rPr>
              <a:t>Max_df = 0.5</a:t>
            </a:r>
          </a:p>
          <a:p>
            <a:pPr lvl="1"/>
            <a:r>
              <a:rPr lang="en-US" sz="1600">
                <a:solidFill>
                  <a:schemeClr val="bg1"/>
                </a:solidFill>
              </a:rPr>
              <a:t>LinearSVC</a:t>
            </a:r>
          </a:p>
          <a:p>
            <a:pPr lvl="2"/>
            <a:r>
              <a:rPr lang="en-US" sz="1600">
                <a:solidFill>
                  <a:schemeClr val="bg1"/>
                </a:solidFill>
              </a:rPr>
              <a:t>C = 10</a:t>
            </a:r>
          </a:p>
          <a:p>
            <a:r>
              <a:rPr lang="en-US" sz="1600">
                <a:solidFill>
                  <a:schemeClr val="bg1"/>
                </a:solidFill>
              </a:rPr>
              <a:t>Overall F1-score = 0.83</a:t>
            </a:r>
          </a:p>
          <a:p>
            <a:r>
              <a:rPr lang="en-US" sz="1600">
                <a:solidFill>
                  <a:schemeClr val="bg1"/>
                </a:solidFill>
              </a:rPr>
              <a:t>Poorest performing Genre = Adult</a:t>
            </a:r>
          </a:p>
          <a:p>
            <a:pPr lvl="1"/>
            <a:r>
              <a:rPr lang="en-US" sz="1600">
                <a:solidFill>
                  <a:schemeClr val="bg1"/>
                </a:solidFill>
              </a:rPr>
              <a:t>F1-score = 0.32, but only 11 samples</a:t>
            </a:r>
          </a:p>
        </p:txBody>
      </p:sp>
      <p:pic>
        <p:nvPicPr>
          <p:cNvPr id="9" name="Content Placeholder 8">
            <a:extLst>
              <a:ext uri="{FF2B5EF4-FFF2-40B4-BE49-F238E27FC236}">
                <a16:creationId xmlns:a16="http://schemas.microsoft.com/office/drawing/2014/main" id="{ED114283-9464-4BFF-AEFE-825CB8DF5952}"/>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04807" y="67111"/>
            <a:ext cx="2952925" cy="6677637"/>
          </a:xfrm>
          <a:prstGeom prst="rect">
            <a:avLst/>
          </a:prstGeom>
          <a:noFill/>
        </p:spPr>
      </p:pic>
      <p:sp>
        <p:nvSpPr>
          <p:cNvPr id="15" name="Rectangle 14">
            <a:extLst>
              <a:ext uri="{FF2B5EF4-FFF2-40B4-BE49-F238E27FC236}">
                <a16:creationId xmlns:a16="http://schemas.microsoft.com/office/drawing/2014/main" id="{F57CAB8D-204D-4CC5-A5E9-4C883FBB9E19}"/>
              </a:ext>
            </a:extLst>
          </p:cNvPr>
          <p:cNvSpPr/>
          <p:nvPr/>
        </p:nvSpPr>
        <p:spPr>
          <a:xfrm>
            <a:off x="7097086" y="6476301"/>
            <a:ext cx="2860645" cy="26844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69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grpSp>
      <p:sp>
        <p:nvSpPr>
          <p:cNvPr id="2" name="Title 1">
            <a:extLst>
              <a:ext uri="{FF2B5EF4-FFF2-40B4-BE49-F238E27FC236}">
                <a16:creationId xmlns:a16="http://schemas.microsoft.com/office/drawing/2014/main" id="{2C881CF4-6D86-4299-9E6E-C07E99B4B920}"/>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Conclusions</a:t>
            </a:r>
          </a:p>
        </p:txBody>
      </p:sp>
      <p:sp>
        <p:nvSpPr>
          <p:cNvPr id="3" name="Content Placeholder 2">
            <a:extLst>
              <a:ext uri="{FF2B5EF4-FFF2-40B4-BE49-F238E27FC236}">
                <a16:creationId xmlns:a16="http://schemas.microsoft.com/office/drawing/2014/main" id="{4DE58F0C-2489-41D0-97B1-261C82079BD0}"/>
              </a:ext>
            </a:extLst>
          </p:cNvPr>
          <p:cNvSpPr>
            <a:spLocks noGrp="1"/>
          </p:cNvSpPr>
          <p:nvPr>
            <p:ph idx="1"/>
          </p:nvPr>
        </p:nvSpPr>
        <p:spPr>
          <a:xfrm>
            <a:off x="5120640" y="804672"/>
            <a:ext cx="6281928" cy="5248656"/>
          </a:xfrm>
        </p:spPr>
        <p:txBody>
          <a:bodyPr anchor="ctr">
            <a:normAutofit/>
          </a:bodyPr>
          <a:lstStyle/>
          <a:p>
            <a:r>
              <a:rPr lang="en-US" sz="2000" dirty="0"/>
              <a:t>Out of the 11 models considered, the best predicting model uses TF-IDF Vectorizer, Linear Support Vector Classifier and Label Powerset approach to achieve an overall F1-score of 0.83</a:t>
            </a:r>
          </a:p>
          <a:p>
            <a:r>
              <a:rPr lang="en-US" sz="2000" dirty="0"/>
              <a:t>Sentence Embedding doesn’t provide any benefit (yet)</a:t>
            </a:r>
          </a:p>
          <a:p>
            <a:pPr lvl="1"/>
            <a:endParaRPr lang="en-US" sz="2000" dirty="0"/>
          </a:p>
        </p:txBody>
      </p:sp>
      <p:sp>
        <p:nvSpPr>
          <p:cNvPr id="4" name="Footer Placeholder 3">
            <a:extLst>
              <a:ext uri="{FF2B5EF4-FFF2-40B4-BE49-F238E27FC236}">
                <a16:creationId xmlns:a16="http://schemas.microsoft.com/office/drawing/2014/main" id="{8F265794-29C6-4C12-8B84-977659A6DB9F}"/>
              </a:ext>
            </a:extLst>
          </p:cNvPr>
          <p:cNvSpPr>
            <a:spLocks noGrp="1"/>
          </p:cNvSpPr>
          <p:nvPr>
            <p:ph type="ftr" sz="quarter" idx="11"/>
          </p:nvPr>
        </p:nvSpPr>
        <p:spPr>
          <a:xfrm>
            <a:off x="804672" y="6227064"/>
            <a:ext cx="10588752" cy="320040"/>
          </a:xfrm>
        </p:spPr>
        <p:txBody>
          <a:bodyPr>
            <a:normAutofit/>
          </a:bodyPr>
          <a:lstStyle/>
          <a:p>
            <a:pPr algn="r"/>
            <a:endParaRPr lang="en-US">
              <a:solidFill>
                <a:schemeClr val="tx1">
                  <a:lumMod val="50000"/>
                  <a:lumOff val="50000"/>
                </a:schemeClr>
              </a:solidFill>
            </a:endParaRPr>
          </a:p>
        </p:txBody>
      </p:sp>
    </p:spTree>
    <p:extLst>
      <p:ext uri="{BB962C8B-B14F-4D97-AF65-F5344CB8AC3E}">
        <p14:creationId xmlns:p14="http://schemas.microsoft.com/office/powerpoint/2010/main" val="62812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MY"/>
            </a:p>
          </p:txBody>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grpSp>
      <p:sp>
        <p:nvSpPr>
          <p:cNvPr id="2" name="Title 1">
            <a:extLst>
              <a:ext uri="{FF2B5EF4-FFF2-40B4-BE49-F238E27FC236}">
                <a16:creationId xmlns:a16="http://schemas.microsoft.com/office/drawing/2014/main" id="{2C881CF4-6D86-4299-9E6E-C07E99B4B920}"/>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Limitations and Ideas</a:t>
            </a:r>
          </a:p>
        </p:txBody>
      </p:sp>
      <p:sp>
        <p:nvSpPr>
          <p:cNvPr id="3" name="Content Placeholder 2">
            <a:extLst>
              <a:ext uri="{FF2B5EF4-FFF2-40B4-BE49-F238E27FC236}">
                <a16:creationId xmlns:a16="http://schemas.microsoft.com/office/drawing/2014/main" id="{4DE58F0C-2489-41D0-97B1-261C82079BD0}"/>
              </a:ext>
            </a:extLst>
          </p:cNvPr>
          <p:cNvSpPr>
            <a:spLocks noGrp="1"/>
          </p:cNvSpPr>
          <p:nvPr>
            <p:ph idx="1"/>
          </p:nvPr>
        </p:nvSpPr>
        <p:spPr>
          <a:xfrm>
            <a:off x="5120640" y="804672"/>
            <a:ext cx="6281928" cy="5248656"/>
          </a:xfrm>
        </p:spPr>
        <p:txBody>
          <a:bodyPr anchor="ctr">
            <a:normAutofit/>
          </a:bodyPr>
          <a:lstStyle/>
          <a:p>
            <a:r>
              <a:rPr lang="en-US" sz="2000" dirty="0"/>
              <a:t>Improving Sentence Embedding</a:t>
            </a:r>
          </a:p>
          <a:p>
            <a:pPr lvl="1"/>
            <a:r>
              <a:rPr lang="en-US" sz="2000" dirty="0"/>
              <a:t>Sentence embedding doesn’t require the sentence lemmatization, or stop word removal, or in fact any of the text preprocessing steps. Use the original text before preprocessing to obtain sentence embedding</a:t>
            </a:r>
          </a:p>
          <a:p>
            <a:pPr lvl="1"/>
            <a:r>
              <a:rPr lang="en-US" sz="2000" dirty="0"/>
              <a:t>Use Sentence Embedding with Linear SVC (since Linear SVC was the best model)</a:t>
            </a:r>
          </a:p>
        </p:txBody>
      </p:sp>
      <p:sp>
        <p:nvSpPr>
          <p:cNvPr id="4" name="Footer Placeholder 3">
            <a:extLst>
              <a:ext uri="{FF2B5EF4-FFF2-40B4-BE49-F238E27FC236}">
                <a16:creationId xmlns:a16="http://schemas.microsoft.com/office/drawing/2014/main" id="{8F265794-29C6-4C12-8B84-977659A6DB9F}"/>
              </a:ext>
            </a:extLst>
          </p:cNvPr>
          <p:cNvSpPr>
            <a:spLocks noGrp="1"/>
          </p:cNvSpPr>
          <p:nvPr>
            <p:ph type="ftr" sz="quarter" idx="11"/>
          </p:nvPr>
        </p:nvSpPr>
        <p:spPr>
          <a:xfrm>
            <a:off x="804672" y="6227064"/>
            <a:ext cx="10588752" cy="320040"/>
          </a:xfrm>
        </p:spPr>
        <p:txBody>
          <a:bodyPr>
            <a:normAutofit/>
          </a:bodyPr>
          <a:lstStyle/>
          <a:p>
            <a:pPr algn="r"/>
            <a:endParaRPr lang="en-US">
              <a:solidFill>
                <a:schemeClr val="tx1">
                  <a:lumMod val="50000"/>
                  <a:lumOff val="50000"/>
                </a:schemeClr>
              </a:solidFill>
            </a:endParaRPr>
          </a:p>
        </p:txBody>
      </p:sp>
    </p:spTree>
    <p:extLst>
      <p:ext uri="{BB962C8B-B14F-4D97-AF65-F5344CB8AC3E}">
        <p14:creationId xmlns:p14="http://schemas.microsoft.com/office/powerpoint/2010/main" val="3801089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Qualcomm Office Regular"/>
        <a:ea typeface=""/>
        <a:cs typeface=""/>
      </a:majorFont>
      <a:minorFont>
        <a:latin typeface="Qualcomm Office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519</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Century Gothic</vt:lpstr>
      <vt:lpstr>Microsoft Sans Serif</vt:lpstr>
      <vt:lpstr>Qualcomm Office Regular</vt:lpstr>
      <vt:lpstr>Qualcomm</vt:lpstr>
      <vt:lpstr>Office Theme</vt:lpstr>
      <vt:lpstr>Multi-Label Movie Genre Classification</vt:lpstr>
      <vt:lpstr>Introduction</vt:lpstr>
      <vt:lpstr>Data Overview</vt:lpstr>
      <vt:lpstr>Who might care?</vt:lpstr>
      <vt:lpstr>Model</vt:lpstr>
      <vt:lpstr>Result Summary</vt:lpstr>
      <vt:lpstr>Label Powerset + TF-IDF + Linear SVC</vt:lpstr>
      <vt:lpstr>Conclusions</vt:lpstr>
      <vt:lpstr>Limitations and Ideas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Movie Genre Classification</dc:title>
  <dc:creator>Shashank Maiya</dc:creator>
  <cp:lastModifiedBy>zariff danial</cp:lastModifiedBy>
  <cp:revision>24</cp:revision>
  <cp:lastPrinted>2019-05-01T04:30:11Z</cp:lastPrinted>
  <dcterms:created xsi:type="dcterms:W3CDTF">2019-04-29T02:36:28Z</dcterms:created>
  <dcterms:modified xsi:type="dcterms:W3CDTF">2024-07-05T04:37:07Z</dcterms:modified>
</cp:coreProperties>
</file>