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TSdp+5Ltic9qR3ScohWvMjIaT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330" autoAdjust="0"/>
  </p:normalViewPr>
  <p:slideViewPr>
    <p:cSldViewPr snapToGrid="0">
      <p:cViewPr>
        <p:scale>
          <a:sx n="66" d="100"/>
          <a:sy n="66" d="100"/>
        </p:scale>
        <p:origin x="2274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574675"/>
            <a:ext cx="66214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254125" y="5073642"/>
            <a:ext cx="6280117" cy="405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54942" y="9409899"/>
            <a:ext cx="2859264" cy="49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E6F73"/>
              </a:buClr>
              <a:buSzPts val="1400"/>
              <a:buFont typeface="Trebuchet MS"/>
              <a:buNone/>
            </a:pPr>
            <a:r>
              <a:rPr lang="ja-JP" sz="1400" b="0" i="0" u="none" strike="noStrike" cap="none">
                <a:solidFill>
                  <a:srgbClr val="6E6F73"/>
                </a:solidFill>
                <a:latin typeface="Trebuchet MS"/>
                <a:ea typeface="Trebuchet MS"/>
                <a:cs typeface="Trebuchet MS"/>
                <a:sym typeface="Trebuchet MS"/>
              </a:rPr>
              <a:t>Notes view: </a:t>
            </a:r>
            <a:fld id="{00000000-1234-1234-1234-123412341234}" type="slidenum">
              <a:rPr lang="en-US" altLang="ja-JP" sz="1400" b="0" i="0" u="none" strike="noStrike" cap="none">
                <a:solidFill>
                  <a:srgbClr val="6E6F73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1400" b="0" i="0" u="none" strike="noStrike" cap="none">
              <a:solidFill>
                <a:srgbClr val="6E6F7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こちらのスライドでは、レシピ最適化問題の</a:t>
            </a:r>
            <a:r>
              <a:rPr lang="en-US" altLang="ja-JP" dirty="0"/>
              <a:t>QUBO</a:t>
            </a:r>
            <a:r>
              <a:rPr lang="ja-JP" altLang="en-US" dirty="0"/>
              <a:t>定式化についてご紹介します。</a:t>
            </a:r>
          </a:p>
          <a:p>
            <a:r>
              <a:rPr lang="ja-JP" altLang="en-US" dirty="0"/>
              <a:t>この問題では、目標栄養成分を満たす最適な原材料配合を、アニーリングで探索します。</a:t>
            </a:r>
          </a:p>
          <a:p>
            <a:r>
              <a:rPr lang="ja-JP" altLang="en-US" dirty="0"/>
              <a:t>コスト関数は、栄養誤差と合計制約から構成されます。</a:t>
            </a:r>
          </a:p>
          <a:p>
            <a:r>
              <a:rPr lang="ja-JP" altLang="en-US" dirty="0"/>
              <a:t>目的関数は、この</a:t>
            </a:r>
            <a:r>
              <a:rPr lang="en-US" altLang="ja-JP" dirty="0"/>
              <a:t>QUBO</a:t>
            </a:r>
            <a:r>
              <a:rPr lang="ja-JP" altLang="en-US" dirty="0"/>
              <a:t>形式で表されます。 バイナリ変数 </a:t>
            </a:r>
            <a:r>
              <a:rPr lang="en-US" altLang="ja-JP" dirty="0" err="1">
                <a:effectLst/>
              </a:rPr>
              <a:t>qij</a:t>
            </a:r>
            <a:r>
              <a:rPr lang="ja-JP" altLang="en-US" dirty="0"/>
              <a:t>​ の二次形式です。</a:t>
            </a:r>
          </a:p>
          <a:p>
            <a:r>
              <a:rPr lang="ja-JP" altLang="en-US" dirty="0"/>
              <a:t>原材料比率 </a:t>
            </a:r>
            <a:r>
              <a:rPr lang="en-US" altLang="ja-JP" dirty="0"/>
              <a:t>x</a:t>
            </a:r>
            <a:r>
              <a:rPr lang="en-US" altLang="ja-JP" dirty="0">
                <a:effectLst/>
              </a:rPr>
              <a:t>i</a:t>
            </a:r>
            <a:r>
              <a:rPr lang="ja-JP" altLang="en-US" dirty="0"/>
              <a:t>​ は、バイナリ変数 </a:t>
            </a:r>
            <a:r>
              <a:rPr lang="en-US" altLang="ja-JP" dirty="0" err="1">
                <a:effectLst/>
              </a:rPr>
              <a:t>qij</a:t>
            </a:r>
            <a:r>
              <a:rPr lang="ja-JP" altLang="en-US" dirty="0"/>
              <a:t>​ でこのように表現します。</a:t>
            </a:r>
          </a:p>
          <a:p>
            <a:r>
              <a:rPr lang="ja-JP" altLang="en-US" dirty="0"/>
              <a:t>計算栄養成分量 </a:t>
            </a:r>
            <a:r>
              <a:rPr lang="en-US" altLang="ja-JP" dirty="0" err="1">
                <a:effectLst/>
              </a:rPr>
              <a:t>C</a:t>
            </a:r>
            <a:r>
              <a:rPr lang="en-US" altLang="ja-JP" dirty="0" err="1"/>
              <a:t>a</a:t>
            </a:r>
            <a:r>
              <a:rPr lang="en-US" altLang="ja-JP" dirty="0" err="1">
                <a:effectLst/>
              </a:rPr>
              <a:t>l</a:t>
            </a:r>
            <a:r>
              <a:rPr lang="en-US" altLang="ja-JP" dirty="0" err="1"/>
              <a:t>c</a:t>
            </a:r>
            <a:r>
              <a:rPr lang="en-US" altLang="ja-JP" dirty="0" err="1">
                <a:effectLst/>
              </a:rPr>
              <a:t>nut</a:t>
            </a:r>
            <a:r>
              <a:rPr lang="ja-JP" altLang="en-US" dirty="0"/>
              <a:t>​ は、原材料の栄養成分と比率から計算され、</a:t>
            </a:r>
            <a:r>
              <a:rPr lang="en-US" altLang="ja-JP" dirty="0" err="1">
                <a:effectLst/>
              </a:rPr>
              <a:t>qij</a:t>
            </a:r>
            <a:r>
              <a:rPr lang="ja-JP" altLang="en-US" dirty="0"/>
              <a:t>​ の線形和となります。</a:t>
            </a:r>
          </a:p>
          <a:p>
            <a:r>
              <a:rPr lang="en-US" altLang="ja-JP" dirty="0"/>
              <a:t>QUBO</a:t>
            </a:r>
            <a:r>
              <a:rPr lang="ja-JP" altLang="en-US" dirty="0"/>
              <a:t>の係数である、</a:t>
            </a:r>
            <a:r>
              <a:rPr lang="en-US" altLang="ja-JP" dirty="0" err="1"/>
              <a:t>h</a:t>
            </a:r>
            <a:r>
              <a:rPr lang="en-US" altLang="ja-JP" dirty="0" err="1">
                <a:effectLst/>
              </a:rPr>
              <a:t>ij</a:t>
            </a:r>
            <a:r>
              <a:rPr lang="ja-JP" altLang="en-US" dirty="0"/>
              <a:t>​、</a:t>
            </a:r>
            <a:r>
              <a:rPr lang="en-US" altLang="ja-JP" dirty="0" err="1">
                <a:effectLst/>
              </a:rPr>
              <a:t>Jij,kl</a:t>
            </a:r>
            <a:r>
              <a:rPr lang="ja-JP" altLang="en-US" dirty="0"/>
              <a:t>​、</a:t>
            </a:r>
            <a:r>
              <a:rPr lang="en-US" altLang="ja-JP" dirty="0"/>
              <a:t>Offset</a:t>
            </a:r>
            <a:r>
              <a:rPr lang="ja-JP" altLang="en-US" dirty="0"/>
              <a:t>は、これらの式で表せ、 線形項、二次項、定数項の係数です。</a:t>
            </a:r>
          </a:p>
          <a:p>
            <a:r>
              <a:rPr lang="ja-JP" altLang="en-US" dirty="0"/>
              <a:t>この定式化で、問題をアニーリングで解く準備が整いました。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この定式を用いた結果を次に示します。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D7BFA-B419-4DF3-8E94-55BB43108DF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502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49f0400c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49f0400c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6日24時に、スライド、原稿の完成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49f0400c3_2_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3549f0400c3_2_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g3549f0400c3_2_5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Title Only">
  <p:cSld name="D. 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9677400" y="6405036"/>
            <a:ext cx="148205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Trebuchet MS"/>
              <a:buNone/>
              <a:defRPr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83C0"/>
              </a:buClr>
              <a:buSzPts val="24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5393356" y="2677147"/>
            <a:ext cx="6243587" cy="52322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800" b="0" i="0" u="none" strike="noStrike" cap="none">
                <a:solidFill>
                  <a:srgbClr val="295E7E"/>
                </a:solidFill>
                <a:latin typeface="Arial"/>
                <a:ea typeface="Arial"/>
                <a:cs typeface="Arial"/>
                <a:sym typeface="Arial"/>
              </a:rPr>
              <a:t>Group60　横磁場と極低温のはざま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7479151" y="3875461"/>
            <a:ext cx="3233767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rgbClr val="295E7E"/>
                </a:solidFill>
                <a:latin typeface="Arial"/>
                <a:ea typeface="Arial"/>
                <a:cs typeface="Arial"/>
                <a:sym typeface="Arial"/>
              </a:rPr>
              <a:t>まあくん</a:t>
            </a:r>
            <a:endParaRPr sz="3600">
              <a:solidFill>
                <a:srgbClr val="295E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rgbClr val="295E7E"/>
                </a:solidFill>
                <a:latin typeface="Arial"/>
                <a:ea typeface="Arial"/>
                <a:cs typeface="Arial"/>
                <a:sym typeface="Arial"/>
              </a:rPr>
              <a:t>まこと</a:t>
            </a:r>
            <a:endParaRPr sz="3600">
              <a:solidFill>
                <a:srgbClr val="295E7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600">
                <a:solidFill>
                  <a:srgbClr val="295E7E"/>
                </a:solidFill>
                <a:latin typeface="Arial"/>
                <a:ea typeface="Arial"/>
                <a:cs typeface="Arial"/>
                <a:sym typeface="Arial"/>
              </a:rPr>
              <a:t>座禅いぬ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856052" y="293893"/>
            <a:ext cx="669875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4800">
                <a:solidFill>
                  <a:srgbClr val="295E7E"/>
                </a:solidFill>
                <a:latin typeface="Arial"/>
                <a:ea typeface="Arial"/>
                <a:cs typeface="Arial"/>
                <a:sym typeface="Arial"/>
              </a:rPr>
              <a:t>QA4U3</a:t>
            </a:r>
            <a:r>
              <a:rPr lang="ja-JP" sz="1800">
                <a:solidFill>
                  <a:srgbClr val="295E7E"/>
                </a:solidFill>
                <a:latin typeface="Arial"/>
                <a:ea typeface="Arial"/>
                <a:cs typeface="Arial"/>
                <a:sym typeface="Arial"/>
              </a:rPr>
              <a:t>　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" descr="テキスト が含まれている画像&#10;&#10;AI によって生成されたコンテンツは間違っている可能性があります。"/>
          <p:cNvPicPr preferRelativeResize="0"/>
          <p:nvPr/>
        </p:nvPicPr>
        <p:blipFill rotWithShape="1">
          <a:blip r:embed="rId3">
            <a:alphaModFix/>
          </a:blip>
          <a:srcRect b="11544"/>
          <a:stretch/>
        </p:blipFill>
        <p:spPr>
          <a:xfrm>
            <a:off x="0" y="-1"/>
            <a:ext cx="5168766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1"/>
            <a:ext cx="12191999" cy="80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みんな知ってるあの味を一緒に再現して食べてみよう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6096000" y="1421124"/>
            <a:ext cx="5613684" cy="430596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E7E"/>
              </a:buClr>
              <a:buSzPts val="16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市販食品の原材料と栄養成分表示から、実際に使用された各原材料の配合量を推定するシステムです。食品表示のルール（原材料は使用量の多い順に記載される）と、各原材料の標準栄養成分表を使って、量子アニーリング技術で最適な配合比率を算出します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E7E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5E7E"/>
              </a:buClr>
              <a:buSzPts val="1600"/>
              <a:buFont typeface="Arial"/>
              <a:buNone/>
            </a:pPr>
            <a:r>
              <a:rPr lang="ja-JP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説明なんかわかりやすく簡単にかく</a:t>
            </a: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l="5394"/>
          <a:stretch/>
        </p:blipFill>
        <p:spPr>
          <a:xfrm>
            <a:off x="289059" y="2316480"/>
            <a:ext cx="5302806" cy="281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>
            <a:off x="1545390" y="4124960"/>
            <a:ext cx="345440" cy="18288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0" y="1"/>
            <a:ext cx="12191999" cy="80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アプリ解説</a:t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2839453" y="2396691"/>
            <a:ext cx="2521819" cy="1251284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QRコード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4"/>
          <p:cNvGrpSpPr/>
          <p:nvPr/>
        </p:nvGrpSpPr>
        <p:grpSpPr>
          <a:xfrm>
            <a:off x="6096000" y="1123777"/>
            <a:ext cx="5467350" cy="305302"/>
            <a:chOff x="630000" y="1319800"/>
            <a:chExt cx="4995640" cy="305302"/>
          </a:xfrm>
        </p:grpSpPr>
        <p:sp>
          <p:nvSpPr>
            <p:cNvPr id="119" name="Google Shape;119;p4"/>
            <p:cNvSpPr txBox="1"/>
            <p:nvPr/>
          </p:nvSpPr>
          <p:spPr>
            <a:xfrm>
              <a:off x="630000" y="1319800"/>
              <a:ext cx="4995640" cy="305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5E7E"/>
                </a:buClr>
                <a:buSzPts val="1600"/>
                <a:buFont typeface="Arial"/>
                <a:buNone/>
              </a:pPr>
              <a:r>
                <a:rPr lang="ja-JP" sz="1600" b="0" i="0" u="none" strike="noStrike" cap="none">
                  <a:solidFill>
                    <a:srgbClr val="295E7E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Calibri"/>
                  <a:sym typeface="Calibri"/>
                </a:rPr>
                <a:t>定式化：コスト関数、制約条件</a:t>
              </a:r>
              <a:endParaRPr sz="1600" b="0" i="0" u="none" strike="noStrike" cap="none">
                <a:solidFill>
                  <a:srgbClr val="295E7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endParaRPr>
            </a:p>
          </p:txBody>
        </p:sp>
        <p:cxnSp>
          <p:nvCxnSpPr>
            <p:cNvPr id="120" name="Google Shape;120;p4"/>
            <p:cNvCxnSpPr/>
            <p:nvPr/>
          </p:nvCxnSpPr>
          <p:spPr>
            <a:xfrm>
              <a:off x="630000" y="1625102"/>
              <a:ext cx="4995640" cy="0"/>
            </a:xfrm>
            <a:prstGeom prst="straightConnector1">
              <a:avLst/>
            </a:prstGeom>
            <a:noFill/>
            <a:ln w="9525" cap="rnd" cmpd="sng">
              <a:solidFill>
                <a:srgbClr val="9A9A9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1" name="Google Shape;121;p4"/>
          <p:cNvSpPr txBox="1"/>
          <p:nvPr/>
        </p:nvSpPr>
        <p:spPr>
          <a:xfrm>
            <a:off x="587559" y="2146173"/>
            <a:ext cx="5215938" cy="164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endParaRPr sz="1600" b="0" i="0" u="none" strike="noStrike" cap="none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</p:txBody>
      </p:sp>
      <p:grpSp>
        <p:nvGrpSpPr>
          <p:cNvPr id="122" name="Google Shape;122;p4"/>
          <p:cNvGrpSpPr/>
          <p:nvPr/>
        </p:nvGrpSpPr>
        <p:grpSpPr>
          <a:xfrm>
            <a:off x="694232" y="3638533"/>
            <a:ext cx="4959594" cy="305302"/>
            <a:chOff x="629999" y="1319800"/>
            <a:chExt cx="4995641" cy="305302"/>
          </a:xfrm>
        </p:grpSpPr>
        <p:sp>
          <p:nvSpPr>
            <p:cNvPr id="123" name="Google Shape;123;p4"/>
            <p:cNvSpPr txBox="1"/>
            <p:nvPr/>
          </p:nvSpPr>
          <p:spPr>
            <a:xfrm>
              <a:off x="629999" y="1319800"/>
              <a:ext cx="4995640" cy="305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5E7E"/>
                </a:buClr>
                <a:buSzPts val="1600"/>
                <a:buFont typeface="Arial"/>
                <a:buNone/>
              </a:pPr>
              <a:r>
                <a:rPr lang="ja-JP" sz="1600" b="0" i="0" u="none" strike="noStrike" cap="none">
                  <a:solidFill>
                    <a:srgbClr val="295E7E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Calibri"/>
                  <a:sym typeface="Calibri"/>
                </a:rPr>
                <a:t>背景・課題</a:t>
              </a:r>
              <a:endParaRPr sz="1600" b="0" i="0" u="none" strike="noStrike" cap="none">
                <a:solidFill>
                  <a:srgbClr val="295E7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endParaRPr>
            </a:p>
          </p:txBody>
        </p:sp>
        <p:cxnSp>
          <p:nvCxnSpPr>
            <p:cNvPr id="124" name="Google Shape;124;p4"/>
            <p:cNvCxnSpPr/>
            <p:nvPr/>
          </p:nvCxnSpPr>
          <p:spPr>
            <a:xfrm>
              <a:off x="630000" y="1625102"/>
              <a:ext cx="4995640" cy="0"/>
            </a:xfrm>
            <a:prstGeom prst="straightConnector1">
              <a:avLst/>
            </a:prstGeom>
            <a:noFill/>
            <a:ln w="9525" cap="rnd" cmpd="sng">
              <a:solidFill>
                <a:srgbClr val="9A9A9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6" name="Google Shape;126;p4"/>
          <p:cNvGrpSpPr/>
          <p:nvPr/>
        </p:nvGrpSpPr>
        <p:grpSpPr>
          <a:xfrm>
            <a:off x="649199" y="1719030"/>
            <a:ext cx="5090758" cy="1709970"/>
            <a:chOff x="650164" y="1270158"/>
            <a:chExt cx="4995640" cy="1492357"/>
          </a:xfrm>
        </p:grpSpPr>
        <p:sp>
          <p:nvSpPr>
            <p:cNvPr id="127" name="Google Shape;127;p4"/>
            <p:cNvSpPr txBox="1"/>
            <p:nvPr/>
          </p:nvSpPr>
          <p:spPr>
            <a:xfrm>
              <a:off x="715454" y="1270158"/>
              <a:ext cx="4866926" cy="1492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5E7E"/>
                </a:buClr>
                <a:buSzPts val="1600"/>
                <a:buFont typeface="Arial"/>
                <a:buNone/>
              </a:pPr>
              <a:r>
                <a:rPr lang="ja-JP" sz="1600" b="0" i="0" u="none" strike="noStrike" cap="none" dirty="0">
                  <a:solidFill>
                    <a:srgbClr val="295E7E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Calibri"/>
                  <a:sym typeface="Calibri"/>
                </a:rPr>
                <a:t>概要</a:t>
              </a:r>
              <a:endParaRPr sz="1600" b="0" i="0" u="none" strike="noStrike" cap="none" dirty="0">
                <a:solidFill>
                  <a:srgbClr val="295E7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endParaRPr>
            </a:p>
            <a:p>
              <a:pPr marL="0" marR="0" lvl="3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5E7E"/>
                </a:buClr>
                <a:buSzPts val="1600"/>
                <a:buFont typeface="Arial"/>
                <a:buNone/>
              </a:pPr>
              <a:endParaRPr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endParaRPr>
            </a:p>
            <a:p>
              <a:pPr marL="0" marR="0" lvl="3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5E7E"/>
                </a:buClr>
                <a:buSzPts val="1600"/>
                <a:buFont typeface="Arial"/>
                <a:buNone/>
              </a:pPr>
              <a:r>
                <a:rPr lang="ja-JP" sz="1600" b="1" i="0" u="sng" strike="noStrike" cap="none" dirty="0">
                  <a:solidFill>
                    <a:schemeClr val="dk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Calibri"/>
                  <a:sym typeface="Calibri"/>
                </a:rPr>
                <a:t>みんな知ってるあの味を一緒に再現して食べてみよう</a:t>
              </a:r>
              <a:endParaRPr sz="1600" b="1" i="0" u="sng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endParaRPr>
            </a:p>
            <a:p>
              <a:pPr marL="0" marR="0" lvl="3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5E7E"/>
                </a:buClr>
                <a:buSzPts val="1600"/>
                <a:buFont typeface="Arial"/>
                <a:buNone/>
              </a:pPr>
              <a:r>
                <a:rPr lang="ja-JP" sz="1600" b="0" i="0" u="none" strike="noStrike" cap="none" dirty="0">
                  <a:solidFill>
                    <a:schemeClr val="dk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Calibri"/>
                  <a:sym typeface="Calibri"/>
                </a:rPr>
                <a:t>市販食品の原材料と栄養成分表示から、実際に使用された各原材料の配合量を推定するシステムです。食品表示のルール（原材料は使用量の多い順に記載される）と、各原材料の標準栄養成分表を使って、量子アニーリング技術で最適な配合比率を算出します。</a:t>
              </a:r>
              <a:endParaRPr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endParaRPr>
            </a:p>
          </p:txBody>
        </p:sp>
        <p:cxnSp>
          <p:nvCxnSpPr>
            <p:cNvPr id="128" name="Google Shape;128;p4"/>
            <p:cNvCxnSpPr/>
            <p:nvPr/>
          </p:nvCxnSpPr>
          <p:spPr>
            <a:xfrm>
              <a:off x="650164" y="1491540"/>
              <a:ext cx="4995640" cy="0"/>
            </a:xfrm>
            <a:prstGeom prst="straightConnector1">
              <a:avLst/>
            </a:prstGeom>
            <a:noFill/>
            <a:ln w="9525" cap="rnd" cmpd="sng">
              <a:solidFill>
                <a:srgbClr val="9A9A9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0" name="Google Shape;130;p4"/>
          <p:cNvSpPr txBox="1"/>
          <p:nvPr/>
        </p:nvSpPr>
        <p:spPr>
          <a:xfrm>
            <a:off x="6024563" y="1580903"/>
            <a:ext cx="6167436" cy="5277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コスト関数：</a:t>
            </a:r>
            <a:endParaRPr sz="16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①栄養成分の誤差項</a:t>
            </a:r>
            <a:endParaRPr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   H_栄養成分 = A(計算カロリー - 表示カロリー)² </a:t>
            </a:r>
            <a:endParaRPr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             + B(計算タンパク質 - 表示タンパク質)² </a:t>
            </a:r>
            <a:endParaRPr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             + C(計算脂質 - 表示脂質)² </a:t>
            </a:r>
            <a:endParaRPr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             + D(計算炭水化物 - 表示炭水化物)²</a:t>
            </a:r>
            <a:endParaRPr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②原材料順序の制約項</a:t>
            </a:r>
            <a:endParaRPr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   H_順序制約 = E × Σ max(0, x_{i+1} - x_i)</a:t>
            </a:r>
            <a:endParaRPr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   隣接する原材料間の順序に違反した場合のみペナルティ</a:t>
            </a:r>
            <a:endParaRPr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制約条件：</a:t>
            </a:r>
            <a:endParaRPr sz="16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①合計が100%になる制約</a:t>
            </a:r>
            <a:endParaRPr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   x1 + x2 + ... + xn = 1</a:t>
            </a:r>
            <a:endParaRPr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   ⇒ QUBO化: F(x1 + x2 + ... + xn - 1)²</a:t>
            </a:r>
            <a:endParaRPr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②変数の表現</a:t>
            </a:r>
            <a:endParaRPr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   xi = 1/15 × (q_i1 + 2q_i2 + 4q_i3 + 8q_i4)</a:t>
            </a:r>
            <a:endParaRPr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   各原材料を4ビットの二値変数で表現</a:t>
            </a:r>
            <a:endParaRPr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③総合目的関数(QUBO)</a:t>
            </a:r>
            <a:endParaRPr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   H = H_栄養成分 + H_順序制約 + F(x1 + x2 + ... + xn - 1)²</a:t>
            </a:r>
            <a:endParaRPr sz="16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718458" y="4161449"/>
            <a:ext cx="5215938" cy="2457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背景：</a:t>
            </a:r>
            <a:endParaRPr sz="16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・原材料は使用量の多い順に記載することが義務</a:t>
            </a:r>
            <a:endParaRPr sz="16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・栄養成分表示（エネルギー、脂質など）も必須項目</a:t>
            </a:r>
            <a:endParaRPr sz="16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・レシピ再現、YouTubeとかでよく見ますよね！</a:t>
            </a:r>
            <a:endParaRPr sz="16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課題：</a:t>
            </a:r>
            <a:endParaRPr sz="16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450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+mj-ea"/>
              <a:buAutoNum type="circleNumDbPlain"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組み合わせ爆発問題</a:t>
            </a:r>
            <a:endParaRPr sz="16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450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+mj-ea"/>
              <a:buAutoNum type="circleNumDbPlain"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同じ材料でも種類によって栄養価が異なるなど不確定性</a:t>
            </a:r>
            <a:endParaRPr sz="16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4509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+mj-ea"/>
              <a:buAutoNum type="circleNumDbPlain"/>
            </a:pPr>
            <a:r>
              <a:rPr lang="ja-JP" sz="1600" b="0" i="0" u="none" strike="noStrike" cap="none" dirty="0">
                <a:solidFill>
                  <a:schemeClr val="dk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rPr>
              <a:t>制約条件の複雑さ</a:t>
            </a:r>
            <a:endParaRPr sz="16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  <a:p>
            <a:pPr marL="1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Calibri"/>
              <a:sym typeface="Calibri"/>
            </a:endParaRPr>
          </a:p>
        </p:txBody>
      </p:sp>
      <p:grpSp>
        <p:nvGrpSpPr>
          <p:cNvPr id="132" name="Google Shape;132;p4"/>
          <p:cNvGrpSpPr/>
          <p:nvPr/>
        </p:nvGrpSpPr>
        <p:grpSpPr>
          <a:xfrm>
            <a:off x="650148" y="1171544"/>
            <a:ext cx="5090759" cy="305302"/>
            <a:chOff x="629999" y="1319800"/>
            <a:chExt cx="4995641" cy="305302"/>
          </a:xfrm>
        </p:grpSpPr>
        <p:sp>
          <p:nvSpPr>
            <p:cNvPr id="133" name="Google Shape;133;p4"/>
            <p:cNvSpPr txBox="1"/>
            <p:nvPr/>
          </p:nvSpPr>
          <p:spPr>
            <a:xfrm>
              <a:off x="629999" y="1319800"/>
              <a:ext cx="4995640" cy="305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95E7E"/>
                </a:buClr>
                <a:buSzPts val="1600"/>
                <a:buFont typeface="Arial"/>
                <a:buNone/>
              </a:pPr>
              <a:r>
                <a:rPr lang="ja-JP" sz="1600" b="0" i="0" u="none" strike="noStrike" cap="none">
                  <a:solidFill>
                    <a:srgbClr val="295E7E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Calibri"/>
                  <a:sym typeface="Calibri"/>
                </a:rPr>
                <a:t>タイトル：再現レシピ構築アプリ</a:t>
              </a:r>
              <a:endParaRPr sz="1600" b="0" i="0" u="none" strike="noStrike" cap="none">
                <a:solidFill>
                  <a:srgbClr val="295E7E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Calibri"/>
                <a:sym typeface="Calibri"/>
              </a:endParaRPr>
            </a:p>
          </p:txBody>
        </p:sp>
        <p:cxnSp>
          <p:nvCxnSpPr>
            <p:cNvPr id="134" name="Google Shape;134;p4"/>
            <p:cNvCxnSpPr/>
            <p:nvPr/>
          </p:nvCxnSpPr>
          <p:spPr>
            <a:xfrm>
              <a:off x="630000" y="1625102"/>
              <a:ext cx="4995640" cy="0"/>
            </a:xfrm>
            <a:prstGeom prst="straightConnector1">
              <a:avLst/>
            </a:prstGeom>
            <a:noFill/>
            <a:ln w="9525" cap="rnd" cmpd="sng">
              <a:solidFill>
                <a:srgbClr val="9A9A9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" name="Google Shape;103;p2">
            <a:extLst>
              <a:ext uri="{FF2B5EF4-FFF2-40B4-BE49-F238E27FC236}">
                <a16:creationId xmlns:a16="http://schemas.microsoft.com/office/drawing/2014/main" id="{D872DC92-5957-EC1E-5969-23DC12ED8CA2}"/>
              </a:ext>
            </a:extLst>
          </p:cNvPr>
          <p:cNvSpPr/>
          <p:nvPr/>
        </p:nvSpPr>
        <p:spPr>
          <a:xfrm>
            <a:off x="0" y="1"/>
            <a:ext cx="12191999" cy="80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本研究の概要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066D4-85D6-7262-CEC3-13309B5B0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686862-5F58-DB99-EF5B-DF319B6E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958" y="1789683"/>
            <a:ext cx="10515600" cy="5068318"/>
          </a:xfrm>
        </p:spPr>
        <p:txBody>
          <a:bodyPr>
            <a:norm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コスト関数の構成要素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原材料順序の制約項は単純化のため含めない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目的関数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計算栄養成分量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原材料の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1g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あたり の栄養成分量  とその比率の積を全ての原材料について合計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QUBO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係数</a:t>
            </a:r>
          </a:p>
          <a:p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AAA40E9-5DD9-72D4-5637-97B97C4E72BB}"/>
                  </a:ext>
                </a:extLst>
              </p:cNvPr>
              <p:cNvSpPr txBox="1"/>
              <p:nvPr/>
            </p:nvSpPr>
            <p:spPr>
              <a:xfrm>
                <a:off x="1370980" y="2956956"/>
                <a:ext cx="3815275" cy="54822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1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&lt; 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𝑘𝑙</m:t>
                              </m:r>
                            </m:sub>
                          </m:sSub>
                        </m:e>
                      </m:nary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ja-JP" sz="1400" i="1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sty m:val="p"/>
                        </m:rPr>
                        <a:rPr lang="en-US" altLang="ja-JP" sz="1400" b="0" i="0" smtClean="0">
                          <a:latin typeface="Cambria Math" panose="02040503050406030204" pitchFamily="18" charset="0"/>
                        </a:rPr>
                        <m:t>ffset</m:t>
                      </m:r>
                    </m:oMath>
                  </m:oMathPara>
                </a14:m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5AAA40E9-5DD9-72D4-5637-97B97C4E7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980" y="2956956"/>
                <a:ext cx="3815275" cy="548227"/>
              </a:xfrm>
              <a:prstGeom prst="rect">
                <a:avLst/>
              </a:prstGeom>
              <a:blipFill>
                <a:blip r:embed="rId3"/>
                <a:stretch>
                  <a:fillRect l="-639" t="-137778" r="-479" b="-19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559540D-F781-AC5B-762D-027D6D5FE576}"/>
                  </a:ext>
                </a:extLst>
              </p:cNvPr>
              <p:cNvSpPr txBox="1"/>
              <p:nvPr/>
            </p:nvSpPr>
            <p:spPr>
              <a:xfrm>
                <a:off x="1370980" y="3923135"/>
                <a:ext cx="5463227" cy="64928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sz="1400" i="1">
                              <a:latin typeface="Cambria Math" panose="02040503050406030204" pitchFamily="18" charset="0"/>
                            </a:rPr>
                            <m:t>Calc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𝑛𝑢𝑡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𝑖𝑛𝑔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𝑛𝑢𝑡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𝑖𝑛𝑔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𝑛𝑢𝑡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𝑖𝑛𝑔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𝑛𝑢𝑡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559540D-F781-AC5B-762D-027D6D5F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980" y="3923135"/>
                <a:ext cx="5463227" cy="6492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91FF97-FEBA-F0F5-6353-F953DC75AD46}"/>
                  </a:ext>
                </a:extLst>
              </p:cNvPr>
              <p:cNvSpPr txBox="1"/>
              <p:nvPr/>
            </p:nvSpPr>
            <p:spPr>
              <a:xfrm>
                <a:off x="3008059" y="4810509"/>
                <a:ext cx="7411644" cy="6935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15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f>
                            <m:f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𝑛𝑢𝑡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</m:t>
                          </m:r>
                          <m:r>
                            <m:rPr>
                              <m:sty m:val="p"/>
                            </m:rPr>
                            <a:rPr lang="en-US" altLang="ja-JP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Cal</m:t>
                          </m:r>
                          <m:r>
                            <a:rPr lang="en-US" altLang="ja-JP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Prot</m:t>
                          </m:r>
                          <m:r>
                            <a:rPr lang="en-US" altLang="ja-JP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Fat</m:t>
                          </m:r>
                          <m:r>
                            <a:rPr lang="en-US" altLang="ja-JP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Carb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>
                                  <a:latin typeface="Cambria Math" panose="02040503050406030204" pitchFamily="18" charset="0"/>
                                </a:rPr>
                                <m:t>Weight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𝑛𝑢𝑡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ja-JP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ja-JP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𝑛𝑢𝑡</m:t>
                                          </m:r>
                                        </m:sub>
                                      </m:sSub>
                                      <m:f>
                                        <m:f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ja-JP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Target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𝑛𝑢𝑡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𝑛𝑢𝑡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15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B91FF97-FEBA-F0F5-6353-F953DC75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059" y="4810509"/>
                <a:ext cx="7411644" cy="6935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B19325C-8B46-6D9A-ACFA-E01ABA30D675}"/>
                  </a:ext>
                </a:extLst>
              </p:cNvPr>
              <p:cNvSpPr txBox="1"/>
              <p:nvPr/>
            </p:nvSpPr>
            <p:spPr>
              <a:xfrm>
                <a:off x="3057702" y="5552810"/>
                <a:ext cx="4909421" cy="57990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</m:sSub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𝑛𝑢𝑡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Cal</m:t>
                              </m:r>
                              <m:r>
                                <a:rPr lang="en-US" altLang="ja-JP" sz="1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Prot</m:t>
                              </m:r>
                              <m:r>
                                <a:rPr lang="en-US" altLang="ja-JP" sz="1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Fat</m:t>
                              </m:r>
                              <m:r>
                                <a:rPr lang="en-US" altLang="ja-JP" sz="1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Carb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1400">
                                      <a:latin typeface="Cambria Math" panose="02040503050406030204" pitchFamily="18" charset="0"/>
                                    </a:rPr>
                                    <m:t>Weight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𝑛𝑢𝑡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ja-JP" altLang="en-US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𝑛𝑢𝑡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𝑛𝑢𝑡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B19325C-8B46-6D9A-ACFA-E01ABA30D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702" y="5552810"/>
                <a:ext cx="4909421" cy="5799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82B646F-4C98-2BA1-50A0-571866441998}"/>
                  </a:ext>
                </a:extLst>
              </p:cNvPr>
              <p:cNvSpPr txBox="1"/>
              <p:nvPr/>
            </p:nvSpPr>
            <p:spPr>
              <a:xfrm>
                <a:off x="8775726" y="5754311"/>
                <a:ext cx="1823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ja-JP" i="0">
                                <a:latin typeface="Cambria Math" panose="02040503050406030204" pitchFamily="18" charset="0"/>
                              </a:rPr>
                              <m:t>for</m:t>
                            </m:r>
                          </m:e>
                          <m:e>
                            <m:d>
                              <m:dPr>
                                <m:ctrlPr>
                                  <a:rPr lang="pt-BR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pt-BR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d>
                              <m:dPr>
                                <m:ctrlPr>
                                  <a:rPr lang="pt-BR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1" lang="ja-JP" altLang="en-US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82B646F-4C98-2BA1-50A0-571866441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726" y="5754311"/>
                <a:ext cx="1823961" cy="276999"/>
              </a:xfrm>
              <a:prstGeom prst="rect">
                <a:avLst/>
              </a:prstGeom>
              <a:blipFill>
                <a:blip r:embed="rId7"/>
                <a:stretch>
                  <a:fillRect t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6C88928-BF82-7996-127B-4A673720AD1D}"/>
                  </a:ext>
                </a:extLst>
              </p:cNvPr>
              <p:cNvSpPr txBox="1"/>
              <p:nvPr/>
            </p:nvSpPr>
            <p:spPr>
              <a:xfrm>
                <a:off x="518474" y="890782"/>
                <a:ext cx="5147402" cy="860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ja-JP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200" dirty="0"/>
                  <a:t>:</a:t>
                </a:r>
                <a:r>
                  <a:rPr lang="ja-JP" altLang="en-US" sz="1200" dirty="0"/>
                  <a:t>原材料 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1200" dirty="0"/>
                  <a:t> </a:t>
                </a:r>
                <a:r>
                  <a:rPr lang="ja-JP" altLang="en-US" sz="1200" dirty="0"/>
                  <a:t>の比率を表す 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1200" dirty="0"/>
                  <a:t>番目のビット変数</a:t>
                </a:r>
                <a:endParaRPr lang="en-US" altLang="ja-JP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𝑖𝑛𝑔</m:t>
                        </m:r>
                      </m:sub>
                    </m:sSub>
                  </m:oMath>
                </a14:m>
                <a:r>
                  <a:rPr lang="en-US" altLang="ja-JP" sz="1200" dirty="0"/>
                  <a:t> : </a:t>
                </a:r>
                <a:r>
                  <a:rPr lang="ja-JP" altLang="en-US" sz="1200" dirty="0"/>
                  <a:t>原材料数</a:t>
                </a:r>
                <a:endParaRPr lang="en-US" altLang="ja-JP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𝑏𝑖𝑡𝑠</m:t>
                        </m:r>
                      </m:sub>
                    </m:sSub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200" dirty="0"/>
                  <a:t>: </a:t>
                </a:r>
                <a:r>
                  <a:rPr lang="ja-JP" altLang="en-US" sz="1200" dirty="0"/>
                  <a:t>原材料あたりのビット数 （以下は</a:t>
                </a:r>
                <a:r>
                  <a:rPr lang="en-US" altLang="ja-JP" sz="1200" b="1" dirty="0"/>
                  <a:t>4bits</a:t>
                </a:r>
                <a:r>
                  <a:rPr lang="ja-JP" altLang="en-US" sz="1200" dirty="0"/>
                  <a:t>の際の式とする）</a:t>
                </a:r>
                <a:endParaRPr lang="en-US" altLang="ja-JP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200" dirty="0"/>
                  <a:t>: </a:t>
                </a:r>
                <a:r>
                  <a:rPr lang="ja-JP" altLang="en-US" sz="1200" dirty="0"/>
                  <a:t>原材料 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1200" dirty="0"/>
                  <a:t>の比率</a:t>
                </a:r>
                <a:endParaRPr lang="en-US" altLang="ja-JP" sz="12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6C88928-BF82-7996-127B-4A673720A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4" y="890782"/>
                <a:ext cx="5147402" cy="860941"/>
              </a:xfrm>
              <a:prstGeom prst="rect">
                <a:avLst/>
              </a:prstGeom>
              <a:blipFill>
                <a:blip r:embed="rId8"/>
                <a:stretch>
                  <a:fillRect t="-709" b="-42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6AC6C75-D948-2661-B0C0-C2B677557CDF}"/>
                  </a:ext>
                </a:extLst>
              </p:cNvPr>
              <p:cNvSpPr txBox="1"/>
              <p:nvPr/>
            </p:nvSpPr>
            <p:spPr>
              <a:xfrm>
                <a:off x="6190585" y="874560"/>
                <a:ext cx="5920146" cy="8392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𝑛𝑢𝑡</m:t>
                        </m:r>
                      </m:sub>
                    </m:sSub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原材料 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ja-JP" sz="1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 栄養成分 </a:t>
                </a: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𝑛𝑢𝑡</m:t>
                    </m:r>
                  </m:oMath>
                </a14:m>
                <a:r>
                  <a:rPr lang="en-US" altLang="ja-JP" sz="1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の値</a:t>
                </a:r>
                <a:endPara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sz="1200" b="0" i="0" smtClean="0">
                            <a:latin typeface="Cambria Math" panose="02040503050406030204" pitchFamily="18" charset="0"/>
                          </a:rPr>
                          <m:t>Target</m:t>
                        </m:r>
                      </m:e>
                      <m: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𝑛𝑢𝑡</m:t>
                        </m:r>
                      </m:sub>
                    </m:sSub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製品 のターゲット栄養成分 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𝑛𝑢𝑡</m:t>
                    </m:r>
                  </m:oMath>
                </a14:m>
                <a:r>
                  <a:rPr lang="en-US" altLang="ja-JP" sz="1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 </a:t>
                </a:r>
                <a:r>
                  <a:rPr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の値</a:t>
                </a:r>
                <a:endPara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𝑊𝑒𝑖𝑔h𝑡</m:t>
                        </m:r>
                      </m:e>
                      <m: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𝑛𝑢𝑡</m:t>
                        </m:r>
                      </m:sub>
                    </m:sSub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栄養成分 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</a:rPr>
                      <m:t>𝑛𝑢𝑡</m:t>
                    </m:r>
                  </m:oMath>
                </a14:m>
                <a:r>
                  <a:rPr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に対応するコスト関数の係数 </a:t>
                </a:r>
                <a:r>
                  <a:rPr lang="en-US" altLang="ja-JP" sz="1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(A, B, C, D)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ja-JP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sz="1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 </a:t>
                </a:r>
                <a:r>
                  <a:rPr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合計比率制約の係数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6AC6C75-D948-2661-B0C0-C2B67755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585" y="874560"/>
                <a:ext cx="5920146" cy="839204"/>
              </a:xfrm>
              <a:prstGeom prst="rect">
                <a:avLst/>
              </a:prstGeom>
              <a:blipFill>
                <a:blip r:embed="rId9"/>
                <a:stretch>
                  <a:fillRect b="-50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3DB8072-9FDD-C103-FEE2-815FC893298F}"/>
                  </a:ext>
                </a:extLst>
              </p:cNvPr>
              <p:cNvSpPr txBox="1"/>
              <p:nvPr/>
            </p:nvSpPr>
            <p:spPr>
              <a:xfrm>
                <a:off x="2178300" y="2157722"/>
                <a:ext cx="5270289" cy="5509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栄養成分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𝑛𝑢𝑡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</m:t>
                          </m:r>
                          <m:r>
                            <m:rPr>
                              <m:sty m:val="p"/>
                            </m:rPr>
                            <a:rPr lang="en-US" altLang="ja-JP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Cal</m:t>
                          </m:r>
                          <m:r>
                            <a:rPr lang="en-US" altLang="ja-JP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Prot</m:t>
                          </m:r>
                          <m:r>
                            <a:rPr lang="en-US" altLang="ja-JP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Fat</m:t>
                          </m:r>
                          <m:r>
                            <a:rPr lang="en-US" altLang="ja-JP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 sz="14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Carb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b="0" i="0" smtClean="0">
                                  <a:latin typeface="Cambria Math" panose="02040503050406030204" pitchFamily="18" charset="0"/>
                                </a:rPr>
                                <m:t>Weight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𝑛𝑢𝑡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Calc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𝑛𝑢𝑡</m:t>
                                      </m:r>
                                    </m:sub>
                                  </m:s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Target</m:t>
                                      </m:r>
                                    </m:e>
                                    <m:sub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𝑛𝑢𝑡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3DB8072-9FDD-C103-FEE2-815FC8932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300" y="2157722"/>
                <a:ext cx="5270289" cy="550985"/>
              </a:xfrm>
              <a:prstGeom prst="rect">
                <a:avLst/>
              </a:prstGeom>
              <a:blipFill>
                <a:blip r:embed="rId10"/>
                <a:stretch>
                  <a:fillRect t="-138889" b="-19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636B99F-2A30-3681-CB46-950B15909F72}"/>
                  </a:ext>
                </a:extLst>
              </p:cNvPr>
              <p:cNvSpPr txBox="1"/>
              <p:nvPr/>
            </p:nvSpPr>
            <p:spPr>
              <a:xfrm>
                <a:off x="7640044" y="2130376"/>
                <a:ext cx="2626488" cy="7360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ja-JP" altLang="en-US" sz="1400" i="1">
                              <a:latin typeface="Cambria Math" panose="02040503050406030204" pitchFamily="18" charset="0"/>
                            </a:rPr>
                            <m:t>合計</m:t>
                          </m:r>
                          <m:r>
                            <a:rPr lang="ja-JP" altLang="en-US" sz="1400" i="1" smtClean="0">
                              <a:latin typeface="Cambria Math" panose="02040503050406030204" pitchFamily="18" charset="0"/>
                            </a:rPr>
                            <m:t>制約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sSup>
                        <m:sSupPr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𝑖𝑛𝑔</m:t>
                                      </m:r>
                                    </m:sub>
                                  </m:s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ja-JP" altLang="en-US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636B99F-2A30-3681-CB46-950B15909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044" y="2130376"/>
                <a:ext cx="2626488" cy="7360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DBC8AD2-39AB-6066-A136-A38797486C2A}"/>
              </a:ext>
            </a:extLst>
          </p:cNvPr>
          <p:cNvSpPr txBox="1"/>
          <p:nvPr/>
        </p:nvSpPr>
        <p:spPr>
          <a:xfrm>
            <a:off x="1274445" y="50269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線形バイアス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21DAFE1-DB5A-FB9B-C6C2-3D7595E51393}"/>
              </a:ext>
            </a:extLst>
          </p:cNvPr>
          <p:cNvSpPr txBox="1"/>
          <p:nvPr/>
        </p:nvSpPr>
        <p:spPr>
          <a:xfrm>
            <a:off x="1257278" y="567340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次バイアス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E0068F1-E695-E076-3360-4671455BD853}"/>
              </a:ext>
            </a:extLst>
          </p:cNvPr>
          <p:cNvSpPr txBox="1"/>
          <p:nvPr/>
        </p:nvSpPr>
        <p:spPr>
          <a:xfrm>
            <a:off x="1291682" y="625182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定数オフセット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E1E3F-98A5-3B32-F156-A5F05FAEA358}"/>
                  </a:ext>
                </a:extLst>
              </p:cNvPr>
              <p:cNvSpPr txBox="1"/>
              <p:nvPr/>
            </p:nvSpPr>
            <p:spPr>
              <a:xfrm>
                <a:off x="3057702" y="6232091"/>
                <a:ext cx="3964932" cy="5509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400" b="0" i="0" smtClean="0">
                          <a:latin typeface="Cambria Math" panose="02040503050406030204" pitchFamily="18" charset="0"/>
                        </a:rPr>
                        <m:t>Offset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𝑛𝑢𝑡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altLang="ja-JP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Cal</m:t>
                          </m:r>
                          <m:r>
                            <a:rPr lang="en-US" altLang="ja-JP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Prot</m:t>
                          </m:r>
                          <m:r>
                            <a:rPr lang="en-US" altLang="ja-JP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Fat</m:t>
                          </m:r>
                          <m:r>
                            <a:rPr lang="en-US" altLang="ja-JP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ja-JP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Carb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b="0" i="0" smtClean="0">
                                  <a:latin typeface="Cambria Math" panose="02040503050406030204" pitchFamily="18" charset="0"/>
                                </a:rPr>
                                <m:t>Weight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𝑛𝑢𝑡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Target</m:t>
                              </m:r>
                            </m:e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49E1E3F-98A5-3B32-F156-A5F05FAEA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702" y="6232091"/>
                <a:ext cx="3964932" cy="550985"/>
              </a:xfrm>
              <a:prstGeom prst="rect">
                <a:avLst/>
              </a:prstGeom>
              <a:blipFill>
                <a:blip r:embed="rId12"/>
                <a:stretch>
                  <a:fillRect l="-462" t="-136264" b="-187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A80A537-7EB1-EAE7-676C-79AE21AAA9B4}"/>
                  </a:ext>
                </a:extLst>
              </p:cNvPr>
              <p:cNvSpPr txBox="1"/>
              <p:nvPr/>
            </p:nvSpPr>
            <p:spPr>
              <a:xfrm>
                <a:off x="7241085" y="3923135"/>
                <a:ext cx="2395656" cy="630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メイリオ" panose="020B0604030504040204" pitchFamily="50" charset="-128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∵</m:t>
                                </m:r>
                                <m:r>
                                  <a:rPr lang="ja-JP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　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ja-JP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ja-JP" altLang="en-US" sz="14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ja-JP" altLang="en-US" sz="1400" i="1">
                                <a:latin typeface="Cambria Math" panose="02040503050406030204" pitchFamily="18" charset="0"/>
                              </a:rPr>
                              <m:t>＝</m:t>
                            </m:r>
                            <m:f>
                              <m:f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ja-JP" sz="1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400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ja-JP" sz="14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A80A537-7EB1-EAE7-676C-79AE21AAA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085" y="3923135"/>
                <a:ext cx="2395656" cy="6300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2F9712C-265F-8948-3924-790CB0D0E267}"/>
                  </a:ext>
                </a:extLst>
              </p:cNvPr>
              <p:cNvSpPr txBox="1"/>
              <p:nvPr/>
            </p:nvSpPr>
            <p:spPr>
              <a:xfrm>
                <a:off x="10495352" y="2146134"/>
                <a:ext cx="1615379" cy="630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∵</m:t>
                          </m:r>
                          <m:r>
                            <a:rPr lang="ja-JP" alt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　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ja-JP" altLang="en-US" sz="14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1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2F9712C-265F-8948-3924-790CB0D0E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352" y="2146134"/>
                <a:ext cx="1615379" cy="630044"/>
              </a:xfrm>
              <a:prstGeom prst="rect">
                <a:avLst/>
              </a:prstGeom>
              <a:blipFill>
                <a:blip r:embed="rId14"/>
                <a:stretch>
                  <a:fillRect b="-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103;p2">
            <a:extLst>
              <a:ext uri="{FF2B5EF4-FFF2-40B4-BE49-F238E27FC236}">
                <a16:creationId xmlns:a16="http://schemas.microsoft.com/office/drawing/2014/main" id="{4E22F820-1C6A-1270-83F1-E99064CCC6A2}"/>
              </a:ext>
            </a:extLst>
          </p:cNvPr>
          <p:cNvSpPr/>
          <p:nvPr/>
        </p:nvSpPr>
        <p:spPr>
          <a:xfrm>
            <a:off x="0" y="1"/>
            <a:ext cx="12191999" cy="800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QUBO</a:t>
            </a:r>
            <a:r>
              <a:rPr lang="ja-JP" alt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定式化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3162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49f0400c3_2_0"/>
          <p:cNvSpPr txBox="1">
            <a:spLocks noGrp="1"/>
          </p:cNvSpPr>
          <p:nvPr>
            <p:ph type="title"/>
          </p:nvPr>
        </p:nvSpPr>
        <p:spPr>
          <a:xfrm>
            <a:off x="266375" y="187500"/>
            <a:ext cx="11925600" cy="763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推測bitは増やす必要なし。入力値を正規化しよう。</a:t>
            </a:r>
            <a:endParaRPr/>
          </a:p>
        </p:txBody>
      </p:sp>
      <p:sp>
        <p:nvSpPr>
          <p:cNvPr id="140" name="Google Shape;140;g3549f0400c3_2_0"/>
          <p:cNvSpPr txBox="1">
            <a:spLocks noGrp="1"/>
          </p:cNvSpPr>
          <p:nvPr>
            <p:ph type="body" idx="1"/>
          </p:nvPr>
        </p:nvSpPr>
        <p:spPr>
          <a:xfrm>
            <a:off x="376550" y="1536633"/>
            <a:ext cx="54249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データをそのまま使用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g3549f0400c3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67" y="2105033"/>
            <a:ext cx="29972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549f0400c3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583" y="3714350"/>
            <a:ext cx="53467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3549f0400c3_2_0"/>
          <p:cNvSpPr/>
          <p:nvPr/>
        </p:nvSpPr>
        <p:spPr>
          <a:xfrm>
            <a:off x="5975533" y="1721267"/>
            <a:ext cx="697200" cy="44541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900"/>
              <a:t>数値を正規化</a:t>
            </a:r>
            <a:endParaRPr sz="1900"/>
          </a:p>
        </p:txBody>
      </p:sp>
      <p:sp>
        <p:nvSpPr>
          <p:cNvPr id="144" name="Google Shape;144;g3549f0400c3_2_0"/>
          <p:cNvSpPr txBox="1">
            <a:spLocks noGrp="1"/>
          </p:cNvSpPr>
          <p:nvPr>
            <p:ph type="body" idx="1"/>
          </p:nvPr>
        </p:nvSpPr>
        <p:spPr>
          <a:xfrm>
            <a:off x="6767200" y="1536633"/>
            <a:ext cx="5424900" cy="4555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データを正規化し使用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g3549f0400c3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433" y="2034267"/>
            <a:ext cx="2997200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3549f0400c3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6883" y="3756550"/>
            <a:ext cx="5346700" cy="27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3549f0400c3_2_0"/>
          <p:cNvSpPr/>
          <p:nvPr/>
        </p:nvSpPr>
        <p:spPr>
          <a:xfrm>
            <a:off x="6378133" y="6247767"/>
            <a:ext cx="697200" cy="566700"/>
          </a:xfrm>
          <a:prstGeom prst="wedgeRoundRectCallout">
            <a:avLst>
              <a:gd name="adj1" fmla="val 25025"/>
              <a:gd name="adj2" fmla="val -13111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121900" rIns="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200"/>
              <a:t>縦軸は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200"/>
              <a:t>10 %に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200"/>
              <a:t>縮小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849</Words>
  <Application>Microsoft Office PowerPoint</Application>
  <PresentationFormat>ワイド画面</PresentationFormat>
  <Paragraphs>100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Arial</vt:lpstr>
      <vt:lpstr>Cambria Math</vt:lpstr>
      <vt:lpstr>Trebuchet MS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推測bitは増やす必要なし。入力値を正規化しよう。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Ryo Takeshita</dc:creator>
  <cp:lastModifiedBy>makoto T</cp:lastModifiedBy>
  <cp:revision>4</cp:revision>
  <dcterms:created xsi:type="dcterms:W3CDTF">2025-05-04T10:46:07Z</dcterms:created>
  <dcterms:modified xsi:type="dcterms:W3CDTF">2025-05-04T13:23:19Z</dcterms:modified>
</cp:coreProperties>
</file>