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4" r:id="rId9"/>
    <p:sldId id="262" r:id="rId10"/>
    <p:sldId id="271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4:33:5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24575,'1'3'0,"1"-1"0,-1 0 0,1 0 0,-1 0 0,1 1 0,0-2 0,-1 1 0,1 0 0,0 0 0,1 0 0,-1-1 0,0 1 0,3 0 0,8 9 0,24 25 0,8 8 0,65 50 0,99 78 0,-117-94 0,-71-60 0,6 3 0,-2 1 0,-1 2 0,24 28 0,25 30 0,-22-20 0,-21-26 0,46 71 0,-50-66 0,40 45 0,16 25 0,26 33 0,-23-35 0,11 13 0,-22-31 0,81 105 0,17 55 0,-152-222 0,0-1 0,27 28 0,6 6 0,158 193 0,-167-206 0,55 69 0,-72-74 0,-1 0 0,-3 2 0,23 61 0,-15-45 0,-23-48 0,-1-1 0,0 2 0,-1-1 0,8 27 0,23 76 0,-25-84 0,-1 0 0,7 39 0,-9-31 0,19 50 0,-18-62 0,-1 0 0,-2 0 0,-1 1 0,4 35 0,-5-9 0,3 0 0,17 63 0,-13-71 0,-2 1 0,-2 0 0,2 65 0,-9-87 0,2 0 0,5 28 0,5 45 0,0 24 0,-7-81 0,1 50 0,-8 477 0,-1-539 0,-1-1 0,-2 1 0,-14 47 0,-5 37 0,18-83 0,-2 1 0,-15 41 0,13-47 0,2 1 0,0 1 0,-4 43 0,6-32 0,-1 1 0,-20 59 0,16-65 0,2 1 0,1 1 0,-4 52 0,8-49 0,-2 0 0,-15 53 0,2-8 0,7-36 0,8-33 0,0 1 0,-3 32 0,4-23 0,-2-2 0,0 1 0,-1 0 0,-16 38 0,10-30 0,-12 55 0,-19 69 0,19-79 0,22-69 0,-3 11 0,-1 0 0,-1 0 0,-1 0 0,0-1 0,-18 30 0,17-34 0,0 1 0,-9 27 0,12-26 0,-2-1 0,-14 27 0,12-27 0,2 1 0,0 0 0,1 0 0,-6 23 0,6-18 0,-20 43 0,-53 128 0,48-126 0,20-40 0,-24 40 0,30-55 0,1-1 0,0 0 0,0 1 0,-5 24 0,6-22 0,0 0 0,0-1 0,-12 23 0,-135 250 0,44-94 0,80-132 0,19-42 0,0 0 0,-15 23 0,13-24 0,0 1 0,-9 25 0,12-25 0,-2 1 0,-14 22 0,0-5 0,14-20 0,-1-1 0,0 0 0,-16 16 0,-33 43 0,45-53 0,-1-1 0,-28 27 0,-77 72 0,-45 40 0,84-89 0,3-14 0,55-38 0,0-2 0,-1 0 0,-43 21 0,31-18 0,17-10-1365,2-2-5461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CFFF9-6FBA-67EE-2DD8-E003E2C36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7BEB24-93B4-660D-1D9B-7C04CCA2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16821-3734-56F2-73BB-589ED043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B22B1-C499-B27D-21DD-BB3A76DE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F049F-4DC9-DCC6-5F07-56EB0045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7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FEE42-F0F7-4B3F-31B5-3D59A6C0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F3AD40-C80F-090E-B2B4-C7D0EBBB4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12114-671D-2F48-7FCB-B10AE0D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F2303-2931-B6E3-4901-87DC165A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67743B-941D-8891-2541-A51D87A5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DA965F-2FEB-7D0B-0FE9-FD0706AF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232FC2-E718-D360-939C-D627D8DF9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3B4D4-3B4F-35FE-C55D-EF4AB68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C1021-5FE4-383D-39E6-2E4035B5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673D3-AB42-1F72-5753-BE53CE23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D9DD6-5A03-2D5A-1363-DA9AA0A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944C4-3AAB-7BBC-8B45-D474C9B1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C7DB4-29BF-7683-748A-F97CA5E6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A0E5B-3109-E2BD-DE6E-044C8F7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DA7C8-ED2D-7741-3D76-0242BCDC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1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E65F5-E4DE-A6E4-E2CC-4C5DFE5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11CE2-AA19-98C0-0961-4657379CC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A2B01-CA6E-9D78-F9BB-EC9230B0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7660D-B012-342C-1C7D-A0DD6FFF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3E750-523D-F0E7-E00F-8A85D9EF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95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55BB-A4E0-8CF3-0301-A108CC53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D31DA-BEFF-1E30-7FE7-114BC81E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D6D804-6C76-3C51-2586-003E71F6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52C72-4471-ABF8-45DC-DC7EC298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843BE-C0A7-E465-A3CA-EA0FD8D7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577FD-C57D-44FC-2EB7-C2C4A2EB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3AE96-202F-F6B5-22D3-4D51BBFC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62DA8-2EB1-F04B-F7CA-100ACAFC2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D5F74-A773-2AF1-FAA9-BD0852EC8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80F9DA-0478-F5B3-117E-0FAF0BD9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58167-1313-CDE5-37EC-68683792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18E43-1ACC-96F7-9EB2-FF7DEC78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B83362-DA0F-F45C-362C-1652D4E4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593FF4-2633-57FB-3253-6B45DFE2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9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130EE-C179-F354-961E-65E6FDB9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4494CF-3459-A959-47F8-0BF23CD2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9B7699-45D2-81C2-861D-22A04EA6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8FF2B6-C30A-A066-0432-98138751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4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649EBF-4E9B-4B87-986E-EE53A20D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BBA67-8D79-F10C-81A2-1049E78B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25808-BE4C-7F9D-2724-6BB78E76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8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18DE-9258-65B2-0FD9-84A4B5D4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CECB1-F4E6-51E1-98F8-1EF6E0D7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AB4E0-559F-4A87-4B64-BB574095A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9B953-60AC-8497-9F68-D4A5C89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5ECD2-8E82-3F65-47AA-BB6192C5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EE6D5B-3F1F-8E41-E5EF-8ACB7C54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62CB-335D-3EC1-47DF-3A873408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54D801-258E-1B72-E803-CDEDFEEEC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94F94-A5EC-BC11-AF30-CE5F5D23E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8FDDB-925C-E844-CB9A-4EAA979B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C7D09-26BE-F3D4-284D-98FD5E82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5B905-6E78-73A0-8B0E-C9653126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0000"/>
                <a:lumOff val="40000"/>
                <a:alpha val="20000"/>
              </a:schemeClr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AAB282-8045-14FA-A985-170783CA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0ABC-66A8-FB5C-E30A-B217E424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EBA62-6E82-9868-D793-0BEE5A10F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E4C19-CD23-4BAE-B00E-7FE61B7E1564}" type="datetimeFigureOut">
              <a:rPr lang="ko-KR" altLang="en-US" smtClean="0"/>
              <a:t>2022-10-11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9413-EE0B-DF4D-F74B-82C58BD79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F08B7-B4EE-44F4-5E66-A46DE4D4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8C3A-340E-4E4F-AF45-63235070F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2257-6029-254C-462F-D87701608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입시용 유사 문제 찾기 </a:t>
            </a:r>
            <a:br>
              <a:rPr lang="en-US" altLang="ko-KR" dirty="0"/>
            </a:b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55F6A8-EB98-1822-73CB-ED7306EEC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75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F23C7-CAB3-E1B7-23EF-5CBAD3B63BC3}"/>
              </a:ext>
            </a:extLst>
          </p:cNvPr>
          <p:cNvSpPr txBox="1"/>
          <p:nvPr/>
        </p:nvSpPr>
        <p:spPr>
          <a:xfrm>
            <a:off x="615820" y="266312"/>
            <a:ext cx="102242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N-gram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</a:t>
            </a:r>
            <a:r>
              <a:rPr lang="ko-KR" altLang="en-US" dirty="0"/>
              <a:t>개의 단어를 뭉쳐 토큰화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기준 단어의 앞 단어와 뒤 단어가 하나의 어휘 일 때 성능이 향상</a:t>
            </a:r>
            <a:r>
              <a:rPr lang="en-US" altLang="ko-KR" dirty="0"/>
              <a:t>, </a:t>
            </a:r>
            <a:r>
              <a:rPr lang="ko-KR" altLang="en-US" dirty="0"/>
              <a:t>어느 정도 순서가 보장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문서의 중복 토큰이 겹칠 수록 어휘 사전이 많아 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F3B26F-7730-69E9-E8A9-F230CF06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3027003"/>
            <a:ext cx="820217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A8EF30-6811-10EB-EFBC-B5E2DFE3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47" y="347554"/>
            <a:ext cx="6966846" cy="2517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4D8177-F94C-ADB1-EDA8-50ABB9456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3429000"/>
            <a:ext cx="6966846" cy="2810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DD5FF-010B-3657-A83A-D2483C297B68}"/>
              </a:ext>
            </a:extLst>
          </p:cNvPr>
          <p:cNvSpPr txBox="1"/>
          <p:nvPr/>
        </p:nvSpPr>
        <p:spPr>
          <a:xfrm>
            <a:off x="833547" y="29621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1-gram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11118-44C4-8F57-3046-8CD98196AF13}"/>
              </a:ext>
            </a:extLst>
          </p:cNvPr>
          <p:cNvSpPr txBox="1"/>
          <p:nvPr/>
        </p:nvSpPr>
        <p:spPr>
          <a:xfrm>
            <a:off x="833546" y="628542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009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2B8DB7-BFDA-7821-6B80-A1E1B8B777C7}"/>
              </a:ext>
            </a:extLst>
          </p:cNvPr>
          <p:cNvSpPr txBox="1"/>
          <p:nvPr/>
        </p:nvSpPr>
        <p:spPr>
          <a:xfrm>
            <a:off x="615820" y="266312"/>
            <a:ext cx="4001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토큰화 한 기준으로 벡터화 하는 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11C770-C03F-8793-AAD9-A2D934C1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76" y="1134004"/>
            <a:ext cx="9708866" cy="52201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E4D552D4-79DE-A748-D3AE-3F9CAA56A386}"/>
              </a:ext>
            </a:extLst>
          </p:cNvPr>
          <p:cNvSpPr/>
          <p:nvPr/>
        </p:nvSpPr>
        <p:spPr>
          <a:xfrm>
            <a:off x="4198776" y="3769567"/>
            <a:ext cx="1632857" cy="1082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DB2238-18B8-6C1C-C654-F4C3A6B0510E}"/>
              </a:ext>
            </a:extLst>
          </p:cNvPr>
          <p:cNvSpPr/>
          <p:nvPr/>
        </p:nvSpPr>
        <p:spPr>
          <a:xfrm>
            <a:off x="3026230" y="2753112"/>
            <a:ext cx="1172546" cy="767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81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B2EDC-0F9D-85C6-489F-E5D6AE1FD4FA}"/>
              </a:ext>
            </a:extLst>
          </p:cNvPr>
          <p:cNvSpPr txBox="1"/>
          <p:nvPr/>
        </p:nvSpPr>
        <p:spPr>
          <a:xfrm>
            <a:off x="615820" y="26631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CountVectorize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BA4446-9F3A-7D93-2AF5-5AF6C959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20" y="1254554"/>
            <a:ext cx="6083560" cy="21744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A36347-8CA2-6063-42A9-80F77B1E9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53" y="3982811"/>
            <a:ext cx="8069291" cy="22101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B3BB38-8F10-934B-CEBB-06D819A5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354" y="3429000"/>
            <a:ext cx="8069291" cy="55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4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EF74A-3DD0-C9A3-72AD-4B8FFD04CA99}"/>
              </a:ext>
            </a:extLst>
          </p:cNvPr>
          <p:cNvSpPr txBox="1"/>
          <p:nvPr/>
        </p:nvSpPr>
        <p:spPr>
          <a:xfrm>
            <a:off x="615820" y="26631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TF-IDF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EC26C-5DCA-9050-20E2-AC8BA507291C}"/>
                  </a:ext>
                </a:extLst>
              </p:cNvPr>
              <p:cNvSpPr txBox="1"/>
              <p:nvPr/>
            </p:nvSpPr>
            <p:spPr>
              <a:xfrm>
                <a:off x="615819" y="1357605"/>
                <a:ext cx="11168744" cy="7159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IDF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1+ⅆ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i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(n</a:t>
                </a:r>
                <a:r>
                  <a:rPr lang="ko-KR" altLang="en-US" dirty="0"/>
                  <a:t>은 말뭉치 내 문서의 총 개수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df</a:t>
                </a:r>
                <a:r>
                  <a:rPr lang="ko-KR" altLang="en-US" dirty="0"/>
                  <a:t>는 말뭉치 내 문서 개수에서 특정 단어가 등장한 빈도</a:t>
                </a:r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IDF</a:t>
                </a:r>
                <a:r>
                  <a:rPr lang="ko-KR" altLang="en-US" dirty="0"/>
                  <a:t>가 작을 수록 여러 문서에 특정 단어가 많이 나왔다는 것을 의미한다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DEC26C-5DCA-9050-20E2-AC8BA507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19" y="1357605"/>
                <a:ext cx="11168744" cy="715965"/>
              </a:xfrm>
              <a:prstGeom prst="rect">
                <a:avLst/>
              </a:prstGeom>
              <a:blipFill>
                <a:blip r:embed="rId2"/>
                <a:stretch>
                  <a:fillRect l="-1255" t="-2564" b="-18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5ECBC5-E108-292A-DF9A-089EA4148767}"/>
              </a:ext>
            </a:extLst>
          </p:cNvPr>
          <p:cNvSpPr txBox="1"/>
          <p:nvPr/>
        </p:nvSpPr>
        <p:spPr>
          <a:xfrm>
            <a:off x="713731" y="950458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 : </a:t>
            </a:r>
            <a:r>
              <a:rPr lang="ko-KR" altLang="en-US" dirty="0"/>
              <a:t>전체 문서에서 특정 단어가 나온 횟수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CA6CAE-6EF9-59F8-D0B7-D92C6E93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27" y="2578417"/>
            <a:ext cx="8259328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E340FB-AC66-388C-A1A4-F6A523522B35}"/>
              </a:ext>
            </a:extLst>
          </p:cNvPr>
          <p:cNvSpPr txBox="1"/>
          <p:nvPr/>
        </p:nvSpPr>
        <p:spPr>
          <a:xfrm>
            <a:off x="2070527" y="4758613"/>
            <a:ext cx="749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말뭉치에서 </a:t>
            </a:r>
            <a:r>
              <a:rPr lang="en-US" altLang="ko-KR" dirty="0"/>
              <a:t>‘</a:t>
            </a:r>
            <a:r>
              <a:rPr lang="ko-KR" altLang="en-US" dirty="0"/>
              <a:t>닭도리탕</a:t>
            </a:r>
            <a:r>
              <a:rPr lang="en-US" altLang="ko-KR" dirty="0"/>
              <a:t>’ </a:t>
            </a:r>
            <a:r>
              <a:rPr lang="ko-KR" altLang="en-US" dirty="0"/>
              <a:t>이라는 단어의 </a:t>
            </a:r>
            <a:r>
              <a:rPr lang="en-US" altLang="ko-KR" dirty="0" err="1"/>
              <a:t>df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가 아닌 </a:t>
            </a:r>
            <a:r>
              <a:rPr lang="en-US" altLang="ko-KR" dirty="0"/>
              <a:t>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Why? </a:t>
            </a:r>
            <a:r>
              <a:rPr lang="ko-KR" altLang="en-US" dirty="0"/>
              <a:t>두 문서 중 한 문서에 </a:t>
            </a:r>
            <a:r>
              <a:rPr lang="en-US" altLang="ko-KR" dirty="0"/>
              <a:t>‘</a:t>
            </a:r>
            <a:r>
              <a:rPr lang="ko-KR" altLang="en-US" dirty="0"/>
              <a:t>닭도리탕</a:t>
            </a:r>
            <a:r>
              <a:rPr lang="en-US" altLang="ko-KR" dirty="0"/>
              <a:t>’ </a:t>
            </a:r>
            <a:r>
              <a:rPr lang="ko-KR" altLang="en-US" dirty="0"/>
              <a:t>이라는 단어가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615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F0B908-843E-761F-8249-208FCDB066A7}"/>
              </a:ext>
            </a:extLst>
          </p:cNvPr>
          <p:cNvSpPr txBox="1"/>
          <p:nvPr/>
        </p:nvSpPr>
        <p:spPr>
          <a:xfrm>
            <a:off x="615820" y="266312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 </a:t>
            </a:r>
            <a:r>
              <a:rPr lang="ko-KR" altLang="en-US" dirty="0" err="1"/>
              <a:t>피쳐</a:t>
            </a:r>
            <a:r>
              <a:rPr lang="ko-KR" altLang="en-US" dirty="0"/>
              <a:t> </a:t>
            </a:r>
            <a:r>
              <a:rPr lang="ko-KR" altLang="en-US" dirty="0" err="1"/>
              <a:t>벡터라이징</a:t>
            </a:r>
            <a:endParaRPr lang="en-US" altLang="ko-KR" dirty="0"/>
          </a:p>
          <a:p>
            <a:r>
              <a:rPr lang="en-US" altLang="ko-KR" dirty="0"/>
              <a:t>- TF-IDF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E1B602-7549-C1D4-1E2F-63A70FEE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1004288"/>
            <a:ext cx="8069291" cy="2210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F6ACCF-FDBD-0483-E93F-0671C17B9F73}"/>
                  </a:ext>
                </a:extLst>
              </p:cNvPr>
              <p:cNvSpPr txBox="1"/>
              <p:nvPr/>
            </p:nvSpPr>
            <p:spPr>
              <a:xfrm>
                <a:off x="2824843" y="3429000"/>
                <a:ext cx="6097554" cy="531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IDF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m:rPr>
                            <m:sty m:val="p"/>
                          </m:rPr>
                          <a:rPr lang="ko-KR" alt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ko-KR" altLang="en-US" i="0">
                                    <a:latin typeface="Cambria Math" panose="02040503050406030204" pitchFamily="18" charset="0"/>
                                  </a:rPr>
                                  <m:t>1+ⅆ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ko-KR" altLang="en-US" i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L2 norm</a:t>
                </a:r>
                <a:r>
                  <a:rPr lang="ko-KR" altLang="en-US" dirty="0"/>
                  <a:t>을 시행하여 </a:t>
                </a:r>
                <a:r>
                  <a:rPr lang="ko-KR" altLang="en-US" dirty="0" err="1"/>
                  <a:t>정규화한다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F6ACCF-FDBD-0483-E93F-0671C17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43" y="3429000"/>
                <a:ext cx="6097554" cy="531299"/>
              </a:xfrm>
              <a:prstGeom prst="rect">
                <a:avLst/>
              </a:prstGeom>
              <a:blipFill>
                <a:blip r:embed="rId3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8EAD965-B6AC-0A30-27D5-2B85EF42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09" y="4188900"/>
            <a:ext cx="8417404" cy="20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65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BFE2B-FDB6-5FE7-0E9D-CB5308632B9A}"/>
              </a:ext>
            </a:extLst>
          </p:cNvPr>
          <p:cNvSpPr txBox="1"/>
          <p:nvPr/>
        </p:nvSpPr>
        <p:spPr>
          <a:xfrm>
            <a:off x="615820" y="266312"/>
            <a:ext cx="390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유사도 평가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</a:t>
            </a:r>
            <a:r>
              <a:rPr lang="en-US" altLang="ko-KR" dirty="0"/>
              <a:t>vs </a:t>
            </a:r>
            <a:r>
              <a:rPr lang="ko-KR" altLang="en-US" dirty="0"/>
              <a:t>코사인 유사도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E6D7C-3BF5-3982-8BD4-1CB39D9A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5" y="1244491"/>
            <a:ext cx="4823109" cy="22638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DCAC29-5BEC-FD5D-70AF-974DE53A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565" y="1244490"/>
            <a:ext cx="5366075" cy="2263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C5306-1D2A-0CC8-E2FA-B70A0E5362C8}"/>
              </a:ext>
            </a:extLst>
          </p:cNvPr>
          <p:cNvSpPr txBox="1"/>
          <p:nvPr/>
        </p:nvSpPr>
        <p:spPr>
          <a:xfrm>
            <a:off x="1273262" y="384015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크기와 방향에 따른 유사도 측정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AAB06-058E-C2FE-3485-F4A46073FF6C}"/>
              </a:ext>
            </a:extLst>
          </p:cNvPr>
          <p:cNvSpPr txBox="1"/>
          <p:nvPr/>
        </p:nvSpPr>
        <p:spPr>
          <a:xfrm>
            <a:off x="7529805" y="375655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방향에 따른 유사도 측정 </a:t>
            </a:r>
          </a:p>
        </p:txBody>
      </p:sp>
    </p:spTree>
    <p:extLst>
      <p:ext uri="{BB962C8B-B14F-4D97-AF65-F5344CB8AC3E}">
        <p14:creationId xmlns:p14="http://schemas.microsoft.com/office/powerpoint/2010/main" val="119584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D7166-EB3C-F4C2-FF0D-EE34168E746E}"/>
              </a:ext>
            </a:extLst>
          </p:cNvPr>
          <p:cNvSpPr txBox="1"/>
          <p:nvPr/>
        </p:nvSpPr>
        <p:spPr>
          <a:xfrm>
            <a:off x="3200816" y="927719"/>
            <a:ext cx="57903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예시</a:t>
            </a:r>
            <a:r>
              <a:rPr lang="en-US" altLang="ko-KR" sz="2800" dirty="0"/>
              <a:t>           [</a:t>
            </a:r>
            <a:r>
              <a:rPr lang="ko-KR" altLang="en-US" sz="2800" dirty="0"/>
              <a:t>토끼 </a:t>
            </a:r>
            <a:r>
              <a:rPr lang="en-US" altLang="ko-KR" sz="2800" dirty="0"/>
              <a:t>: 0], [</a:t>
            </a:r>
            <a:r>
              <a:rPr lang="ko-KR" altLang="en-US" sz="2800" dirty="0"/>
              <a:t>거북이 </a:t>
            </a:r>
            <a:r>
              <a:rPr lang="en-US" altLang="ko-KR" sz="2800" dirty="0"/>
              <a:t>: 1]</a:t>
            </a:r>
          </a:p>
          <a:p>
            <a:r>
              <a:rPr lang="en-US" altLang="ko-KR" sz="2800" dirty="0"/>
              <a:t>Document1 : 2000,       2000</a:t>
            </a:r>
          </a:p>
          <a:p>
            <a:r>
              <a:rPr lang="en-US" altLang="ko-KR" sz="2800" dirty="0"/>
              <a:t>Document2 :     2,            2   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6EB043-C24C-8545-C943-12718DA2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78" y="2645230"/>
            <a:ext cx="7668695" cy="1362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507F94-5BB3-0E0C-5971-43619F8C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378" y="4730720"/>
            <a:ext cx="766869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2647A-4375-1348-3D0A-730B0F778669}"/>
              </a:ext>
            </a:extLst>
          </p:cNvPr>
          <p:cNvSpPr txBox="1"/>
          <p:nvPr/>
        </p:nvSpPr>
        <p:spPr>
          <a:xfrm>
            <a:off x="615820" y="266312"/>
            <a:ext cx="1386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n-gram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벡터화 </a:t>
            </a: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ECDDD5-577F-90BE-E561-FC3CF198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43" y="618866"/>
            <a:ext cx="7925189" cy="61725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7BC58A-89B5-609C-B045-53BE8040E8E7}"/>
              </a:ext>
            </a:extLst>
          </p:cNvPr>
          <p:cNvSpPr/>
          <p:nvPr/>
        </p:nvSpPr>
        <p:spPr>
          <a:xfrm>
            <a:off x="2621931" y="1196436"/>
            <a:ext cx="3750906" cy="8490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A3BFC-2A87-6F23-3188-D0BF96621ECD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</p:spTree>
    <p:extLst>
      <p:ext uri="{BB962C8B-B14F-4D97-AF65-F5344CB8AC3E}">
        <p14:creationId xmlns:p14="http://schemas.microsoft.com/office/powerpoint/2010/main" val="276802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7B7F2-D228-3EFB-FA0B-EDC15614C9C3}"/>
              </a:ext>
            </a:extLst>
          </p:cNvPr>
          <p:cNvSpPr txBox="1"/>
          <p:nvPr/>
        </p:nvSpPr>
        <p:spPr>
          <a:xfrm>
            <a:off x="615820" y="388405"/>
            <a:ext cx="781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벡터화 </a:t>
            </a:r>
            <a:r>
              <a:rPr lang="en-US" altLang="ko-KR" dirty="0"/>
              <a:t>1-gram </a:t>
            </a:r>
            <a:r>
              <a:rPr lang="ko-KR" altLang="en-US" dirty="0"/>
              <a:t>일 때의 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실험 결과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D1671-A456-3B15-EB9B-9707AC0024CF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060B6-1CB4-DCC3-9F3E-863035E8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91" y="1197181"/>
            <a:ext cx="9011908" cy="2572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B565C3-5831-DE8F-410B-7BC44CB1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91" y="3931736"/>
            <a:ext cx="9011908" cy="26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3E5D3-0842-1ECA-8096-F9B3552208D5}"/>
              </a:ext>
            </a:extLst>
          </p:cNvPr>
          <p:cNvSpPr txBox="1"/>
          <p:nvPr/>
        </p:nvSpPr>
        <p:spPr>
          <a:xfrm>
            <a:off x="3770684" y="559837"/>
            <a:ext cx="46506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프로젝트 수행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703DC-B150-5A19-2249-B7A3BBA61E5E}"/>
              </a:ext>
            </a:extLst>
          </p:cNvPr>
          <p:cNvSpPr txBox="1"/>
          <p:nvPr/>
        </p:nvSpPr>
        <p:spPr>
          <a:xfrm>
            <a:off x="793102" y="2062065"/>
            <a:ext cx="11234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9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</a:t>
            </a:r>
            <a:r>
              <a:rPr lang="en-US" altLang="ko-KR" sz="2000" dirty="0"/>
              <a:t>~ </a:t>
            </a:r>
            <a:r>
              <a:rPr lang="ko-KR" altLang="en-US" sz="2000" dirty="0"/>
              <a:t>현재 진행중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NLP </a:t>
            </a:r>
            <a:r>
              <a:rPr lang="ko-KR" altLang="en-US" sz="2000" dirty="0"/>
              <a:t>용어 정리 하느라 </a:t>
            </a:r>
            <a:r>
              <a:rPr lang="en-US" altLang="ko-KR" sz="2000" dirty="0"/>
              <a:t>3</a:t>
            </a:r>
            <a:r>
              <a:rPr lang="ko-KR" altLang="en-US" sz="2000" dirty="0"/>
              <a:t>일 정도 날림 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한국어 자연어 처리</a:t>
            </a:r>
            <a:r>
              <a:rPr lang="en-US" altLang="ko-KR" sz="2000" dirty="0"/>
              <a:t>, </a:t>
            </a:r>
            <a:r>
              <a:rPr lang="ko-KR" altLang="en-US" sz="2000" dirty="0"/>
              <a:t>그 중에서 문장과 문장 사이의 유사도를 공부하는 중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발표 이후 연속 표현 기법 중 대표적인 </a:t>
            </a:r>
            <a:r>
              <a:rPr lang="en-US" altLang="ko-KR" sz="2000" dirty="0"/>
              <a:t>word2vec</a:t>
            </a:r>
            <a:r>
              <a:rPr lang="ko-KR" altLang="en-US" sz="2000" dirty="0"/>
              <a:t>와 자연어 처리 신경망</a:t>
            </a:r>
            <a:r>
              <a:rPr lang="en-US" altLang="ko-KR" sz="2000" dirty="0"/>
              <a:t>(RNN , BERT)</a:t>
            </a:r>
            <a:r>
              <a:rPr lang="ko-KR" altLang="en-US" sz="2000" dirty="0"/>
              <a:t> 공부 </a:t>
            </a:r>
            <a:r>
              <a:rPr lang="ko-KR" altLang="en-US" sz="2000" dirty="0" err="1"/>
              <a:t>해야하는</a:t>
            </a:r>
            <a:r>
              <a:rPr lang="ko-KR" altLang="en-US" sz="2000" dirty="0"/>
              <a:t> 상태 </a:t>
            </a:r>
            <a:r>
              <a:rPr lang="en-US" altLang="ko-KR" sz="2000" dirty="0"/>
              <a:t>(</a:t>
            </a:r>
            <a:r>
              <a:rPr lang="ko-KR" altLang="en-US" sz="2000" dirty="0"/>
              <a:t>솔직히 일주일 남아서 </a:t>
            </a:r>
            <a:r>
              <a:rPr lang="en-US" altLang="ko-KR" sz="2000" dirty="0"/>
              <a:t>word2vec </a:t>
            </a:r>
            <a:r>
              <a:rPr lang="ko-KR" altLang="en-US" sz="2000" dirty="0"/>
              <a:t>개념 이해만 해도 성공적일듯</a:t>
            </a:r>
            <a:r>
              <a:rPr lang="en-US" altLang="ko-KR" sz="20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0134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2FD514-9B9A-80FD-F298-02A821AFDCDD}"/>
              </a:ext>
            </a:extLst>
          </p:cNvPr>
          <p:cNvSpPr txBox="1"/>
          <p:nvPr/>
        </p:nvSpPr>
        <p:spPr>
          <a:xfrm>
            <a:off x="615820" y="388405"/>
            <a:ext cx="7810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/>
              <a:t>벡터화 </a:t>
            </a:r>
            <a:r>
              <a:rPr lang="en-US" altLang="ko-KR" dirty="0"/>
              <a:t>2-gram </a:t>
            </a:r>
            <a:r>
              <a:rPr lang="ko-KR" altLang="en-US" dirty="0"/>
              <a:t>일 때의 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실험 결과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1AB49-F228-ABE3-99F8-94A1DF943DBB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345D7-F42D-AA20-08D9-D0542485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44" y="1135938"/>
            <a:ext cx="9135750" cy="2695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9AE679-B8AC-A20B-B892-933D5895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60" y="4034237"/>
            <a:ext cx="91813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596AF1-7901-2675-45EE-A7F027AA8E3E}"/>
              </a:ext>
            </a:extLst>
          </p:cNvPr>
          <p:cNvSpPr txBox="1"/>
          <p:nvPr/>
        </p:nvSpPr>
        <p:spPr>
          <a:xfrm>
            <a:off x="615820" y="388405"/>
            <a:ext cx="823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CounterVectorize</a:t>
            </a:r>
            <a:r>
              <a:rPr lang="en-US" altLang="ko-KR" dirty="0"/>
              <a:t> </a:t>
            </a:r>
            <a:r>
              <a:rPr lang="ko-KR" altLang="en-US" dirty="0" err="1"/>
              <a:t>벡터화일</a:t>
            </a:r>
            <a:r>
              <a:rPr lang="ko-KR" altLang="en-US" dirty="0"/>
              <a:t> 때의 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실험 결과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C35D2F-2E67-1CF3-8586-8F313B37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6" y="1553032"/>
            <a:ext cx="8500344" cy="2641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A7B8F7-6837-9FC8-C2D3-2FAF3001F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96" y="4266838"/>
            <a:ext cx="8500344" cy="2591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0B89F-5B40-DCEF-6186-6ABC9490674E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</p:spTree>
    <p:extLst>
      <p:ext uri="{BB962C8B-B14F-4D97-AF65-F5344CB8AC3E}">
        <p14:creationId xmlns:p14="http://schemas.microsoft.com/office/powerpoint/2010/main" val="153017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4FB24-F113-F82A-FEF7-9BD3AC2859AA}"/>
              </a:ext>
            </a:extLst>
          </p:cNvPr>
          <p:cNvSpPr txBox="1"/>
          <p:nvPr/>
        </p:nvSpPr>
        <p:spPr>
          <a:xfrm>
            <a:off x="615820" y="388405"/>
            <a:ext cx="688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실험 결과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tf-idf</a:t>
            </a:r>
            <a:r>
              <a:rPr lang="en-US" altLang="ko-KR" dirty="0"/>
              <a:t> </a:t>
            </a:r>
            <a:r>
              <a:rPr lang="ko-KR" altLang="en-US" dirty="0" err="1"/>
              <a:t>벡터화일</a:t>
            </a:r>
            <a:r>
              <a:rPr lang="ko-KR" altLang="en-US" dirty="0"/>
              <a:t> 때의 코사인 유사도</a:t>
            </a:r>
            <a:r>
              <a:rPr lang="en-US" altLang="ko-KR" dirty="0"/>
              <a:t>,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실험 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E69D9A-E9E7-47D5-DB50-3E942E7C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069155"/>
            <a:ext cx="9011908" cy="2572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95F160F-7A45-6F6B-1828-35585881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0" y="3998848"/>
            <a:ext cx="9011908" cy="2626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B07C2F-21BF-F6B7-70F4-039E31696A7A}"/>
              </a:ext>
            </a:extLst>
          </p:cNvPr>
          <p:cNvSpPr txBox="1"/>
          <p:nvPr/>
        </p:nvSpPr>
        <p:spPr>
          <a:xfrm>
            <a:off x="2507602" y="127812"/>
            <a:ext cx="755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'라디에이터 캡의 압력스프링 장력이 약화되었을 때 나타나는 현상은?'</a:t>
            </a:r>
          </a:p>
        </p:txBody>
      </p:sp>
    </p:spTree>
    <p:extLst>
      <p:ext uri="{BB962C8B-B14F-4D97-AF65-F5344CB8AC3E}">
        <p14:creationId xmlns:p14="http://schemas.microsoft.com/office/powerpoint/2010/main" val="119632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FF989-BF2C-3D58-BFF8-536B07D0382F}"/>
              </a:ext>
            </a:extLst>
          </p:cNvPr>
          <p:cNvSpPr txBox="1"/>
          <p:nvPr/>
        </p:nvSpPr>
        <p:spPr>
          <a:xfrm>
            <a:off x="615820" y="266312"/>
            <a:ext cx="9574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사실은</a:t>
            </a:r>
            <a:r>
              <a:rPr lang="en-US" altLang="ko-KR" dirty="0"/>
              <a:t>… </a:t>
            </a:r>
            <a:r>
              <a:rPr lang="ko-KR" altLang="en-US" dirty="0"/>
              <a:t>희소 행렬의 일부분을 쓴 것 입니다</a:t>
            </a:r>
            <a:r>
              <a:rPr lang="en-US" altLang="ko-KR" dirty="0"/>
              <a:t>… </a:t>
            </a:r>
          </a:p>
          <a:p>
            <a:r>
              <a:rPr lang="ko-KR" altLang="en-US" dirty="0"/>
              <a:t>일주일 안에 </a:t>
            </a:r>
            <a:r>
              <a:rPr lang="en-US" altLang="ko-KR" dirty="0"/>
              <a:t>word2Vec</a:t>
            </a:r>
            <a:r>
              <a:rPr lang="ko-KR" altLang="en-US" dirty="0"/>
              <a:t>과 자연어 관련 인공신경망 모델 공부해야 하는데</a:t>
            </a:r>
            <a:r>
              <a:rPr lang="en-US" altLang="ko-KR" dirty="0"/>
              <a:t>… </a:t>
            </a:r>
            <a:r>
              <a:rPr lang="ko-KR" altLang="en-US" dirty="0"/>
              <a:t>최대한 </a:t>
            </a:r>
            <a:r>
              <a:rPr lang="ko-KR" altLang="en-US" dirty="0" err="1"/>
              <a:t>해볼게요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2CD88E-CABF-2554-EBC1-F1FF77C4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76" y="1134004"/>
            <a:ext cx="9708866" cy="52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861B7-CA52-AC7A-766F-07AFE237B1D8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BEFE389-7F27-DC87-F60C-727A526DB1EE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 sz="8000" dirty="0"/>
          </a:p>
          <a:p>
            <a:pPr algn="ctr"/>
            <a:r>
              <a:rPr lang="en-US" altLang="ko-KR" sz="8000" dirty="0"/>
              <a:t>Q &amp; 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3653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F2942-2808-BBED-7545-02CD85A00A51}"/>
              </a:ext>
            </a:extLst>
          </p:cNvPr>
          <p:cNvSpPr txBox="1"/>
          <p:nvPr/>
        </p:nvSpPr>
        <p:spPr>
          <a:xfrm>
            <a:off x="3139902" y="424628"/>
            <a:ext cx="5912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데이터는 어디서 </a:t>
            </a:r>
            <a:r>
              <a:rPr lang="ko-KR" altLang="en-US" sz="4000" dirty="0" err="1"/>
              <a:t>구했니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49956C-E993-A1DE-9CCA-CDC75053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0" y="2936147"/>
            <a:ext cx="5678060" cy="3898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30B7D-B5ED-BF5D-76B1-C21AF658F447}"/>
              </a:ext>
            </a:extLst>
          </p:cNvPr>
          <p:cNvSpPr txBox="1"/>
          <p:nvPr/>
        </p:nvSpPr>
        <p:spPr>
          <a:xfrm>
            <a:off x="501165" y="1132514"/>
            <a:ext cx="118192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데이터는 </a:t>
            </a:r>
            <a:r>
              <a:rPr lang="en-US" altLang="ko-KR" dirty="0"/>
              <a:t>04</a:t>
            </a:r>
            <a:r>
              <a:rPr lang="ko-KR" altLang="en-US" dirty="0"/>
              <a:t>년 </a:t>
            </a:r>
            <a:r>
              <a:rPr lang="en-US" altLang="ko-KR" dirty="0"/>
              <a:t>~ 11</a:t>
            </a:r>
            <a:r>
              <a:rPr lang="ko-KR" altLang="en-US" dirty="0"/>
              <a:t>년 </a:t>
            </a:r>
            <a:r>
              <a:rPr lang="ko-KR" altLang="en-US" b="1" dirty="0"/>
              <a:t>지게차운전기능사</a:t>
            </a:r>
            <a:r>
              <a:rPr lang="en-US" altLang="ko-KR" b="1" dirty="0"/>
              <a:t>(</a:t>
            </a:r>
            <a:r>
              <a:rPr lang="ko-KR" altLang="en-US" b="1" dirty="0"/>
              <a:t>필기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r>
              <a:rPr lang="en-US" altLang="ko-KR" dirty="0"/>
              <a:t>26</a:t>
            </a:r>
            <a:r>
              <a:rPr lang="ko-KR" altLang="en-US" dirty="0"/>
              <a:t>개의 시험지 데이터를 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자격증 웹페이지에 널리 알려져 있는 </a:t>
            </a:r>
            <a:r>
              <a:rPr lang="en-US" altLang="ko-KR" dirty="0" err="1"/>
              <a:t>cbt</a:t>
            </a:r>
            <a:r>
              <a:rPr lang="ko-KR" altLang="en-US" dirty="0"/>
              <a:t>웹사이트를 이용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문제들을 웹 </a:t>
            </a:r>
            <a:r>
              <a:rPr lang="ko-KR" altLang="en-US" dirty="0" err="1"/>
              <a:t>크롤링을</a:t>
            </a:r>
            <a:r>
              <a:rPr lang="ko-KR" altLang="en-US" dirty="0"/>
              <a:t> 통해 텍스트 추출하려 했지만 </a:t>
            </a:r>
            <a:r>
              <a:rPr lang="en-US" altLang="ko-KR"/>
              <a:t>cb</a:t>
            </a:r>
            <a:r>
              <a:rPr lang="en-US" altLang="ko-KR" dirty="0"/>
              <a:t>t</a:t>
            </a:r>
            <a:r>
              <a:rPr lang="en-US" altLang="ko-KR"/>
              <a:t> </a:t>
            </a:r>
            <a:r>
              <a:rPr lang="ko-KR" altLang="en-US" dirty="0"/>
              <a:t>관리자님이 안된다는 메일을 보내셔서 </a:t>
            </a:r>
            <a:r>
              <a:rPr lang="en-US" altLang="ko-KR" dirty="0"/>
              <a:t>.</a:t>
            </a:r>
            <a:r>
              <a:rPr lang="en-US" altLang="ko-KR" dirty="0" err="1"/>
              <a:t>hwp</a:t>
            </a:r>
            <a:r>
              <a:rPr lang="en-US" altLang="ko-KR" dirty="0"/>
              <a:t> </a:t>
            </a:r>
            <a:r>
              <a:rPr lang="ko-KR" altLang="en-US" dirty="0"/>
              <a:t>문제집을</a:t>
            </a:r>
            <a:endParaRPr lang="en-US" altLang="ko-KR" dirty="0"/>
          </a:p>
          <a:p>
            <a:r>
              <a:rPr lang="ko-KR" altLang="en-US" dirty="0"/>
              <a:t>하나 </a:t>
            </a:r>
            <a:r>
              <a:rPr lang="ko-KR" altLang="en-US" dirty="0" err="1"/>
              <a:t>하나</a:t>
            </a:r>
            <a:r>
              <a:rPr lang="ko-KR" altLang="en-US" dirty="0"/>
              <a:t> 다운로드 한 뒤 해당 파일을 </a:t>
            </a:r>
            <a:r>
              <a:rPr lang="en-US" altLang="ko-KR" dirty="0"/>
              <a:t>html</a:t>
            </a:r>
            <a:r>
              <a:rPr lang="ko-KR" altLang="en-US" dirty="0"/>
              <a:t>로 변환하고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라이브러리로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DE3E3D-AB86-C31A-DFAC-B639D0B9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5" y="2936147"/>
            <a:ext cx="4889240" cy="38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9BD6CC1-5D6D-076C-3C5C-26F7B326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9607"/>
            <a:ext cx="3114869" cy="3114869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6D9C4A0-814B-08BB-C06E-3568719AFA51}"/>
              </a:ext>
            </a:extLst>
          </p:cNvPr>
          <p:cNvSpPr/>
          <p:nvPr/>
        </p:nvSpPr>
        <p:spPr>
          <a:xfrm>
            <a:off x="886065" y="1873305"/>
            <a:ext cx="2155372" cy="1670179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F9536-CF7F-C045-866F-DC7E9C2F38BB}"/>
              </a:ext>
            </a:extLst>
          </p:cNvPr>
          <p:cNvSpPr txBox="1"/>
          <p:nvPr/>
        </p:nvSpPr>
        <p:spPr>
          <a:xfrm>
            <a:off x="1085145" y="2523728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컴퓨터야 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D84E9C-6252-9787-1E7E-B2AF65DC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61" y="2708394"/>
            <a:ext cx="4980059" cy="4980059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32350E1C-E901-3737-556E-F8955C3390F8}"/>
              </a:ext>
            </a:extLst>
          </p:cNvPr>
          <p:cNvSpPr/>
          <p:nvPr/>
        </p:nvSpPr>
        <p:spPr>
          <a:xfrm>
            <a:off x="7820294" y="1688638"/>
            <a:ext cx="2155372" cy="1670179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34FD5-33D1-D419-E94C-F7EDFD8C6A55}"/>
              </a:ext>
            </a:extLst>
          </p:cNvPr>
          <p:cNvSpPr txBox="1"/>
          <p:nvPr/>
        </p:nvSpPr>
        <p:spPr>
          <a:xfrm>
            <a:off x="8294914" y="2062062"/>
            <a:ext cx="1203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1010101</a:t>
            </a:r>
          </a:p>
          <a:p>
            <a:r>
              <a:rPr lang="en-US" altLang="ko-KR" dirty="0"/>
              <a:t>1010101</a:t>
            </a:r>
          </a:p>
          <a:p>
            <a:r>
              <a:rPr lang="en-US" altLang="ko-KR" dirty="0"/>
              <a:t>0001010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1E9366-4F6A-4BB3-8DE3-F3B4F74FD5AE}"/>
              </a:ext>
            </a:extLst>
          </p:cNvPr>
          <p:cNvCxnSpPr/>
          <p:nvPr/>
        </p:nvCxnSpPr>
        <p:spPr>
          <a:xfrm>
            <a:off x="2910980" y="4588778"/>
            <a:ext cx="33052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526578D-F453-55E3-5E80-DD605C60996A}"/>
              </a:ext>
            </a:extLst>
          </p:cNvPr>
          <p:cNvSpPr txBox="1"/>
          <p:nvPr/>
        </p:nvSpPr>
        <p:spPr>
          <a:xfrm>
            <a:off x="3766140" y="4038441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컴퓨터야 안녕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944EB2-08BE-7A17-A84F-E002DB33AAD5}"/>
              </a:ext>
            </a:extLst>
          </p:cNvPr>
          <p:cNvSpPr txBox="1"/>
          <p:nvPr/>
        </p:nvSpPr>
        <p:spPr>
          <a:xfrm>
            <a:off x="10415271" y="3275664"/>
            <a:ext cx="6559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??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91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ED6678-4EA8-8983-6E23-4B171991F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8" y="3771122"/>
            <a:ext cx="3086878" cy="3086878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9B366BF2-1AFE-D208-76DC-4958E909A150}"/>
              </a:ext>
            </a:extLst>
          </p:cNvPr>
          <p:cNvSpPr/>
          <p:nvPr/>
        </p:nvSpPr>
        <p:spPr>
          <a:xfrm>
            <a:off x="886065" y="2425959"/>
            <a:ext cx="1757212" cy="1117525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6DFBF-8D76-1555-0628-5F457A4B52AA}"/>
              </a:ext>
            </a:extLst>
          </p:cNvPr>
          <p:cNvSpPr txBox="1"/>
          <p:nvPr/>
        </p:nvSpPr>
        <p:spPr>
          <a:xfrm>
            <a:off x="886065" y="280005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컴퓨터야 안녕</a:t>
            </a:r>
            <a:r>
              <a:rPr lang="en-US" altLang="ko-KR" dirty="0"/>
              <a:t>?’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A309FC-3725-5F49-7654-D21DB012F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690" y="4064363"/>
            <a:ext cx="3314517" cy="3314517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9E58942-1CC4-3096-4BDA-CF022E5B32F8}"/>
              </a:ext>
            </a:extLst>
          </p:cNvPr>
          <p:cNvSpPr/>
          <p:nvPr/>
        </p:nvSpPr>
        <p:spPr>
          <a:xfrm>
            <a:off x="6922920" y="2800055"/>
            <a:ext cx="2347799" cy="1418254"/>
          </a:xfrm>
          <a:prstGeom prst="wedgeRectCallou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FA5C2E-6877-90EE-072C-82B1CC75D551}"/>
              </a:ext>
            </a:extLst>
          </p:cNvPr>
          <p:cNvCxnSpPr>
            <a:cxnSpLocks/>
          </p:cNvCxnSpPr>
          <p:nvPr/>
        </p:nvCxnSpPr>
        <p:spPr>
          <a:xfrm flipV="1">
            <a:off x="1700886" y="1209077"/>
            <a:ext cx="1246034" cy="1216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4C8EB7-AB7F-F4B8-F086-45DE033B184B}"/>
              </a:ext>
            </a:extLst>
          </p:cNvPr>
          <p:cNvSpPr txBox="1"/>
          <p:nvPr/>
        </p:nvSpPr>
        <p:spPr>
          <a:xfrm>
            <a:off x="238511" y="1186624"/>
            <a:ext cx="2329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사용자가 원하는 문장을 배열 변환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7338C-034E-6977-A360-20225B4703BE}"/>
              </a:ext>
            </a:extLst>
          </p:cNvPr>
          <p:cNvSpPr txBox="1"/>
          <p:nvPr/>
        </p:nvSpPr>
        <p:spPr>
          <a:xfrm>
            <a:off x="2991706" y="835144"/>
            <a:ext cx="215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[1, 0, 1, 1]</a:t>
            </a:r>
            <a:endParaRPr lang="ko-KR" altLang="en-US" sz="28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6B0AAC-4279-F0C9-2521-C28034FB27C3}"/>
              </a:ext>
            </a:extLst>
          </p:cNvPr>
          <p:cNvCxnSpPr>
            <a:cxnSpLocks/>
          </p:cNvCxnSpPr>
          <p:nvPr/>
        </p:nvCxnSpPr>
        <p:spPr>
          <a:xfrm>
            <a:off x="4807055" y="1224111"/>
            <a:ext cx="2115866" cy="14351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122236-E1CC-6683-5DC2-3122D86E5A4B}"/>
              </a:ext>
            </a:extLst>
          </p:cNvPr>
          <p:cNvSpPr txBox="1"/>
          <p:nvPr/>
        </p:nvSpPr>
        <p:spPr>
          <a:xfrm>
            <a:off x="5193418" y="1024411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변환한 배열을 컴퓨터에게 전달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74D9DB-D533-2CA6-2F2A-910BF2C3D8A2}"/>
              </a:ext>
            </a:extLst>
          </p:cNvPr>
          <p:cNvSpPr txBox="1"/>
          <p:nvPr/>
        </p:nvSpPr>
        <p:spPr>
          <a:xfrm>
            <a:off x="4807055" y="2666321"/>
            <a:ext cx="1924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사용자가 원하는 작업을 컴퓨터가 </a:t>
            </a:r>
            <a:r>
              <a:rPr lang="en-US" altLang="ko-KR" dirty="0"/>
              <a:t>AI </a:t>
            </a:r>
            <a:r>
              <a:rPr lang="ko-KR" altLang="en-US" dirty="0"/>
              <a:t>모델링 기반수행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해당 예에서는 질문에 대한 대답을 하는 모델을 구현했다고 가정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11CF9-10C0-1F6F-EABB-B01250332468}"/>
              </a:ext>
            </a:extLst>
          </p:cNvPr>
          <p:cNvSpPr txBox="1"/>
          <p:nvPr/>
        </p:nvSpPr>
        <p:spPr>
          <a:xfrm>
            <a:off x="6922921" y="2967921"/>
            <a:ext cx="215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[0, 1, 1, 0]</a:t>
            </a:r>
          </a:p>
          <a:p>
            <a:endParaRPr lang="en-US" altLang="ko-KR" dirty="0"/>
          </a:p>
          <a:p>
            <a:r>
              <a:rPr lang="en-US" altLang="ko-KR" dirty="0"/>
              <a:t>Conversion : ‘</a:t>
            </a:r>
            <a:r>
              <a:rPr lang="ko-KR" altLang="en-US" dirty="0"/>
              <a:t>안녕</a:t>
            </a:r>
            <a:r>
              <a:rPr lang="en-US" altLang="ko-KR" dirty="0"/>
              <a:t>!’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558A4-1482-6061-3F9F-A8D01B7251F2}"/>
              </a:ext>
            </a:extLst>
          </p:cNvPr>
          <p:cNvSpPr txBox="1"/>
          <p:nvPr/>
        </p:nvSpPr>
        <p:spPr>
          <a:xfrm>
            <a:off x="7192242" y="2061391"/>
            <a:ext cx="476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모델에 의해 이산형 배열 </a:t>
            </a:r>
            <a:r>
              <a:rPr lang="en-US" altLang="ko-KR" dirty="0"/>
              <a:t>[0, 1, 1, 0] </a:t>
            </a:r>
            <a:r>
              <a:rPr lang="ko-KR" altLang="en-US" dirty="0"/>
              <a:t>산출 </a:t>
            </a:r>
            <a:endParaRPr lang="en-US" altLang="ko-KR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A92A5C-3C3E-4146-0194-DEF5F0499CB0}"/>
              </a:ext>
            </a:extLst>
          </p:cNvPr>
          <p:cNvCxnSpPr>
            <a:cxnSpLocks/>
          </p:cNvCxnSpPr>
          <p:nvPr/>
        </p:nvCxnSpPr>
        <p:spPr>
          <a:xfrm flipH="1">
            <a:off x="2806133" y="5871501"/>
            <a:ext cx="435044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9480FF-0614-9AB4-3890-6772A1B3F494}"/>
              </a:ext>
            </a:extLst>
          </p:cNvPr>
          <p:cNvSpPr txBox="1"/>
          <p:nvPr/>
        </p:nvSpPr>
        <p:spPr>
          <a:xfrm>
            <a:off x="3658363" y="6016601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사용자가 배열을 변환한 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안녕</a:t>
            </a:r>
            <a:r>
              <a:rPr lang="en-US" altLang="ko-KR" dirty="0"/>
              <a:t>’</a:t>
            </a:r>
            <a:r>
              <a:rPr lang="ko-KR" altLang="en-US" dirty="0"/>
              <a:t>을 출력하여 전달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86B5695-9D12-A46B-E878-243110539034}"/>
              </a:ext>
            </a:extLst>
          </p:cNvPr>
          <p:cNvSpPr/>
          <p:nvPr/>
        </p:nvSpPr>
        <p:spPr>
          <a:xfrm>
            <a:off x="102637" y="905069"/>
            <a:ext cx="2465813" cy="1204885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D4E1071-029D-2CD7-68ED-6D86225846CE}"/>
              </a:ext>
            </a:extLst>
          </p:cNvPr>
          <p:cNvSpPr/>
          <p:nvPr/>
        </p:nvSpPr>
        <p:spPr>
          <a:xfrm>
            <a:off x="4105652" y="2109954"/>
            <a:ext cx="2817267" cy="3523936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44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21A019-A462-A340-B950-88B63D32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59" y="2202025"/>
            <a:ext cx="10084401" cy="23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69942-A37D-6BEF-CFA1-FCAA30E793BA}"/>
              </a:ext>
            </a:extLst>
          </p:cNvPr>
          <p:cNvSpPr txBox="1"/>
          <p:nvPr/>
        </p:nvSpPr>
        <p:spPr>
          <a:xfrm>
            <a:off x="615820" y="26631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 추출 및 클렌징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AA8C5-86DE-B934-5C4D-32C42EB8CA53}"/>
              </a:ext>
            </a:extLst>
          </p:cNvPr>
          <p:cNvSpPr txBox="1"/>
          <p:nvPr/>
        </p:nvSpPr>
        <p:spPr>
          <a:xfrm>
            <a:off x="275689" y="671422"/>
            <a:ext cx="1177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HTML </a:t>
            </a:r>
            <a:r>
              <a:rPr lang="ko-KR" altLang="en-US" dirty="0"/>
              <a:t>태그나 기타 노이즈를 제거하는 단계이다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아래의 예를 들면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. </a:t>
            </a:r>
            <a:r>
              <a:rPr lang="ko-KR" altLang="en-US" dirty="0"/>
              <a:t>기관의 </a:t>
            </a:r>
            <a:r>
              <a:rPr lang="ko-KR" altLang="en-US" dirty="0" err="1"/>
              <a:t>커넥팅</a:t>
            </a:r>
            <a:r>
              <a:rPr lang="ko-KR" altLang="en-US" dirty="0"/>
              <a:t> 로드가 부러질 경우 직접 영향을 받는 곳은</a:t>
            </a:r>
            <a:r>
              <a:rPr lang="en-US" altLang="ko-KR" dirty="0"/>
              <a:t>?’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 </a:t>
            </a:r>
            <a:r>
              <a:rPr lang="ko-KR" altLang="en-US" dirty="0"/>
              <a:t>은 노이즈에 해당한다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F331BA-C28A-F3A9-38A6-3582A074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8" y="1564434"/>
            <a:ext cx="6889416" cy="50043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998DF5-C384-145F-2BB8-E6334E980A40}"/>
              </a:ext>
            </a:extLst>
          </p:cNvPr>
          <p:cNvSpPr/>
          <p:nvPr/>
        </p:nvSpPr>
        <p:spPr>
          <a:xfrm>
            <a:off x="345233" y="2639591"/>
            <a:ext cx="2778005" cy="2546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282B22-DCA1-4E02-5D81-85B57DDC9CD7}"/>
              </a:ext>
            </a:extLst>
          </p:cNvPr>
          <p:cNvSpPr/>
          <p:nvPr/>
        </p:nvSpPr>
        <p:spPr>
          <a:xfrm>
            <a:off x="345233" y="3969360"/>
            <a:ext cx="3452326" cy="2466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FB4AE-F7D6-B736-2F5F-C1152AC8D934}"/>
              </a:ext>
            </a:extLst>
          </p:cNvPr>
          <p:cNvSpPr/>
          <p:nvPr/>
        </p:nvSpPr>
        <p:spPr>
          <a:xfrm>
            <a:off x="275689" y="4994988"/>
            <a:ext cx="2103617" cy="191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24BDA8-E868-8EC9-AB33-F36344BA9311}"/>
              </a:ext>
            </a:extLst>
          </p:cNvPr>
          <p:cNvSpPr/>
          <p:nvPr/>
        </p:nvSpPr>
        <p:spPr>
          <a:xfrm>
            <a:off x="275689" y="3352800"/>
            <a:ext cx="1571772" cy="1914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5CB687-3516-55E0-21ED-EA13041E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81" y="1577316"/>
            <a:ext cx="4889240" cy="50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C1833-C95E-E1F9-7BA2-B71ECA435670}"/>
              </a:ext>
            </a:extLst>
          </p:cNvPr>
          <p:cNvSpPr txBox="1"/>
          <p:nvPr/>
        </p:nvSpPr>
        <p:spPr>
          <a:xfrm>
            <a:off x="615820" y="26631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잠깐 용어정리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9517-9AB4-8019-3C94-4F472049945C}"/>
              </a:ext>
            </a:extLst>
          </p:cNvPr>
          <p:cNvSpPr txBox="1"/>
          <p:nvPr/>
        </p:nvSpPr>
        <p:spPr>
          <a:xfrm>
            <a:off x="484678" y="1102468"/>
            <a:ext cx="8719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자연어 처리에서는 말뭉치</a:t>
            </a:r>
            <a:r>
              <a:rPr lang="en-US" altLang="ko-KR" dirty="0"/>
              <a:t>(Corpus)</a:t>
            </a:r>
            <a:r>
              <a:rPr lang="ko-KR" altLang="en-US" dirty="0"/>
              <a:t>와 문서</a:t>
            </a:r>
            <a:r>
              <a:rPr lang="en-US" altLang="ko-KR" dirty="0"/>
              <a:t>(Document) </a:t>
            </a:r>
            <a:r>
              <a:rPr lang="ko-KR" altLang="en-US" dirty="0"/>
              <a:t>라는 키워드가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말뭉치</a:t>
            </a:r>
            <a:r>
              <a:rPr lang="en-US" altLang="ko-KR" dirty="0"/>
              <a:t>(Corpus)</a:t>
            </a:r>
            <a:r>
              <a:rPr lang="ko-KR" altLang="en-US" dirty="0"/>
              <a:t>란 언어 관련 분야에서 데이터셋이나 테스트 셋을 뜻한다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문서</a:t>
            </a:r>
            <a:r>
              <a:rPr lang="en-US" altLang="ko-KR" dirty="0"/>
              <a:t>(Document)</a:t>
            </a:r>
            <a:r>
              <a:rPr lang="ko-KR" altLang="en-US" dirty="0"/>
              <a:t>란 하나의 데이터 단위이며</a:t>
            </a:r>
            <a:r>
              <a:rPr lang="en-US" altLang="ko-KR" dirty="0"/>
              <a:t>, </a:t>
            </a:r>
            <a:r>
              <a:rPr lang="ko-KR" altLang="en-US" dirty="0"/>
              <a:t>문장을 하나 또는 그 이상 포함한다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6A89D-747F-0427-0653-E79EAB1F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7" y="2634016"/>
            <a:ext cx="4404154" cy="4223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209EA-9FCB-4B17-CEA5-DD09050D93AD}"/>
              </a:ext>
            </a:extLst>
          </p:cNvPr>
          <p:cNvSpPr txBox="1"/>
          <p:nvPr/>
        </p:nvSpPr>
        <p:spPr>
          <a:xfrm>
            <a:off x="2988268" y="257979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한개의 말뭉치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4F8CD7-8A82-9BCB-5EF7-3A94E168A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42" y="2913446"/>
            <a:ext cx="5274155" cy="23023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24E5545-BB40-6B25-C160-F4F91345BBDE}"/>
                  </a:ext>
                </a:extLst>
              </p14:cNvPr>
              <p14:cNvContentPartPr/>
              <p14:nvPr/>
            </p14:nvContentPartPr>
            <p14:xfrm>
              <a:off x="3741436" y="3162923"/>
              <a:ext cx="989640" cy="34509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24E5545-BB40-6B25-C160-F4F91345BB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2436" y="3153923"/>
                <a:ext cx="1007280" cy="3468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F185E74-4A81-23EC-5105-D0A95B80D47B}"/>
              </a:ext>
            </a:extLst>
          </p:cNvPr>
          <p:cNvSpPr txBox="1"/>
          <p:nvPr/>
        </p:nvSpPr>
        <p:spPr>
          <a:xfrm>
            <a:off x="4457922" y="608482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각각 하나의 문장이 하나의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8AF6F8-9FA7-E250-89BF-A77AB9B2E874}"/>
              </a:ext>
            </a:extLst>
          </p:cNvPr>
          <p:cNvSpPr/>
          <p:nvPr/>
        </p:nvSpPr>
        <p:spPr>
          <a:xfrm>
            <a:off x="6481942" y="3508310"/>
            <a:ext cx="4864082" cy="503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5F2FBA-B40E-5A52-CF36-EC5EB3B15B0C}"/>
              </a:ext>
            </a:extLst>
          </p:cNvPr>
          <p:cNvSpPr/>
          <p:nvPr/>
        </p:nvSpPr>
        <p:spPr>
          <a:xfrm>
            <a:off x="6481942" y="4062044"/>
            <a:ext cx="2195527" cy="503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131B09-6E9E-3D75-5CBB-D59F5623F4AC}"/>
              </a:ext>
            </a:extLst>
          </p:cNvPr>
          <p:cNvSpPr txBox="1"/>
          <p:nvPr/>
        </p:nvSpPr>
        <p:spPr>
          <a:xfrm>
            <a:off x="9445229" y="4271256"/>
            <a:ext cx="2226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/>
              <a:t>개의 말뭉치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91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1BFF-D597-02D1-B29B-40FB00E81672}"/>
              </a:ext>
            </a:extLst>
          </p:cNvPr>
          <p:cNvSpPr txBox="1"/>
          <p:nvPr/>
        </p:nvSpPr>
        <p:spPr>
          <a:xfrm>
            <a:off x="615820" y="266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토큰화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47783-DB78-B1B1-B234-9191CEEE6882}"/>
              </a:ext>
            </a:extLst>
          </p:cNvPr>
          <p:cNvSpPr txBox="1"/>
          <p:nvPr/>
        </p:nvSpPr>
        <p:spPr>
          <a:xfrm>
            <a:off x="275689" y="671422"/>
            <a:ext cx="11770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말뭉치</a:t>
            </a:r>
            <a:r>
              <a:rPr lang="en-US" altLang="ko-KR" dirty="0"/>
              <a:t>(corpus)</a:t>
            </a:r>
            <a:r>
              <a:rPr lang="ko-KR" altLang="en-US" dirty="0"/>
              <a:t>에서 문장마다 토큰이라 불리는 단위로 나누는 작업이다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문장 토큰화</a:t>
            </a:r>
            <a:r>
              <a:rPr lang="en-US" altLang="ko-KR" dirty="0"/>
              <a:t>, </a:t>
            </a:r>
            <a:r>
              <a:rPr lang="ko-KR" altLang="en-US" dirty="0"/>
              <a:t>단어 토큰화가 있다</a:t>
            </a:r>
            <a:r>
              <a:rPr lang="en-US" altLang="ko-KR" dirty="0"/>
              <a:t>. </a:t>
            </a:r>
            <a:r>
              <a:rPr lang="ko-KR" altLang="en-US" dirty="0"/>
              <a:t>한국어는 단어 토큰화</a:t>
            </a:r>
            <a:r>
              <a:rPr lang="en-US" altLang="ko-KR" dirty="0"/>
              <a:t>, </a:t>
            </a:r>
            <a:r>
              <a:rPr lang="ko-KR" altLang="en-US" dirty="0"/>
              <a:t>그 중에서 의미를 가지는 요소의 가장 작은 단위인 </a:t>
            </a:r>
            <a:endParaRPr lang="en-US" altLang="ko-KR" dirty="0"/>
          </a:p>
          <a:p>
            <a:r>
              <a:rPr lang="ko-KR" altLang="en-US" dirty="0"/>
              <a:t>형태소 기준으로 토큰화를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konlpy</a:t>
            </a:r>
            <a:r>
              <a:rPr lang="en-US" altLang="ko-KR" dirty="0"/>
              <a:t>(</a:t>
            </a:r>
            <a:r>
              <a:rPr lang="ko-KR" altLang="en-US" dirty="0" err="1"/>
              <a:t>코엔엘파이</a:t>
            </a:r>
            <a:r>
              <a:rPr lang="en-US" altLang="ko-KR" dirty="0"/>
              <a:t>) </a:t>
            </a:r>
            <a:r>
              <a:rPr lang="ko-KR" altLang="en-US" dirty="0"/>
              <a:t>모듈에서 </a:t>
            </a:r>
            <a:r>
              <a:rPr lang="en-US" altLang="ko-KR" dirty="0"/>
              <a:t>5</a:t>
            </a:r>
            <a:r>
              <a:rPr lang="ko-KR" altLang="en-US" dirty="0"/>
              <a:t>개의 형태소 분석기 중 하나를 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C9ECF6-259F-F4A7-2E08-8349B60D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2708374"/>
            <a:ext cx="8761444" cy="234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3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686</Words>
  <Application>Microsoft Office PowerPoint</Application>
  <PresentationFormat>와이드스크린</PresentationFormat>
  <Paragraphs>105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Cambria Math</vt:lpstr>
      <vt:lpstr>Office 테마</vt:lpstr>
      <vt:lpstr>입시용 유사 문제 찾기 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입시용 유사 문제 찾기  프로젝트</dc:title>
  <dc:creator>choi hyeonje</dc:creator>
  <cp:lastModifiedBy>choi hyeonje</cp:lastModifiedBy>
  <cp:revision>151</cp:revision>
  <dcterms:created xsi:type="dcterms:W3CDTF">2022-10-11T11:11:12Z</dcterms:created>
  <dcterms:modified xsi:type="dcterms:W3CDTF">2022-10-11T21:32:27Z</dcterms:modified>
</cp:coreProperties>
</file>