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22" r:id="rId6"/>
    <p:sldId id="310" r:id="rId7"/>
    <p:sldId id="311" r:id="rId8"/>
    <p:sldId id="319" r:id="rId9"/>
    <p:sldId id="320" r:id="rId10"/>
    <p:sldId id="321" r:id="rId11"/>
    <p:sldId id="312" r:id="rId12"/>
    <p:sldId id="313" r:id="rId13"/>
    <p:sldId id="351" r:id="rId14"/>
    <p:sldId id="314" r:id="rId15"/>
    <p:sldId id="257" r:id="rId16"/>
    <p:sldId id="315" r:id="rId17"/>
    <p:sldId id="317" r:id="rId18"/>
    <p:sldId id="307" r:id="rId19"/>
    <p:sldId id="323" r:id="rId20"/>
    <p:sldId id="325" r:id="rId21"/>
    <p:sldId id="328" r:id="rId22"/>
    <p:sldId id="326" r:id="rId23"/>
    <p:sldId id="327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9" r:id="rId33"/>
    <p:sldId id="337" r:id="rId34"/>
    <p:sldId id="338" r:id="rId35"/>
    <p:sldId id="340" r:id="rId36"/>
    <p:sldId id="341" r:id="rId37"/>
    <p:sldId id="342" r:id="rId38"/>
    <p:sldId id="309" r:id="rId39"/>
    <p:sldId id="343" r:id="rId40"/>
    <p:sldId id="344" r:id="rId41"/>
    <p:sldId id="345" r:id="rId42"/>
    <p:sldId id="346" r:id="rId43"/>
    <p:sldId id="347" r:id="rId44"/>
    <p:sldId id="349" r:id="rId45"/>
    <p:sldId id="348" r:id="rId46"/>
    <p:sldId id="259" r:id="rId47"/>
    <p:sldId id="260" r:id="rId48"/>
    <p:sldId id="350" r:id="rId49"/>
    <p:sldId id="261" r:id="rId50"/>
    <p:sldId id="262" r:id="rId51"/>
    <p:sldId id="263" r:id="rId52"/>
    <p:sldId id="352" r:id="rId53"/>
    <p:sldId id="353" r:id="rId54"/>
    <p:sldId id="354" r:id="rId55"/>
    <p:sldId id="355" r:id="rId56"/>
    <p:sldId id="264" r:id="rId57"/>
    <p:sldId id="265" r:id="rId58"/>
    <p:sldId id="356" r:id="rId59"/>
    <p:sldId id="266" r:id="rId60"/>
    <p:sldId id="357" r:id="rId61"/>
    <p:sldId id="267" r:id="rId62"/>
    <p:sldId id="359" r:id="rId63"/>
    <p:sldId id="358" r:id="rId64"/>
    <p:sldId id="363" r:id="rId65"/>
    <p:sldId id="360" r:id="rId66"/>
    <p:sldId id="367" r:id="rId67"/>
    <p:sldId id="362" r:id="rId68"/>
    <p:sldId id="365" r:id="rId69"/>
    <p:sldId id="269" r:id="rId70"/>
    <p:sldId id="270" r:id="rId71"/>
    <p:sldId id="273" r:id="rId72"/>
    <p:sldId id="274" r:id="rId73"/>
    <p:sldId id="275" r:id="rId74"/>
    <p:sldId id="368" r:id="rId75"/>
    <p:sldId id="276" r:id="rId76"/>
    <p:sldId id="277" r:id="rId77"/>
    <p:sldId id="278" r:id="rId78"/>
    <p:sldId id="279" r:id="rId79"/>
    <p:sldId id="370" r:id="rId80"/>
    <p:sldId id="371" r:id="rId81"/>
    <p:sldId id="304" r:id="rId82"/>
    <p:sldId id="372" r:id="rId83"/>
    <p:sldId id="373" r:id="rId84"/>
    <p:sldId id="305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7B9D9-C33C-4641-84C4-9DBE586990F4}" v="712" dt="2022-05-02T06:47:44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microsoft.com/office/2015/10/relationships/revisionInfo" Target="revisionInfo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F76B1-34D2-4600-ACAD-C26E3C89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A403E-CA37-46F9-A23D-A0741DC8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29E57-9342-404C-B219-6A7A22F3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58EB3-0B05-4D4D-AB28-4FF327E1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FB923-93B8-4B71-A8ED-C5D829C4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5921B-FD00-4911-BFDF-39AEF48A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44CF5-6188-4758-A732-E3D609AD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F0255-1212-470F-8ECE-D63D6EC6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7E26B-2753-4276-BD17-FBE76087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F0050-1D53-47EC-919A-20B1EA68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8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902531-2B57-4B9E-AE72-CC66F43DB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C71C45-4780-465A-8406-C9F76B86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A3FA4-15E7-4FD3-BB88-2CF2E010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DC6F3-611E-484B-884F-3BF2E972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AE207-D1DD-4317-A744-ADCD6C12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7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44A3-744A-4133-9C85-2B2C12CB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FAF12-00B7-4B65-9F19-344E7A44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99BBB-D2D9-4EC7-83C0-6B52049C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10A31-4B86-4226-9342-348AB62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EE75-DAAC-4E7E-B3AD-D307B86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2CB2-2ABD-4DE9-B0E0-19CCE637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A4B09-9EBA-4ABB-97C6-3CF1E68A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972A4-9F24-48E3-A838-9E96E0C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8D6BE-3243-4D2C-B5A6-54784535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7942C-BEB8-458E-8362-292ED117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E5E44-2CB1-4E98-AE93-A4BBA962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7BC78-84BF-42F4-8EE1-4D9CCF2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4283F-5C69-4577-9661-5785E81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BB84B-4A5A-4922-AF75-4848CE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9DF50-D536-4891-8B07-D18698B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EB33A-4DF0-4373-882A-E51ADAA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495F-8CE2-4085-BFF5-6F1727B0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CDBB4-AF91-444E-914D-4F4716BE1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D49D1-57D2-44EE-9591-67BCB9CE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DE2D9-A670-47E0-B46F-0AC4737BE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0388F-2391-4BEF-BB61-29BC47D14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F3E18-FF05-4CAE-9357-0D05D65D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474A3-C54C-411D-9A70-362FC43C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3B1A7-F12E-4469-B875-5AE54767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980D-D066-4067-8584-45464F1A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134D33-C9E6-4094-A57D-8A7C10E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BABAF-8924-4F18-B181-C65F807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5BA79-14FE-4D3B-86E6-573D4BD2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0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EF976-58F7-4865-B265-C53C025F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F08C6-6F9B-481C-9034-4D277A50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2763E-7EFE-4115-8AA9-0D56511A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9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D7B0-0572-431B-9A53-7C4CF520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848C-7FB5-4B90-86F4-EDACD6D3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01FEF-81B8-418B-AFE0-376C5C8E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E125B-856E-400E-A5B5-1D805EF8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C6F94-6C4A-4E38-8E6E-3BEFF47C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A1B27-D2B9-4052-9E68-96F7757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6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5B56-3835-47AB-A6F6-D90AC171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97920E-AEEA-4EB1-AB89-60EB56C3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D2B3F-9FA6-474F-B19D-6A864B19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17237-A22A-48D7-88FC-748638A0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F8B9B-6A9B-4DB8-8D44-35C6C59F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55A787-FDDA-4231-A7EC-34E592E7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4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24D42C-F884-48E2-8DAD-04CF4600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F7154-B5C0-414F-B19E-3502EE7D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AC5EA-8666-46B5-B550-3A5F346DE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CB77-C5CA-45E4-A1B4-C0D8B146CFD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AFFE6-7C9E-4442-95B4-5A8558CB5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EAA53-BCB4-4A3C-8188-7DD99450D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0830-045E-4454-8D77-7B1ECAD0B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0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KBO%20%EB%A6%AC%EA%B7%B8" TargetMode="External"/><Relationship Id="rId2" Type="http://schemas.openxmlformats.org/officeDocument/2006/relationships/hyperlink" Target="https://namu.wiki/w/%EC%84%A0%EB%8F%99%EC%97%B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u.wiki/w/%EB%A1%AF%EB%8D%B0%20%EC%9E%90%EC%9D%B4%EC%96%B8%EC%B8%A0" TargetMode="External"/><Relationship Id="rId4" Type="http://schemas.openxmlformats.org/officeDocument/2006/relationships/hyperlink" Target="https://namu.wiki/w/%ED%88%AC%EC%88%98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38CA1-7B08-4AAC-AACE-357A5DB6C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최동원 선수가 현역 선수라면 연봉이 얼마일까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30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E5541-6C09-43E2-B491-CA601355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79393"/>
            <a:ext cx="11658600" cy="6248301"/>
          </a:xfrm>
          <a:ln>
            <a:solidFill>
              <a:srgbClr val="FF0000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4DCB35B-6CF4-4369-9EF3-EFF8AAA53A99}"/>
              </a:ext>
            </a:extLst>
          </p:cNvPr>
          <p:cNvSpPr/>
          <p:nvPr/>
        </p:nvSpPr>
        <p:spPr>
          <a:xfrm>
            <a:off x="2429435" y="1272988"/>
            <a:ext cx="806824" cy="878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46312A-0BBA-413D-A145-640677D6F07C}"/>
              </a:ext>
            </a:extLst>
          </p:cNvPr>
          <p:cNvSpPr/>
          <p:nvPr/>
        </p:nvSpPr>
        <p:spPr>
          <a:xfrm>
            <a:off x="3137647" y="1272987"/>
            <a:ext cx="806824" cy="878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3EF5CF-26C6-4898-B918-A8FE9AC5D634}"/>
              </a:ext>
            </a:extLst>
          </p:cNvPr>
          <p:cNvSpPr/>
          <p:nvPr/>
        </p:nvSpPr>
        <p:spPr>
          <a:xfrm>
            <a:off x="8839199" y="1272986"/>
            <a:ext cx="806824" cy="878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85E248-1FA4-41AC-90AC-7BEE1ADD4E4A}"/>
              </a:ext>
            </a:extLst>
          </p:cNvPr>
          <p:cNvSpPr/>
          <p:nvPr/>
        </p:nvSpPr>
        <p:spPr>
          <a:xfrm>
            <a:off x="8955740" y="3245120"/>
            <a:ext cx="806824" cy="878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6808C1-8C1F-4B18-8F62-11E775455DCA}"/>
              </a:ext>
            </a:extLst>
          </p:cNvPr>
          <p:cNvSpPr/>
          <p:nvPr/>
        </p:nvSpPr>
        <p:spPr>
          <a:xfrm>
            <a:off x="2510120" y="2717756"/>
            <a:ext cx="806824" cy="8785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E3977-ADEA-409C-94CC-8F48E453F25D}"/>
              </a:ext>
            </a:extLst>
          </p:cNvPr>
          <p:cNvSpPr txBox="1"/>
          <p:nvPr/>
        </p:nvSpPr>
        <p:spPr>
          <a:xfrm>
            <a:off x="6829327" y="6493941"/>
            <a:ext cx="537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스탯티즈</a:t>
            </a:r>
            <a:r>
              <a:rPr lang="ko-KR" altLang="en-US" dirty="0"/>
              <a:t> </a:t>
            </a:r>
            <a:r>
              <a:rPr lang="en-US" altLang="ko-KR" dirty="0"/>
              <a:t>(http://www.statiz.co.kr/main.php)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9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89451-BDCA-47A1-8A82-0BCC1E8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C1966-C65F-4C4B-9B48-738089CF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2015~2020 </a:t>
            </a:r>
            <a:r>
              <a:rPr lang="ko-KR" altLang="en-US" dirty="0"/>
              <a:t>전체 투수 경기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1983~1988 </a:t>
            </a:r>
            <a:r>
              <a:rPr lang="ko-KR" altLang="en-US" dirty="0"/>
              <a:t>최동원 선수 경기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2016~2021 </a:t>
            </a:r>
            <a:r>
              <a:rPr lang="ko-KR" altLang="en-US" dirty="0"/>
              <a:t>연봉 총액 </a:t>
            </a:r>
            <a:r>
              <a:rPr lang="en-US" altLang="ko-KR" dirty="0"/>
              <a:t>1</a:t>
            </a:r>
            <a:r>
              <a:rPr lang="ko-KR" altLang="en-US" dirty="0"/>
              <a:t>억 이상 선수 명단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6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최동원과 선동렬, 한명은 무너져야 했다 - 오마이스타">
            <a:extLst>
              <a:ext uri="{FF2B5EF4-FFF2-40B4-BE49-F238E27FC236}">
                <a16:creationId xmlns:a16="http://schemas.microsoft.com/office/drawing/2014/main" id="{C5E19E25-B822-49BB-9A32-1BC0AC16E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-18096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2015~2020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선수 경기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스탯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 연봉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1983~1988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최동원 선수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스탯</a:t>
            </a:r>
            <a:br>
              <a:rPr lang="en-US" altLang="ko-KR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32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8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1D0E8E-8A2C-4E21-B5DB-8A57A06B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왜 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1983~1988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시즌 다른 투수들의 정보는 </a:t>
            </a:r>
            <a:b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배제했나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03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331AB-2E75-41A0-8068-62C743B2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97</a:t>
            </a:r>
            <a:r>
              <a:rPr lang="ko-KR" altLang="en-US" dirty="0"/>
              <a:t>년 이전의 연봉 데이터 부재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2015~2020 </a:t>
            </a:r>
            <a:r>
              <a:rPr lang="ko-KR" altLang="en-US" dirty="0"/>
              <a:t>활동 시 최동원 선수의 연봉을 예측하는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245107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문제 </a:t>
            </a:r>
            <a:r>
              <a:rPr lang="en-US" altLang="ko-KR" dirty="0"/>
              <a:t>1. 2015~2020 </a:t>
            </a:r>
            <a:r>
              <a:rPr lang="ko-KR" altLang="en-US" dirty="0"/>
              <a:t>선수 경기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/ 1983~1988 </a:t>
            </a:r>
            <a:r>
              <a:rPr lang="ko-KR" altLang="en-US" dirty="0"/>
              <a:t>최동원 선수 </a:t>
            </a:r>
            <a:r>
              <a:rPr lang="ko-KR" altLang="en-US" dirty="0" err="1"/>
              <a:t>스탯</a:t>
            </a:r>
            <a:r>
              <a:rPr lang="ko-KR" altLang="en-US" dirty="0"/>
              <a:t> 수집</a:t>
            </a: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88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C6C5B-BB4E-4E66-8B3C-5E41BB8C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76B31-ED0C-4102-841E-D570E95C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활용 모듈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출처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 절차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맞춤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1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3142-8D78-4800-A8E9-171F6D96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AEDB6-E53B-4D4B-AA0A-39FCDD92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Html_table_parser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Pandas</a:t>
            </a:r>
          </a:p>
          <a:p>
            <a:endParaRPr lang="en-US" altLang="ko-KR" dirty="0"/>
          </a:p>
          <a:p>
            <a:r>
              <a:rPr lang="en-US" altLang="ko-KR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336991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3142-8D78-4800-A8E9-171F6D96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AEDB6-E53B-4D4B-AA0A-39FCDD92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en-US" altLang="ko-KR" dirty="0"/>
          </a:p>
          <a:p>
            <a:r>
              <a:rPr lang="en-US" altLang="ko-KR" dirty="0">
                <a:solidFill>
                  <a:schemeClr val="bg2"/>
                </a:solidFill>
              </a:rPr>
              <a:t>-&gt;</a:t>
            </a:r>
            <a:r>
              <a:rPr lang="ko-KR" altLang="en-US" dirty="0">
                <a:solidFill>
                  <a:schemeClr val="bg2"/>
                </a:solidFill>
              </a:rPr>
              <a:t> 각 페이지에 기재된 정보 수집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 err="1"/>
              <a:t>Html_table_parser</a:t>
            </a:r>
            <a:endParaRPr lang="en-US" altLang="ko-KR" dirty="0"/>
          </a:p>
          <a:p>
            <a:r>
              <a:rPr lang="en-US" altLang="ko-KR" dirty="0">
                <a:solidFill>
                  <a:schemeClr val="bg2"/>
                </a:solidFill>
              </a:rPr>
              <a:t>-&gt; </a:t>
            </a:r>
            <a:r>
              <a:rPr lang="ko-KR" altLang="en-US" dirty="0">
                <a:solidFill>
                  <a:schemeClr val="bg2"/>
                </a:solidFill>
              </a:rPr>
              <a:t>페이지에 기재된 테이블 데이터를 쉽게 수집하게 함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/>
              <a:t>Pandas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-&gt; </a:t>
            </a:r>
            <a:r>
              <a:rPr lang="ko-KR" altLang="en-US" dirty="0">
                <a:solidFill>
                  <a:schemeClr val="bg2"/>
                </a:solidFill>
              </a:rPr>
              <a:t>수집한 데이터 가공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/>
              <a:t>Selenium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-&gt;</a:t>
            </a:r>
            <a:r>
              <a:rPr lang="ko-KR" altLang="en-US" dirty="0">
                <a:solidFill>
                  <a:schemeClr val="bg2"/>
                </a:solidFill>
              </a:rPr>
              <a:t>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64376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2140-5881-4BD2-AA7D-ED73926C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9DF9C-0CCE-42FB-BED3-AAF5DB5C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KBReport</a:t>
            </a:r>
            <a:r>
              <a:rPr lang="en-US" altLang="ko-KR" sz="1800" dirty="0"/>
              <a:t>(http://www.kbreport.com/leader/pitcher/main) </a:t>
            </a:r>
          </a:p>
          <a:p>
            <a:r>
              <a:rPr lang="en-US" altLang="ko-KR" sz="1800" dirty="0" err="1"/>
              <a:t>Statiz</a:t>
            </a:r>
            <a:r>
              <a:rPr lang="en-US" altLang="ko-KR" sz="1800" dirty="0"/>
              <a:t>(http://www.statiz.co.kr/stat.php)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169F4-84BE-48F1-AB8B-80FBAF6E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752725"/>
            <a:ext cx="5459194" cy="34512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D25D1F-222B-4BE4-BA5A-C3E73480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33" y="2752725"/>
            <a:ext cx="5459194" cy="34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FD40D3-7397-424A-B13D-A3BE5807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2D215-3506-43DE-8005-6DA0D545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과제 소개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들어가기 전 가정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선수 소개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Data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문제 해결 과정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25313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0F942-7C52-455D-BE78-11CCC1DB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0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활용 접속 </a:t>
            </a:r>
            <a:r>
              <a:rPr lang="en-US" altLang="ko-KR" dirty="0"/>
              <a:t>-&gt; </a:t>
            </a:r>
            <a:r>
              <a:rPr lang="ko-KR" altLang="en-US" dirty="0"/>
              <a:t>수집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5660B-78EB-4554-85CD-5EF3861B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3" y="3505200"/>
            <a:ext cx="8975938" cy="489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E8A2D1-9214-4066-B47A-9816E6B43AE2}"/>
              </a:ext>
            </a:extLst>
          </p:cNvPr>
          <p:cNvSpPr/>
          <p:nvPr/>
        </p:nvSpPr>
        <p:spPr>
          <a:xfrm>
            <a:off x="5438775" y="3505200"/>
            <a:ext cx="4638675" cy="489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1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F44310-CEA1-4F5E-AD4A-AD307034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796062"/>
            <a:ext cx="9731583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3C3CB-9CD2-4306-B09C-C26C3348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활용 접속 </a:t>
            </a:r>
            <a:r>
              <a:rPr lang="en-US" altLang="ko-KR" dirty="0"/>
              <a:t>-&gt; </a:t>
            </a:r>
            <a:r>
              <a:rPr lang="ko-KR" altLang="en-US" dirty="0"/>
              <a:t>페이지 이동 </a:t>
            </a:r>
            <a:r>
              <a:rPr lang="en-US" altLang="ko-KR" dirty="0"/>
              <a:t>-&gt; </a:t>
            </a:r>
            <a:r>
              <a:rPr lang="ko-KR" altLang="en-US" dirty="0"/>
              <a:t>수집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45E75-C7FF-434D-AC03-3491DCE2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3" y="3248025"/>
            <a:ext cx="11642557" cy="619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86EB57-A119-4286-BD86-5E18AFC52912}"/>
              </a:ext>
            </a:extLst>
          </p:cNvPr>
          <p:cNvSpPr/>
          <p:nvPr/>
        </p:nvSpPr>
        <p:spPr>
          <a:xfrm>
            <a:off x="3409950" y="3429000"/>
            <a:ext cx="742950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73892F-1A2B-4869-9689-DD2664F09BB2}"/>
              </a:ext>
            </a:extLst>
          </p:cNvPr>
          <p:cNvSpPr/>
          <p:nvPr/>
        </p:nvSpPr>
        <p:spPr>
          <a:xfrm>
            <a:off x="6698522" y="3428999"/>
            <a:ext cx="553925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65BECE-5266-4ED8-B99B-6C5E29C7DAFE}"/>
              </a:ext>
            </a:extLst>
          </p:cNvPr>
          <p:cNvSpPr/>
          <p:nvPr/>
        </p:nvSpPr>
        <p:spPr>
          <a:xfrm>
            <a:off x="7711539" y="3420037"/>
            <a:ext cx="553925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6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3C3CB-9CD2-4306-B09C-C26C3348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활용 접속 </a:t>
            </a:r>
            <a:r>
              <a:rPr lang="en-US" altLang="ko-KR" dirty="0"/>
              <a:t>-&gt; </a:t>
            </a:r>
            <a:r>
              <a:rPr lang="ko-KR" altLang="en-US" dirty="0"/>
              <a:t>페이지 이동 </a:t>
            </a:r>
            <a:r>
              <a:rPr lang="en-US" altLang="ko-KR" dirty="0"/>
              <a:t>-&gt; </a:t>
            </a:r>
            <a:r>
              <a:rPr lang="ko-KR" altLang="en-US" dirty="0"/>
              <a:t>수집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45E75-C7FF-434D-AC03-3491DCE2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3" y="3248025"/>
            <a:ext cx="11642557" cy="619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86EB57-A119-4286-BD86-5E18AFC52912}"/>
              </a:ext>
            </a:extLst>
          </p:cNvPr>
          <p:cNvSpPr/>
          <p:nvPr/>
        </p:nvSpPr>
        <p:spPr>
          <a:xfrm>
            <a:off x="3409950" y="3429000"/>
            <a:ext cx="742950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73892F-1A2B-4869-9689-DD2664F09BB2}"/>
              </a:ext>
            </a:extLst>
          </p:cNvPr>
          <p:cNvSpPr/>
          <p:nvPr/>
        </p:nvSpPr>
        <p:spPr>
          <a:xfrm>
            <a:off x="6698522" y="3428999"/>
            <a:ext cx="553925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65BECE-5266-4ED8-B99B-6C5E29C7DAFE}"/>
              </a:ext>
            </a:extLst>
          </p:cNvPr>
          <p:cNvSpPr/>
          <p:nvPr/>
        </p:nvSpPr>
        <p:spPr>
          <a:xfrm>
            <a:off x="7711539" y="3420037"/>
            <a:ext cx="553925" cy="257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A00FF0C-FCCC-4891-B71B-28EF9AD2C34D}"/>
              </a:ext>
            </a:extLst>
          </p:cNvPr>
          <p:cNvCxnSpPr/>
          <p:nvPr/>
        </p:nvCxnSpPr>
        <p:spPr>
          <a:xfrm>
            <a:off x="3818965" y="3801035"/>
            <a:ext cx="1048870" cy="1228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B5630-2A12-4F0D-9F0C-A4E831A79730}"/>
              </a:ext>
            </a:extLst>
          </p:cNvPr>
          <p:cNvSpPr txBox="1"/>
          <p:nvPr/>
        </p:nvSpPr>
        <p:spPr>
          <a:xfrm>
            <a:off x="4867835" y="5029200"/>
            <a:ext cx="1177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</a:p>
          <a:p>
            <a:r>
              <a:rPr lang="en-US" altLang="ko-KR" dirty="0"/>
              <a:t>standard</a:t>
            </a:r>
          </a:p>
          <a:p>
            <a:r>
              <a:rPr lang="en-US" altLang="ko-KR" dirty="0"/>
              <a:t>advanced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ED3369-939F-4801-912E-A6AA3E7BB844}"/>
              </a:ext>
            </a:extLst>
          </p:cNvPr>
          <p:cNvCxnSpPr/>
          <p:nvPr/>
        </p:nvCxnSpPr>
        <p:spPr>
          <a:xfrm>
            <a:off x="6975484" y="3732681"/>
            <a:ext cx="554869" cy="1162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28D6CF-B958-438B-BA7F-34BEE5C0DF31}"/>
              </a:ext>
            </a:extLst>
          </p:cNvPr>
          <p:cNvCxnSpPr/>
          <p:nvPr/>
        </p:nvCxnSpPr>
        <p:spPr>
          <a:xfrm flipH="1">
            <a:off x="7646894" y="3801035"/>
            <a:ext cx="341607" cy="1093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C5C4D7-9EC0-48BF-811B-751B6366951E}"/>
              </a:ext>
            </a:extLst>
          </p:cNvPr>
          <p:cNvSpPr txBox="1"/>
          <p:nvPr/>
        </p:nvSpPr>
        <p:spPr>
          <a:xfrm>
            <a:off x="6850519" y="513106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2015~2020</a:t>
            </a:r>
          </a:p>
        </p:txBody>
      </p:sp>
    </p:spTree>
    <p:extLst>
      <p:ext uri="{BB962C8B-B14F-4D97-AF65-F5344CB8AC3E}">
        <p14:creationId xmlns:p14="http://schemas.microsoft.com/office/powerpoint/2010/main" val="256223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6CC386-75C0-4977-9C65-D991E3EB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3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0CC93-CD1C-4EB2-BE7D-B862FCA6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맞춤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A30E7-2B84-4825-9757-03D1E45D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최동원 선수 </a:t>
            </a:r>
            <a:r>
              <a:rPr lang="ko-KR" altLang="en-US" dirty="0" err="1"/>
              <a:t>스탯</a:t>
            </a:r>
            <a:r>
              <a:rPr lang="ko-KR" altLang="en-US" dirty="0"/>
              <a:t> 데이터의 필드 수와 속성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2015~2020 </a:t>
            </a:r>
            <a:r>
              <a:rPr lang="ko-KR" altLang="en-US" dirty="0"/>
              <a:t>전체 투수 </a:t>
            </a:r>
            <a:r>
              <a:rPr lang="ko-KR" altLang="en-US" dirty="0" err="1"/>
              <a:t>스탯</a:t>
            </a:r>
            <a:r>
              <a:rPr lang="ko-KR" altLang="en-US" dirty="0"/>
              <a:t> 데이터의 필드 수와 속성</a:t>
            </a:r>
          </a:p>
        </p:txBody>
      </p:sp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E35570C9-84DF-4400-9BE5-B4CED983CACA}"/>
              </a:ext>
            </a:extLst>
          </p:cNvPr>
          <p:cNvSpPr/>
          <p:nvPr/>
        </p:nvSpPr>
        <p:spPr>
          <a:xfrm>
            <a:off x="5853684" y="3187030"/>
            <a:ext cx="484632" cy="121615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52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4341-8E0A-4CF4-B871-7B4E35A4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905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 -&gt; </a:t>
            </a:r>
            <a:r>
              <a:rPr lang="ko-KR" altLang="en-US" dirty="0"/>
              <a:t>삭제 </a:t>
            </a:r>
            <a:r>
              <a:rPr lang="en-US" altLang="ko-KR" dirty="0"/>
              <a:t>-&gt;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62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7441EBA0-F5D6-48B8-9832-8A99085B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D126DC-ECEF-4C08-A99F-D40704A94CC3}"/>
              </a:ext>
            </a:extLst>
          </p:cNvPr>
          <p:cNvSpPr/>
          <p:nvPr/>
        </p:nvSpPr>
        <p:spPr>
          <a:xfrm>
            <a:off x="1933575" y="1628775"/>
            <a:ext cx="80010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C1C1D-20A9-4E6A-A5FB-AD00B3A33C4A}"/>
              </a:ext>
            </a:extLst>
          </p:cNvPr>
          <p:cNvSpPr/>
          <p:nvPr/>
        </p:nvSpPr>
        <p:spPr>
          <a:xfrm>
            <a:off x="5913904" y="2543175"/>
            <a:ext cx="80010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9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1D63-90B2-4604-977F-FDEA509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6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선발</a:t>
            </a:r>
            <a:r>
              <a:rPr lang="en-US" altLang="ko-KR" dirty="0"/>
              <a:t>/</a:t>
            </a:r>
            <a:r>
              <a:rPr lang="ko-KR" altLang="en-US" dirty="0"/>
              <a:t>마무리 투수의 구분은 그 해의 경기 수 대비 선발 출장 경기 수를 비교하여 결정한다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9B85D-1809-45E0-8E77-C6678373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5"/>
            <a:ext cx="10515600" cy="234006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 err="1">
                <a:solidFill>
                  <a:srgbClr val="FF0000"/>
                </a:solidFill>
              </a:rPr>
              <a:t>규정이닝</a:t>
            </a:r>
            <a:r>
              <a:rPr lang="ko-KR" altLang="en-US" dirty="0">
                <a:solidFill>
                  <a:srgbClr val="FF0000"/>
                </a:solidFill>
              </a:rPr>
              <a:t> 선수 표본수의 문제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‘</a:t>
            </a:r>
            <a:r>
              <a:rPr lang="ko-KR" altLang="en-US" dirty="0" err="1"/>
              <a:t>스윙맨</a:t>
            </a:r>
            <a:r>
              <a:rPr lang="en-US" altLang="ko-KR" dirty="0"/>
              <a:t>＇</a:t>
            </a:r>
            <a:r>
              <a:rPr lang="ko-KR" altLang="en-US" dirty="0"/>
              <a:t> 보직의 존재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512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4CE1715-6809-429C-9367-CC0C0D894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93" y="643466"/>
            <a:ext cx="10129213" cy="55710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D84135-64AE-40A1-B78B-C2EEF3A9C685}"/>
              </a:ext>
            </a:extLst>
          </p:cNvPr>
          <p:cNvSpPr/>
          <p:nvPr/>
        </p:nvSpPr>
        <p:spPr>
          <a:xfrm>
            <a:off x="914400" y="5905500"/>
            <a:ext cx="1838325" cy="309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E52F4-556F-45BA-992B-89FC3EE3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7B40C-1367-4DAC-B24A-23954FE1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최동원 선수의 데이터 및 </a:t>
            </a:r>
            <a:r>
              <a:rPr lang="en-US" altLang="ko-KR" dirty="0"/>
              <a:t>2015~2020</a:t>
            </a:r>
            <a:r>
              <a:rPr lang="ko-KR" altLang="en-US" dirty="0"/>
              <a:t>년까지의 전체 선수 데이터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2015~2020</a:t>
            </a:r>
            <a:r>
              <a:rPr lang="ko-KR" altLang="en-US" dirty="0"/>
              <a:t>년 선수들과 연봉이 결정되는 해인 </a:t>
            </a:r>
            <a:r>
              <a:rPr lang="en-US" altLang="ko-KR" dirty="0"/>
              <a:t>2016~2021</a:t>
            </a:r>
            <a:r>
              <a:rPr lang="ko-KR" altLang="en-US" dirty="0"/>
              <a:t>년 연봉 데이터 수집 및 기존 데이터와 매핑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최동원 선수 연봉 예측</a:t>
            </a:r>
            <a:r>
              <a:rPr lang="en-US" altLang="ko-KR" dirty="0"/>
              <a:t>(</a:t>
            </a:r>
            <a:r>
              <a:rPr lang="ko-KR" altLang="en-US" dirty="0" err="1"/>
              <a:t>시즌별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19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417520-0DC4-46C0-BE38-E821989C9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6"/>
            <a:ext cx="10662328" cy="55710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F18799-6332-454D-8F21-9AC3F6676EBB}"/>
              </a:ext>
            </a:extLst>
          </p:cNvPr>
          <p:cNvSpPr/>
          <p:nvPr/>
        </p:nvSpPr>
        <p:spPr>
          <a:xfrm>
            <a:off x="971550" y="5905500"/>
            <a:ext cx="1819275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0CDD66-7456-4A70-A28D-DAC5D2B6DAA1}"/>
              </a:ext>
            </a:extLst>
          </p:cNvPr>
          <p:cNvSpPr/>
          <p:nvPr/>
        </p:nvSpPr>
        <p:spPr>
          <a:xfrm>
            <a:off x="10399059" y="1308847"/>
            <a:ext cx="573741" cy="4688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98FCC-9D9F-4F26-8110-6DBDA6794723}"/>
              </a:ext>
            </a:extLst>
          </p:cNvPr>
          <p:cNvSpPr txBox="1"/>
          <p:nvPr/>
        </p:nvSpPr>
        <p:spPr>
          <a:xfrm>
            <a:off x="2674809" y="6315075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128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  <a:r>
              <a:rPr lang="en-US" altLang="ko-KR" dirty="0">
                <a:solidFill>
                  <a:srgbClr val="FF0000"/>
                </a:solidFill>
              </a:rPr>
              <a:t>… </a:t>
            </a:r>
            <a:r>
              <a:rPr lang="ko-KR" altLang="en-US" dirty="0" err="1">
                <a:solidFill>
                  <a:srgbClr val="FF0000"/>
                </a:solidFill>
              </a:rPr>
              <a:t>그마저도</a:t>
            </a:r>
            <a:r>
              <a:rPr lang="ko-KR" altLang="en-US" dirty="0">
                <a:solidFill>
                  <a:srgbClr val="FF0000"/>
                </a:solidFill>
              </a:rPr>
              <a:t> 대부분은 외국인 용병</a:t>
            </a:r>
          </a:p>
        </p:txBody>
      </p:sp>
    </p:spTree>
    <p:extLst>
      <p:ext uri="{BB962C8B-B14F-4D97-AF65-F5344CB8AC3E}">
        <p14:creationId xmlns:p14="http://schemas.microsoft.com/office/powerpoint/2010/main" val="91465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1D63-90B2-4604-977F-FDEA509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6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선발</a:t>
            </a:r>
            <a:r>
              <a:rPr lang="en-US" altLang="ko-KR" dirty="0"/>
              <a:t>/</a:t>
            </a:r>
            <a:r>
              <a:rPr lang="ko-KR" altLang="en-US" dirty="0"/>
              <a:t>마무리 투수의 구분은 그 해의 경기 수 대비 선발 출장 경기 수를 비교하여 결정한다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9B85D-1809-45E0-8E77-C6678373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5"/>
            <a:ext cx="10515600" cy="2340068"/>
          </a:xfrm>
        </p:spPr>
        <p:txBody>
          <a:bodyPr>
            <a:norm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규정이닝</a:t>
            </a:r>
            <a:r>
              <a:rPr lang="ko-KR" altLang="en-US" dirty="0"/>
              <a:t> 선수 표본수의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-&gt; ‘</a:t>
            </a:r>
            <a:r>
              <a:rPr lang="ko-KR" altLang="en-US" dirty="0" err="1">
                <a:solidFill>
                  <a:srgbClr val="FF0000"/>
                </a:solidFill>
              </a:rPr>
              <a:t>스윙맨</a:t>
            </a:r>
            <a:r>
              <a:rPr lang="en-US" altLang="ko-KR" dirty="0">
                <a:solidFill>
                  <a:srgbClr val="FF0000"/>
                </a:solidFill>
              </a:rPr>
              <a:t>＇</a:t>
            </a:r>
            <a:r>
              <a:rPr lang="ko-KR" altLang="en-US" dirty="0">
                <a:solidFill>
                  <a:srgbClr val="FF0000"/>
                </a:solidFill>
              </a:rPr>
              <a:t> 보직의 존재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23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DF82-3DB2-4814-909E-B377217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스윙맨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EFFC1-F6A9-42AE-BFDF-FDC44B42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두 가지 이상의 포지션을 겸하는 선수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야구 종목에서는 선발과 중간계투 사이에서 전천후로 뛰며 윤활유 역할을 해주는 투수를 일컫는다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338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D16F0-6CB3-4DB6-A86E-60993FE5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40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사전 정의상 중간계투로 분류되므로</a:t>
            </a:r>
            <a:r>
              <a:rPr lang="en-US" altLang="ko-KR" dirty="0"/>
              <a:t>,    </a:t>
            </a:r>
            <a:r>
              <a:rPr lang="ko-KR" altLang="en-US" dirty="0" err="1"/>
              <a:t>스윙맨은</a:t>
            </a:r>
            <a:r>
              <a:rPr lang="ko-KR" altLang="en-US" dirty="0"/>
              <a:t> 선발에서 제외</a:t>
            </a:r>
          </a:p>
        </p:txBody>
      </p:sp>
    </p:spTree>
    <p:extLst>
      <p:ext uri="{BB962C8B-B14F-4D97-AF65-F5344CB8AC3E}">
        <p14:creationId xmlns:p14="http://schemas.microsoft.com/office/powerpoint/2010/main" val="1627162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최동원과 선동렬, 한명은 무너져야 했다 - 오마이스타">
            <a:extLst>
              <a:ext uri="{FF2B5EF4-FFF2-40B4-BE49-F238E27FC236}">
                <a16:creationId xmlns:a16="http://schemas.microsoft.com/office/drawing/2014/main" id="{C5E19E25-B822-49BB-9A32-1BC0AC16E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-18096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b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2000" dirty="0"/>
              <a:t>2. 2015~2020</a:t>
            </a:r>
            <a:r>
              <a:rPr lang="ko-KR" altLang="en-US" sz="2000" dirty="0"/>
              <a:t>년 선수들과 연봉이 결정되는 해인 </a:t>
            </a:r>
            <a:r>
              <a:rPr lang="en-US" altLang="ko-KR" sz="2000" dirty="0"/>
              <a:t>2016~2021</a:t>
            </a:r>
            <a:r>
              <a:rPr lang="ko-KR" altLang="en-US" sz="2000" dirty="0"/>
              <a:t>년 연봉 데이터 수집 및 기존 데이터와 매핑</a:t>
            </a:r>
            <a:br>
              <a:rPr lang="en-US" altLang="ko-KR" sz="2000" dirty="0"/>
            </a:b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32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2906"/>
            <a:ext cx="10515600" cy="2492187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문제 </a:t>
            </a:r>
            <a:r>
              <a:rPr lang="en-US" altLang="ko-KR" dirty="0"/>
              <a:t>2. 2015~2020</a:t>
            </a:r>
            <a:r>
              <a:rPr lang="ko-KR" altLang="en-US" dirty="0"/>
              <a:t>년 선수들과 연봉이 결정되는 해인 </a:t>
            </a:r>
            <a:r>
              <a:rPr lang="en-US" altLang="ko-KR" dirty="0"/>
              <a:t>2016~2021</a:t>
            </a:r>
            <a:r>
              <a:rPr lang="ko-KR" altLang="en-US" dirty="0"/>
              <a:t>년 연봉 데이터 수집 및 기존 데이터와 매핑</a:t>
            </a:r>
            <a:br>
              <a:rPr lang="en-US" altLang="ko-KR" dirty="0"/>
            </a:br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268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A54B0-0511-45FA-A56D-01A4856C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CB8B1-1122-4B39-9209-55BF791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배제 대상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매핑 절차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18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48748-CBC8-43B5-BFD6-E3FCC010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배제 대상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4A22-AE0C-4D37-8378-1F9C2D8A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고졸 및 대졸 신인 선수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외국인 용병</a:t>
            </a:r>
          </a:p>
        </p:txBody>
      </p:sp>
    </p:spTree>
    <p:extLst>
      <p:ext uri="{BB962C8B-B14F-4D97-AF65-F5344CB8AC3E}">
        <p14:creationId xmlns:p14="http://schemas.microsoft.com/office/powerpoint/2010/main" val="2327703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862C2-C245-4B8A-B6A0-6C5589DC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시즌 데이터 기반 다음 해의 연봉 예측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대상 선수들의 연봉 책정은 고등학교</a:t>
            </a:r>
            <a:r>
              <a:rPr lang="en-US" altLang="ko-KR" dirty="0"/>
              <a:t>, </a:t>
            </a:r>
            <a:r>
              <a:rPr lang="ko-KR" altLang="en-US" dirty="0"/>
              <a:t>대학교 또는 타 리그에서의 성적을 기반으로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8404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5579-3025-4894-B0CC-30B9B2F8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9553" cy="968188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활용 데이터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562F2F-7F3A-41ED-BDB5-0CDF6CC1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150" y="1862616"/>
            <a:ext cx="6345238" cy="4006371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0810F98-6921-40FF-9645-4E16079A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4988"/>
            <a:ext cx="3932237" cy="38340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별첨</a:t>
            </a:r>
            <a:r>
              <a:rPr lang="en-US" altLang="ko-KR" dirty="0"/>
              <a:t>) KBO </a:t>
            </a:r>
            <a:r>
              <a:rPr lang="ko-KR" altLang="en-US" dirty="0"/>
              <a:t>억대 연봉 현황</a:t>
            </a:r>
            <a:r>
              <a:rPr lang="en-US" altLang="ko-KR" dirty="0"/>
              <a:t>(1985_2021)(3.4).xlsx </a:t>
            </a:r>
            <a:r>
              <a:rPr lang="ko-KR" altLang="en-US" dirty="0"/>
              <a:t>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 </a:t>
            </a:r>
            <a:r>
              <a:rPr lang="en-US" altLang="ko-KR" dirty="0"/>
              <a:t>: KBO </a:t>
            </a:r>
            <a:r>
              <a:rPr lang="ko-KR" altLang="en-US" dirty="0"/>
              <a:t>보도자료</a:t>
            </a:r>
            <a:endParaRPr lang="en-US" altLang="ko-KR" dirty="0"/>
          </a:p>
          <a:p>
            <a:r>
              <a:rPr lang="en-US" altLang="ko-KR" dirty="0"/>
              <a:t>(https://www.koreabaseball.com/News/Notice/View.aspx?bdSe=7980)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2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E52F4-556F-45BA-992B-89FC3EE3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7B40C-1367-4DAC-B24A-23954FE1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최동원 선수의 데이터 및 </a:t>
            </a:r>
            <a:r>
              <a:rPr lang="en-US" altLang="ko-KR" dirty="0"/>
              <a:t>2015~2020</a:t>
            </a:r>
            <a:r>
              <a:rPr lang="ko-KR" altLang="en-US" dirty="0"/>
              <a:t>년까지의 전체 선수 데이터 수집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2015~2020</a:t>
            </a:r>
            <a:r>
              <a:rPr lang="ko-KR" altLang="en-US" dirty="0"/>
              <a:t>년 선수들과 연봉이 결정되는 해인 </a:t>
            </a:r>
            <a:r>
              <a:rPr lang="en-US" altLang="ko-KR" dirty="0"/>
              <a:t>2016~2021</a:t>
            </a:r>
            <a:r>
              <a:rPr lang="ko-KR" altLang="en-US" dirty="0"/>
              <a:t>년 연봉 데이터 수집 및 기존 데이터와 매핑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accent1"/>
                </a:solidFill>
              </a:rPr>
              <a:t>데이터 </a:t>
            </a:r>
            <a:r>
              <a:rPr lang="ko-KR" altLang="en-US" dirty="0" err="1">
                <a:solidFill>
                  <a:schemeClr val="accent1"/>
                </a:solidFill>
              </a:rPr>
              <a:t>전처리</a:t>
            </a:r>
            <a:endParaRPr lang="en-US" altLang="ko-KR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최동원 선수 연봉 예측</a:t>
            </a:r>
            <a:r>
              <a:rPr lang="en-US" altLang="ko-KR" dirty="0"/>
              <a:t>(</a:t>
            </a:r>
            <a:r>
              <a:rPr lang="ko-KR" altLang="en-US" dirty="0" err="1"/>
              <a:t>시즌별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ko-KR" altLang="en-US" dirty="0">
                <a:solidFill>
                  <a:schemeClr val="accent1"/>
                </a:solidFill>
              </a:rPr>
              <a:t>데이터 분석 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ko-KR" altLang="en-US" dirty="0">
                <a:solidFill>
                  <a:schemeClr val="accent1"/>
                </a:solidFill>
              </a:rPr>
              <a:t>영향력 있는 결정 변수만 고려하여 예측</a:t>
            </a:r>
          </a:p>
        </p:txBody>
      </p:sp>
    </p:spTree>
    <p:extLst>
      <p:ext uri="{BB962C8B-B14F-4D97-AF65-F5344CB8AC3E}">
        <p14:creationId xmlns:p14="http://schemas.microsoft.com/office/powerpoint/2010/main" val="1813896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EBD1CB6-3983-48CA-B6D4-FBCCE91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20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왜 억대 </a:t>
            </a:r>
            <a:r>
              <a:rPr lang="ko-KR" altLang="en-US" dirty="0" err="1"/>
              <a:t>연봉자</a:t>
            </a:r>
            <a:r>
              <a:rPr lang="ko-KR" altLang="en-US" dirty="0"/>
              <a:t> 데이터인가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190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EBD1CB6-3983-48CA-B6D4-FBCCE914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645"/>
            <a:ext cx="10515600" cy="3275106"/>
          </a:xfrm>
        </p:spPr>
        <p:txBody>
          <a:bodyPr/>
          <a:lstStyle/>
          <a:p>
            <a:pPr algn="ctr"/>
            <a:r>
              <a:rPr lang="ko-KR" altLang="en-US" dirty="0"/>
              <a:t>왜 억대 </a:t>
            </a:r>
            <a:r>
              <a:rPr lang="ko-KR" altLang="en-US" dirty="0" err="1"/>
              <a:t>연봉자</a:t>
            </a:r>
            <a:r>
              <a:rPr lang="ko-KR" altLang="en-US" dirty="0"/>
              <a:t> 데이터인가</a:t>
            </a:r>
            <a:r>
              <a:rPr lang="en-US" altLang="ko-KR" dirty="0"/>
              <a:t>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연봉은 실력을 반영하는가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63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23B80-5743-491F-A567-FDC2B20A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최저 </a:t>
            </a:r>
            <a:r>
              <a:rPr lang="ko-KR" altLang="en-US" dirty="0" err="1"/>
              <a:t>연봉자</a:t>
            </a:r>
            <a:r>
              <a:rPr lang="ko-KR" altLang="en-US" dirty="0"/>
              <a:t> 표본 배제 </a:t>
            </a:r>
            <a:r>
              <a:rPr lang="en-US" altLang="ko-KR" dirty="0"/>
              <a:t>: </a:t>
            </a:r>
            <a:r>
              <a:rPr lang="ko-KR" altLang="en-US" dirty="0"/>
              <a:t>실력 영향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KBO</a:t>
            </a:r>
            <a:r>
              <a:rPr lang="ko-KR" altLang="en-US" dirty="0"/>
              <a:t>의 </a:t>
            </a:r>
            <a:r>
              <a:rPr lang="en-US" altLang="ko-KR" dirty="0"/>
              <a:t>FA</a:t>
            </a:r>
            <a:r>
              <a:rPr lang="ko-KR" altLang="en-US" dirty="0"/>
              <a:t>제도 </a:t>
            </a:r>
            <a:r>
              <a:rPr lang="en-US" altLang="ko-KR" dirty="0"/>
              <a:t>: </a:t>
            </a:r>
            <a:r>
              <a:rPr lang="ko-KR" altLang="en-US" dirty="0"/>
              <a:t>실력에 비해 저평가</a:t>
            </a:r>
          </a:p>
        </p:txBody>
      </p:sp>
    </p:spTree>
    <p:extLst>
      <p:ext uri="{BB962C8B-B14F-4D97-AF65-F5344CB8AC3E}">
        <p14:creationId xmlns:p14="http://schemas.microsoft.com/office/powerpoint/2010/main" val="3696005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매핑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0825D-8850-48F7-B74B-984D8B05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연봉 데이터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타자 배제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필드명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수정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Merge </a:t>
            </a:r>
            <a:r>
              <a:rPr lang="ko-KR" altLang="en-US" dirty="0"/>
              <a:t>함수를 통한 연봉 데이터 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필드 배제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-&gt;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연도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및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팀명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231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전자기기, 키보드, 은색이(가) 표시된 사진&#10;&#10;자동 생성된 설명">
            <a:extLst>
              <a:ext uri="{FF2B5EF4-FFF2-40B4-BE49-F238E27FC236}">
                <a16:creationId xmlns:a16="http://schemas.microsoft.com/office/drawing/2014/main" id="{DC94F606-A4BC-4EA5-8B1B-02EF22571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8ED4C7-E744-4E23-A945-205DF99BDD7D}"/>
              </a:ext>
            </a:extLst>
          </p:cNvPr>
          <p:cNvSpPr/>
          <p:nvPr/>
        </p:nvSpPr>
        <p:spPr>
          <a:xfrm>
            <a:off x="895350" y="5019675"/>
            <a:ext cx="1743075" cy="466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26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최동원과 선동렬, 한명은 무너져야 했다 - 오마이스타">
            <a:extLst>
              <a:ext uri="{FF2B5EF4-FFF2-40B4-BE49-F238E27FC236}">
                <a16:creationId xmlns:a16="http://schemas.microsoft.com/office/drawing/2014/main" id="{C5E19E25-B822-49BB-9A32-1BC0AC16E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-18096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최동원 선수 연봉 예측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시즌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en-US" altLang="ko-KR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32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647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ko-KR" dirty="0"/>
            </a:br>
            <a:r>
              <a:rPr lang="ko-KR" altLang="en-US" dirty="0"/>
              <a:t>연봉 예측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0825D-8850-48F7-B74B-984D8B05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데이터 탐색 및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결정 변수 설정 및 변수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715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0825D-8850-48F7-B74B-984D8B05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317"/>
            <a:ext cx="10515600" cy="3209645"/>
          </a:xfrm>
        </p:spPr>
        <p:txBody>
          <a:bodyPr/>
          <a:lstStyle/>
          <a:p>
            <a:pPr algn="ctr"/>
            <a:r>
              <a:rPr lang="ko-KR" altLang="en-US" sz="3200" dirty="0"/>
              <a:t>탐색 및 분석 과정은 거쳐간 실습 내용 중 </a:t>
            </a:r>
            <a:r>
              <a:rPr lang="en-US" altLang="ko-KR" sz="3200" dirty="0"/>
              <a:t>‘</a:t>
            </a:r>
            <a:r>
              <a:rPr lang="ko-KR" altLang="en-US" sz="3200" dirty="0"/>
              <a:t>보스턴 집값 예측</a:t>
            </a:r>
            <a:r>
              <a:rPr lang="en-US" altLang="ko-KR" sz="3200" dirty="0"/>
              <a:t>’</a:t>
            </a:r>
            <a:r>
              <a:rPr lang="ko-KR" altLang="en-US" sz="3200" dirty="0"/>
              <a:t> 참고</a:t>
            </a:r>
            <a:endParaRPr lang="en-US" altLang="ko-KR" sz="32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4538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수치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5B41EB-C82C-44D1-A370-B9F22C705306}"/>
              </a:ext>
            </a:extLst>
          </p:cNvPr>
          <p:cNvSpPr/>
          <p:nvPr/>
        </p:nvSpPr>
        <p:spPr>
          <a:xfrm>
            <a:off x="4667250" y="3393140"/>
            <a:ext cx="1333500" cy="752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E797989-FF53-4E04-90AE-22F2424A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69" y="1859888"/>
            <a:ext cx="7178662" cy="4282811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0AB7F-75E5-4F7A-9EEE-B8688F4D3C3E}"/>
              </a:ext>
            </a:extLst>
          </p:cNvPr>
          <p:cNvSpPr/>
          <p:nvPr/>
        </p:nvSpPr>
        <p:spPr>
          <a:xfrm>
            <a:off x="4303059" y="2761129"/>
            <a:ext cx="1697691" cy="842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044F87-DE4D-4E9F-9510-2D8939C9A6C9}"/>
              </a:ext>
            </a:extLst>
          </p:cNvPr>
          <p:cNvSpPr/>
          <p:nvPr/>
        </p:nvSpPr>
        <p:spPr>
          <a:xfrm>
            <a:off x="3415553" y="4858871"/>
            <a:ext cx="779929" cy="600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32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수치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5B41EB-C82C-44D1-A370-B9F22C705306}"/>
              </a:ext>
            </a:extLst>
          </p:cNvPr>
          <p:cNvSpPr/>
          <p:nvPr/>
        </p:nvSpPr>
        <p:spPr>
          <a:xfrm>
            <a:off x="4667250" y="3393140"/>
            <a:ext cx="1333500" cy="752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CAC4A2B-C4C9-4197-A730-DA7F31F3A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34" y="1917043"/>
            <a:ext cx="7056732" cy="4168501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FCF44A-195F-4D0C-AC7D-9BC3318427B0}"/>
              </a:ext>
            </a:extLst>
          </p:cNvPr>
          <p:cNvSpPr/>
          <p:nvPr/>
        </p:nvSpPr>
        <p:spPr>
          <a:xfrm>
            <a:off x="5145741" y="4912659"/>
            <a:ext cx="744071" cy="833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9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F76CA0-2442-46EF-9807-E3C7CD9F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들어가기 전 설정</a:t>
            </a:r>
          </a:p>
        </p:txBody>
      </p:sp>
    </p:spTree>
    <p:extLst>
      <p:ext uri="{BB962C8B-B14F-4D97-AF65-F5344CB8AC3E}">
        <p14:creationId xmlns:p14="http://schemas.microsoft.com/office/powerpoint/2010/main" val="53124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수치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5B41EB-C82C-44D1-A370-B9F22C705306}"/>
              </a:ext>
            </a:extLst>
          </p:cNvPr>
          <p:cNvSpPr/>
          <p:nvPr/>
        </p:nvSpPr>
        <p:spPr>
          <a:xfrm>
            <a:off x="4667250" y="3393140"/>
            <a:ext cx="1333500" cy="752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F3C439C-4E43-4045-A2A8-B1B47536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806" y="1901802"/>
            <a:ext cx="6782388" cy="4198984"/>
          </a:xfrm>
        </p:spPr>
      </p:pic>
    </p:spTree>
    <p:extLst>
      <p:ext uri="{BB962C8B-B14F-4D97-AF65-F5344CB8AC3E}">
        <p14:creationId xmlns:p14="http://schemas.microsoft.com/office/powerpoint/2010/main" val="362852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수치 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5B41EB-C82C-44D1-A370-B9F22C705306}"/>
              </a:ext>
            </a:extLst>
          </p:cNvPr>
          <p:cNvSpPr/>
          <p:nvPr/>
        </p:nvSpPr>
        <p:spPr>
          <a:xfrm>
            <a:off x="4667250" y="3393140"/>
            <a:ext cx="1333500" cy="752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92F13F2-5682-40FB-A1B6-D9A6807DD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667" y="1951336"/>
            <a:ext cx="6294665" cy="4099915"/>
          </a:xfr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59126-077E-41D0-A3DD-3DC11D54138E}"/>
              </a:ext>
            </a:extLst>
          </p:cNvPr>
          <p:cNvSpPr/>
          <p:nvPr/>
        </p:nvSpPr>
        <p:spPr>
          <a:xfrm>
            <a:off x="7422776" y="2841812"/>
            <a:ext cx="815789" cy="587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81020E-4F3F-4EDE-A04A-29D4025C2144}"/>
              </a:ext>
            </a:extLst>
          </p:cNvPr>
          <p:cNvSpPr/>
          <p:nvPr/>
        </p:nvSpPr>
        <p:spPr>
          <a:xfrm>
            <a:off x="3218329" y="4052047"/>
            <a:ext cx="1766047" cy="1891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09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3F36F-7303-4BAA-938F-D8A790C4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분포 확인</a:t>
            </a:r>
          </a:p>
        </p:txBody>
      </p:sp>
    </p:spTree>
    <p:extLst>
      <p:ext uri="{BB962C8B-B14F-4D97-AF65-F5344CB8AC3E}">
        <p14:creationId xmlns:p14="http://schemas.microsoft.com/office/powerpoint/2010/main" val="1218265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3745E3-7DDF-4944-AA0E-07CB57365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1"/>
            <a:ext cx="10905066" cy="547979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04CBBB6-3EC5-4A01-A4E6-FD617EF8505F}"/>
              </a:ext>
            </a:extLst>
          </p:cNvPr>
          <p:cNvSpPr/>
          <p:nvPr/>
        </p:nvSpPr>
        <p:spPr>
          <a:xfrm>
            <a:off x="995082" y="2612620"/>
            <a:ext cx="1147482" cy="16327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28B50-712C-433B-A0A1-252BAFDA8F5B}"/>
              </a:ext>
            </a:extLst>
          </p:cNvPr>
          <p:cNvSpPr/>
          <p:nvPr/>
        </p:nvSpPr>
        <p:spPr>
          <a:xfrm>
            <a:off x="10264588" y="689101"/>
            <a:ext cx="1147482" cy="16327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1FBC9-4A2F-43DA-B129-34F8B06831BA}"/>
              </a:ext>
            </a:extLst>
          </p:cNvPr>
          <p:cNvSpPr/>
          <p:nvPr/>
        </p:nvSpPr>
        <p:spPr>
          <a:xfrm>
            <a:off x="2519082" y="689101"/>
            <a:ext cx="2823883" cy="17224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5F6247-1EEA-49D1-83DB-564B819A1350}"/>
              </a:ext>
            </a:extLst>
          </p:cNvPr>
          <p:cNvSpPr/>
          <p:nvPr/>
        </p:nvSpPr>
        <p:spPr>
          <a:xfrm>
            <a:off x="6866965" y="4364630"/>
            <a:ext cx="1649506" cy="17224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10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FAFA10-CA86-44F0-A386-F0649199A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17" y="647459"/>
            <a:ext cx="10905165" cy="5563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E59DA-FE45-4341-B512-08FD1602F6AB}"/>
              </a:ext>
            </a:extLst>
          </p:cNvPr>
          <p:cNvSpPr/>
          <p:nvPr/>
        </p:nvSpPr>
        <p:spPr>
          <a:xfrm>
            <a:off x="504825" y="4333875"/>
            <a:ext cx="1971675" cy="19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50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FAFA10-CA86-44F0-A386-F0649199A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17" y="647459"/>
            <a:ext cx="10905165" cy="55630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E59DA-FE45-4341-B512-08FD1602F6AB}"/>
              </a:ext>
            </a:extLst>
          </p:cNvPr>
          <p:cNvSpPr/>
          <p:nvPr/>
        </p:nvSpPr>
        <p:spPr>
          <a:xfrm>
            <a:off x="504825" y="4333875"/>
            <a:ext cx="1971675" cy="19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726B4-9C71-4FE8-8BE2-2C9261E673D6}"/>
              </a:ext>
            </a:extLst>
          </p:cNvPr>
          <p:cNvSpPr txBox="1"/>
          <p:nvPr/>
        </p:nvSpPr>
        <p:spPr>
          <a:xfrm>
            <a:off x="2268071" y="6315075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연봉 수치에서 </a:t>
            </a:r>
            <a:r>
              <a:rPr lang="ko-KR" altLang="en-US" dirty="0" err="1">
                <a:solidFill>
                  <a:srgbClr val="FF0000"/>
                </a:solidFill>
              </a:rPr>
              <a:t>아웃라이어가</a:t>
            </a:r>
            <a:r>
              <a:rPr lang="ko-KR" altLang="en-US" dirty="0">
                <a:solidFill>
                  <a:srgbClr val="FF0000"/>
                </a:solidFill>
              </a:rPr>
              <a:t> 다수 확인됨</a:t>
            </a:r>
          </a:p>
        </p:txBody>
      </p:sp>
    </p:spTree>
    <p:extLst>
      <p:ext uri="{BB962C8B-B14F-4D97-AF65-F5344CB8AC3E}">
        <p14:creationId xmlns:p14="http://schemas.microsoft.com/office/powerpoint/2010/main" val="3676413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 err="1"/>
              <a:t>아웃라이어</a:t>
            </a:r>
            <a:r>
              <a:rPr lang="ko-KR" altLang="en-US" dirty="0"/>
              <a:t>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9B8B1-2FD1-40B7-93F1-421C42BA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040" y="2933700"/>
            <a:ext cx="4072477" cy="16078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2E21B5-0F6F-4426-A11D-7192087211F8}"/>
              </a:ext>
            </a:extLst>
          </p:cNvPr>
          <p:cNvSpPr/>
          <p:nvPr/>
        </p:nvSpPr>
        <p:spPr>
          <a:xfrm>
            <a:off x="3990975" y="3981450"/>
            <a:ext cx="3533775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527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아웃라이어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배제</a:t>
            </a:r>
          </a:p>
        </p:txBody>
      </p:sp>
      <p:pic>
        <p:nvPicPr>
          <p:cNvPr id="4" name="그림 3" descr="텍스트, 전자기기, 키보드이(가) 표시된 사진&#10;&#10;자동 생성된 설명">
            <a:extLst>
              <a:ext uri="{FF2B5EF4-FFF2-40B4-BE49-F238E27FC236}">
                <a16:creationId xmlns:a16="http://schemas.microsoft.com/office/drawing/2014/main" id="{710CD5A5-3E26-45C3-AB9F-9E88DF54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9"/>
            <a:ext cx="10512547" cy="417873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5B4132-77B3-4927-B06A-310EA276406B}"/>
              </a:ext>
            </a:extLst>
          </p:cNvPr>
          <p:cNvSpPr/>
          <p:nvPr/>
        </p:nvSpPr>
        <p:spPr>
          <a:xfrm>
            <a:off x="1050550" y="5672417"/>
            <a:ext cx="1809750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78BC-00CB-489F-9B7C-73036778418E}"/>
              </a:ext>
            </a:extLst>
          </p:cNvPr>
          <p:cNvSpPr txBox="1"/>
          <p:nvPr/>
        </p:nvSpPr>
        <p:spPr>
          <a:xfrm>
            <a:off x="2860300" y="618684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남은 데이터는 </a:t>
            </a:r>
            <a:r>
              <a:rPr lang="en-US" altLang="ko-KR" dirty="0">
                <a:solidFill>
                  <a:srgbClr val="FF0000"/>
                </a:solidFill>
              </a:rPr>
              <a:t>362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44150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결정 변수 설정 및 변수 설명</a:t>
            </a:r>
          </a:p>
        </p:txBody>
      </p:sp>
    </p:spTree>
    <p:extLst>
      <p:ext uri="{BB962C8B-B14F-4D97-AF65-F5344CB8AC3E}">
        <p14:creationId xmlns:p14="http://schemas.microsoft.com/office/powerpoint/2010/main" val="3465692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23" y="2671682"/>
            <a:ext cx="5254752" cy="15146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결정 변수</a:t>
            </a:r>
            <a:r>
              <a:rPr lang="en-US" altLang="ko-KR" dirty="0"/>
              <a:t> </a:t>
            </a:r>
            <a:r>
              <a:rPr lang="ko-KR" altLang="en-US" dirty="0"/>
              <a:t>파악 </a:t>
            </a:r>
            <a:r>
              <a:rPr lang="en-US" altLang="ko-KR" dirty="0"/>
              <a:t>: </a:t>
            </a:r>
            <a:r>
              <a:rPr lang="ko-KR" altLang="en-US" dirty="0"/>
              <a:t>상관관계 분석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FD8B2-81FF-4473-86FA-96309438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49" y="521472"/>
            <a:ext cx="2391335" cy="58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2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1F149-7274-45C2-A963-72F12510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9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다음 해의 연봉은 올해의 활약에 따라서 결정된다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AFA71-900F-4E16-8864-7DFAC6F6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871"/>
            <a:ext cx="10515600" cy="317229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포스트 시즌을 제외한 정규 시즌 데이터만으로 추론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꾸준함을 반영하기는 어렵다는 단점이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복잡한 </a:t>
            </a:r>
            <a:r>
              <a:rPr lang="en-US" altLang="ko-KR" dirty="0"/>
              <a:t>KBO </a:t>
            </a:r>
            <a:r>
              <a:rPr lang="ko-KR" altLang="en-US" dirty="0"/>
              <a:t>규약을 적용해서 학습하는 것은 시간이 더 오래 걸릴 일</a:t>
            </a:r>
            <a:endParaRPr lang="en-US" altLang="ko-KR" dirty="0"/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연봉조정신청 및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제도를 고민하기에는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이전 시기와 현재의 제도를 변수화해야 하기 때문에 일단은 배제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892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23" y="2671682"/>
            <a:ext cx="5254752" cy="15146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결정 변수</a:t>
            </a:r>
            <a:r>
              <a:rPr lang="en-US" altLang="ko-KR" dirty="0"/>
              <a:t> </a:t>
            </a:r>
            <a:r>
              <a:rPr lang="ko-KR" altLang="en-US" dirty="0"/>
              <a:t>파악 </a:t>
            </a:r>
            <a:r>
              <a:rPr lang="en-US" altLang="ko-KR" dirty="0"/>
              <a:t>: </a:t>
            </a:r>
            <a:r>
              <a:rPr lang="ko-KR" altLang="en-US" dirty="0"/>
              <a:t>상관관계 분석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FD8B2-81FF-4473-86FA-96309438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49" y="521472"/>
            <a:ext cx="2391335" cy="58150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5F26E7-6DAC-46B9-AE7E-FF71E1F09C9B}"/>
              </a:ext>
            </a:extLst>
          </p:cNvPr>
          <p:cNvSpPr/>
          <p:nvPr/>
        </p:nvSpPr>
        <p:spPr>
          <a:xfrm>
            <a:off x="7867928" y="828673"/>
            <a:ext cx="2162175" cy="4057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D8270-5C03-481B-A9FB-3ACC41DB062B}"/>
              </a:ext>
            </a:extLst>
          </p:cNvPr>
          <p:cNvSpPr txBox="1"/>
          <p:nvPr/>
        </p:nvSpPr>
        <p:spPr>
          <a:xfrm>
            <a:off x="5599358" y="1748352"/>
            <a:ext cx="226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상관관계가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0.1</a:t>
            </a:r>
            <a:r>
              <a:rPr lang="ko-KR" altLang="en-US" dirty="0">
                <a:solidFill>
                  <a:srgbClr val="FF0000"/>
                </a:solidFill>
              </a:rPr>
              <a:t>이 넘는 변수들을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결정 변수로 설정</a:t>
            </a:r>
          </a:p>
        </p:txBody>
      </p:sp>
    </p:spTree>
    <p:extLst>
      <p:ext uri="{BB962C8B-B14F-4D97-AF65-F5344CB8AC3E}">
        <p14:creationId xmlns:p14="http://schemas.microsoft.com/office/powerpoint/2010/main" val="833391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E34E-03B4-4783-967C-65ADC920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93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결정 변수 파악 </a:t>
            </a:r>
            <a:r>
              <a:rPr lang="en-US" altLang="ko-KR" dirty="0"/>
              <a:t>: </a:t>
            </a:r>
            <a:r>
              <a:rPr lang="ko-KR" altLang="en-US" dirty="0"/>
              <a:t>변수 설명</a:t>
            </a:r>
          </a:p>
        </p:txBody>
      </p:sp>
    </p:spTree>
    <p:extLst>
      <p:ext uri="{BB962C8B-B14F-4D97-AF65-F5344CB8AC3E}">
        <p14:creationId xmlns:p14="http://schemas.microsoft.com/office/powerpoint/2010/main" val="29731234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6B514-138B-4670-8574-540FD6A5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3" y="545259"/>
            <a:ext cx="11075893" cy="5767481"/>
          </a:xfrm>
        </p:spPr>
        <p:txBody>
          <a:bodyPr>
            <a:noAutofit/>
          </a:bodyPr>
          <a:lstStyle/>
          <a:p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안타 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한 시즌 동안 투수의 피안타의 개수</a:t>
            </a:r>
            <a:endParaRPr lang="en-US" altLang="ko-KR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패 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한 시즌 동안 투수의 총 패배</a:t>
            </a:r>
            <a:endParaRPr lang="en-US" altLang="ko-KR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홈런 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한 시즌 동안 투수의 총 피홈런의 수</a:t>
            </a:r>
            <a:endParaRPr lang="en-US" altLang="ko-KR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실점 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한 시즌 동안 투수의 총 실점</a:t>
            </a:r>
            <a:endParaRPr lang="en-US" altLang="ko-KR" sz="2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자책 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한 시즌 동안 투수의 총 자책점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투수가 책임을 져야 할 실점</a:t>
            </a:r>
            <a:r>
              <a:rPr lang="en-US" altLang="ko-K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2803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6B514-138B-4670-8574-540FD6A5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3" y="545259"/>
            <a:ext cx="11075893" cy="5767481"/>
          </a:xfrm>
        </p:spPr>
        <p:txBody>
          <a:bodyPr>
            <a:noAutofit/>
          </a:bodyPr>
          <a:lstStyle/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안타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피안타의 개수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패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패배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홈런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피홈런의 수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실점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실점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자책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자책점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투수가 책임을 져야 할 실점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C8AD-7F8A-4CE6-8B66-D05B4BFB864A}"/>
              </a:ext>
            </a:extLst>
          </p:cNvPr>
          <p:cNvSpPr txBox="1"/>
          <p:nvPr/>
        </p:nvSpPr>
        <p:spPr>
          <a:xfrm>
            <a:off x="1916810" y="5836024"/>
            <a:ext cx="835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공통점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평균적으로 투수가 소화하는 이닝이 늘어날수록 같이 늘어나는 수치들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3823A55-CF1C-4D2F-AD2A-EDE90D8D058D}"/>
              </a:ext>
            </a:extLst>
          </p:cNvPr>
          <p:cNvSpPr/>
          <p:nvPr/>
        </p:nvSpPr>
        <p:spPr>
          <a:xfrm>
            <a:off x="5298141" y="4903694"/>
            <a:ext cx="1586753" cy="6723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71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6B514-138B-4670-8574-540FD6A5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3" y="464574"/>
            <a:ext cx="11075893" cy="5767481"/>
          </a:xfrm>
        </p:spPr>
        <p:txBody>
          <a:bodyPr>
            <a:noAutofit/>
          </a:bodyPr>
          <a:lstStyle/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이닝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투수가 던진 총 이닝 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타자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투수가 상대한 타자의 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선발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투수가 선발로 나온 경기의 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승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투수가 승리한 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완투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투수가 한 경기에서 시작부터 마지막까지 마운드를 지킨 횟수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삼진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투수의 총 삼진 개수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effectLst/>
                <a:latin typeface="Consolas" panose="020B0609020204030204" pitchFamily="49" charset="0"/>
              </a:rPr>
              <a:t>WAR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대체선수 대비 승리기여도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선수가 팀 승리에 얼마나 기여했는가를 표현하는 종합적인 성격의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스탯이다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보직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선발 수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경기 수</a:t>
            </a:r>
            <a:endParaRPr lang="en-US" altLang="ko-KR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effectLst/>
                <a:latin typeface="Consolas" panose="020B0609020204030204" pitchFamily="49" charset="0"/>
              </a:rPr>
              <a:t>볼넷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한 시즌 동안 투수의 총 볼넷 개수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4903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E34E-03B4-4783-967C-65ADC920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93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결정 변수 파악 </a:t>
            </a:r>
            <a:r>
              <a:rPr lang="en-US" altLang="ko-KR" dirty="0"/>
              <a:t>: </a:t>
            </a:r>
            <a:r>
              <a:rPr lang="ko-KR" altLang="en-US" dirty="0" err="1"/>
              <a:t>변수별</a:t>
            </a:r>
            <a:r>
              <a:rPr lang="ko-KR" altLang="en-US" dirty="0"/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926631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4E8DB64-F88C-463E-AF0E-6025A779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11562"/>
            <a:ext cx="10905066" cy="40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FAEC392-9D25-416F-B6CB-37659B6E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2456"/>
            <a:ext cx="10905066" cy="39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440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OLS </a:t>
            </a:r>
            <a:r>
              <a:rPr lang="ko-KR" altLang="en-US" dirty="0"/>
              <a:t>분석 적용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EEB189-33CC-4920-98F7-2947849C3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079" y="2762936"/>
            <a:ext cx="5105842" cy="247671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302DCB-BD02-4756-8373-8569B943C6EA}"/>
              </a:ext>
            </a:extLst>
          </p:cNvPr>
          <p:cNvSpPr/>
          <p:nvPr/>
        </p:nvSpPr>
        <p:spPr>
          <a:xfrm>
            <a:off x="6096000" y="3200400"/>
            <a:ext cx="2552921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3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0825D-8850-48F7-B74B-984D8B05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861"/>
            <a:ext cx="10515600" cy="4351338"/>
          </a:xfrm>
        </p:spPr>
        <p:txBody>
          <a:bodyPr/>
          <a:lstStyle/>
          <a:p>
            <a:r>
              <a:rPr lang="en-US" altLang="ko-KR" dirty="0" err="1"/>
              <a:t>Train_test_split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: </a:t>
            </a:r>
            <a:r>
              <a:rPr lang="ko-KR" altLang="en-US" dirty="0"/>
              <a:t>위에서 분석한 개별 변수들을 </a:t>
            </a:r>
            <a:r>
              <a:rPr lang="en-US" altLang="ko-KR" dirty="0"/>
              <a:t>X</a:t>
            </a:r>
            <a:r>
              <a:rPr lang="ko-KR" altLang="en-US" dirty="0"/>
              <a:t>에</a:t>
            </a:r>
            <a:r>
              <a:rPr lang="en-US" altLang="ko-KR" dirty="0"/>
              <a:t>, </a:t>
            </a:r>
            <a:r>
              <a:rPr lang="ko-KR" altLang="en-US" dirty="0"/>
              <a:t>연봉 칼럼을 </a:t>
            </a:r>
            <a:r>
              <a:rPr lang="en-US" altLang="ko-KR" dirty="0"/>
              <a:t>y</a:t>
            </a:r>
            <a:r>
              <a:rPr lang="ko-KR" altLang="en-US" dirty="0"/>
              <a:t>로 두고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Linear regression </a:t>
            </a:r>
            <a:r>
              <a:rPr lang="ko-KR" altLang="en-US" dirty="0"/>
              <a:t>모델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주택 가격 예측 모형과 같은 모델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4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1D63-90B2-4604-977F-FDEA509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6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선발</a:t>
            </a:r>
            <a:r>
              <a:rPr lang="en-US" altLang="ko-KR" dirty="0"/>
              <a:t>/</a:t>
            </a:r>
            <a:r>
              <a:rPr lang="ko-KR" altLang="en-US" dirty="0"/>
              <a:t>마무리 투수의 구분은 그 해의 경기 수 대비 선발 출장 경기 수를 비교하여 결정한다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9B85D-1809-45E0-8E77-C6678373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5"/>
            <a:ext cx="10515600" cy="2340068"/>
          </a:xfrm>
        </p:spPr>
        <p:txBody>
          <a:bodyPr>
            <a:norm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 err="1"/>
              <a:t>규정이닝</a:t>
            </a:r>
            <a:r>
              <a:rPr lang="ko-KR" altLang="en-US" dirty="0"/>
              <a:t> 선수 표본수의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‘</a:t>
            </a:r>
            <a:r>
              <a:rPr lang="ko-KR" altLang="en-US" dirty="0" err="1"/>
              <a:t>스윙맨</a:t>
            </a:r>
            <a:r>
              <a:rPr lang="en-US" altLang="ko-KR" dirty="0"/>
              <a:t>＇</a:t>
            </a:r>
            <a:r>
              <a:rPr lang="ko-KR" altLang="en-US" dirty="0"/>
              <a:t> 보직의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0590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 </a:t>
            </a:r>
            <a:r>
              <a:rPr lang="en-US" altLang="ko-KR" dirty="0"/>
              <a:t>: </a:t>
            </a:r>
            <a:r>
              <a:rPr lang="ko-KR" altLang="en-US" dirty="0"/>
              <a:t>평균 제곱근 편차</a:t>
            </a:r>
            <a:r>
              <a:rPr lang="en-US" altLang="ko-KR" dirty="0"/>
              <a:t>(RMSE)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F52B45-1676-4138-9CB6-D8CBF7524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759391"/>
            <a:ext cx="7703420" cy="442233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B3848E-2159-4255-BD0B-86B2C1B997E3}"/>
              </a:ext>
            </a:extLst>
          </p:cNvPr>
          <p:cNvSpPr/>
          <p:nvPr/>
        </p:nvSpPr>
        <p:spPr>
          <a:xfrm>
            <a:off x="2085975" y="5267325"/>
            <a:ext cx="2486025" cy="983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79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검증 </a:t>
            </a:r>
            <a:r>
              <a:rPr lang="en-US" altLang="ko-KR" dirty="0"/>
              <a:t>: </a:t>
            </a:r>
            <a:r>
              <a:rPr lang="ko-KR" altLang="en-US" dirty="0"/>
              <a:t>평균 제곱근 편차</a:t>
            </a:r>
            <a:r>
              <a:rPr lang="en-US" altLang="ko-KR" dirty="0"/>
              <a:t>(RMSE)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901E-1F09-429E-A1C2-32C6B77F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endParaRPr lang="en-US" altLang="ko-KR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MSE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root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를 씌움으로써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inherit"/>
              </a:rPr>
              <a:t>큰 차이의 오차에 덜 민감</a:t>
            </a:r>
            <a:endParaRPr lang="en-US" altLang="ko-KR" i="0" dirty="0">
              <a:solidFill>
                <a:srgbClr val="333333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endParaRPr lang="en-US" altLang="ko-KR" dirty="0">
              <a:solidFill>
                <a:srgbClr val="333333"/>
              </a:solidFill>
              <a:latin typeface="se-nanumgothic"/>
            </a:endParaRPr>
          </a:p>
          <a:p>
            <a:pPr marL="0" indent="0" algn="l" fontAlgn="base">
              <a:buNone/>
            </a:pP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따라서 동일한 계산 단위를 적용하는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MAE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se-nanumgothic"/>
              </a:rPr>
              <a:t>에러값이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 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MSE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대신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gothic"/>
              </a:rPr>
              <a:t>RMSE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gothic"/>
              </a:rPr>
              <a:t>를 사용함</a:t>
            </a:r>
          </a:p>
        </p:txBody>
      </p:sp>
    </p:spTree>
    <p:extLst>
      <p:ext uri="{BB962C8B-B14F-4D97-AF65-F5344CB8AC3E}">
        <p14:creationId xmlns:p14="http://schemas.microsoft.com/office/powerpoint/2010/main" val="4287109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검증 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예측값과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실제값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비교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45B519-A537-482C-AC0E-DC96D59BB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4777"/>
            <a:ext cx="6780700" cy="45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26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E97BCE-86BB-44F4-B0B7-3097828A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138" y="642938"/>
            <a:ext cx="2928938" cy="55721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F545CB-2C76-4C05-9538-BE6DBE2C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338" y="642938"/>
            <a:ext cx="2922588" cy="55721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예측 </a:t>
            </a:r>
            <a:r>
              <a:rPr lang="en-US" altLang="ko-KR">
                <a:solidFill>
                  <a:srgbClr val="FFFFFF"/>
                </a:solidFill>
              </a:rPr>
              <a:t>: </a:t>
            </a:r>
            <a:r>
              <a:rPr lang="ko-KR" altLang="en-US">
                <a:solidFill>
                  <a:srgbClr val="FFFFFF"/>
                </a:solidFill>
              </a:rPr>
              <a:t>미리 예상해보기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26A78-F337-4C24-A49F-0DF9FA0C92DF}"/>
              </a:ext>
            </a:extLst>
          </p:cNvPr>
          <p:cNvSpPr txBox="1"/>
          <p:nvPr/>
        </p:nvSpPr>
        <p:spPr>
          <a:xfrm>
            <a:off x="6571025" y="1619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최동원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BC13E-27BE-4D17-B32A-2BFD3413F252}"/>
              </a:ext>
            </a:extLst>
          </p:cNvPr>
          <p:cNvSpPr txBox="1"/>
          <p:nvPr/>
        </p:nvSpPr>
        <p:spPr>
          <a:xfrm>
            <a:off x="8802021" y="16192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억 이상 </a:t>
            </a:r>
            <a:r>
              <a:rPr lang="ko-KR" altLang="en-US" dirty="0" err="1"/>
              <a:t>연봉자</a:t>
            </a:r>
            <a:r>
              <a:rPr lang="ko-KR" altLang="en-US" dirty="0"/>
              <a:t> 평균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3312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예측 </a:t>
            </a: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분석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07F98-7426-4F37-A21C-BF05DD26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50237"/>
            <a:ext cx="7188199" cy="23541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C6C754-7140-4338-8160-681E45E861C4}"/>
              </a:ext>
            </a:extLst>
          </p:cNvPr>
          <p:cNvSpPr/>
          <p:nvPr/>
        </p:nvSpPr>
        <p:spPr>
          <a:xfrm>
            <a:off x="8597153" y="2635624"/>
            <a:ext cx="2528047" cy="109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437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021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예측 </a:t>
            </a:r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분석</a:t>
            </a:r>
            <a:endParaRPr lang="en-US" altLang="ko-KR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70F163-134D-48FA-9BA2-1050A5DB6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3118"/>
            <a:ext cx="10512547" cy="30749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C6358E-A473-45DE-A8B3-04ABBE34DC41}"/>
              </a:ext>
            </a:extLst>
          </p:cNvPr>
          <p:cNvSpPr/>
          <p:nvPr/>
        </p:nvSpPr>
        <p:spPr>
          <a:xfrm>
            <a:off x="4984376" y="4150659"/>
            <a:ext cx="860612" cy="358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DE9323-C0BC-4B79-8F63-CADB433A9AE3}"/>
              </a:ext>
            </a:extLst>
          </p:cNvPr>
          <p:cNvSpPr/>
          <p:nvPr/>
        </p:nvSpPr>
        <p:spPr>
          <a:xfrm>
            <a:off x="4984376" y="3347670"/>
            <a:ext cx="860612" cy="358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1113F6-B5F0-4990-A7C0-417DEE61F559}"/>
              </a:ext>
            </a:extLst>
          </p:cNvPr>
          <p:cNvSpPr/>
          <p:nvPr/>
        </p:nvSpPr>
        <p:spPr>
          <a:xfrm>
            <a:off x="1030941" y="3347670"/>
            <a:ext cx="10058400" cy="358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202EA8-0FFB-4E2D-BB96-F89569A49140}"/>
              </a:ext>
            </a:extLst>
          </p:cNvPr>
          <p:cNvSpPr/>
          <p:nvPr/>
        </p:nvSpPr>
        <p:spPr>
          <a:xfrm>
            <a:off x="1030941" y="4150659"/>
            <a:ext cx="10058400" cy="358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C1625-34B2-4702-8FB9-77E23BD5F63B}"/>
              </a:ext>
            </a:extLst>
          </p:cNvPr>
          <p:cNvSpPr txBox="1"/>
          <p:nvPr/>
        </p:nvSpPr>
        <p:spPr>
          <a:xfrm>
            <a:off x="131336" y="41452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86</a:t>
            </a:r>
            <a:r>
              <a:rPr lang="ko-KR" altLang="en-US" dirty="0">
                <a:solidFill>
                  <a:srgbClr val="FF0000"/>
                </a:solidFill>
              </a:rPr>
              <a:t>시즌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81319-E29B-4463-87CC-C0F714F37CB6}"/>
              </a:ext>
            </a:extLst>
          </p:cNvPr>
          <p:cNvSpPr txBox="1"/>
          <p:nvPr/>
        </p:nvSpPr>
        <p:spPr>
          <a:xfrm>
            <a:off x="131335" y="332618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84</a:t>
            </a:r>
            <a:r>
              <a:rPr lang="ko-KR" altLang="en-US" dirty="0">
                <a:solidFill>
                  <a:srgbClr val="FF0000"/>
                </a:solidFill>
              </a:rPr>
              <a:t>시즌</a:t>
            </a:r>
          </a:p>
        </p:txBody>
      </p:sp>
    </p:spTree>
    <p:extLst>
      <p:ext uri="{BB962C8B-B14F-4D97-AF65-F5344CB8AC3E}">
        <p14:creationId xmlns:p14="http://schemas.microsoft.com/office/powerpoint/2010/main" val="4194064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6B514-138B-4670-8574-540FD6A5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3" y="545259"/>
            <a:ext cx="11075893" cy="5767481"/>
          </a:xfrm>
        </p:spPr>
        <p:txBody>
          <a:bodyPr>
            <a:noAutofit/>
          </a:bodyPr>
          <a:lstStyle/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안타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피안타의 개수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패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패배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홈런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피홈런의 수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실점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실점</a:t>
            </a:r>
            <a:endParaRPr lang="en-US" altLang="ko-KR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2400" b="0" dirty="0">
                <a:effectLst/>
                <a:latin typeface="Consolas" panose="020B0609020204030204" pitchFamily="49" charset="0"/>
              </a:rPr>
              <a:t>자책 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한 시즌 동안 투수의 총 자책점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400" b="0" dirty="0">
                <a:effectLst/>
                <a:latin typeface="Consolas" panose="020B0609020204030204" pitchFamily="49" charset="0"/>
              </a:rPr>
              <a:t>투수가 책임을 져야 할 실점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sz="2400" b="0" dirty="0">
              <a:effectLst/>
              <a:latin typeface="Consolas" panose="020B0609020204030204" pitchFamily="49" charset="0"/>
            </a:endParaRPr>
          </a:p>
          <a:p>
            <a:endParaRPr lang="ko-KR" altLang="en-US" sz="24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DC8AD-7F8A-4CE6-8B66-D05B4BFB864A}"/>
              </a:ext>
            </a:extLst>
          </p:cNvPr>
          <p:cNvSpPr txBox="1"/>
          <p:nvPr/>
        </p:nvSpPr>
        <p:spPr>
          <a:xfrm>
            <a:off x="1916810" y="5836024"/>
            <a:ext cx="835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공통점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평균적으로 투수가 소화하는 이닝이 늘어날수록 같이 늘어나는 수치들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83823A55-CF1C-4D2F-AD2A-EDE90D8D058D}"/>
              </a:ext>
            </a:extLst>
          </p:cNvPr>
          <p:cNvSpPr/>
          <p:nvPr/>
        </p:nvSpPr>
        <p:spPr>
          <a:xfrm>
            <a:off x="5298141" y="4903694"/>
            <a:ext cx="1586753" cy="67235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161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F40E0-19C4-4E41-8352-50E95A5A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400" dirty="0"/>
              <a:t>결론 </a:t>
            </a:r>
            <a:r>
              <a:rPr lang="en-US" altLang="ko-KR" sz="4400" dirty="0"/>
              <a:t>: </a:t>
            </a:r>
            <a:r>
              <a:rPr lang="ko-KR" altLang="en-US" sz="4400" dirty="0"/>
              <a:t>최동원은 지금 기준으로도</a:t>
            </a:r>
            <a:br>
              <a:rPr lang="en-US" altLang="ko-KR" sz="4400" dirty="0"/>
            </a:br>
            <a:r>
              <a:rPr lang="ko-KR" altLang="en-US" sz="4400" dirty="0"/>
              <a:t>어마어마한 선수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D364D-1EF7-48C7-A448-5CE82B90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아웃라이어인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억 </a:t>
            </a:r>
            <a:r>
              <a:rPr lang="en-US" altLang="ko-KR" dirty="0"/>
              <a:t>5</a:t>
            </a:r>
            <a:r>
              <a:rPr lang="ko-KR" altLang="en-US" dirty="0"/>
              <a:t>천의 연봉 수치를 가볍게 넘는 시즌이 </a:t>
            </a:r>
            <a:r>
              <a:rPr lang="en-US" altLang="ko-KR" dirty="0"/>
              <a:t>6</a:t>
            </a:r>
            <a:r>
              <a:rPr lang="ko-KR" altLang="en-US" dirty="0"/>
              <a:t>시즌 중 </a:t>
            </a:r>
            <a:r>
              <a:rPr lang="en-US" altLang="ko-KR" dirty="0"/>
              <a:t>5</a:t>
            </a:r>
            <a:r>
              <a:rPr lang="ko-KR" altLang="en-US" dirty="0"/>
              <a:t>시즌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보직이 선발인 경우</a:t>
            </a:r>
            <a:r>
              <a:rPr lang="en-US" altLang="ko-KR" dirty="0"/>
              <a:t>, </a:t>
            </a:r>
            <a:r>
              <a:rPr lang="ko-KR" altLang="en-US" dirty="0"/>
              <a:t>평균적으로 더 많은 연봉을 받는다</a:t>
            </a:r>
            <a:r>
              <a:rPr lang="en-US" altLang="ko-KR" dirty="0"/>
              <a:t>. (</a:t>
            </a:r>
            <a:r>
              <a:rPr lang="ko-KR" altLang="en-US" dirty="0"/>
              <a:t>더 많은 이닝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WAR </a:t>
            </a:r>
            <a:r>
              <a:rPr lang="ko-KR" altLang="en-US" dirty="0"/>
              <a:t>수치로 인해서 부정적 지표가 어느 정도 해소됨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15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D0FB76-1EB6-4D20-8910-6080ED42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아쉬움</a:t>
            </a:r>
          </a:p>
        </p:txBody>
      </p:sp>
    </p:spTree>
    <p:extLst>
      <p:ext uri="{BB962C8B-B14F-4D97-AF65-F5344CB8AC3E}">
        <p14:creationId xmlns:p14="http://schemas.microsoft.com/office/powerpoint/2010/main" val="125609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EAA8-6DAB-4827-83EA-198F9083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 </a:t>
            </a:r>
            <a:r>
              <a:rPr lang="ko-KR" altLang="en-US" dirty="0"/>
              <a:t>산출에서의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CB18E-41E7-4086-A288-ED32E5C5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조정 실점의 산출</a:t>
            </a:r>
            <a:endParaRPr lang="en-US" altLang="ko-KR" b="1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2. 1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승에 해당하는 점수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(R/W)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산출</a:t>
            </a:r>
            <a:endParaRPr lang="en-US" altLang="ko-KR" b="1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기대승률의 산출</a:t>
            </a:r>
            <a:endParaRPr lang="en-US" altLang="ko-KR" b="1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대체선수수준</a:t>
            </a:r>
            <a:endParaRPr lang="en-US" altLang="ko-KR" b="1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선발투수의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60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62921-7DFB-4B7D-8597-51CE2414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최동원 선수 </a:t>
            </a:r>
            <a:r>
              <a:rPr lang="en-US" altLang="ko-KR" dirty="0"/>
              <a:t>: </a:t>
            </a:r>
            <a:r>
              <a:rPr lang="ko-KR" altLang="en-US" dirty="0"/>
              <a:t>어떤 선수인가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C13EE-7F92-4139-994C-7372FBD2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현역 시절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2" tooltip="선동열"/>
              </a:rPr>
              <a:t>선동열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과 함께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 tooltip="KBO 리그"/>
              </a:rPr>
              <a:t>한국프로야구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를 대표한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양대산맥으로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손꼽히는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4" tooltip="투수"/>
              </a:rPr>
              <a:t>투수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이자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5" tooltip="롯데 자이언츠"/>
              </a:rPr>
              <a:t>롯데 자이언츠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를 상징하는 선수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아마 시절에 이미 상상을 초월하는 혹사에 시달린 후 프로에 데뷔했음에도 프로에서 뚜렷한 족적을 남겼다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852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3EAA8-6DAB-4827-83EA-198F9083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 </a:t>
            </a:r>
            <a:r>
              <a:rPr lang="ko-KR" altLang="en-US" dirty="0"/>
              <a:t>산출에서의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CB18E-41E7-4086-A288-ED32E5C5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조정 실점의 산출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리그평균자책점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리그평균실점</a:t>
            </a:r>
            <a:endParaRPr lang="en-US" altLang="ko-KR" b="1" i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2. 1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승에 해당하는 점수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(R/W)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산출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1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승에 해당하는 점수</a:t>
            </a:r>
            <a:endParaRPr lang="en-US" altLang="ko-KR" b="1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어느 팀에 있느냐에 따라 다름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en-US" altLang="ko-KR" b="1" i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기대승률의 산출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구장 및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리그 평균의 타선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불펜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수비진 고려</a:t>
            </a:r>
            <a:endParaRPr lang="en-US" altLang="ko-KR" b="1" i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대체선수수준</a:t>
            </a:r>
            <a:r>
              <a:rPr lang="en-US" altLang="ko-KR" b="1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리그의 실정에 맞는 대체선수수준</a:t>
            </a:r>
            <a:endParaRPr lang="en-US" altLang="ko-KR" b="1" i="0" dirty="0">
              <a:solidFill>
                <a:srgbClr val="FF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b="1" dirty="0">
              <a:solidFill>
                <a:srgbClr val="666666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1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5.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선발투수의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974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0825D-8850-48F7-B74B-984D8B05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혹시 코드에 대한 설명이 발표 과정에서 필요한지 궁금합니다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부적절한 용어 사용 및 모델 결정과 스케일링 과정에서의 문제점 등 피드백 주시면 매우 감사하겠습니다</a:t>
            </a:r>
            <a:r>
              <a:rPr lang="en-US" altLang="ko-KR" dirty="0"/>
              <a:t>.</a:t>
            </a:r>
            <a:r>
              <a:rPr lang="ko-KR" altLang="en-US" dirty="0"/>
              <a:t> 바로 고치도록 노력하겠습니다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1738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E5541-6C09-43E2-B491-CA601355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79393"/>
            <a:ext cx="11658600" cy="6248301"/>
          </a:xfr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AE3977-ADEA-409C-94CC-8F48E453F25D}"/>
              </a:ext>
            </a:extLst>
          </p:cNvPr>
          <p:cNvSpPr txBox="1"/>
          <p:nvPr/>
        </p:nvSpPr>
        <p:spPr>
          <a:xfrm>
            <a:off x="6829327" y="6493941"/>
            <a:ext cx="537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스탯티즈</a:t>
            </a:r>
            <a:r>
              <a:rPr lang="ko-KR" altLang="en-US" dirty="0"/>
              <a:t> </a:t>
            </a:r>
            <a:r>
              <a:rPr lang="en-US" altLang="ko-KR" dirty="0"/>
              <a:t>(http://www.statiz.co.kr/main.php)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30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9B4A9049E64CA4EB00A0B4751AEEF5C" ma:contentTypeVersion="4" ma:contentTypeDescription="새 문서를 만듭니다." ma:contentTypeScope="" ma:versionID="4a131a4065c648a668a57183b4c61f43">
  <xsd:schema xmlns:xsd="http://www.w3.org/2001/XMLSchema" xmlns:xs="http://www.w3.org/2001/XMLSchema" xmlns:p="http://schemas.microsoft.com/office/2006/metadata/properties" xmlns:ns3="bf11f1a9-2eb7-4c28-80e9-7a539f6c35a0" targetNamespace="http://schemas.microsoft.com/office/2006/metadata/properties" ma:root="true" ma:fieldsID="1a050770c734f792abdd5125786cbc77" ns3:_="">
    <xsd:import namespace="bf11f1a9-2eb7-4c28-80e9-7a539f6c35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11f1a9-2eb7-4c28-80e9-7a539f6c3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EDF419-AA82-4147-AD14-4898E3D2B1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201CA6-BAEB-4DD3-8214-B47F5D84BDC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bf11f1a9-2eb7-4c28-80e9-7a539f6c35a0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F4CCAAE-6173-4D85-BE21-2F986F212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11f1a9-2eb7-4c28-80e9-7a539f6c35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1426</Words>
  <Application>Microsoft Office PowerPoint</Application>
  <PresentationFormat>와이드스크린</PresentationFormat>
  <Paragraphs>300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0" baseType="lpstr">
      <vt:lpstr>inherit</vt:lpstr>
      <vt:lpstr>se-nanumgothic</vt:lpstr>
      <vt:lpstr>맑은 고딕</vt:lpstr>
      <vt:lpstr>맑은 고딕</vt:lpstr>
      <vt:lpstr>Arial</vt:lpstr>
      <vt:lpstr>Calibri</vt:lpstr>
      <vt:lpstr>Consolas</vt:lpstr>
      <vt:lpstr>Open Sans</vt:lpstr>
      <vt:lpstr>Office 테마</vt:lpstr>
      <vt:lpstr>주제 : 최동원 선수가 현역 선수라면 연봉이 얼마일까?</vt:lpstr>
      <vt:lpstr>목차</vt:lpstr>
      <vt:lpstr>과제 소개</vt:lpstr>
      <vt:lpstr>과제 소개</vt:lpstr>
      <vt:lpstr>들어가기 전 설정</vt:lpstr>
      <vt:lpstr> 1. 다음 해의 연봉은 올해의 활약에 따라서 결정된다. </vt:lpstr>
      <vt:lpstr> 2. 선발/마무리 투수의 구분은 그 해의 경기 수 대비 선발 출장 경기 수를 비교하여 결정한다. </vt:lpstr>
      <vt:lpstr>최동원 선수 : 어떤 선수인가?</vt:lpstr>
      <vt:lpstr>PowerPoint 프레젠테이션</vt:lpstr>
      <vt:lpstr>PowerPoint 프레젠테이션</vt:lpstr>
      <vt:lpstr>Data 구성</vt:lpstr>
      <vt:lpstr> 문제 1. 2015~2020 선수 경기 스탯 및 연봉 / 1983~1988 최동원 선수 스탯 </vt:lpstr>
      <vt:lpstr>왜 1983~1988 시즌 다른 투수들의 정보는  배제했나?</vt:lpstr>
      <vt:lpstr>PowerPoint 프레젠테이션</vt:lpstr>
      <vt:lpstr> 문제 1. 2015~2020 선수 경기 스탯 / 1983~1988 최동원 선수 스탯 수집 </vt:lpstr>
      <vt:lpstr>데이터 수집</vt:lpstr>
      <vt:lpstr>활용 모듈</vt:lpstr>
      <vt:lpstr>활용 모듈</vt:lpstr>
      <vt:lpstr>데이터 출처</vt:lpstr>
      <vt:lpstr>Url 활용 접속 -&gt; 수집</vt:lpstr>
      <vt:lpstr>PowerPoint 프레젠테이션</vt:lpstr>
      <vt:lpstr>Url 활용 접속 -&gt; 페이지 이동 -&gt; 수집</vt:lpstr>
      <vt:lpstr>Url 활용 접속 -&gt; 페이지 이동 -&gt; 수집</vt:lpstr>
      <vt:lpstr>PowerPoint 프레젠테이션</vt:lpstr>
      <vt:lpstr>데이터 맞춤</vt:lpstr>
      <vt:lpstr>수정(dtype) -&gt; 삭제 -&gt; 변경(필드명) </vt:lpstr>
      <vt:lpstr>PowerPoint 프레젠테이션</vt:lpstr>
      <vt:lpstr> 2. 선발/마무리 투수의 구분은 그 해의 경기 수 대비 선발 출장 경기 수를 비교하여 결정한다. </vt:lpstr>
      <vt:lpstr>PowerPoint 프레젠테이션</vt:lpstr>
      <vt:lpstr>PowerPoint 프레젠테이션</vt:lpstr>
      <vt:lpstr> 2. 선발/마무리 투수의 구분은 그 해의 경기 수 대비 선발 출장 경기 수를 비교하여 결정한다. </vt:lpstr>
      <vt:lpstr>스윙맨</vt:lpstr>
      <vt:lpstr>사전 정의상 중간계투로 분류되므로,    스윙맨은 선발에서 제외</vt:lpstr>
      <vt:lpstr> 2. 2015~2020년 선수들과 연봉이 결정되는 해인 2016~2021년 연봉 데이터 수집 및 기존 데이터와 매핑 </vt:lpstr>
      <vt:lpstr> 문제 2. 2015~2020년 선수들과 연봉이 결정되는 해인 2016~2021년 연봉 데이터 수집 및 기존 데이터와 매핑  </vt:lpstr>
      <vt:lpstr>데이터 매핑</vt:lpstr>
      <vt:lpstr>배제 대상 선정</vt:lpstr>
      <vt:lpstr>PowerPoint 프레젠테이션</vt:lpstr>
      <vt:lpstr>활용 데이터</vt:lpstr>
      <vt:lpstr>왜 억대 연봉자 데이터인가?</vt:lpstr>
      <vt:lpstr>왜 억대 연봉자 데이터인가?  -&gt; 연봉은 실력을 반영하는가?</vt:lpstr>
      <vt:lpstr>PowerPoint 프레젠테이션</vt:lpstr>
      <vt:lpstr>매핑 절차</vt:lpstr>
      <vt:lpstr>PowerPoint 프레젠테이션</vt:lpstr>
      <vt:lpstr> 문제 3. 최동원 선수 연봉 예측 (각 시즌) </vt:lpstr>
      <vt:lpstr> 연봉 예측 </vt:lpstr>
      <vt:lpstr>데이터 탐색 및 분석</vt:lpstr>
      <vt:lpstr>데이터 : 수치 확인</vt:lpstr>
      <vt:lpstr>데이터 : 수치 확인</vt:lpstr>
      <vt:lpstr>데이터 : 수치 확인</vt:lpstr>
      <vt:lpstr>데이터 : 수치 확인</vt:lpstr>
      <vt:lpstr>데이터 : 분포 확인</vt:lpstr>
      <vt:lpstr>PowerPoint 프레젠테이션</vt:lpstr>
      <vt:lpstr>PowerPoint 프레젠테이션</vt:lpstr>
      <vt:lpstr>PowerPoint 프레젠테이션</vt:lpstr>
      <vt:lpstr>데이터 : 아웃라이어 확인</vt:lpstr>
      <vt:lpstr>데이터 : 아웃라이어 배제</vt:lpstr>
      <vt:lpstr>결정 변수 설정 및 변수 설명</vt:lpstr>
      <vt:lpstr>결정 변수 파악 : 상관관계 분석</vt:lpstr>
      <vt:lpstr>결정 변수 파악 : 상관관계 분석</vt:lpstr>
      <vt:lpstr>결정 변수 파악 : 변수 설명</vt:lpstr>
      <vt:lpstr>PowerPoint 프레젠테이션</vt:lpstr>
      <vt:lpstr>PowerPoint 프레젠테이션</vt:lpstr>
      <vt:lpstr>PowerPoint 프레젠테이션</vt:lpstr>
      <vt:lpstr>결정 변수 파악 : 변수별 분석</vt:lpstr>
      <vt:lpstr>PowerPoint 프레젠테이션</vt:lpstr>
      <vt:lpstr>PowerPoint 프레젠테이션</vt:lpstr>
      <vt:lpstr>OLS 분석 적용 결과</vt:lpstr>
      <vt:lpstr>모델 설정</vt:lpstr>
      <vt:lpstr>검증 : 평균 제곱근 편차(RMSE)</vt:lpstr>
      <vt:lpstr>검증 : 평균 제곱근 편차(RMSE)</vt:lpstr>
      <vt:lpstr>검증 : 예측값과 실제값 비교</vt:lpstr>
      <vt:lpstr>예측 : 미리 예상해보기</vt:lpstr>
      <vt:lpstr>예측 : 분석</vt:lpstr>
      <vt:lpstr>예측 : 분석</vt:lpstr>
      <vt:lpstr>PowerPoint 프레젠테이션</vt:lpstr>
      <vt:lpstr>결론 : 최동원은 지금 기준으로도 어마어마한 선수</vt:lpstr>
      <vt:lpstr>아쉬움</vt:lpstr>
      <vt:lpstr>WAR 산출에서의 한계점</vt:lpstr>
      <vt:lpstr>WAR 산출에서의 한계점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: 최동원 선수가 현역 선수라면 연봉이 얼마일까?</dc:title>
  <dc:creator>윤영훈</dc:creator>
  <cp:lastModifiedBy>윤영훈</cp:lastModifiedBy>
  <cp:revision>2</cp:revision>
  <dcterms:created xsi:type="dcterms:W3CDTF">2022-04-29T11:51:32Z</dcterms:created>
  <dcterms:modified xsi:type="dcterms:W3CDTF">2022-05-02T06:50:37Z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0x010100D9B4A9049E64CA4EB00A0B4751AEEF5C</vt:lpwstr>
  </property>
</Properties>
</file>