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79" r:id="rId4"/>
    <p:sldId id="266" r:id="rId5"/>
    <p:sldId id="292" r:id="rId6"/>
    <p:sldId id="267" r:id="rId7"/>
    <p:sldId id="293" r:id="rId8"/>
    <p:sldId id="268" r:id="rId9"/>
    <p:sldId id="269" r:id="rId10"/>
    <p:sldId id="270" r:id="rId11"/>
    <p:sldId id="294" r:id="rId12"/>
    <p:sldId id="271" r:id="rId13"/>
    <p:sldId id="272" r:id="rId14"/>
    <p:sldId id="273" r:id="rId15"/>
    <p:sldId id="274" r:id="rId16"/>
    <p:sldId id="295" r:id="rId17"/>
    <p:sldId id="275" r:id="rId18"/>
    <p:sldId id="276" r:id="rId19"/>
    <p:sldId id="277" r:id="rId20"/>
    <p:sldId id="278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7" r:id="rId30"/>
  </p:sldIdLst>
  <p:sldSz cx="12192000" cy="6858000"/>
  <p:notesSz cx="6858000" cy="9144000"/>
  <p:embeddedFontLst>
    <p:embeddedFont>
      <p:font typeface="맑은 고딕" panose="020B0503020000020004" pitchFamily="34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69B"/>
    <a:srgbClr val="7B8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54D-81EA-4294-B345-FADBC1069E64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63ADC-591A-4926-B131-CDCE5BEF85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BBC6-73D1-4CA3-A7FD-53DC6512A718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434D-BE7E-4DC7-A537-690DC77F8572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C58A-21C2-4893-8EB5-AF7653809D94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D685-628C-401F-9D7C-6A0515DDA4DF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2CF9-790B-4884-AE14-25D33F748005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6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ACD-FD9B-40D9-8BC0-7BEFAC36536D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4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5565-5B11-4A1B-A18B-E98A35A46289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1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EECC-F4A3-40DD-8549-90EBF3613CDF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8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4EF2-B376-4C62-8382-308D5A8ACEDD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8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7A49-256B-4110-B500-230532D734D6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9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FA3B0-5853-48DD-8EE2-F0F5775BE185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E92B-F8CF-4BE2-A6F3-90C01601107F}" type="datetime1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9323-4ACB-4931-B016-75068712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7041" y="2749198"/>
            <a:ext cx="494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책 </a:t>
            </a:r>
            <a:r>
              <a:rPr lang="ko-KR" altLang="en-US" sz="4000" b="1" dirty="0">
                <a:solidFill>
                  <a:srgbClr val="17B69B"/>
                </a:solidFill>
              </a:rPr>
              <a:t>데이터 분석 </a:t>
            </a:r>
            <a:r>
              <a:rPr lang="ko-KR" altLang="en-US" sz="4000" dirty="0"/>
              <a:t>과제</a:t>
            </a:r>
            <a:endParaRPr lang="ko-KR" altLang="en-US" sz="4000" b="1" dirty="0">
              <a:solidFill>
                <a:srgbClr val="17B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50249" y="2228137"/>
            <a:ext cx="2797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17B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언어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420817" y="2348664"/>
            <a:ext cx="229432" cy="246141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4" name="직사각형 13"/>
          <p:cNvSpPr/>
          <p:nvPr/>
        </p:nvSpPr>
        <p:spPr>
          <a:xfrm>
            <a:off x="4529115" y="2225593"/>
            <a:ext cx="229432" cy="24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9" name="Picture 4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79DE59A7-55C1-402A-9D38-221AA41FB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34014" r="9529" b="36854"/>
          <a:stretch/>
        </p:blipFill>
        <p:spPr bwMode="auto">
          <a:xfrm>
            <a:off x="7021951" y="4933999"/>
            <a:ext cx="1327878" cy="34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T 현직자가 알려주는 실전 JAVA | 탈잉">
            <a:extLst>
              <a:ext uri="{FF2B5EF4-FFF2-40B4-BE49-F238E27FC236}">
                <a16:creationId xmlns:a16="http://schemas.microsoft.com/office/drawing/2014/main" id="{30691463-292F-444E-87DE-971531F33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7411" r="8961" b="13710"/>
          <a:stretch/>
        </p:blipFill>
        <p:spPr bwMode="auto">
          <a:xfrm>
            <a:off x="8477617" y="4701395"/>
            <a:ext cx="1234471" cy="7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R을 활용하여 구글 지도에 데이터 나타내기">
            <a:extLst>
              <a:ext uri="{FF2B5EF4-FFF2-40B4-BE49-F238E27FC236}">
                <a16:creationId xmlns:a16="http://schemas.microsoft.com/office/drawing/2014/main" id="{EEE3DA89-0B21-4471-9391-94B4D9A4A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412" y="4622685"/>
            <a:ext cx="1026062" cy="8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C언어 : atoi 함수">
            <a:extLst>
              <a:ext uri="{FF2B5EF4-FFF2-40B4-BE49-F238E27FC236}">
                <a16:creationId xmlns:a16="http://schemas.microsoft.com/office/drawing/2014/main" id="{52665150-CC98-4574-895E-CF3DC84C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036" y="4816231"/>
            <a:ext cx="501592" cy="56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1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219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언어별 가격 분포 확인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819DF-2A4D-4446-86F6-81AB42D7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361749"/>
            <a:ext cx="7135221" cy="4667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451372-DE7C-4445-A8B9-AA61C4AC1C81}"/>
              </a:ext>
            </a:extLst>
          </p:cNvPr>
          <p:cNvSpPr/>
          <p:nvPr/>
        </p:nvSpPr>
        <p:spPr>
          <a:xfrm>
            <a:off x="3162299" y="1343025"/>
            <a:ext cx="2028825" cy="4591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6068C-8A80-46CE-9F9F-A08E7B0BEB59}"/>
              </a:ext>
            </a:extLst>
          </p:cNvPr>
          <p:cNvSpPr txBox="1"/>
          <p:nvPr/>
        </p:nvSpPr>
        <p:spPr>
          <a:xfrm>
            <a:off x="3590925" y="1194837"/>
            <a:ext cx="11813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TIOBE Top3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05894-9976-40B6-AA97-D87BDE3B2160}"/>
              </a:ext>
            </a:extLst>
          </p:cNvPr>
          <p:cNvSpPr/>
          <p:nvPr/>
        </p:nvSpPr>
        <p:spPr>
          <a:xfrm>
            <a:off x="7705725" y="1343025"/>
            <a:ext cx="619125" cy="459105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6822BC-AEB2-4E13-B18B-67B7894D47C7}"/>
              </a:ext>
            </a:extLst>
          </p:cNvPr>
          <p:cNvSpPr/>
          <p:nvPr/>
        </p:nvSpPr>
        <p:spPr>
          <a:xfrm>
            <a:off x="8996860" y="1343025"/>
            <a:ext cx="619125" cy="459105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1031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</a:rPr>
              <a:t>출판사별 분석</a:t>
            </a:r>
          </a:p>
        </p:txBody>
      </p:sp>
    </p:spTree>
    <p:extLst>
      <p:ext uri="{BB962C8B-B14F-4D97-AF65-F5344CB8AC3E}">
        <p14:creationId xmlns:p14="http://schemas.microsoft.com/office/powerpoint/2010/main" val="14988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2760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출판사별 순위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9436D87-2D28-4215-8AE0-FC8027BE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6772"/>
              </p:ext>
            </p:extLst>
          </p:nvPr>
        </p:nvGraphicFramePr>
        <p:xfrm>
          <a:off x="3752194" y="1545590"/>
          <a:ext cx="5390327" cy="4079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35960">
                  <a:extLst>
                    <a:ext uri="{9D8B030D-6E8A-4147-A177-3AD203B41FA5}">
                      <a16:colId xmlns:a16="http://schemas.microsoft.com/office/drawing/2014/main" val="646641791"/>
                    </a:ext>
                  </a:extLst>
                </a:gridCol>
                <a:gridCol w="1859203">
                  <a:extLst>
                    <a:ext uri="{9D8B030D-6E8A-4147-A177-3AD203B41FA5}">
                      <a16:colId xmlns:a16="http://schemas.microsoft.com/office/drawing/2014/main" val="2690415678"/>
                    </a:ext>
                  </a:extLst>
                </a:gridCol>
                <a:gridCol w="1347582">
                  <a:extLst>
                    <a:ext uri="{9D8B030D-6E8A-4147-A177-3AD203B41FA5}">
                      <a16:colId xmlns:a16="http://schemas.microsoft.com/office/drawing/2014/main" val="4217716845"/>
                    </a:ext>
                  </a:extLst>
                </a:gridCol>
                <a:gridCol w="1347582">
                  <a:extLst>
                    <a:ext uri="{9D8B030D-6E8A-4147-A177-3AD203B41FA5}">
                      <a16:colId xmlns:a16="http://schemas.microsoft.com/office/drawing/2014/main" val="260020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  <a:latin typeface="+mn-lt"/>
                        </a:rPr>
                        <a:t>Ranking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출판사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출판물 합계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lt"/>
                        </a:rPr>
                        <a:t>평균 가격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0" marR="76200" marT="38100" marB="3810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한빛미디어</a:t>
                      </a:r>
                    </a:p>
                  </a:txBody>
                  <a:tcPr marL="76200" marR="76200" marT="38100" marB="3810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333</a:t>
                      </a:r>
                    </a:p>
                  </a:txBody>
                  <a:tcPr marL="76200" marR="76200" marT="38100" marB="3810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25,730</a:t>
                      </a:r>
                    </a:p>
                  </a:txBody>
                  <a:tcPr marL="76200" marR="76200" marT="38100" marB="3810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27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에이콘출판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248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33,463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9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정보문화사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25,577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02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  <a:latin typeface="+mn-lt"/>
                        </a:rPr>
                        <a:t>Packt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GCOScience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167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20,766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14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  <a:latin typeface="+mn-lt"/>
                        </a:rPr>
                        <a:t>영진닷컴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22,076</a:t>
                      </a: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76200" marR="76200" marT="38100" marB="3810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5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6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lt"/>
                        </a:rPr>
                        <a:t>오메가북스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27,000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0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+mn-lt"/>
                        </a:rPr>
                        <a:t>대유학당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65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515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(</a:t>
                      </a:r>
                      <a:r>
                        <a:rPr lang="ko-KR" altLang="en-US" sz="1200" dirty="0">
                          <a:latin typeface="+mn-lt"/>
                        </a:rPr>
                        <a:t>주</a:t>
                      </a:r>
                      <a:r>
                        <a:rPr lang="en-US" altLang="ko-KR" sz="1200" dirty="0">
                          <a:latin typeface="+mn-lt"/>
                        </a:rPr>
                        <a:t>)</a:t>
                      </a:r>
                      <a:r>
                        <a:rPr lang="ko-KR" altLang="en-US" sz="1200" dirty="0">
                          <a:latin typeface="+mn-lt"/>
                        </a:rPr>
                        <a:t>쉬프트웍스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700643"/>
                  </a:ext>
                </a:extLst>
              </a:tr>
            </a:tbl>
          </a:graphicData>
        </a:graphic>
      </p:graphicFrame>
      <p:sp>
        <p:nvSpPr>
          <p:cNvPr id="7" name="Wave 6">
            <a:extLst>
              <a:ext uri="{FF2B5EF4-FFF2-40B4-BE49-F238E27FC236}">
                <a16:creationId xmlns:a16="http://schemas.microsoft.com/office/drawing/2014/main" id="{B3B23FE8-9703-4F3E-9ADD-E81886739FCD}"/>
              </a:ext>
            </a:extLst>
          </p:cNvPr>
          <p:cNvSpPr/>
          <p:nvPr/>
        </p:nvSpPr>
        <p:spPr>
          <a:xfrm>
            <a:off x="3290995" y="3803105"/>
            <a:ext cx="6143625" cy="759153"/>
          </a:xfrm>
          <a:prstGeom prst="wave">
            <a:avLst>
              <a:gd name="adj1" fmla="val 20000"/>
              <a:gd name="adj2" fmla="val -4341"/>
            </a:avLst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1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5100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출판사 출판물 기준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TOP10</a:t>
            </a: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11691-E3F4-4847-9952-34E6CECC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486643"/>
            <a:ext cx="7497221" cy="44678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0B1FB-572A-492C-86E8-4BC98F766848}"/>
              </a:ext>
            </a:extLst>
          </p:cNvPr>
          <p:cNvCxnSpPr/>
          <p:nvPr/>
        </p:nvCxnSpPr>
        <p:spPr>
          <a:xfrm>
            <a:off x="1919287" y="2798230"/>
            <a:ext cx="85629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2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5040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한빛 미디어 언어별 출판율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EC299-A7B0-4B6B-A4DE-7EE7A8E0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82" y="1442737"/>
            <a:ext cx="455358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926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에이콘출판 언어별 출판율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6600C-8C29-4B59-B8D6-97DB523D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6" y="1461791"/>
            <a:ext cx="439163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1031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최근 </a:t>
            </a:r>
            <a:r>
              <a:rPr lang="en-US" altLang="ko-KR" sz="4000" dirty="0">
                <a:solidFill>
                  <a:schemeClr val="bg1"/>
                </a:solidFill>
              </a:rPr>
              <a:t>5</a:t>
            </a:r>
            <a:r>
              <a:rPr lang="ko-KR" altLang="en-US" sz="4000" dirty="0">
                <a:solidFill>
                  <a:schemeClr val="bg1"/>
                </a:solidFill>
              </a:rPr>
              <a:t>년 동향 분석</a:t>
            </a:r>
          </a:p>
        </p:txBody>
      </p:sp>
    </p:spTree>
    <p:extLst>
      <p:ext uri="{BB962C8B-B14F-4D97-AF65-F5344CB8AC3E}">
        <p14:creationId xmlns:p14="http://schemas.microsoft.com/office/powerpoint/2010/main" val="426387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1045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(2020,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2021,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Older (2017, 2018, 2019)</a:t>
            </a: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5DDBA-9EBD-4D9E-967C-8EEAAB69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334773"/>
            <a:ext cx="690658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5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1045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(2020,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2021,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Older (2017, 2018, 2019)</a:t>
            </a: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2E175-C989-485F-B3E1-4ECD9BDD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1344299"/>
            <a:ext cx="693516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10450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(2020,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2021,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Older (2017, 2018, 2019)</a:t>
            </a: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7F762-F0F8-4669-867B-171BFEB6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64" y="1348596"/>
            <a:ext cx="6677957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70023" y="1375592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>
            <a:endCxn id="14" idx="4"/>
          </p:cNvCxnSpPr>
          <p:nvPr/>
        </p:nvCxnSpPr>
        <p:spPr>
          <a:xfrm flipH="1">
            <a:off x="6241598" y="2138103"/>
            <a:ext cx="1" cy="3636000"/>
          </a:xfrm>
          <a:prstGeom prst="line">
            <a:avLst/>
          </a:prstGeom>
          <a:ln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148415" y="2023130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45099" y="2756555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45098" y="3506113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145098" y="4198521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45098" y="4890929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87363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174726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62089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1" y="349306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" y="436523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-1" y="526595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616667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" y="706739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-1" y="796811"/>
            <a:ext cx="12192000" cy="28800"/>
          </a:xfrm>
          <a:prstGeom prst="rect">
            <a:avLst/>
          </a:prstGeom>
          <a:solidFill>
            <a:srgbClr val="17B69B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486" y="1171301"/>
            <a:ext cx="943429" cy="130629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9" name="직사각형 28"/>
          <p:cNvSpPr/>
          <p:nvPr/>
        </p:nvSpPr>
        <p:spPr>
          <a:xfrm>
            <a:off x="6431280" y="4812091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년 동향 분석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34597" y="2688866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434597" y="3419334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프로그래밍 언어별 출판 수 분석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31280" y="4113942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출판사별 분석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31280" y="1949333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과제 소개</a:t>
            </a:r>
          </a:p>
        </p:txBody>
      </p:sp>
      <p:sp>
        <p:nvSpPr>
          <p:cNvPr id="36" name="타원 13">
            <a:extLst>
              <a:ext uri="{FF2B5EF4-FFF2-40B4-BE49-F238E27FC236}">
                <a16:creationId xmlns:a16="http://schemas.microsoft.com/office/drawing/2014/main" id="{8ED44BDE-7B20-4A0C-B2F2-D4D44DBDF03D}"/>
              </a:ext>
            </a:extLst>
          </p:cNvPr>
          <p:cNvSpPr/>
          <p:nvPr/>
        </p:nvSpPr>
        <p:spPr>
          <a:xfrm>
            <a:off x="6145098" y="5684107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28">
            <a:extLst>
              <a:ext uri="{FF2B5EF4-FFF2-40B4-BE49-F238E27FC236}">
                <a16:creationId xmlns:a16="http://schemas.microsoft.com/office/drawing/2014/main" id="{CA3794AB-EB4A-4316-B4BD-7E5A573A26B8}"/>
              </a:ext>
            </a:extLst>
          </p:cNvPr>
          <p:cNvSpPr/>
          <p:nvPr/>
        </p:nvSpPr>
        <p:spPr>
          <a:xfrm>
            <a:off x="6431280" y="5604826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언어별 세부 분석</a:t>
            </a:r>
          </a:p>
        </p:txBody>
      </p:sp>
    </p:spTree>
    <p:extLst>
      <p:ext uri="{BB962C8B-B14F-4D97-AF65-F5344CB8AC3E}">
        <p14:creationId xmlns:p14="http://schemas.microsoft.com/office/powerpoint/2010/main" val="271275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447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최근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년 언어별 출판량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228F0-0C86-4B0C-B86F-C7AF1A25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1339538"/>
            <a:ext cx="6754168" cy="4467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A8E07-06D5-4551-8C3E-EF38C5FAB50F}"/>
              </a:ext>
            </a:extLst>
          </p:cNvPr>
          <p:cNvSpPr txBox="1"/>
          <p:nvPr/>
        </p:nvSpPr>
        <p:spPr>
          <a:xfrm>
            <a:off x="7751887" y="2807976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2CFAE-85C4-4D48-A5F6-226FEFBA5A60}"/>
              </a:ext>
            </a:extLst>
          </p:cNvPr>
          <p:cNvSpPr txBox="1"/>
          <p:nvPr/>
        </p:nvSpPr>
        <p:spPr>
          <a:xfrm>
            <a:off x="7751887" y="3821576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</a:t>
            </a:r>
            <a:r>
              <a:rPr lang="ko-KR" altLang="en-US" sz="1200" dirty="0"/>
              <a:t>언어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D2D40-D2F4-49B4-9256-1DCB1FEAEEDE}"/>
              </a:ext>
            </a:extLst>
          </p:cNvPr>
          <p:cNvSpPr txBox="1"/>
          <p:nvPr/>
        </p:nvSpPr>
        <p:spPr>
          <a:xfrm>
            <a:off x="7751886" y="3509683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</a:t>
            </a:r>
            <a:r>
              <a:rPr lang="ko-KR" altLang="en-US" sz="1200" dirty="0"/>
              <a:t>언어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64BED-0B72-43E2-90E9-5D2256EE26A2}"/>
              </a:ext>
            </a:extLst>
          </p:cNvPr>
          <p:cNvSpPr txBox="1"/>
          <p:nvPr/>
        </p:nvSpPr>
        <p:spPr>
          <a:xfrm>
            <a:off x="7751887" y="4060856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973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7970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Top2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출판사의 언어별 출판 수 연도별 추세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379C4-013F-4B29-B3D3-09498E69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5" y="1989564"/>
            <a:ext cx="5104911" cy="348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573A1-2EB8-4CDC-BC30-96E9116D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57" y="1967810"/>
            <a:ext cx="5104911" cy="35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1031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6. </a:t>
            </a:r>
            <a:r>
              <a:rPr lang="ko-KR" altLang="en-US" sz="4000" dirty="0">
                <a:solidFill>
                  <a:schemeClr val="bg1"/>
                </a:solidFill>
              </a:rPr>
              <a:t>언어별 세부 분석</a:t>
            </a:r>
          </a:p>
        </p:txBody>
      </p:sp>
    </p:spTree>
    <p:extLst>
      <p:ext uri="{BB962C8B-B14F-4D97-AF65-F5344CB8AC3E}">
        <p14:creationId xmlns:p14="http://schemas.microsoft.com/office/powerpoint/2010/main" val="394641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301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TIOBE TOP20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출판 수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E36A7-EE1C-42E9-947D-B91F4CB5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1388098"/>
            <a:ext cx="711616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3557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페이지 수 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가격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101E2-1387-41E6-8BB1-20214044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344299"/>
            <a:ext cx="695422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0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687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Top 20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언어별 가격 분포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02ABF-FEB5-4C50-A705-87C606CD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1151582"/>
            <a:ext cx="9040487" cy="54871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44ECB-1CC2-447A-990A-C45C7A7C5795}"/>
              </a:ext>
            </a:extLst>
          </p:cNvPr>
          <p:cNvCxnSpPr>
            <a:cxnSpLocks/>
          </p:cNvCxnSpPr>
          <p:nvPr/>
        </p:nvCxnSpPr>
        <p:spPr>
          <a:xfrm>
            <a:off x="1111621" y="5316072"/>
            <a:ext cx="100763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6E3357-BD6F-49A9-B2F6-B39E3C0A055B}"/>
              </a:ext>
            </a:extLst>
          </p:cNvPr>
          <p:cNvCxnSpPr>
            <a:cxnSpLocks/>
          </p:cNvCxnSpPr>
          <p:nvPr/>
        </p:nvCxnSpPr>
        <p:spPr>
          <a:xfrm>
            <a:off x="1111621" y="5593976"/>
            <a:ext cx="100763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5622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Top 20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언어별 페이지 수 분포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35D52-74A9-41F5-87A5-B1F1CA1E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99" y="1146820"/>
            <a:ext cx="8916644" cy="549669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260E91-E620-43FE-85AA-4321D7CEE562}"/>
              </a:ext>
            </a:extLst>
          </p:cNvPr>
          <p:cNvCxnSpPr>
            <a:cxnSpLocks/>
          </p:cNvCxnSpPr>
          <p:nvPr/>
        </p:nvCxnSpPr>
        <p:spPr>
          <a:xfrm>
            <a:off x="1111621" y="5235387"/>
            <a:ext cx="100763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BC741-4872-4E60-B224-91399476E41A}"/>
              </a:ext>
            </a:extLst>
          </p:cNvPr>
          <p:cNvCxnSpPr>
            <a:cxnSpLocks/>
          </p:cNvCxnSpPr>
          <p:nvPr/>
        </p:nvCxnSpPr>
        <p:spPr>
          <a:xfrm>
            <a:off x="1111621" y="5593976"/>
            <a:ext cx="1007632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1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4693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Python, C, Java, R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비교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DFC2F-0708-4F93-832F-2803A443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966158"/>
            <a:ext cx="6563641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5450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파이썬과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연도별 추세 비교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709CE-545F-43D0-88A8-44158ED8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490910"/>
            <a:ext cx="687801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17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956" y="3075057"/>
            <a:ext cx="2994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494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과제 소개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78F1B654-41A0-4D23-AFBC-4F8B548C1FA4}"/>
              </a:ext>
            </a:extLst>
          </p:cNvPr>
          <p:cNvSpPr/>
          <p:nvPr/>
        </p:nvSpPr>
        <p:spPr>
          <a:xfrm>
            <a:off x="1121658" y="497923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과제 소개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슬라이드 번호 개체 틀 26">
            <a:extLst>
              <a:ext uri="{FF2B5EF4-FFF2-40B4-BE49-F238E27FC236}">
                <a16:creationId xmlns:a16="http://schemas.microsoft.com/office/drawing/2014/main" id="{6C501593-FBA0-4A0B-87AB-14AADE24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02325D-638E-49A5-AF7A-88A9EA21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06" y="1232842"/>
            <a:ext cx="8333088" cy="486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494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</a:t>
            </a:r>
            <a:r>
              <a:rPr lang="ko-KR" altLang="en-US" sz="4000" dirty="0">
                <a:solidFill>
                  <a:schemeClr val="bg1"/>
                </a:solidFill>
              </a:rPr>
              <a:t>데이터 전처리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1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1C5EC4F-5AD0-4A2E-8631-A74B7472491F}"/>
              </a:ext>
            </a:extLst>
          </p:cNvPr>
          <p:cNvSpPr/>
          <p:nvPr/>
        </p:nvSpPr>
        <p:spPr>
          <a:xfrm>
            <a:off x="1121658" y="497923"/>
            <a:ext cx="2760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데이터 전처리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슬라이드 번호 개체 틀 26">
            <a:extLst>
              <a:ext uri="{FF2B5EF4-FFF2-40B4-BE49-F238E27FC236}">
                <a16:creationId xmlns:a16="http://schemas.microsoft.com/office/drawing/2014/main" id="{CF886513-66E1-47CF-86CC-4E3C278C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6">
            <a:extLst>
              <a:ext uri="{FF2B5EF4-FFF2-40B4-BE49-F238E27FC236}">
                <a16:creationId xmlns:a16="http://schemas.microsoft.com/office/drawing/2014/main" id="{C7EFE810-9277-4EA4-A4F6-4EE4408080F8}"/>
              </a:ext>
            </a:extLst>
          </p:cNvPr>
          <p:cNvCxnSpPr>
            <a:endCxn id="29" idx="4"/>
          </p:cNvCxnSpPr>
          <p:nvPr/>
        </p:nvCxnSpPr>
        <p:spPr>
          <a:xfrm flipH="1">
            <a:off x="1938539" y="1807029"/>
            <a:ext cx="1" cy="3636000"/>
          </a:xfrm>
          <a:prstGeom prst="line">
            <a:avLst/>
          </a:prstGeom>
          <a:ln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7">
            <a:extLst>
              <a:ext uri="{FF2B5EF4-FFF2-40B4-BE49-F238E27FC236}">
                <a16:creationId xmlns:a16="http://schemas.microsoft.com/office/drawing/2014/main" id="{5E7007A0-9C38-4D48-9C5B-619B8764ED9A}"/>
              </a:ext>
            </a:extLst>
          </p:cNvPr>
          <p:cNvSpPr/>
          <p:nvPr/>
        </p:nvSpPr>
        <p:spPr>
          <a:xfrm>
            <a:off x="1845356" y="1692056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타원 8">
            <a:extLst>
              <a:ext uri="{FF2B5EF4-FFF2-40B4-BE49-F238E27FC236}">
                <a16:creationId xmlns:a16="http://schemas.microsoft.com/office/drawing/2014/main" id="{8660E484-850D-4C86-A0DF-A916F18EA69B}"/>
              </a:ext>
            </a:extLst>
          </p:cNvPr>
          <p:cNvSpPr/>
          <p:nvPr/>
        </p:nvSpPr>
        <p:spPr>
          <a:xfrm>
            <a:off x="1842040" y="2425481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11">
            <a:extLst>
              <a:ext uri="{FF2B5EF4-FFF2-40B4-BE49-F238E27FC236}">
                <a16:creationId xmlns:a16="http://schemas.microsoft.com/office/drawing/2014/main" id="{56F24A07-563E-404F-B7BA-DB224427FD12}"/>
              </a:ext>
            </a:extLst>
          </p:cNvPr>
          <p:cNvSpPr/>
          <p:nvPr/>
        </p:nvSpPr>
        <p:spPr>
          <a:xfrm>
            <a:off x="1842039" y="3175039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12">
            <a:extLst>
              <a:ext uri="{FF2B5EF4-FFF2-40B4-BE49-F238E27FC236}">
                <a16:creationId xmlns:a16="http://schemas.microsoft.com/office/drawing/2014/main" id="{7ED2DD8B-C84C-4D9B-B13A-ED24EBBA58CF}"/>
              </a:ext>
            </a:extLst>
          </p:cNvPr>
          <p:cNvSpPr/>
          <p:nvPr/>
        </p:nvSpPr>
        <p:spPr>
          <a:xfrm>
            <a:off x="1842039" y="3867447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타원 13">
            <a:extLst>
              <a:ext uri="{FF2B5EF4-FFF2-40B4-BE49-F238E27FC236}">
                <a16:creationId xmlns:a16="http://schemas.microsoft.com/office/drawing/2014/main" id="{0ED616B8-1C87-4A99-88F2-12AB757D2E17}"/>
              </a:ext>
            </a:extLst>
          </p:cNvPr>
          <p:cNvSpPr/>
          <p:nvPr/>
        </p:nvSpPr>
        <p:spPr>
          <a:xfrm>
            <a:off x="1842039" y="4559855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8">
            <a:extLst>
              <a:ext uri="{FF2B5EF4-FFF2-40B4-BE49-F238E27FC236}">
                <a16:creationId xmlns:a16="http://schemas.microsoft.com/office/drawing/2014/main" id="{822A17E9-A89E-4C4A-8459-07285B2B0872}"/>
              </a:ext>
            </a:extLst>
          </p:cNvPr>
          <p:cNvSpPr/>
          <p:nvPr/>
        </p:nvSpPr>
        <p:spPr>
          <a:xfrm>
            <a:off x="2128221" y="4481017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아웃라이어 검사</a:t>
            </a:r>
          </a:p>
        </p:txBody>
      </p:sp>
      <p:sp>
        <p:nvSpPr>
          <p:cNvPr id="31" name="직사각형 29">
            <a:extLst>
              <a:ext uri="{FF2B5EF4-FFF2-40B4-BE49-F238E27FC236}">
                <a16:creationId xmlns:a16="http://schemas.microsoft.com/office/drawing/2014/main" id="{80E4B5D0-FB35-4A3C-9751-D45B46C221ED}"/>
              </a:ext>
            </a:extLst>
          </p:cNvPr>
          <p:cNvSpPr/>
          <p:nvPr/>
        </p:nvSpPr>
        <p:spPr>
          <a:xfrm>
            <a:off x="2131538" y="2357792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책 페이지 수</a:t>
            </a:r>
          </a:p>
        </p:txBody>
      </p:sp>
      <p:sp>
        <p:nvSpPr>
          <p:cNvPr id="32" name="직사각형 30">
            <a:extLst>
              <a:ext uri="{FF2B5EF4-FFF2-40B4-BE49-F238E27FC236}">
                <a16:creationId xmlns:a16="http://schemas.microsoft.com/office/drawing/2014/main" id="{7EC9C684-76AF-4E1A-A934-D707F51B3F29}"/>
              </a:ext>
            </a:extLst>
          </p:cNvPr>
          <p:cNvSpPr/>
          <p:nvPr/>
        </p:nvSpPr>
        <p:spPr>
          <a:xfrm>
            <a:off x="2131538" y="3088260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중복 처리</a:t>
            </a:r>
          </a:p>
        </p:txBody>
      </p:sp>
      <p:sp>
        <p:nvSpPr>
          <p:cNvPr id="33" name="직사각형 31">
            <a:extLst>
              <a:ext uri="{FF2B5EF4-FFF2-40B4-BE49-F238E27FC236}">
                <a16:creationId xmlns:a16="http://schemas.microsoft.com/office/drawing/2014/main" id="{1592B87F-46F6-4F2E-AE88-C976ABB10A7E}"/>
              </a:ext>
            </a:extLst>
          </p:cNvPr>
          <p:cNvSpPr/>
          <p:nvPr/>
        </p:nvSpPr>
        <p:spPr>
          <a:xfrm>
            <a:off x="2128221" y="3782868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값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Null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값 처리</a:t>
            </a:r>
          </a:p>
        </p:txBody>
      </p:sp>
      <p:sp>
        <p:nvSpPr>
          <p:cNvPr id="34" name="직사각형 32">
            <a:extLst>
              <a:ext uri="{FF2B5EF4-FFF2-40B4-BE49-F238E27FC236}">
                <a16:creationId xmlns:a16="http://schemas.microsoft.com/office/drawing/2014/main" id="{0D5D7E72-FB04-4B50-92D8-B9B888ED9215}"/>
              </a:ext>
            </a:extLst>
          </p:cNvPr>
          <p:cNvSpPr/>
          <p:nvPr/>
        </p:nvSpPr>
        <p:spPr>
          <a:xfrm>
            <a:off x="2128221" y="1618259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네이버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타원 13">
            <a:extLst>
              <a:ext uri="{FF2B5EF4-FFF2-40B4-BE49-F238E27FC236}">
                <a16:creationId xmlns:a16="http://schemas.microsoft.com/office/drawing/2014/main" id="{E3278C28-00B1-4A1D-9518-D121DAB3768F}"/>
              </a:ext>
            </a:extLst>
          </p:cNvPr>
          <p:cNvSpPr/>
          <p:nvPr/>
        </p:nvSpPr>
        <p:spPr>
          <a:xfrm>
            <a:off x="1842039" y="5353033"/>
            <a:ext cx="192999" cy="180654"/>
          </a:xfrm>
          <a:prstGeom prst="ellipse">
            <a:avLst/>
          </a:prstGeom>
          <a:solidFill>
            <a:srgbClr val="17B69B"/>
          </a:solidFill>
          <a:ln>
            <a:solidFill>
              <a:srgbClr val="17B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28">
            <a:extLst>
              <a:ext uri="{FF2B5EF4-FFF2-40B4-BE49-F238E27FC236}">
                <a16:creationId xmlns:a16="http://schemas.microsoft.com/office/drawing/2014/main" id="{76E438F8-5A12-4F8A-9B6B-FDF53487309B}"/>
              </a:ext>
            </a:extLst>
          </p:cNvPr>
          <p:cNvSpPr/>
          <p:nvPr/>
        </p:nvSpPr>
        <p:spPr>
          <a:xfrm>
            <a:off x="2128221" y="5273752"/>
            <a:ext cx="396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4,345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행의 데이터</a:t>
            </a:r>
          </a:p>
        </p:txBody>
      </p:sp>
    </p:spTree>
    <p:extLst>
      <p:ext uri="{BB962C8B-B14F-4D97-AF65-F5344CB8AC3E}">
        <p14:creationId xmlns:p14="http://schemas.microsoft.com/office/powerpoint/2010/main" val="217362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990164"/>
            <a:ext cx="12192000" cy="2886635"/>
          </a:xfrm>
          <a:prstGeom prst="rect">
            <a:avLst/>
          </a:prstGeom>
          <a:solidFill>
            <a:srgbClr val="17B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06" y="3075057"/>
            <a:ext cx="1031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프로그래밍 언어별 출판 수 분석</a:t>
            </a:r>
          </a:p>
        </p:txBody>
      </p:sp>
    </p:spTree>
    <p:extLst>
      <p:ext uri="{BB962C8B-B14F-4D97-AF65-F5344CB8AC3E}">
        <p14:creationId xmlns:p14="http://schemas.microsoft.com/office/powerpoint/2010/main" val="223138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E4F3CCF4-CFE7-4435-AB59-CA4E9A95740B}"/>
              </a:ext>
            </a:extLst>
          </p:cNvPr>
          <p:cNvSpPr/>
          <p:nvPr/>
        </p:nvSpPr>
        <p:spPr>
          <a:xfrm>
            <a:off x="1121658" y="497923"/>
            <a:ext cx="5450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프로그래밍 언어별 출판물 수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슬라이드 번호 개체 틀 26">
            <a:extLst>
              <a:ext uri="{FF2B5EF4-FFF2-40B4-BE49-F238E27FC236}">
                <a16:creationId xmlns:a16="http://schemas.microsoft.com/office/drawing/2014/main" id="{500D20AC-0E67-4F46-BC07-EDE2921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CC571C-8A1E-4392-A39B-D2735C25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352215"/>
            <a:ext cx="7154273" cy="4801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36BE54-3C41-4C00-9163-D0E34ED07490}"/>
              </a:ext>
            </a:extLst>
          </p:cNvPr>
          <p:cNvCxnSpPr/>
          <p:nvPr/>
        </p:nvCxnSpPr>
        <p:spPr>
          <a:xfrm>
            <a:off x="2009775" y="2828925"/>
            <a:ext cx="85629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CD4E4-D7DD-4CD1-A76C-289C1B5E91A6}"/>
              </a:ext>
            </a:extLst>
          </p:cNvPr>
          <p:cNvSpPr txBox="1"/>
          <p:nvPr/>
        </p:nvSpPr>
        <p:spPr>
          <a:xfrm>
            <a:off x="9572125" y="2565735"/>
            <a:ext cx="121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TIOBE Top3</a:t>
            </a:r>
          </a:p>
        </p:txBody>
      </p:sp>
    </p:spTree>
    <p:extLst>
      <p:ext uri="{BB962C8B-B14F-4D97-AF65-F5344CB8AC3E}">
        <p14:creationId xmlns:p14="http://schemas.microsoft.com/office/powerpoint/2010/main" val="15185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21658" y="497923"/>
            <a:ext cx="46297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연도별 출판물 수의 변화</a:t>
            </a:r>
            <a:endParaRPr lang="en-US" altLang="ko-K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0" y="3539999"/>
            <a:ext cx="743856" cy="1483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6599" y="0"/>
            <a:ext cx="7257" cy="776517"/>
          </a:xfrm>
          <a:prstGeom prst="line">
            <a:avLst/>
          </a:prstGeom>
          <a:ln w="76200">
            <a:solidFill>
              <a:srgbClr val="17B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6">
            <a:extLst>
              <a:ext uri="{FF2B5EF4-FFF2-40B4-BE49-F238E27FC236}">
                <a16:creationId xmlns:a16="http://schemas.microsoft.com/office/drawing/2014/main" id="{1301E2C0-C541-46DC-B45D-E033CD9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DE39323-4ACB-4931-B016-75068712653B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4B803D-0949-4F2D-9042-32D99036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363352"/>
            <a:ext cx="6897063" cy="4448796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A13FD1-EB06-438C-BF83-7675FB3B0126}"/>
              </a:ext>
            </a:extLst>
          </p:cNvPr>
          <p:cNvCxnSpPr>
            <a:cxnSpLocks/>
          </p:cNvCxnSpPr>
          <p:nvPr/>
        </p:nvCxnSpPr>
        <p:spPr>
          <a:xfrm flipH="1">
            <a:off x="8791575" y="1790700"/>
            <a:ext cx="1620000" cy="0"/>
          </a:xfrm>
          <a:prstGeom prst="straightConnector1">
            <a:avLst/>
          </a:prstGeom>
          <a:ln>
            <a:solidFill>
              <a:srgbClr val="CF9B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B168109-78EB-4533-9EB4-AE6371FB8AF2}"/>
              </a:ext>
            </a:extLst>
          </p:cNvPr>
          <p:cNvSpPr txBox="1"/>
          <p:nvPr/>
        </p:nvSpPr>
        <p:spPr>
          <a:xfrm>
            <a:off x="9851137" y="155391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EADF3B-B386-4206-A0E6-17D15505B8EC}"/>
              </a:ext>
            </a:extLst>
          </p:cNvPr>
          <p:cNvCxnSpPr>
            <a:cxnSpLocks/>
          </p:cNvCxnSpPr>
          <p:nvPr/>
        </p:nvCxnSpPr>
        <p:spPr>
          <a:xfrm flipH="1">
            <a:off x="8851013" y="3918760"/>
            <a:ext cx="1548000" cy="0"/>
          </a:xfrm>
          <a:prstGeom prst="straightConnector1">
            <a:avLst/>
          </a:prstGeom>
          <a:ln>
            <a:solidFill>
              <a:srgbClr val="5C72A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57D321-318C-4311-89DD-41A89123DC6D}"/>
              </a:ext>
            </a:extLst>
          </p:cNvPr>
          <p:cNvSpPr txBox="1"/>
          <p:nvPr/>
        </p:nvSpPr>
        <p:spPr>
          <a:xfrm>
            <a:off x="9851137" y="368197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 </a:t>
            </a:r>
            <a:r>
              <a:rPr lang="ko-KR" altLang="en-US" sz="1200" dirty="0"/>
              <a:t>언어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1C0009-1E5E-4088-AD17-DDE3C663733D}"/>
              </a:ext>
            </a:extLst>
          </p:cNvPr>
          <p:cNvCxnSpPr>
            <a:cxnSpLocks/>
          </p:cNvCxnSpPr>
          <p:nvPr/>
        </p:nvCxnSpPr>
        <p:spPr>
          <a:xfrm flipH="1">
            <a:off x="8791575" y="3508060"/>
            <a:ext cx="1620000" cy="0"/>
          </a:xfrm>
          <a:prstGeom prst="straightConnector1">
            <a:avLst/>
          </a:prstGeom>
          <a:ln>
            <a:solidFill>
              <a:srgbClr val="A3A3A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0A866C-2581-452C-9D95-D543A3B35CDE}"/>
              </a:ext>
            </a:extLst>
          </p:cNvPr>
          <p:cNvSpPr txBox="1"/>
          <p:nvPr/>
        </p:nvSpPr>
        <p:spPr>
          <a:xfrm>
            <a:off x="9851137" y="327127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 </a:t>
            </a:r>
            <a:r>
              <a:rPr lang="ko-KR" altLang="en-US" sz="1200" dirty="0"/>
              <a:t>언어</a:t>
            </a:r>
            <a:endParaRPr lang="en-US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200D45-9FAE-48A5-9F6C-BE99752AF715}"/>
              </a:ext>
            </a:extLst>
          </p:cNvPr>
          <p:cNvCxnSpPr>
            <a:cxnSpLocks/>
          </p:cNvCxnSpPr>
          <p:nvPr/>
        </p:nvCxnSpPr>
        <p:spPr>
          <a:xfrm flipH="1">
            <a:off x="8648700" y="3116411"/>
            <a:ext cx="1764000" cy="0"/>
          </a:xfrm>
          <a:prstGeom prst="straightConnector1">
            <a:avLst/>
          </a:prstGeom>
          <a:ln>
            <a:solidFill>
              <a:srgbClr val="BE7A7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E6D0F0-8E95-4513-A6C0-451BBA0F9890}"/>
              </a:ext>
            </a:extLst>
          </p:cNvPr>
          <p:cNvSpPr txBox="1"/>
          <p:nvPr/>
        </p:nvSpPr>
        <p:spPr>
          <a:xfrm>
            <a:off x="10041637" y="2879626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4408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283</Words>
  <Application>Microsoft Office PowerPoint</Application>
  <PresentationFormat>Widescreen</PresentationFormat>
  <Paragraphs>109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Sunah Han</cp:lastModifiedBy>
  <cp:revision>8</cp:revision>
  <dcterms:created xsi:type="dcterms:W3CDTF">2021-12-27T12:12:07Z</dcterms:created>
  <dcterms:modified xsi:type="dcterms:W3CDTF">2022-05-01T15:16:57Z</dcterms:modified>
</cp:coreProperties>
</file>