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301" r:id="rId7"/>
    <p:sldId id="270" r:id="rId8"/>
    <p:sldId id="273" r:id="rId9"/>
    <p:sldId id="287" r:id="rId10"/>
    <p:sldId id="272" r:id="rId11"/>
    <p:sldId id="288" r:id="rId12"/>
    <p:sldId id="289" r:id="rId13"/>
    <p:sldId id="296" r:id="rId14"/>
    <p:sldId id="297" r:id="rId15"/>
    <p:sldId id="274" r:id="rId16"/>
    <p:sldId id="300" r:id="rId17"/>
    <p:sldId id="275" r:id="rId18"/>
    <p:sldId id="293" r:id="rId19"/>
    <p:sldId id="294" r:id="rId20"/>
    <p:sldId id="295" r:id="rId21"/>
    <p:sldId id="303" r:id="rId22"/>
    <p:sldId id="304" r:id="rId23"/>
    <p:sldId id="283" r:id="rId24"/>
    <p:sldId id="302" r:id="rId25"/>
    <p:sldId id="305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2022. 5. 12.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farm-size" TargetMode="External"/><Relationship Id="rId2" Type="http://schemas.openxmlformats.org/officeDocument/2006/relationships/hyperlink" Target="https://ourworldindata.org/lead-poll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78734" y="877825"/>
            <a:ext cx="10289894" cy="5407228"/>
            <a:chOff x="3000717" y="1873735"/>
            <a:chExt cx="5793653" cy="3398411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454" y="3554283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641979" y="2072152"/>
              <a:ext cx="4920996" cy="2795122"/>
              <a:chOff x="3689604" y="2072152"/>
              <a:chExt cx="4920996" cy="2795122"/>
            </a:xfrm>
          </p:grpSpPr>
          <p:sp>
            <p:nvSpPr>
              <p:cNvPr id="45" name="자유형 44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68754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966754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5127879" y="2181225"/>
                <a:ext cx="1474770" cy="381000"/>
              </a:xfrm>
              <a:custGeom>
                <a:avLst/>
                <a:gdLst>
                  <a:gd name="connsiteX0" fmla="*/ 167687 w 2044446"/>
                  <a:gd name="connsiteY0" fmla="*/ 0 h 528173"/>
                  <a:gd name="connsiteX1" fmla="*/ 1447680 w 2044446"/>
                  <a:gd name="connsiteY1" fmla="*/ 0 h 528173"/>
                  <a:gd name="connsiteX2" fmla="*/ 1566253 w 2044446"/>
                  <a:gd name="connsiteY2" fmla="*/ 49114 h 528173"/>
                  <a:gd name="connsiteX3" fmla="*/ 1569410 w 2044446"/>
                  <a:gd name="connsiteY3" fmla="*/ 53798 h 528173"/>
                  <a:gd name="connsiteX4" fmla="*/ 1582763 w 2044446"/>
                  <a:gd name="connsiteY4" fmla="*/ 62664 h 528173"/>
                  <a:gd name="connsiteX5" fmla="*/ 1848245 w 2044446"/>
                  <a:gd name="connsiteY5" fmla="*/ 328147 h 528173"/>
                  <a:gd name="connsiteX6" fmla="*/ 1851037 w 2044446"/>
                  <a:gd name="connsiteY6" fmla="*/ 328147 h 528173"/>
                  <a:gd name="connsiteX7" fmla="*/ 1859298 w 2044446"/>
                  <a:gd name="connsiteY7" fmla="*/ 340400 h 528173"/>
                  <a:gd name="connsiteX8" fmla="*/ 1890296 w 2044446"/>
                  <a:gd name="connsiteY8" fmla="*/ 361299 h 528173"/>
                  <a:gd name="connsiteX9" fmla="*/ 1902953 w 2044446"/>
                  <a:gd name="connsiteY9" fmla="*/ 363854 h 528173"/>
                  <a:gd name="connsiteX10" fmla="*/ 2044446 w 2044446"/>
                  <a:gd name="connsiteY10" fmla="*/ 363854 h 528173"/>
                  <a:gd name="connsiteX11" fmla="*/ 2044446 w 2044446"/>
                  <a:gd name="connsiteY11" fmla="*/ 528173 h 528173"/>
                  <a:gd name="connsiteX12" fmla="*/ 0 w 2044446"/>
                  <a:gd name="connsiteY12" fmla="*/ 528173 h 528173"/>
                  <a:gd name="connsiteX13" fmla="*/ 0 w 2044446"/>
                  <a:gd name="connsiteY13" fmla="*/ 448803 h 528173"/>
                  <a:gd name="connsiteX14" fmla="*/ 0 w 2044446"/>
                  <a:gd name="connsiteY14" fmla="*/ 419322 h 528173"/>
                  <a:gd name="connsiteX15" fmla="*/ 0 w 2044446"/>
                  <a:gd name="connsiteY15" fmla="*/ 167687 h 528173"/>
                  <a:gd name="connsiteX16" fmla="*/ 167687 w 2044446"/>
                  <a:gd name="connsiteY16" fmla="*/ 0 h 52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4446" h="528173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2044446" y="363854"/>
                    </a:lnTo>
                    <a:lnTo>
                      <a:pt x="2044446" y="528173"/>
                    </a:lnTo>
                    <a:lnTo>
                      <a:pt x="0" y="528173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solidFill>
                <a:srgbClr val="0F111D"/>
              </a:solidFill>
              <a:ln w="19050"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CC8319A3-25D5-4A01-979B-B8BE28EA283A}"/>
                  </a:ext>
                </a:extLst>
              </p:cNvPr>
              <p:cNvSpPr/>
              <p:nvPr/>
            </p:nvSpPr>
            <p:spPr>
              <a:xfrm>
                <a:off x="3689604" y="2072152"/>
                <a:ext cx="4920996" cy="2795122"/>
              </a:xfrm>
              <a:custGeom>
                <a:avLst/>
                <a:gdLst>
                  <a:gd name="connsiteX0" fmla="*/ 167687 w 4920996"/>
                  <a:gd name="connsiteY0" fmla="*/ 0 h 2795122"/>
                  <a:gd name="connsiteX1" fmla="*/ 1447680 w 4920996"/>
                  <a:gd name="connsiteY1" fmla="*/ 0 h 2795122"/>
                  <a:gd name="connsiteX2" fmla="*/ 1566253 w 4920996"/>
                  <a:gd name="connsiteY2" fmla="*/ 49114 h 2795122"/>
                  <a:gd name="connsiteX3" fmla="*/ 1569410 w 4920996"/>
                  <a:gd name="connsiteY3" fmla="*/ 53798 h 2795122"/>
                  <a:gd name="connsiteX4" fmla="*/ 1582763 w 4920996"/>
                  <a:gd name="connsiteY4" fmla="*/ 62664 h 2795122"/>
                  <a:gd name="connsiteX5" fmla="*/ 1848245 w 4920996"/>
                  <a:gd name="connsiteY5" fmla="*/ 328147 h 2795122"/>
                  <a:gd name="connsiteX6" fmla="*/ 1851037 w 4920996"/>
                  <a:gd name="connsiteY6" fmla="*/ 328147 h 2795122"/>
                  <a:gd name="connsiteX7" fmla="*/ 1859298 w 4920996"/>
                  <a:gd name="connsiteY7" fmla="*/ 340400 h 2795122"/>
                  <a:gd name="connsiteX8" fmla="*/ 1890296 w 4920996"/>
                  <a:gd name="connsiteY8" fmla="*/ 361299 h 2795122"/>
                  <a:gd name="connsiteX9" fmla="*/ 1902953 w 4920996"/>
                  <a:gd name="connsiteY9" fmla="*/ 363854 h 2795122"/>
                  <a:gd name="connsiteX10" fmla="*/ 4836047 w 4920996"/>
                  <a:gd name="connsiteY10" fmla="*/ 363854 h 2795122"/>
                  <a:gd name="connsiteX11" fmla="*/ 4920996 w 4920996"/>
                  <a:gd name="connsiteY11" fmla="*/ 448803 h 2795122"/>
                  <a:gd name="connsiteX12" fmla="*/ 4920996 w 4920996"/>
                  <a:gd name="connsiteY12" fmla="*/ 2710173 h 2795122"/>
                  <a:gd name="connsiteX13" fmla="*/ 4836047 w 4920996"/>
                  <a:gd name="connsiteY13" fmla="*/ 2795122 h 2795122"/>
                  <a:gd name="connsiteX14" fmla="*/ 84949 w 4920996"/>
                  <a:gd name="connsiteY14" fmla="*/ 2795122 h 2795122"/>
                  <a:gd name="connsiteX15" fmla="*/ 0 w 4920996"/>
                  <a:gd name="connsiteY15" fmla="*/ 2710173 h 2795122"/>
                  <a:gd name="connsiteX16" fmla="*/ 0 w 4920996"/>
                  <a:gd name="connsiteY16" fmla="*/ 2509373 h 2795122"/>
                  <a:gd name="connsiteX17" fmla="*/ 0 w 4920996"/>
                  <a:gd name="connsiteY17" fmla="*/ 1300287 h 2795122"/>
                  <a:gd name="connsiteX18" fmla="*/ 0 w 4920996"/>
                  <a:gd name="connsiteY18" fmla="*/ 448803 h 2795122"/>
                  <a:gd name="connsiteX19" fmla="*/ 0 w 4920996"/>
                  <a:gd name="connsiteY19" fmla="*/ 419322 h 2795122"/>
                  <a:gd name="connsiteX20" fmla="*/ 0 w 4920996"/>
                  <a:gd name="connsiteY20" fmla="*/ 167687 h 2795122"/>
                  <a:gd name="connsiteX21" fmla="*/ 167687 w 4920996"/>
                  <a:gd name="connsiteY21" fmla="*/ 0 h 279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20996" h="2795122">
                    <a:moveTo>
                      <a:pt x="167687" y="0"/>
                    </a:moveTo>
                    <a:lnTo>
                      <a:pt x="1447680" y="0"/>
                    </a:lnTo>
                    <a:cubicBezTo>
                      <a:pt x="1493986" y="0"/>
                      <a:pt x="1535908" y="18769"/>
                      <a:pt x="1566253" y="49114"/>
                    </a:cubicBezTo>
                    <a:lnTo>
                      <a:pt x="1569410" y="53798"/>
                    </a:lnTo>
                    <a:lnTo>
                      <a:pt x="1582763" y="62664"/>
                    </a:lnTo>
                    <a:lnTo>
                      <a:pt x="1848245" y="328147"/>
                    </a:lnTo>
                    <a:lnTo>
                      <a:pt x="1851037" y="328147"/>
                    </a:lnTo>
                    <a:lnTo>
                      <a:pt x="1859298" y="340400"/>
                    </a:lnTo>
                    <a:cubicBezTo>
                      <a:pt x="1868122" y="349224"/>
                      <a:pt x="1878629" y="356364"/>
                      <a:pt x="1890296" y="361299"/>
                    </a:cubicBezTo>
                    <a:lnTo>
                      <a:pt x="1902953" y="363854"/>
                    </a:lnTo>
                    <a:lnTo>
                      <a:pt x="4836047" y="363854"/>
                    </a:lnTo>
                    <a:cubicBezTo>
                      <a:pt x="4882963" y="363854"/>
                      <a:pt x="4920996" y="401887"/>
                      <a:pt x="4920996" y="448803"/>
                    </a:cubicBezTo>
                    <a:lnTo>
                      <a:pt x="4920996" y="2710173"/>
                    </a:lnTo>
                    <a:cubicBezTo>
                      <a:pt x="4920996" y="2757089"/>
                      <a:pt x="4882963" y="2795122"/>
                      <a:pt x="4836047" y="2795122"/>
                    </a:cubicBezTo>
                    <a:lnTo>
                      <a:pt x="84949" y="2795122"/>
                    </a:lnTo>
                    <a:cubicBezTo>
                      <a:pt x="38033" y="2795122"/>
                      <a:pt x="0" y="2757089"/>
                      <a:pt x="0" y="2710173"/>
                    </a:cubicBezTo>
                    <a:lnTo>
                      <a:pt x="0" y="2509373"/>
                    </a:lnTo>
                    <a:lnTo>
                      <a:pt x="0" y="1300287"/>
                    </a:lnTo>
                    <a:lnTo>
                      <a:pt x="0" y="448803"/>
                    </a:lnTo>
                    <a:lnTo>
                      <a:pt x="0" y="419322"/>
                    </a:lnTo>
                    <a:lnTo>
                      <a:pt x="0" y="167687"/>
                    </a:lnTo>
                    <a:cubicBezTo>
                      <a:pt x="0" y="75076"/>
                      <a:pt x="75076" y="0"/>
                      <a:pt x="167687" y="0"/>
                    </a:cubicBezTo>
                    <a:close/>
                  </a:path>
                </a:pathLst>
              </a:custGeom>
              <a:pattFill prst="lgGrid">
                <a:fgClr>
                  <a:srgbClr val="2A2A3A"/>
                </a:fgClr>
                <a:bgClr>
                  <a:srgbClr val="1E1E2A"/>
                </a:bgClr>
              </a:pattFill>
              <a:ln w="19050">
                <a:solidFill>
                  <a:srgbClr val="5D60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kumimoji="1" lang="ko-KR" altLang="en-US" sz="3200" dirty="0">
                    <a:solidFill>
                      <a:schemeClr val="bg1"/>
                    </a:solidFill>
                  </a:rPr>
                  <a:t>    </a:t>
                </a:r>
                <a:r>
                  <a:rPr kumimoji="1" lang="en-US" altLang="ko-KR" sz="3200" dirty="0">
                    <a:solidFill>
                      <a:schemeClr val="bg1"/>
                    </a:solidFill>
                  </a:rPr>
                  <a:t>COVID-19 </a:t>
                </a:r>
                <a:r>
                  <a:rPr kumimoji="1" lang="ko-KR" altLang="en-US" sz="3200" dirty="0">
                    <a:solidFill>
                      <a:schemeClr val="bg1"/>
                    </a:solidFill>
                  </a:rPr>
                  <a:t>감염으로 인한 사망자 수 예측</a:t>
                </a:r>
                <a:endParaRPr kumimoji="1" lang="en-US" altLang="ko-Kore-KR" sz="3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206647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2158" y="3528844"/>
              <a:ext cx="32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370" y="2436591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3422613" y="2107814"/>
              <a:ext cx="114811" cy="288000"/>
              <a:chOff x="5822948" y="174296"/>
              <a:chExt cx="114811" cy="28800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3000717" y="2144768"/>
              <a:ext cx="4591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8479781" y="1978064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8274004" y="1873735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78" y="4867274"/>
              <a:ext cx="540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5919129" y="5056702"/>
              <a:ext cx="5738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rgbClr val="424452"/>
                  </a:solidFill>
                </a:rPr>
                <a:t>13.7cm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 rot="16200000">
              <a:off x="6043708" y="2565189"/>
              <a:ext cx="114812" cy="4932000"/>
              <a:chOff x="5822947" y="174314"/>
              <a:chExt cx="114812" cy="493200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14355" y="2640314"/>
                <a:ext cx="4932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7" y="5048475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A8B5D-AA12-604D-D718-B1FAD8598A5F}"/>
              </a:ext>
            </a:extLst>
          </p:cNvPr>
          <p:cNvSpPr txBox="1"/>
          <p:nvPr/>
        </p:nvSpPr>
        <p:spPr>
          <a:xfrm>
            <a:off x="289367" y="231494"/>
            <a:ext cx="314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MachineLearning</a:t>
            </a:r>
            <a:r>
              <a:rPr kumimoji="1" lang="en-US" altLang="ko-Kore-KR" dirty="0">
                <a:solidFill>
                  <a:schemeClr val="bg1"/>
                </a:solidFill>
              </a:rPr>
              <a:t> Project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/2022/05/12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0EEE6-950D-423E-0206-B67F95C32359}"/>
              </a:ext>
            </a:extLst>
          </p:cNvPr>
          <p:cNvSpPr txBox="1"/>
          <p:nvPr/>
        </p:nvSpPr>
        <p:spPr>
          <a:xfrm>
            <a:off x="8416068" y="5866741"/>
            <a:ext cx="347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 err="1">
                <a:solidFill>
                  <a:schemeClr val="bg1"/>
                </a:solidFill>
              </a:rPr>
              <a:t>MachineLearning</a:t>
            </a:r>
            <a:r>
              <a:rPr kumimoji="1" lang="en-US" altLang="ko-Kore-KR" dirty="0">
                <a:solidFill>
                  <a:schemeClr val="bg1"/>
                </a:solidFill>
              </a:rPr>
              <a:t> Project</a:t>
            </a:r>
          </a:p>
          <a:p>
            <a:pPr algn="r"/>
            <a:r>
              <a:rPr kumimoji="1" lang="en-US" altLang="ko-Kore-KR" dirty="0">
                <a:solidFill>
                  <a:schemeClr val="bg1"/>
                </a:solidFill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</a:rPr>
              <a:t>박효신</a:t>
            </a:r>
            <a:r>
              <a:rPr kumimoji="1" lang="en-US" altLang="ko-KR" dirty="0">
                <a:solidFill>
                  <a:schemeClr val="bg1"/>
                </a:solidFill>
              </a:rPr>
              <a:t>/</a:t>
            </a:r>
            <a:r>
              <a:rPr kumimoji="1" lang="ko-KR" altLang="en-US" dirty="0" err="1">
                <a:solidFill>
                  <a:schemeClr val="bg1"/>
                </a:solidFill>
              </a:rPr>
              <a:t>신우경</a:t>
            </a:r>
            <a:r>
              <a:rPr kumimoji="1" lang="en-US" altLang="ko-KR" dirty="0">
                <a:solidFill>
                  <a:schemeClr val="bg1"/>
                </a:solidFill>
              </a:rPr>
              <a:t>/</a:t>
            </a:r>
            <a:r>
              <a:rPr kumimoji="1" lang="ko-KR" altLang="en-US" dirty="0" err="1">
                <a:solidFill>
                  <a:schemeClr val="bg1"/>
                </a:solidFill>
              </a:rPr>
              <a:t>유민우</a:t>
            </a:r>
            <a:r>
              <a:rPr kumimoji="1" lang="en-US" altLang="ko-KR" dirty="0">
                <a:solidFill>
                  <a:schemeClr val="bg1"/>
                </a:solidFill>
              </a:rPr>
              <a:t>/</a:t>
            </a:r>
            <a:r>
              <a:rPr kumimoji="1" lang="ko-KR" altLang="en-US" dirty="0" err="1">
                <a:solidFill>
                  <a:schemeClr val="bg1"/>
                </a:solidFill>
              </a:rPr>
              <a:t>장문정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6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740" y="0"/>
            <a:ext cx="12292744" cy="6876000"/>
            <a:chOff x="-88744" y="-9525"/>
            <a:chExt cx="12292744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88744" y="127664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part6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2409725" y="2121929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(</a:t>
            </a:r>
            <a:r>
              <a:rPr kumimoji="1" lang="en-US" altLang="ko-KR" sz="2500" dirty="0">
                <a:solidFill>
                  <a:schemeClr val="bg1"/>
                </a:solidFill>
              </a:rPr>
              <a:t>a</a:t>
            </a:r>
            <a:r>
              <a:rPr kumimoji="1" lang="en-US" altLang="ko-Kore-KR" sz="2500" dirty="0">
                <a:solidFill>
                  <a:schemeClr val="bg1"/>
                </a:solidFill>
              </a:rPr>
              <a:t>) Linear regression model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397003-316E-CB9A-3632-DD107A5C4D3C}"/>
              </a:ext>
            </a:extLst>
          </p:cNvPr>
          <p:cNvSpPr txBox="1"/>
          <p:nvPr/>
        </p:nvSpPr>
        <p:spPr>
          <a:xfrm>
            <a:off x="2409725" y="3575623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(b) Gradient Boost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F925C-7793-7A4E-10E4-9DDF0929D685}"/>
              </a:ext>
            </a:extLst>
          </p:cNvPr>
          <p:cNvSpPr txBox="1"/>
          <p:nvPr/>
        </p:nvSpPr>
        <p:spPr>
          <a:xfrm>
            <a:off x="2409725" y="4915625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(c) XGB model</a:t>
            </a:r>
          </a:p>
        </p:txBody>
      </p:sp>
    </p:spTree>
    <p:extLst>
      <p:ext uri="{BB962C8B-B14F-4D97-AF65-F5344CB8AC3E}">
        <p14:creationId xmlns:p14="http://schemas.microsoft.com/office/powerpoint/2010/main" val="233339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500" y="0"/>
            <a:ext cx="12292744" cy="6876000"/>
            <a:chOff x="-88744" y="-9525"/>
            <a:chExt cx="12292744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88744" y="127664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part6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848662" y="1811312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(</a:t>
            </a:r>
            <a:r>
              <a:rPr kumimoji="1" lang="en-US" altLang="ko-KR" sz="2500" dirty="0">
                <a:solidFill>
                  <a:schemeClr val="bg1"/>
                </a:solidFill>
              </a:rPr>
              <a:t>a</a:t>
            </a:r>
            <a:r>
              <a:rPr kumimoji="1" lang="en-US" altLang="ko-Kore-KR" sz="2500" dirty="0">
                <a:solidFill>
                  <a:schemeClr val="bg1"/>
                </a:solidFill>
              </a:rPr>
              <a:t>) Linear regression model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397003-316E-CB9A-3632-DD107A5C4D3C}"/>
              </a:ext>
            </a:extLst>
          </p:cNvPr>
          <p:cNvSpPr txBox="1"/>
          <p:nvPr/>
        </p:nvSpPr>
        <p:spPr>
          <a:xfrm>
            <a:off x="1379382" y="3967121"/>
            <a:ext cx="2898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>
                <a:solidFill>
                  <a:schemeClr val="bg1"/>
                </a:solidFill>
              </a:rPr>
              <a:t>stepwise </a:t>
            </a:r>
            <a:r>
              <a:rPr kumimoji="1" lang="ko-KR" altLang="en-US" sz="2500" dirty="0">
                <a:solidFill>
                  <a:schemeClr val="bg1"/>
                </a:solidFill>
              </a:rPr>
              <a:t>변수선택</a:t>
            </a:r>
            <a:endParaRPr kumimoji="1" lang="en-US" altLang="ko-Kore-KR" sz="25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E507DB-E80C-E33F-6412-C6F8DBDDE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t="2827" r="-3366" b="3811"/>
          <a:stretch/>
        </p:blipFill>
        <p:spPr>
          <a:xfrm>
            <a:off x="5507673" y="1498992"/>
            <a:ext cx="5712759" cy="2577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40387-F885-66E0-7EEC-AAB058297B24}"/>
              </a:ext>
            </a:extLst>
          </p:cNvPr>
          <p:cNvSpPr txBox="1"/>
          <p:nvPr/>
        </p:nvSpPr>
        <p:spPr>
          <a:xfrm>
            <a:off x="5413154" y="4605406"/>
            <a:ext cx="2715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 err="1">
                <a:solidFill>
                  <a:schemeClr val="bg1"/>
                </a:solidFill>
              </a:rPr>
              <a:t>new_cases</a:t>
            </a:r>
            <a:r>
              <a:rPr kumimoji="1" lang="en-US" altLang="ko-Kore-KR" sz="2500" dirty="0">
                <a:solidFill>
                  <a:schemeClr val="bg1"/>
                </a:solidFill>
              </a:rPr>
              <a:t> </a:t>
            </a:r>
          </a:p>
          <a:p>
            <a:r>
              <a:rPr kumimoji="1" lang="en-US" altLang="ko-Kore-KR" sz="2500" dirty="0" err="1">
                <a:solidFill>
                  <a:schemeClr val="bg1"/>
                </a:solidFill>
              </a:rPr>
              <a:t>total_cases</a:t>
            </a:r>
            <a:r>
              <a:rPr kumimoji="1" lang="en-US" altLang="ko-Kore-KR" sz="2500" dirty="0">
                <a:solidFill>
                  <a:schemeClr val="bg1"/>
                </a:solidFill>
              </a:rPr>
              <a:t> </a:t>
            </a:r>
          </a:p>
          <a:p>
            <a:r>
              <a:rPr kumimoji="1" lang="en-US" altLang="ko-Kore-KR" sz="2500" dirty="0" err="1">
                <a:solidFill>
                  <a:schemeClr val="bg1"/>
                </a:solidFill>
              </a:rPr>
              <a:t>icu_patients</a:t>
            </a:r>
            <a:r>
              <a:rPr kumimoji="1" lang="en-US" altLang="ko-Kore-KR" sz="2500" dirty="0">
                <a:solidFill>
                  <a:schemeClr val="bg1"/>
                </a:solidFill>
              </a:rPr>
              <a:t> </a:t>
            </a:r>
          </a:p>
          <a:p>
            <a:r>
              <a:rPr kumimoji="1" lang="en-US" altLang="ko-Kore-KR" sz="2500" dirty="0" err="1">
                <a:solidFill>
                  <a:schemeClr val="bg1"/>
                </a:solidFill>
              </a:rPr>
              <a:t>new_tests</a:t>
            </a:r>
            <a:r>
              <a:rPr kumimoji="1" lang="en-US" altLang="ko-Kore-KR" sz="25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0142F-135A-BBA4-F1C3-ECF32D03701B}"/>
              </a:ext>
            </a:extLst>
          </p:cNvPr>
          <p:cNvSpPr txBox="1"/>
          <p:nvPr/>
        </p:nvSpPr>
        <p:spPr>
          <a:xfrm>
            <a:off x="8093951" y="4661987"/>
            <a:ext cx="418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 err="1">
                <a:solidFill>
                  <a:schemeClr val="bg1"/>
                </a:solidFill>
              </a:rPr>
              <a:t>weekly_hosp_admissions</a:t>
            </a:r>
            <a:r>
              <a:rPr kumimoji="1" lang="en-US" altLang="ko-Kore-KR" sz="2500" dirty="0">
                <a:solidFill>
                  <a:schemeClr val="bg1"/>
                </a:solidFill>
              </a:rPr>
              <a:t>, </a:t>
            </a:r>
          </a:p>
          <a:p>
            <a:r>
              <a:rPr kumimoji="1" lang="en-US" altLang="ko-Kore-KR" sz="2500" dirty="0" err="1">
                <a:solidFill>
                  <a:schemeClr val="bg1"/>
                </a:solidFill>
              </a:rPr>
              <a:t>stringency_index</a:t>
            </a:r>
            <a:endParaRPr kumimoji="1" lang="en-US" altLang="ko-Kore-KR" sz="2500" dirty="0">
              <a:solidFill>
                <a:schemeClr val="bg1"/>
              </a:solidFill>
            </a:endParaRPr>
          </a:p>
          <a:p>
            <a:r>
              <a:rPr kumimoji="1" lang="en-US" altLang="ko-Kore-KR" sz="2500" dirty="0" err="1">
                <a:solidFill>
                  <a:schemeClr val="bg1"/>
                </a:solidFill>
              </a:rPr>
              <a:t>total_vaccinations</a:t>
            </a:r>
            <a:r>
              <a:rPr kumimoji="1" lang="en-US" altLang="ko-Kore-KR" sz="2500" dirty="0">
                <a:solidFill>
                  <a:schemeClr val="bg1"/>
                </a:solidFill>
              </a:rPr>
              <a:t>, </a:t>
            </a:r>
          </a:p>
          <a:p>
            <a:endParaRPr kumimoji="1" lang="ko-Kore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9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740" y="0"/>
            <a:ext cx="12292744" cy="6876000"/>
            <a:chOff x="-88744" y="-9525"/>
            <a:chExt cx="12292744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88744" y="127664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part6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848662" y="1811312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(</a:t>
            </a:r>
            <a:r>
              <a:rPr kumimoji="1" lang="en-US" altLang="ko-KR" sz="2500" dirty="0">
                <a:solidFill>
                  <a:schemeClr val="bg1"/>
                </a:solidFill>
              </a:rPr>
              <a:t>a</a:t>
            </a:r>
            <a:r>
              <a:rPr kumimoji="1" lang="en-US" altLang="ko-Kore-KR" sz="2500" dirty="0">
                <a:solidFill>
                  <a:schemeClr val="bg1"/>
                </a:solidFill>
              </a:rPr>
              <a:t>) Linear regression model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9F925C-7793-7A4E-10E4-9DDF0929D685}"/>
              </a:ext>
            </a:extLst>
          </p:cNvPr>
          <p:cNvSpPr txBox="1"/>
          <p:nvPr/>
        </p:nvSpPr>
        <p:spPr>
          <a:xfrm>
            <a:off x="1650293" y="3916294"/>
            <a:ext cx="27012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>
                <a:solidFill>
                  <a:schemeClr val="bg1"/>
                </a:solidFill>
              </a:rPr>
              <a:t>model summary</a:t>
            </a:r>
            <a:endParaRPr kumimoji="1" lang="en-US" altLang="ko-Kore-KR" sz="2500" dirty="0">
              <a:solidFill>
                <a:schemeClr val="bg1"/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B16B3A3-1E90-88E6-C669-58A86E5E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3" t="6470" r="17503" b="64485"/>
          <a:stretch/>
        </p:blipFill>
        <p:spPr>
          <a:xfrm>
            <a:off x="5839957" y="2985781"/>
            <a:ext cx="4701750" cy="23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740" y="0"/>
            <a:ext cx="12292744" cy="6876000"/>
            <a:chOff x="-88744" y="-9525"/>
            <a:chExt cx="12292744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88744" y="127664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848662" y="1811312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(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b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)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Gradient Boost model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9F925C-7793-7A4E-10E4-9DDF0929D685}"/>
              </a:ext>
            </a:extLst>
          </p:cNvPr>
          <p:cNvSpPr txBox="1"/>
          <p:nvPr/>
        </p:nvSpPr>
        <p:spPr>
          <a:xfrm>
            <a:off x="1565303" y="3872743"/>
            <a:ext cx="27012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model summary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FEF81-6B39-A108-FA3A-EAD68036F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0" r="24917"/>
          <a:stretch/>
        </p:blipFill>
        <p:spPr>
          <a:xfrm>
            <a:off x="4722477" y="2563844"/>
            <a:ext cx="6635261" cy="32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7523" y="-18000"/>
            <a:ext cx="12292744" cy="6876000"/>
            <a:chOff x="-88744" y="-9525"/>
            <a:chExt cx="12292744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88744" y="127664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848662" y="1811312"/>
            <a:ext cx="4528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(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c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)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XGB model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111163-EBBC-C2D3-A59D-1EA5F2AC998B}"/>
              </a:ext>
            </a:extLst>
          </p:cNvPr>
          <p:cNvSpPr txBox="1"/>
          <p:nvPr/>
        </p:nvSpPr>
        <p:spPr>
          <a:xfrm>
            <a:off x="1565303" y="3872743"/>
            <a:ext cx="27012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model summary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C2FC3483-DE4D-03FC-D89E-8C3E8B661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0" r="22781"/>
          <a:stretch/>
        </p:blipFill>
        <p:spPr>
          <a:xfrm>
            <a:off x="4490597" y="2554588"/>
            <a:ext cx="7099019" cy="35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8345" y="-9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Model </a:t>
            </a:r>
            <a:r>
              <a:rPr kumimoji="1" lang="ko-Kore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비교</a:t>
            </a:r>
            <a:r>
              <a:rPr kumimoji="1" lang="en-US" altLang="ko-Kore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/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선택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675F69BE-3522-E1E2-8998-7DE4B3FF1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07" y="1300400"/>
            <a:ext cx="8003488" cy="52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8345" y="-9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Model </a:t>
            </a:r>
            <a:r>
              <a:rPr kumimoji="1" lang="ko-Kore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비교</a:t>
            </a:r>
            <a:r>
              <a:rPr kumimoji="1" lang="en-US" altLang="ko-Kore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/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선택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3FA957-EA43-D3A7-43CF-94A6D9430059}"/>
              </a:ext>
            </a:extLst>
          </p:cNvPr>
          <p:cNvSpPr txBox="1"/>
          <p:nvPr/>
        </p:nvSpPr>
        <p:spPr>
          <a:xfrm>
            <a:off x="4238151" y="4526172"/>
            <a:ext cx="5438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rmse</a:t>
            </a:r>
            <a:r>
              <a:rPr kumimoji="1" lang="ko-Kore-KR" altLang="en-US" sz="3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가</a:t>
            </a: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제일 낮고</a:t>
            </a:r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R-squared</a:t>
            </a: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가 가장 높은 </a:t>
            </a:r>
            <a:endParaRPr kumimoji="1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3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GBM </a:t>
            </a: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모델 </a:t>
            </a: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채택</a:t>
            </a:r>
            <a:endParaRPr kumimoji="1" lang="en-US" altLang="ko-Kore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535F9C2-C8F5-EFA8-D951-B711BCCE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80896"/>
              </p:ext>
            </p:extLst>
          </p:nvPr>
        </p:nvGraphicFramePr>
        <p:xfrm>
          <a:off x="1821889" y="1805651"/>
          <a:ext cx="8127999" cy="16839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953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7992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6257518"/>
                    </a:ext>
                  </a:extLst>
                </a:gridCol>
              </a:tblGrid>
              <a:tr h="571395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-squared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4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Linear regression 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9.3931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.9124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7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.6976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.9928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7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XGB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.9196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.9921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29257"/>
                  </a:ext>
                </a:extLst>
              </a:tr>
            </a:tbl>
          </a:graphicData>
        </a:graphic>
      </p:graphicFrame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9EFFB213-599E-E78C-5D67-407EFF8CA765}"/>
              </a:ext>
            </a:extLst>
          </p:cNvPr>
          <p:cNvSpPr/>
          <p:nvPr/>
        </p:nvSpPr>
        <p:spPr>
          <a:xfrm>
            <a:off x="4606724" y="3796496"/>
            <a:ext cx="2222339" cy="42826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812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400" dirty="0">
                <a:solidFill>
                  <a:prstClr val="white"/>
                </a:solidFill>
                <a:latin typeface="맑은 고딕" panose="020F0502020204030204"/>
              </a:rPr>
              <a:t>모델</a:t>
            </a:r>
            <a:r>
              <a:rPr kumimoji="1" lang="ko-KR" altLang="en-US" sz="2400" dirty="0">
                <a:solidFill>
                  <a:prstClr val="white"/>
                </a:solidFill>
                <a:latin typeface="맑은 고딕" panose="020F0502020204030204"/>
              </a:rPr>
              <a:t> 적용</a:t>
            </a:r>
            <a:r>
              <a:rPr kumimoji="1" lang="en-US" altLang="ko-KR" sz="2400" dirty="0">
                <a:solidFill>
                  <a:prstClr val="white"/>
                </a:solidFill>
                <a:latin typeface="맑은 고딕" panose="020F0502020204030204"/>
              </a:rPr>
              <a:t>,</a:t>
            </a:r>
            <a:r>
              <a:rPr kumimoji="1" lang="ko-KR" altLang="en-US" sz="2400" dirty="0">
                <a:solidFill>
                  <a:prstClr val="white"/>
                </a:solidFill>
                <a:latin typeface="맑은 고딕" panose="020F0502020204030204"/>
              </a:rPr>
              <a:t> 예측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791B75BF-7A2D-13B6-32BD-F562DBBA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24958-6DB2-4FCE-1C0A-1D59AC28D1B5}"/>
              </a:ext>
            </a:extLst>
          </p:cNvPr>
          <p:cNvSpPr txBox="1"/>
          <p:nvPr/>
        </p:nvSpPr>
        <p:spPr>
          <a:xfrm>
            <a:off x="7690499" y="3548707"/>
            <a:ext cx="4878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Train R-Squared : 0.9945</a:t>
            </a:r>
          </a:p>
          <a:p>
            <a:r>
              <a:rPr kumimoji="1" lang="en-US" altLang="ko-Kore-KR" sz="2500" dirty="0">
                <a:solidFill>
                  <a:schemeClr val="bg1"/>
                </a:solidFill>
              </a:rPr>
              <a:t>Test  R-Squared : 0.8696</a:t>
            </a: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R" sz="25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423466-E704-CD5D-FFA1-4283A2D04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2"/>
          <a:stretch/>
        </p:blipFill>
        <p:spPr>
          <a:xfrm>
            <a:off x="757459" y="2210146"/>
            <a:ext cx="6218237" cy="3890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0DEF2-1CCA-E9A5-12C5-3DD6C57C3EDA}"/>
              </a:ext>
            </a:extLst>
          </p:cNvPr>
          <p:cNvSpPr txBox="1"/>
          <p:nvPr/>
        </p:nvSpPr>
        <p:spPr>
          <a:xfrm>
            <a:off x="590777" y="1534886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한국</a:t>
            </a:r>
          </a:p>
        </p:txBody>
      </p:sp>
    </p:spTree>
    <p:extLst>
      <p:ext uri="{BB962C8B-B14F-4D97-AF65-F5344CB8AC3E}">
        <p14:creationId xmlns:p14="http://schemas.microsoft.com/office/powerpoint/2010/main" val="325123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4858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모델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적용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예측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791B75BF-7A2D-13B6-32BD-F562DBBA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24958-6DB2-4FCE-1C0A-1D59AC28D1B5}"/>
              </a:ext>
            </a:extLst>
          </p:cNvPr>
          <p:cNvSpPr txBox="1"/>
          <p:nvPr/>
        </p:nvSpPr>
        <p:spPr>
          <a:xfrm>
            <a:off x="7265624" y="5354648"/>
            <a:ext cx="4913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0.9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587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 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8943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0DEF2-1CCA-E9A5-12C5-3DD6C57C3EDA}"/>
              </a:ext>
            </a:extLst>
          </p:cNvPr>
          <p:cNvSpPr txBox="1"/>
          <p:nvPr/>
        </p:nvSpPr>
        <p:spPr>
          <a:xfrm>
            <a:off x="6796069" y="1548159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미국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8A5B3-A519-BD01-6365-603C99913751}"/>
              </a:ext>
            </a:extLst>
          </p:cNvPr>
          <p:cNvSpPr txBox="1"/>
          <p:nvPr/>
        </p:nvSpPr>
        <p:spPr>
          <a:xfrm>
            <a:off x="1447094" y="5377326"/>
            <a:ext cx="45494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0.9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751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 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9176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C42939-8237-4C9C-CD55-BD6861CEC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4"/>
          <a:stretch/>
        </p:blipFill>
        <p:spPr>
          <a:xfrm>
            <a:off x="957816" y="2335053"/>
            <a:ext cx="4743715" cy="27759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8F5043-FD32-11DF-83C8-F5EEC9020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3"/>
          <a:stretch/>
        </p:blipFill>
        <p:spPr>
          <a:xfrm>
            <a:off x="6662402" y="2335053"/>
            <a:ext cx="4750236" cy="27759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6FA8D8-7E74-8930-D20C-B6AA324E55BF}"/>
              </a:ext>
            </a:extLst>
          </p:cNvPr>
          <p:cNvSpPr txBox="1"/>
          <p:nvPr/>
        </p:nvSpPr>
        <p:spPr>
          <a:xfrm>
            <a:off x="957816" y="1548159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일본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5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568" y="-15712"/>
            <a:ext cx="12501133" cy="6876000"/>
            <a:chOff x="-297133" y="-9525"/>
            <a:chExt cx="12501133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297133" y="147826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모델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적용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예측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791B75BF-7A2D-13B6-32BD-F562DBBA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24958-6DB2-4FCE-1C0A-1D59AC28D1B5}"/>
              </a:ext>
            </a:extLst>
          </p:cNvPr>
          <p:cNvSpPr txBox="1"/>
          <p:nvPr/>
        </p:nvSpPr>
        <p:spPr>
          <a:xfrm>
            <a:off x="7416644" y="5502204"/>
            <a:ext cx="42493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0.9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551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8992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0DEF2-1CCA-E9A5-12C5-3DD6C57C3EDA}"/>
              </a:ext>
            </a:extLst>
          </p:cNvPr>
          <p:cNvSpPr txBox="1"/>
          <p:nvPr/>
        </p:nvSpPr>
        <p:spPr>
          <a:xfrm>
            <a:off x="6796069" y="1548159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유럽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8A5B3-A519-BD01-6365-603C99913751}"/>
              </a:ext>
            </a:extLst>
          </p:cNvPr>
          <p:cNvSpPr txBox="1"/>
          <p:nvPr/>
        </p:nvSpPr>
        <p:spPr>
          <a:xfrm>
            <a:off x="1453251" y="5502204"/>
            <a:ext cx="43829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0.9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795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 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9325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6FA8D8-7E74-8930-D20C-B6AA324E55BF}"/>
              </a:ext>
            </a:extLst>
          </p:cNvPr>
          <p:cNvSpPr txBox="1"/>
          <p:nvPr/>
        </p:nvSpPr>
        <p:spPr>
          <a:xfrm>
            <a:off x="957816" y="1548159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아시아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A1C3E5-4962-EB18-B30F-618D953F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6"/>
          <a:stretch/>
        </p:blipFill>
        <p:spPr>
          <a:xfrm>
            <a:off x="6653737" y="2384100"/>
            <a:ext cx="4750236" cy="28329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FDF1353-768B-9409-7227-4F69250322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"/>
          <a:stretch/>
        </p:blipFill>
        <p:spPr>
          <a:xfrm>
            <a:off x="957816" y="2384100"/>
            <a:ext cx="4750236" cy="28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4968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95801" y="254079"/>
            <a:ext cx="5716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part0</a:t>
            </a:r>
          </a:p>
          <a:p>
            <a:pPr latinLnBrk="0">
              <a:defRPr/>
            </a:pPr>
            <a:endParaRPr lang="en-US" altLang="ko-KR" sz="12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defRPr/>
            </a:pPr>
            <a:r>
              <a:rPr lang="ko-KR" altLang="en-US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en-US" altLang="ko-KR" sz="2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4352278" y="2101275"/>
            <a:ext cx="38659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500" dirty="0">
                <a:solidFill>
                  <a:schemeClr val="bg1"/>
                </a:solidFill>
              </a:rPr>
              <a:t>프로젝트 주제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ko-Kore-KR" altLang="en-US" sz="2500" dirty="0">
                <a:solidFill>
                  <a:schemeClr val="bg1"/>
                </a:solidFill>
              </a:rPr>
              <a:t>데이터</a:t>
            </a:r>
            <a:r>
              <a:rPr kumimoji="1" lang="ko-KR" altLang="en-US" sz="2500" dirty="0">
                <a:solidFill>
                  <a:schemeClr val="bg1"/>
                </a:solidFill>
              </a:rPr>
              <a:t> 출처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ko-Kore-KR" altLang="en-US" sz="2500" dirty="0">
                <a:solidFill>
                  <a:schemeClr val="bg1"/>
                </a:solidFill>
              </a:rPr>
              <a:t>변수설명</a:t>
            </a: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ko-Kore-KR" altLang="en-US" sz="2500" dirty="0">
                <a:solidFill>
                  <a:schemeClr val="bg1"/>
                </a:solidFill>
              </a:rPr>
              <a:t>분석</a:t>
            </a:r>
            <a:r>
              <a:rPr kumimoji="1" lang="ko-KR" altLang="en-US" sz="2500" dirty="0">
                <a:solidFill>
                  <a:schemeClr val="bg1"/>
                </a:solidFill>
              </a:rPr>
              <a:t> </a:t>
            </a:r>
            <a:r>
              <a:rPr kumimoji="1" lang="en-US" altLang="ko-KR" sz="2500" dirty="0">
                <a:solidFill>
                  <a:schemeClr val="bg1"/>
                </a:solidFill>
              </a:rPr>
              <a:t>Tool</a:t>
            </a: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</a:rPr>
              <a:t>EDA</a:t>
            </a:r>
          </a:p>
          <a:p>
            <a:pPr marL="457200" indent="-457200"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</a:rPr>
              <a:t>Model Fitting</a:t>
            </a:r>
          </a:p>
          <a:p>
            <a:pPr marL="457200" indent="-457200"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</a:rPr>
              <a:t>Model </a:t>
            </a:r>
            <a:r>
              <a:rPr kumimoji="1" lang="ko-KR" altLang="en-US" sz="2500" dirty="0">
                <a:solidFill>
                  <a:schemeClr val="bg1"/>
                </a:solidFill>
              </a:rPr>
              <a:t>비교</a:t>
            </a:r>
            <a:r>
              <a:rPr kumimoji="1" lang="en-US" altLang="ko-KR" sz="2500" dirty="0">
                <a:solidFill>
                  <a:schemeClr val="bg1"/>
                </a:solidFill>
              </a:rPr>
              <a:t>/</a:t>
            </a:r>
            <a:r>
              <a:rPr kumimoji="1" lang="ko-KR" altLang="en-US" sz="2500" dirty="0">
                <a:solidFill>
                  <a:schemeClr val="bg1"/>
                </a:solidFill>
              </a:rPr>
              <a:t>선택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</a:rPr>
              <a:t>Model </a:t>
            </a:r>
            <a:r>
              <a:rPr kumimoji="1" lang="ko-KR" altLang="en-US" sz="2500" dirty="0">
                <a:solidFill>
                  <a:schemeClr val="bg1"/>
                </a:solidFill>
              </a:rPr>
              <a:t>적용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예측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ko-KR" altLang="en-US" sz="2500" dirty="0">
                <a:solidFill>
                  <a:schemeClr val="bg1"/>
                </a:solidFill>
              </a:rPr>
              <a:t>결론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4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568" y="-15712"/>
            <a:ext cx="12501133" cy="6876000"/>
            <a:chOff x="-297133" y="-9525"/>
            <a:chExt cx="12501133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297133" y="147826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모델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적용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예측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791B75BF-7A2D-13B6-32BD-F562DBBA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24958-6DB2-4FCE-1C0A-1D59AC28D1B5}"/>
              </a:ext>
            </a:extLst>
          </p:cNvPr>
          <p:cNvSpPr txBox="1"/>
          <p:nvPr/>
        </p:nvSpPr>
        <p:spPr>
          <a:xfrm>
            <a:off x="8190901" y="5275238"/>
            <a:ext cx="3845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9802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9150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8A5B3-A519-BD01-6365-603C99913751}"/>
              </a:ext>
            </a:extLst>
          </p:cNvPr>
          <p:cNvSpPr txBox="1"/>
          <p:nvPr/>
        </p:nvSpPr>
        <p:spPr>
          <a:xfrm>
            <a:off x="646420" y="5248763"/>
            <a:ext cx="39642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0.9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445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8658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6FA8D8-7E74-8930-D20C-B6AA324E55BF}"/>
              </a:ext>
            </a:extLst>
          </p:cNvPr>
          <p:cNvSpPr txBox="1"/>
          <p:nvPr/>
        </p:nvSpPr>
        <p:spPr>
          <a:xfrm>
            <a:off x="882336" y="1449762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소득</a:t>
            </a:r>
            <a:r>
              <a:rPr kumimoji="1" lang="en-US" altLang="ko-Kore-KR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</a:t>
            </a:r>
            <a:r>
              <a:rPr kumimoji="1" lang="en-US" altLang="ko-KR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/3</a:t>
            </a:r>
            <a:r>
              <a:rPr kumimoji="1" lang="ko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분위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786C12-19D0-8603-8CD2-0D03ED300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3"/>
          <a:stretch/>
        </p:blipFill>
        <p:spPr>
          <a:xfrm>
            <a:off x="8176630" y="2241611"/>
            <a:ext cx="3492530" cy="25944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CE5F8B-A6F2-7511-C73D-093A3D625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0"/>
          <a:stretch/>
        </p:blipFill>
        <p:spPr>
          <a:xfrm>
            <a:off x="796922" y="2245335"/>
            <a:ext cx="3538611" cy="2594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BF783-B934-E786-4162-3CB4B7E98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3"/>
          <a:stretch/>
        </p:blipFill>
        <p:spPr>
          <a:xfrm>
            <a:off x="4522976" y="2232107"/>
            <a:ext cx="3516163" cy="25944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C9AAD6-97FD-98F8-306F-0DA6CDFD25BB}"/>
              </a:ext>
            </a:extLst>
          </p:cNvPr>
          <p:cNvSpPr txBox="1"/>
          <p:nvPr/>
        </p:nvSpPr>
        <p:spPr>
          <a:xfrm>
            <a:off x="4591224" y="1439235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소득</a:t>
            </a:r>
            <a:r>
              <a:rPr kumimoji="1" lang="en-US" altLang="ko-KR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2/3</a:t>
            </a:r>
            <a:r>
              <a:rPr kumimoji="1" lang="ko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분위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1FD81-26E3-C15F-C640-A7206665D8FB}"/>
              </a:ext>
            </a:extLst>
          </p:cNvPr>
          <p:cNvSpPr txBox="1"/>
          <p:nvPr/>
        </p:nvSpPr>
        <p:spPr>
          <a:xfrm>
            <a:off x="8253355" y="1447504"/>
            <a:ext cx="2181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소득</a:t>
            </a:r>
            <a:r>
              <a:rPr kumimoji="1" lang="en-US" altLang="ko-KR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3/3</a:t>
            </a:r>
            <a:r>
              <a:rPr kumimoji="1" lang="ko-KR" altLang="en-US" sz="2500" b="1" dirty="0">
                <a:solidFill>
                  <a:prstClr val="white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분위</a:t>
            </a:r>
            <a:endParaRPr kumimoji="1" lang="ko-Kore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28E38-0C14-69DD-942A-892A989EFAA9}"/>
              </a:ext>
            </a:extLst>
          </p:cNvPr>
          <p:cNvSpPr txBox="1"/>
          <p:nvPr/>
        </p:nvSpPr>
        <p:spPr>
          <a:xfrm>
            <a:off x="4457664" y="5282952"/>
            <a:ext cx="4029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Train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9722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Test </a:t>
            </a:r>
            <a:r>
              <a:rPr kumimoji="1" lang="en-US" altLang="ko-Kore-KR" sz="2500" dirty="0">
                <a:solidFill>
                  <a:schemeClr val="bg1"/>
                </a:solidFill>
              </a:rPr>
              <a:t>R-Squared</a:t>
            </a:r>
            <a:r>
              <a:rPr kumimoji="1" lang="en-US" altLang="ko-Kore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: 0.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9379</a:t>
            </a: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60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결론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18DE40-CA0A-FC41-C465-0D2976BBC1E1}"/>
              </a:ext>
            </a:extLst>
          </p:cNvPr>
          <p:cNvSpPr txBox="1"/>
          <p:nvPr/>
        </p:nvSpPr>
        <p:spPr>
          <a:xfrm>
            <a:off x="2982058" y="2296988"/>
            <a:ext cx="60461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2500" dirty="0" err="1">
                <a:solidFill>
                  <a:prstClr val="white"/>
                </a:solidFill>
                <a:latin typeface="맑은 고딕" panose="020F0502020204030204"/>
              </a:rPr>
              <a:t>total_tests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</a:rPr>
              <a:t>,</a:t>
            </a:r>
            <a:r>
              <a:rPr kumimoji="1" lang="ko-KR" altLang="en-US" sz="2500" dirty="0">
                <a:solidFill>
                  <a:prstClr val="white"/>
                </a:solidFill>
                <a:latin typeface="맑은 고딕" panose="020F0502020204030204"/>
              </a:rPr>
              <a:t> </a:t>
            </a:r>
            <a:r>
              <a:rPr kumimoji="1" lang="en-US" altLang="ko-KR" sz="2500" dirty="0" err="1">
                <a:solidFill>
                  <a:prstClr val="white"/>
                </a:solidFill>
                <a:latin typeface="맑은 고딕" panose="020F0502020204030204"/>
              </a:rPr>
              <a:t>icu_patients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</a:rPr>
              <a:t>, </a:t>
            </a:r>
            <a:r>
              <a:rPr kumimoji="1" lang="en-US" altLang="ko-KR" sz="2500" dirty="0" err="1">
                <a:solidFill>
                  <a:prstClr val="white"/>
                </a:solidFill>
                <a:latin typeface="맑은 고딕" panose="020F0502020204030204"/>
              </a:rPr>
              <a:t>new_cases</a:t>
            </a:r>
            <a:r>
              <a:rPr kumimoji="1" lang="ko-KR" altLang="en-US" sz="2500" dirty="0" err="1">
                <a:solidFill>
                  <a:prstClr val="white"/>
                </a:solidFill>
                <a:latin typeface="맑은 고딕" panose="020F0502020204030204"/>
              </a:rPr>
              <a:t>를</a:t>
            </a:r>
            <a:endParaRPr kumimoji="1" lang="en-US" altLang="ko-KR" sz="2500" dirty="0">
              <a:solidFill>
                <a:prstClr val="white"/>
              </a:solidFill>
              <a:latin typeface="맑은 고딕" panose="020F0502020204030204"/>
            </a:endParaRPr>
          </a:p>
          <a:p>
            <a:pPr lvl="0"/>
            <a:r>
              <a:rPr kumimoji="1" lang="ko-KR" altLang="en-US" sz="2500" dirty="0">
                <a:solidFill>
                  <a:prstClr val="white"/>
                </a:solidFill>
                <a:latin typeface="맑은 고딕" panose="020F0502020204030204"/>
              </a:rPr>
              <a:t>주요 요인으로 삼아 회귀분석을 하는</a:t>
            </a:r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</a:rPr>
              <a:t> </a:t>
            </a:r>
          </a:p>
          <a:p>
            <a:pPr lvl="0"/>
            <a:r>
              <a:rPr kumimoji="1" lang="en-US" altLang="ko-KR" sz="2500" dirty="0">
                <a:solidFill>
                  <a:prstClr val="white"/>
                </a:solidFill>
                <a:latin typeface="맑은 고딕" panose="020F0502020204030204"/>
              </a:rPr>
              <a:t>GBM</a:t>
            </a:r>
            <a:r>
              <a:rPr kumimoji="1" lang="ko-KR" altLang="en-US" sz="2500" dirty="0">
                <a:solidFill>
                  <a:prstClr val="white"/>
                </a:solidFill>
                <a:latin typeface="맑은 고딕" panose="020F0502020204030204"/>
              </a:rPr>
              <a:t>의 성능이 가장 좋음</a:t>
            </a:r>
            <a:endParaRPr kumimoji="1" lang="en-US" altLang="ko-KR" sz="2500" dirty="0">
              <a:solidFill>
                <a:prstClr val="white"/>
              </a:solidFill>
              <a:latin typeface="맑은 고딕" panose="020F0502020204030204"/>
            </a:endParaRPr>
          </a:p>
          <a:p>
            <a:pPr lvl="0"/>
            <a:endParaRPr kumimoji="1" lang="en-US" altLang="ko-KR" sz="2500" dirty="0">
              <a:solidFill>
                <a:prstClr val="white"/>
              </a:solidFill>
              <a:latin typeface="맑은 고딕" panose="020F0502020204030204"/>
            </a:endParaRPr>
          </a:p>
          <a:p>
            <a:pPr lvl="0"/>
            <a:r>
              <a:rPr kumimoji="1" lang="ko-KR" altLang="en-US" sz="2500" dirty="0">
                <a:solidFill>
                  <a:prstClr val="white"/>
                </a:solidFill>
                <a:latin typeface="맑은 고딕" panose="020F0502020204030204"/>
              </a:rPr>
              <a:t> </a:t>
            </a:r>
            <a:endParaRPr kumimoji="1" lang="en-US" altLang="ko-KR" sz="2500" dirty="0">
              <a:solidFill>
                <a:prstClr val="white"/>
              </a:solidFill>
              <a:latin typeface="맑은 고딕" panose="020F0502020204030204"/>
            </a:endParaRPr>
          </a:p>
          <a:p>
            <a:pPr lvl="0"/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변수 중 유일하게 </a:t>
            </a:r>
            <a:r>
              <a:rPr kumimoji="1" lang="en-US" altLang="ko-K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stringency_index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만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음의 상관관계 가짐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lvl="0"/>
            <a:endParaRPr kumimoji="1" lang="en-US" altLang="ko-Kore-KR" sz="2500" dirty="0">
              <a:solidFill>
                <a:prstClr val="white"/>
              </a:solidFill>
              <a:latin typeface="맑은 고딕" panose="020F0502020204030204"/>
            </a:endParaRPr>
          </a:p>
          <a:p>
            <a:pPr lvl="0"/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6635" y="-9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결론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1AE43B-CF1E-52F6-BAD5-280072A7323C}"/>
              </a:ext>
            </a:extLst>
          </p:cNvPr>
          <p:cNvSpPr txBox="1"/>
          <p:nvPr/>
        </p:nvSpPr>
        <p:spPr>
          <a:xfrm>
            <a:off x="2982059" y="2296988"/>
            <a:ext cx="75814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COVID-19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확진자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수가 감소해도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lvl="0"/>
            <a:r>
              <a:rPr kumimoji="1" lang="en-US" altLang="ko-KR" sz="2500" dirty="0" err="1">
                <a:solidFill>
                  <a:prstClr val="white"/>
                </a:solidFill>
              </a:rPr>
              <a:t>stringency_index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가 떨어지게 되면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COVID-19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확진자수와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사망자수가 증가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COVID-19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확진자수가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줄어들고 있더라도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사회적 거리두기와 같은 의도적 조심성이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COVID-19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사망자 수를 감소시킬 수 있다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4858" y="-1800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prstClr val="white"/>
                </a:solidFill>
                <a:latin typeface="맑은 고딕" panose="020F0502020204030204"/>
              </a:rPr>
              <a:t>결론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E4A4BA9-FD9A-D686-4E24-1601F75E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15" y="1474986"/>
            <a:ext cx="7880732" cy="471753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C294AD4-E012-147F-A1B3-665881CD2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7"/>
          <a:stretch/>
        </p:blipFill>
        <p:spPr>
          <a:xfrm>
            <a:off x="3500230" y="4148401"/>
            <a:ext cx="1361138" cy="876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82476D-3670-4477-EDA6-FF30D4C9A2B3}"/>
              </a:ext>
            </a:extLst>
          </p:cNvPr>
          <p:cNvSpPr txBox="1"/>
          <p:nvPr/>
        </p:nvSpPr>
        <p:spPr>
          <a:xfrm>
            <a:off x="679787" y="1565577"/>
            <a:ext cx="1458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>
                <a:solidFill>
                  <a:schemeClr val="bg1"/>
                </a:solidFill>
              </a:rPr>
              <a:t>한국</a:t>
            </a:r>
          </a:p>
        </p:txBody>
      </p:sp>
    </p:spTree>
    <p:extLst>
      <p:ext uri="{BB962C8B-B14F-4D97-AF65-F5344CB8AC3E}">
        <p14:creationId xmlns:p14="http://schemas.microsoft.com/office/powerpoint/2010/main" val="152449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229" y="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결론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803C4FB-F3B6-F687-06D1-AC4200FE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01" y="1382670"/>
            <a:ext cx="7937975" cy="48684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062A82-673E-2537-C4D5-54C9890E3ED1}"/>
              </a:ext>
            </a:extLst>
          </p:cNvPr>
          <p:cNvSpPr txBox="1"/>
          <p:nvPr/>
        </p:nvSpPr>
        <p:spPr>
          <a:xfrm>
            <a:off x="679787" y="1565577"/>
            <a:ext cx="1458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>
                <a:solidFill>
                  <a:schemeClr val="bg1"/>
                </a:solidFill>
              </a:rPr>
              <a:t>전세계</a:t>
            </a: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56FB62BD-0AAA-6A80-502F-6B4CF65831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7"/>
          <a:stretch/>
        </p:blipFill>
        <p:spPr>
          <a:xfrm>
            <a:off x="3627551" y="4148401"/>
            <a:ext cx="136113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91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229" y="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결론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62A82-673E-2537-C4D5-54C9890E3ED1}"/>
              </a:ext>
            </a:extLst>
          </p:cNvPr>
          <p:cNvSpPr txBox="1"/>
          <p:nvPr/>
        </p:nvSpPr>
        <p:spPr>
          <a:xfrm>
            <a:off x="679787" y="1565577"/>
            <a:ext cx="1458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전세계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08F20A6-FEF7-74A0-B188-C3534FF66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79" y="1378373"/>
            <a:ext cx="7959227" cy="4868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6FA3D-6888-2180-7971-346B3F134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84" y="4764603"/>
            <a:ext cx="1365491" cy="1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8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1225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661696" y="3267373"/>
            <a:ext cx="57161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감사합니다</a:t>
            </a:r>
            <a:endParaRPr kumimoji="1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part1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>
              <a:defRPr/>
            </a:pPr>
            <a:r>
              <a:rPr lang="ko-KR" altLang="en-US" sz="24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ko-KR" altLang="en-US" sz="24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프로젝트 주제</a:t>
            </a:r>
            <a:endParaRPr lang="en-US" altLang="ko-KR" sz="24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2174372" y="1737489"/>
            <a:ext cx="8715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solidFill>
                  <a:schemeClr val="bg1"/>
                </a:solidFill>
              </a:rPr>
              <a:t>COVID-19 </a:t>
            </a:r>
            <a:r>
              <a:rPr kumimoji="1" lang="ko-KR" altLang="en-US" sz="3000" dirty="0">
                <a:solidFill>
                  <a:schemeClr val="bg1"/>
                </a:solidFill>
              </a:rPr>
              <a:t>감염으로 인한 사망자 수 예측</a:t>
            </a:r>
            <a:endParaRPr kumimoji="1" lang="en-US" altLang="ko-Kore-KR" sz="3000" dirty="0">
              <a:solidFill>
                <a:schemeClr val="bg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944F1-088B-AB27-5114-26F0FF109562}"/>
              </a:ext>
            </a:extLst>
          </p:cNvPr>
          <p:cNvSpPr txBox="1"/>
          <p:nvPr/>
        </p:nvSpPr>
        <p:spPr>
          <a:xfrm>
            <a:off x="2700018" y="3072978"/>
            <a:ext cx="67017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500" dirty="0">
                <a:solidFill>
                  <a:schemeClr val="bg1"/>
                </a:solidFill>
              </a:rPr>
              <a:t>백신 </a:t>
            </a:r>
            <a:r>
              <a:rPr kumimoji="1" lang="ko-KR" altLang="en-US" sz="2500" dirty="0" err="1">
                <a:solidFill>
                  <a:schemeClr val="bg1"/>
                </a:solidFill>
              </a:rPr>
              <a:t>접종자</a:t>
            </a:r>
            <a:r>
              <a:rPr kumimoji="1" lang="ko-KR" altLang="en-US" sz="2500" dirty="0">
                <a:solidFill>
                  <a:schemeClr val="bg1"/>
                </a:solidFill>
              </a:rPr>
              <a:t> 수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주간 병원 수용 가능 환자수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양성 환자 비율 등 여러가지 요인을 통해</a:t>
            </a:r>
            <a:r>
              <a:rPr kumimoji="1" lang="en-US" altLang="ko-KR" sz="2500" dirty="0">
                <a:solidFill>
                  <a:schemeClr val="bg1"/>
                </a:solidFill>
              </a:rPr>
              <a:t> COVID-19 </a:t>
            </a:r>
            <a:r>
              <a:rPr kumimoji="1" lang="ko-KR" altLang="en-US" sz="2500" dirty="0">
                <a:solidFill>
                  <a:schemeClr val="bg1"/>
                </a:solidFill>
              </a:rPr>
              <a:t>감염으로 인한 </a:t>
            </a:r>
            <a:r>
              <a:rPr kumimoji="1" lang="ko-KR" altLang="en-US" sz="2500" dirty="0">
                <a:solidFill>
                  <a:srgbClr val="FFC000"/>
                </a:solidFill>
              </a:rPr>
              <a:t>사망자 수</a:t>
            </a:r>
            <a:r>
              <a:rPr kumimoji="1" lang="ko-KR" altLang="en-US" sz="2500" dirty="0">
                <a:solidFill>
                  <a:schemeClr val="bg1"/>
                </a:solidFill>
              </a:rPr>
              <a:t>를 예측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500" dirty="0">
                <a:solidFill>
                  <a:schemeClr val="bg1"/>
                </a:solidFill>
              </a:rPr>
              <a:t>한국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일본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미국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유럽</a:t>
            </a:r>
            <a:r>
              <a:rPr kumimoji="1" lang="en-US" altLang="ko-KR" sz="2500" dirty="0">
                <a:solidFill>
                  <a:schemeClr val="bg1"/>
                </a:solidFill>
              </a:rPr>
              <a:t>,</a:t>
            </a:r>
            <a:r>
              <a:rPr kumimoji="1" lang="ko-KR" altLang="en-US" sz="2500" dirty="0">
                <a:solidFill>
                  <a:schemeClr val="bg1"/>
                </a:solidFill>
              </a:rPr>
              <a:t> 아시아 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r>
              <a:rPr kumimoji="1" lang="ko-KR" altLang="en-US" sz="2500" dirty="0">
                <a:solidFill>
                  <a:schemeClr val="bg1"/>
                </a:solidFill>
              </a:rPr>
              <a:t>   </a:t>
            </a:r>
            <a:r>
              <a:rPr kumimoji="1" lang="ko-KR" altLang="en-US" sz="2500" dirty="0">
                <a:solidFill>
                  <a:srgbClr val="FFC000"/>
                </a:solidFill>
              </a:rPr>
              <a:t>각각 모델을 </a:t>
            </a:r>
            <a:r>
              <a:rPr kumimoji="1" lang="en-US" altLang="ko-KR" sz="2500" dirty="0">
                <a:solidFill>
                  <a:srgbClr val="FFC000"/>
                </a:solidFill>
              </a:rPr>
              <a:t>fitting</a:t>
            </a:r>
            <a:endParaRPr kumimoji="1" lang="en-US" altLang="ko-Kore-KR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0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part2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ko-Kore-KR" altLang="en-US" sz="2400" dirty="0">
                <a:solidFill>
                  <a:schemeClr val="bg1"/>
                </a:solidFill>
              </a:rPr>
              <a:t>데이터</a:t>
            </a:r>
            <a:r>
              <a:rPr kumimoji="1" lang="ko-KR" altLang="en-US" sz="2400" dirty="0">
                <a:solidFill>
                  <a:schemeClr val="bg1"/>
                </a:solidFill>
              </a:rPr>
              <a:t> 출처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964520" y="1790058"/>
            <a:ext cx="679709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500" dirty="0">
              <a:solidFill>
                <a:schemeClr val="bg1"/>
              </a:solidFill>
            </a:endParaRPr>
          </a:p>
          <a:p>
            <a:r>
              <a:rPr kumimoji="1" lang="en-US" altLang="ko-KR" sz="4000" dirty="0">
                <a:solidFill>
                  <a:schemeClr val="bg1"/>
                </a:solidFill>
              </a:rPr>
              <a:t>Our World in Data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lang="ko-Kore-KR" altLang="en-US" sz="4000" dirty="0">
                <a:solidFill>
                  <a:schemeClr val="bg1"/>
                </a:solidFill>
                <a:sym typeface="Symbol" pitchFamily="2" charset="2"/>
              </a:rPr>
              <a:t> </a:t>
            </a:r>
            <a:endParaRPr lang="en-US" altLang="ko-Kore-KR" sz="4000" dirty="0">
              <a:solidFill>
                <a:schemeClr val="bg1"/>
              </a:solidFill>
              <a:sym typeface="Symbol" pitchFamily="2" charset="2"/>
            </a:endParaRPr>
          </a:p>
          <a:p>
            <a:r>
              <a:rPr kumimoji="1" lang="en-US" altLang="ko-Kore-KR" sz="2500" dirty="0">
                <a:solidFill>
                  <a:schemeClr val="bg1"/>
                </a:solidFill>
              </a:rPr>
              <a:t>    (https://</a:t>
            </a:r>
            <a:r>
              <a:rPr kumimoji="1" lang="en-US" altLang="ko-Kore-KR" sz="2500" dirty="0" err="1">
                <a:solidFill>
                  <a:schemeClr val="bg1"/>
                </a:solidFill>
              </a:rPr>
              <a:t>ourworldindata.org</a:t>
            </a:r>
            <a:r>
              <a:rPr kumimoji="1" lang="en-US" altLang="ko-Kore-KR" sz="2500" dirty="0">
                <a:solidFill>
                  <a:schemeClr val="bg1"/>
                </a:solidFill>
              </a:rPr>
              <a:t>/)</a:t>
            </a:r>
          </a:p>
          <a:p>
            <a:endParaRPr kumimoji="1" lang="en-US" altLang="ko-Kore-KR" sz="2500" dirty="0">
              <a:solidFill>
                <a:schemeClr val="bg1"/>
              </a:solidFill>
            </a:endParaRPr>
          </a:p>
          <a:p>
            <a:r>
              <a:rPr kumimoji="1" lang="ko-KR" altLang="en-US" sz="2500" dirty="0">
                <a:solidFill>
                  <a:schemeClr val="bg1"/>
                </a:solidFill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sym typeface="Symbol" pitchFamily="2" charset="2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sym typeface="Symbol" pitchFamily="2" charset="2"/>
              </a:rPr>
              <a:t> </a:t>
            </a:r>
            <a:r>
              <a:rPr lang="en" altLang="ko-Kore-KR" b="1" dirty="0">
                <a:solidFill>
                  <a:schemeClr val="bg1"/>
                </a:solidFill>
              </a:rPr>
              <a:t>Demographic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" altLang="ko-Kore-KR" b="1" dirty="0">
                <a:solidFill>
                  <a:schemeClr val="bg1"/>
                </a:solidFill>
              </a:rPr>
              <a:t>Health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    </a:t>
            </a:r>
            <a:r>
              <a:rPr lang="en" altLang="ko-Kore-KR" b="1" dirty="0">
                <a:solidFill>
                  <a:schemeClr val="bg1"/>
                </a:solidFill>
              </a:rPr>
              <a:t>Food and Agriculture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  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  </a:t>
            </a:r>
            <a:r>
              <a:rPr lang="en" altLang="ko-Kore-KR" b="1" dirty="0">
                <a:solidFill>
                  <a:schemeClr val="bg1"/>
                </a:solidFill>
              </a:rPr>
              <a:t>Energy and Environment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  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  </a:t>
            </a:r>
            <a:r>
              <a:rPr lang="en" altLang="ko-Kore-KR" b="1" dirty="0">
                <a:solidFill>
                  <a:schemeClr val="bg1"/>
                </a:solidFill>
              </a:rPr>
              <a:t>Innovation and Technological</a:t>
            </a:r>
          </a:p>
          <a:p>
            <a:r>
              <a:rPr lang="en" altLang="ko-Kore-KR" b="1" dirty="0">
                <a:solidFill>
                  <a:schemeClr val="bg1"/>
                </a:solidFill>
              </a:rPr>
              <a:t> </a:t>
            </a:r>
          </a:p>
          <a:p>
            <a:br>
              <a:rPr lang="en" altLang="ko-Kore-KR" dirty="0">
                <a:hlinkClick r:id="rId2"/>
              </a:rPr>
            </a:br>
            <a:endParaRPr lang="en" altLang="ko-Kore-KR" dirty="0">
              <a:hlinkClick r:id="rId2"/>
            </a:endParaRPr>
          </a:p>
          <a:p>
            <a:r>
              <a:rPr lang="en" altLang="ko-Kore-KR" b="1" dirty="0"/>
              <a:t> </a:t>
            </a:r>
          </a:p>
          <a:p>
            <a:br>
              <a:rPr lang="en" altLang="ko-Kore-KR" dirty="0">
                <a:hlinkClick r:id="rId3"/>
              </a:rPr>
            </a:br>
            <a:endParaRPr lang="en" altLang="ko-Kore-KR" dirty="0">
              <a:hlinkClick r:id="rId3"/>
            </a:endParaRPr>
          </a:p>
          <a:p>
            <a:endParaRPr lang="en" altLang="ko-Kore-KR" b="1" dirty="0"/>
          </a:p>
          <a:p>
            <a:endParaRPr lang="en" altLang="ko-Kore-KR" b="1" dirty="0"/>
          </a:p>
          <a:p>
            <a:endParaRPr lang="en" altLang="ko-Kore-KR" b="1" dirty="0"/>
          </a:p>
          <a:p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BBE797-1FC5-014F-181D-BFD758D0D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504" y="2904016"/>
            <a:ext cx="5627522" cy="16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2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8104" y="0"/>
            <a:ext cx="12255815" cy="6876000"/>
            <a:chOff x="-51815" y="-9525"/>
            <a:chExt cx="12255815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51815" y="148101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part3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ko-Kore-KR" altLang="en-US" sz="2400" dirty="0">
                <a:solidFill>
                  <a:schemeClr val="bg1"/>
                </a:solidFill>
              </a:rPr>
              <a:t>변수</a:t>
            </a:r>
            <a:r>
              <a:rPr kumimoji="1" lang="ko-KR" altLang="en-US" sz="2400" dirty="0">
                <a:solidFill>
                  <a:schemeClr val="bg1"/>
                </a:solidFill>
              </a:rPr>
              <a:t> 설명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FF7B7AF3-EC73-712A-73E3-3D5A209EA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2375"/>
              </p:ext>
            </p:extLst>
          </p:nvPr>
        </p:nvGraphicFramePr>
        <p:xfrm>
          <a:off x="964521" y="1548736"/>
          <a:ext cx="10042994" cy="482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267236">
                  <a:extLst>
                    <a:ext uri="{9D8B030D-6E8A-4147-A177-3AD203B41FA5}">
                      <a16:colId xmlns:a16="http://schemas.microsoft.com/office/drawing/2014/main" val="1686634707"/>
                    </a:ext>
                  </a:extLst>
                </a:gridCol>
                <a:gridCol w="5775758">
                  <a:extLst>
                    <a:ext uri="{9D8B030D-6E8A-4147-A177-3AD203B41FA5}">
                      <a16:colId xmlns:a16="http://schemas.microsoft.com/office/drawing/2014/main" val="1060318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bg1"/>
                          </a:solidFill>
                        </a:rPr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변수 설명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6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new_death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누적 </a:t>
                      </a:r>
                      <a:r>
                        <a:rPr lang="ko-KR" alt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확진자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0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icu_patients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위중증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환자수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total_vaccinations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+ 2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부스터 샷 누적 </a:t>
                      </a:r>
                      <a:r>
                        <a:rPr lang="ko-KR" alt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접종자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stringency_index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엄격성지수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학교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직장 닫음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 금지 등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0~100)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4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new_cases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ko-KR" alt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확진자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3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 err="1">
                          <a:solidFill>
                            <a:schemeClr val="bg1"/>
                          </a:solidFill>
                        </a:rPr>
                        <a:t>new_deaths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신규사망자 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weekly_hosp_admissions</a:t>
                      </a:r>
                      <a:r>
                        <a:rPr lang="en-US" altLang="ko-Kore-KR" dirty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주간 병원 수용 가능 환자수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weekly_icu_admissions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주간 병원 수용 가능 </a:t>
                      </a:r>
                      <a:r>
                        <a:rPr lang="ko-KR" alt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위중증</a:t>
                      </a:r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환자수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positive_rate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양성 환자 비율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3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reproduction_rate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감염 재생산지수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new_tests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코로나 검사 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total_tests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누적 코로나 검사 수</a:t>
                      </a:r>
                      <a:endParaRPr lang="ko-Kore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8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2828" y="0"/>
            <a:ext cx="12255815" cy="6876000"/>
            <a:chOff x="-51815" y="-9525"/>
            <a:chExt cx="12255815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51815" y="148101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r>
              <a:rPr kumimoji="1" lang="ko-Kore-KR" altLang="en-US" sz="2400" dirty="0">
                <a:solidFill>
                  <a:schemeClr val="bg1"/>
                </a:solidFill>
              </a:rPr>
              <a:t>분석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Tool</a:t>
            </a:r>
            <a:endParaRPr kumimoji="1" lang="en-US" altLang="ko-Kore-KR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ore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191EED-577E-610F-388D-10D00B16C1EB}"/>
              </a:ext>
            </a:extLst>
          </p:cNvPr>
          <p:cNvSpPr txBox="1"/>
          <p:nvPr/>
        </p:nvSpPr>
        <p:spPr>
          <a:xfrm>
            <a:off x="3925747" y="1874058"/>
            <a:ext cx="34608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2800" b="1" dirty="0">
                <a:solidFill>
                  <a:schemeClr val="bg1"/>
                </a:solidFill>
              </a:rPr>
              <a:t>Tableau</a:t>
            </a:r>
            <a:br>
              <a:rPr lang="en" altLang="ko-Kore-KR" sz="2800" dirty="0">
                <a:solidFill>
                  <a:schemeClr val="bg1"/>
                </a:solidFill>
              </a:rPr>
            </a:br>
            <a:r>
              <a:rPr lang="en" altLang="ko-Kore-KR" sz="2800" b="1" dirty="0">
                <a:solidFill>
                  <a:schemeClr val="bg1"/>
                </a:solidFill>
              </a:rPr>
              <a:t>Python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 err="1">
                <a:solidFill>
                  <a:schemeClr val="bg1"/>
                </a:solidFill>
              </a:rPr>
              <a:t>Sklearn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 err="1">
                <a:solidFill>
                  <a:schemeClr val="bg1"/>
                </a:solidFill>
              </a:rPr>
              <a:t>xgboost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 err="1">
                <a:solidFill>
                  <a:schemeClr val="bg1"/>
                </a:solidFill>
              </a:rPr>
              <a:t>statsmodels.api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>
                <a:solidFill>
                  <a:schemeClr val="bg1"/>
                </a:solidFill>
              </a:rPr>
              <a:t>pandas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 err="1">
                <a:solidFill>
                  <a:schemeClr val="bg1"/>
                </a:solidFill>
              </a:rPr>
              <a:t>numpy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>
                <a:solidFill>
                  <a:schemeClr val="bg1"/>
                </a:solidFill>
              </a:rPr>
              <a:t>seaborn</a:t>
            </a:r>
            <a:br>
              <a:rPr lang="en" altLang="ko-Kore-KR" sz="2500" dirty="0">
                <a:solidFill>
                  <a:schemeClr val="bg1"/>
                </a:solidFill>
              </a:rPr>
            </a:br>
            <a:r>
              <a:rPr lang="en" altLang="ko-Kore-KR" sz="2500" dirty="0" err="1">
                <a:solidFill>
                  <a:schemeClr val="bg1"/>
                </a:solidFill>
              </a:rPr>
              <a:t>matplotlib.pyplot</a:t>
            </a:r>
            <a:endParaRPr kumimoji="1" lang="ko-Kore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6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8104" y="0"/>
            <a:ext cx="12255815" cy="6876000"/>
            <a:chOff x="-51815" y="-9525"/>
            <a:chExt cx="12255815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51815" y="179059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part5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1227B-5D03-6EB3-BA3E-71B090B14902}"/>
              </a:ext>
            </a:extLst>
          </p:cNvPr>
          <p:cNvSpPr/>
          <p:nvPr/>
        </p:nvSpPr>
        <p:spPr>
          <a:xfrm>
            <a:off x="659763" y="1321235"/>
            <a:ext cx="11029144" cy="506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BC11F5-7BDD-4809-0F66-292A2A13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8" y="1434417"/>
            <a:ext cx="3575478" cy="2398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A2D504-89D4-A5BD-023A-9B7D5ACB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92" y="1468092"/>
            <a:ext cx="3502628" cy="24499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4F3983-A73C-A0C5-77FC-276C7398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635" y="1472300"/>
            <a:ext cx="3785484" cy="2501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3E8E2E-1E26-ABC3-CE4B-87760A6AF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07" y="3889274"/>
            <a:ext cx="3541613" cy="24772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A8172F-7524-A0B6-BD31-5EEFD93C7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102" y="3964443"/>
            <a:ext cx="3692988" cy="2440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50BFB9-4F2D-DAED-A845-8F1709CBB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654" y="3973764"/>
            <a:ext cx="3785483" cy="24154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42B8CC-CC2B-0088-370E-23DF9E37E423}"/>
              </a:ext>
            </a:extLst>
          </p:cNvPr>
          <p:cNvSpPr txBox="1"/>
          <p:nvPr/>
        </p:nvSpPr>
        <p:spPr>
          <a:xfrm>
            <a:off x="1220827" y="685639"/>
            <a:ext cx="808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   boxplot /</a:t>
            </a:r>
            <a:r>
              <a:rPr kumimoji="1" lang="en-US" altLang="ko-Kore-KR" dirty="0" err="1">
                <a:solidFill>
                  <a:schemeClr val="bg1"/>
                </a:solidFill>
              </a:rPr>
              <a:t>distplot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216858" cy="6876000"/>
            <a:chOff x="-12858" y="-9525"/>
            <a:chExt cx="12216858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0.8cm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424452"/>
                  </a:solidFill>
                </a:rPr>
                <a:t>90º</a:t>
              </a:r>
              <a:endParaRPr lang="ko-KR" altLang="en-US" sz="800" dirty="0">
                <a:solidFill>
                  <a:srgbClr val="424452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108204" y="176677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part5</a:t>
            </a:r>
          </a:p>
          <a:p>
            <a:pPr latinLnBrk="0">
              <a:defRPr/>
            </a:pPr>
            <a:endParaRPr lang="en-US" altLang="ko-KR" sz="1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49DC-D0EE-713B-740D-CD3619EF3EB0}"/>
              </a:ext>
            </a:extLst>
          </p:cNvPr>
          <p:cNvSpPr txBox="1"/>
          <p:nvPr/>
        </p:nvSpPr>
        <p:spPr>
          <a:xfrm>
            <a:off x="3136739" y="2020252"/>
            <a:ext cx="67017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kumimoji="1"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1227B-5D03-6EB3-BA3E-71B090B14902}"/>
              </a:ext>
            </a:extLst>
          </p:cNvPr>
          <p:cNvSpPr/>
          <p:nvPr/>
        </p:nvSpPr>
        <p:spPr>
          <a:xfrm>
            <a:off x="659763" y="1321235"/>
            <a:ext cx="11029144" cy="506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B1557-1B30-6622-84CD-F0BD5AB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2" y="1427964"/>
            <a:ext cx="3737838" cy="23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0A4E781-BC12-9D4C-9E35-2A281A09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90" y="1516976"/>
            <a:ext cx="3609375" cy="23476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B17079-598B-1E45-D3EB-7C86095F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65" y="1461998"/>
            <a:ext cx="3667747" cy="24990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D7D38E-385D-D468-DA02-A377BD3A5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41" y="4150812"/>
            <a:ext cx="3482518" cy="21619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9A01B9E-2848-6E91-62CA-EA90E91A0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390" y="4067041"/>
            <a:ext cx="3703651" cy="21903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4377FAE-A34B-4416-E6F9-FB24E999B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002" y="4030818"/>
            <a:ext cx="3482519" cy="23407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4CFFA2-8FF6-6CB3-1246-D92DE407F815}"/>
              </a:ext>
            </a:extLst>
          </p:cNvPr>
          <p:cNvSpPr txBox="1"/>
          <p:nvPr/>
        </p:nvSpPr>
        <p:spPr>
          <a:xfrm>
            <a:off x="1220827" y="685639"/>
            <a:ext cx="808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   boxplot /</a:t>
            </a:r>
            <a:r>
              <a:rPr kumimoji="1" lang="en-US" altLang="ko-Kore-KR" dirty="0" err="1">
                <a:solidFill>
                  <a:schemeClr val="bg1"/>
                </a:solidFill>
              </a:rPr>
              <a:t>distplot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7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446" y="0"/>
            <a:ext cx="12317669" cy="6876000"/>
            <a:chOff x="-113669" y="-9525"/>
            <a:chExt cx="12317669" cy="6876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175471-2E2F-4AE4-A483-1060323A18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667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38971F5-2DE8-4912-9F22-61E1B991F0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339321" y="3428475"/>
              <a:ext cx="6876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A380D5-A21E-4042-92BB-FFE128C80D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1980" y="3420000"/>
              <a:ext cx="6840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A094D7-A3C3-4428-BC85-CBEB58D151F5}"/>
                </a:ext>
              </a:extLst>
            </p:cNvPr>
            <p:cNvCxnSpPr>
              <a:cxnSpLocks/>
            </p:cNvCxnSpPr>
            <p:nvPr/>
          </p:nvCxnSpPr>
          <p:spPr>
            <a:xfrm>
              <a:off x="-12000" y="6715126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10822D-0E0E-49AB-9139-4064F2253368}"/>
                </a:ext>
              </a:extLst>
            </p:cNvPr>
            <p:cNvSpPr/>
            <p:nvPr/>
          </p:nvSpPr>
          <p:spPr>
            <a:xfrm>
              <a:off x="1784604" y="176677"/>
              <a:ext cx="1949196" cy="547223"/>
            </a:xfrm>
            <a:custGeom>
              <a:avLst/>
              <a:gdLst>
                <a:gd name="connsiteX0" fmla="*/ 167687 w 1949196"/>
                <a:gd name="connsiteY0" fmla="*/ 0 h 547223"/>
                <a:gd name="connsiteX1" fmla="*/ 1447680 w 1949196"/>
                <a:gd name="connsiteY1" fmla="*/ 0 h 547223"/>
                <a:gd name="connsiteX2" fmla="*/ 1566253 w 1949196"/>
                <a:gd name="connsiteY2" fmla="*/ 49114 h 547223"/>
                <a:gd name="connsiteX3" fmla="*/ 1569410 w 1949196"/>
                <a:gd name="connsiteY3" fmla="*/ 53798 h 547223"/>
                <a:gd name="connsiteX4" fmla="*/ 1582763 w 1949196"/>
                <a:gd name="connsiteY4" fmla="*/ 62665 h 547223"/>
                <a:gd name="connsiteX5" fmla="*/ 1772139 w 1949196"/>
                <a:gd name="connsiteY5" fmla="*/ 252040 h 547223"/>
                <a:gd name="connsiteX6" fmla="*/ 1777075 w 1949196"/>
                <a:gd name="connsiteY6" fmla="*/ 259361 h 547223"/>
                <a:gd name="connsiteX7" fmla="*/ 1871179 w 1949196"/>
                <a:gd name="connsiteY7" fmla="*/ 298340 h 547223"/>
                <a:gd name="connsiteX8" fmla="*/ 1949196 w 1949196"/>
                <a:gd name="connsiteY8" fmla="*/ 298340 h 547223"/>
                <a:gd name="connsiteX9" fmla="*/ 1949196 w 1949196"/>
                <a:gd name="connsiteY9" fmla="*/ 547223 h 547223"/>
                <a:gd name="connsiteX10" fmla="*/ 0 w 1949196"/>
                <a:gd name="connsiteY10" fmla="*/ 547223 h 547223"/>
                <a:gd name="connsiteX11" fmla="*/ 0 w 1949196"/>
                <a:gd name="connsiteY11" fmla="*/ 167687 h 547223"/>
                <a:gd name="connsiteX12" fmla="*/ 167687 w 1949196"/>
                <a:gd name="connsiteY12" fmla="*/ 0 h 54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196" h="547223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949196" y="298340"/>
                  </a:lnTo>
                  <a:lnTo>
                    <a:pt x="1949196" y="547223"/>
                  </a:lnTo>
                  <a:lnTo>
                    <a:pt x="0" y="547223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solidFill>
              <a:srgbClr val="0F111D"/>
            </a:solidFill>
            <a:ln w="19050">
              <a:solidFill>
                <a:srgbClr val="4D505F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4E4D2-E4FB-4B4B-A356-A503579FE9BB}"/>
                </a:ext>
              </a:extLst>
            </p:cNvPr>
            <p:cNvCxnSpPr>
              <a:cxnSpLocks/>
            </p:cNvCxnSpPr>
            <p:nvPr/>
          </p:nvCxnSpPr>
          <p:spPr>
            <a:xfrm>
              <a:off x="-12858" y="476947"/>
              <a:ext cx="12204000" cy="0"/>
            </a:xfrm>
            <a:prstGeom prst="line">
              <a:avLst/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3E38DE8-3738-422F-96B6-DCA5FF171572}"/>
                </a:ext>
              </a:extLst>
            </p:cNvPr>
            <p:cNvGrpSpPr/>
            <p:nvPr/>
          </p:nvGrpSpPr>
          <p:grpSpPr>
            <a:xfrm>
              <a:off x="11271248" y="174296"/>
              <a:ext cx="114811" cy="288000"/>
              <a:chOff x="5822948" y="174296"/>
              <a:chExt cx="114811" cy="28800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3F39963-C134-4554-B199-60AFB570F7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36354" y="318296"/>
                <a:ext cx="288000" cy="0"/>
              </a:xfrm>
              <a:prstGeom prst="line">
                <a:avLst/>
              </a:prstGeom>
              <a:ln w="12700">
                <a:solidFill>
                  <a:srgbClr val="424452">
                    <a:alpha val="6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761B635D-4F55-42F9-BFC9-4975889F2988}"/>
                  </a:ext>
                </a:extLst>
              </p:cNvPr>
              <p:cNvSpPr/>
              <p:nvPr/>
            </p:nvSpPr>
            <p:spPr>
              <a:xfrm>
                <a:off x="5822948" y="179801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0B7A429-BA56-42DB-8461-7F7B0F9EF390}"/>
                  </a:ext>
                </a:extLst>
              </p:cNvPr>
              <p:cNvSpPr/>
              <p:nvPr/>
            </p:nvSpPr>
            <p:spPr>
              <a:xfrm rot="10800000">
                <a:off x="5822948" y="415513"/>
                <a:ext cx="114811" cy="45719"/>
              </a:xfrm>
              <a:custGeom>
                <a:avLst/>
                <a:gdLst>
                  <a:gd name="connsiteX0" fmla="*/ 0 w 159543"/>
                  <a:gd name="connsiteY0" fmla="*/ 57150 h 64293"/>
                  <a:gd name="connsiteX1" fmla="*/ 90487 w 159543"/>
                  <a:gd name="connsiteY1" fmla="*/ 0 h 64293"/>
                  <a:gd name="connsiteX2" fmla="*/ 159543 w 159543"/>
                  <a:gd name="connsiteY2" fmla="*/ 64293 h 64293"/>
                  <a:gd name="connsiteX0" fmla="*/ 0 w 159543"/>
                  <a:gd name="connsiteY0" fmla="*/ 56803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459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2512 w 159543"/>
                  <a:gd name="connsiteY1" fmla="*/ 0 h 63946"/>
                  <a:gd name="connsiteX2" fmla="*/ 159543 w 159543"/>
                  <a:gd name="connsiteY2" fmla="*/ 63946 h 63946"/>
                  <a:gd name="connsiteX0" fmla="*/ 0 w 159543"/>
                  <a:gd name="connsiteY0" fmla="*/ 60617 h 63946"/>
                  <a:gd name="connsiteX1" fmla="*/ 80778 w 159543"/>
                  <a:gd name="connsiteY1" fmla="*/ 0 h 63946"/>
                  <a:gd name="connsiteX2" fmla="*/ 159543 w 159543"/>
                  <a:gd name="connsiteY2" fmla="*/ 63946 h 63946"/>
                  <a:gd name="connsiteX0" fmla="*/ 0 w 160583"/>
                  <a:gd name="connsiteY0" fmla="*/ 63391 h 63946"/>
                  <a:gd name="connsiteX1" fmla="*/ 81818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  <a:gd name="connsiteX0" fmla="*/ 0 w 160583"/>
                  <a:gd name="connsiteY0" fmla="*/ 63391 h 63946"/>
                  <a:gd name="connsiteX1" fmla="*/ 81124 w 160583"/>
                  <a:gd name="connsiteY1" fmla="*/ 0 h 63946"/>
                  <a:gd name="connsiteX2" fmla="*/ 160583 w 160583"/>
                  <a:gd name="connsiteY2" fmla="*/ 63946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83" h="63946">
                    <a:moveTo>
                      <a:pt x="0" y="63391"/>
                    </a:moveTo>
                    <a:lnTo>
                      <a:pt x="81124" y="0"/>
                    </a:lnTo>
                    <a:cubicBezTo>
                      <a:pt x="106570" y="21778"/>
                      <a:pt x="135137" y="42862"/>
                      <a:pt x="160583" y="63946"/>
                    </a:cubicBezTo>
                  </a:path>
                </a:pathLst>
              </a:custGeom>
              <a:noFill/>
              <a:ln>
                <a:solidFill>
                  <a:srgbClr val="4244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F80156-A063-4228-A19A-3ABCBBAFDD99}"/>
                </a:ext>
              </a:extLst>
            </p:cNvPr>
            <p:cNvSpPr txBox="1"/>
            <p:nvPr/>
          </p:nvSpPr>
          <p:spPr>
            <a:xfrm>
              <a:off x="11353593" y="219304"/>
              <a:ext cx="575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0.8cm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E0EA2E00-119C-47C4-9F5D-B24B75B14FB2}"/>
                </a:ext>
              </a:extLst>
            </p:cNvPr>
            <p:cNvSpPr/>
            <p:nvPr/>
          </p:nvSpPr>
          <p:spPr>
            <a:xfrm>
              <a:off x="11949603" y="399420"/>
              <a:ext cx="169339" cy="169339"/>
            </a:xfrm>
            <a:prstGeom prst="arc">
              <a:avLst>
                <a:gd name="adj1" fmla="val 132561"/>
                <a:gd name="adj2" fmla="val 5374076"/>
              </a:avLst>
            </a:prstGeom>
            <a:ln w="12700">
              <a:solidFill>
                <a:srgbClr val="4244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137726-D958-4992-A6D3-C1A9174D8CF0}"/>
                </a:ext>
              </a:extLst>
            </p:cNvPr>
            <p:cNvSpPr txBox="1"/>
            <p:nvPr/>
          </p:nvSpPr>
          <p:spPr>
            <a:xfrm>
              <a:off x="11772401" y="307791"/>
              <a:ext cx="3539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2445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90º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2445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D413FF3-8040-4E72-9E65-75177523A909}"/>
                </a:ext>
              </a:extLst>
            </p:cNvPr>
            <p:cNvSpPr/>
            <p:nvPr/>
          </p:nvSpPr>
          <p:spPr>
            <a:xfrm>
              <a:off x="-113669" y="148101"/>
              <a:ext cx="11923776" cy="6542747"/>
            </a:xfrm>
            <a:custGeom>
              <a:avLst/>
              <a:gdLst>
                <a:gd name="connsiteX0" fmla="*/ 167687 w 11923776"/>
                <a:gd name="connsiteY0" fmla="*/ 0 h 6542747"/>
                <a:gd name="connsiteX1" fmla="*/ 1447680 w 11923776"/>
                <a:gd name="connsiteY1" fmla="*/ 0 h 6542747"/>
                <a:gd name="connsiteX2" fmla="*/ 1566253 w 11923776"/>
                <a:gd name="connsiteY2" fmla="*/ 49114 h 6542747"/>
                <a:gd name="connsiteX3" fmla="*/ 1569410 w 11923776"/>
                <a:gd name="connsiteY3" fmla="*/ 53798 h 6542747"/>
                <a:gd name="connsiteX4" fmla="*/ 1582763 w 11923776"/>
                <a:gd name="connsiteY4" fmla="*/ 62665 h 6542747"/>
                <a:gd name="connsiteX5" fmla="*/ 1772139 w 11923776"/>
                <a:gd name="connsiteY5" fmla="*/ 252040 h 6542747"/>
                <a:gd name="connsiteX6" fmla="*/ 1777075 w 11923776"/>
                <a:gd name="connsiteY6" fmla="*/ 259361 h 6542747"/>
                <a:gd name="connsiteX7" fmla="*/ 1871179 w 11923776"/>
                <a:gd name="connsiteY7" fmla="*/ 298340 h 6542747"/>
                <a:gd name="connsiteX8" fmla="*/ 11745842 w 11923776"/>
                <a:gd name="connsiteY8" fmla="*/ 298340 h 6542747"/>
                <a:gd name="connsiteX9" fmla="*/ 11749067 w 11923776"/>
                <a:gd name="connsiteY9" fmla="*/ 300515 h 6542747"/>
                <a:gd name="connsiteX10" fmla="*/ 11776819 w 11923776"/>
                <a:gd name="connsiteY10" fmla="*/ 303312 h 6542747"/>
                <a:gd name="connsiteX11" fmla="*/ 11923776 w 11923776"/>
                <a:gd name="connsiteY11" fmla="*/ 483622 h 6542747"/>
                <a:gd name="connsiteX12" fmla="*/ 11923776 w 11923776"/>
                <a:gd name="connsiteY12" fmla="*/ 6358697 h 6542747"/>
                <a:gd name="connsiteX13" fmla="*/ 11739727 w 11923776"/>
                <a:gd name="connsiteY13" fmla="*/ 6542746 h 6542747"/>
                <a:gd name="connsiteX14" fmla="*/ 11645363 w 11923776"/>
                <a:gd name="connsiteY14" fmla="*/ 6542746 h 6542747"/>
                <a:gd name="connsiteX15" fmla="*/ 11645358 w 11923776"/>
                <a:gd name="connsiteY15" fmla="*/ 6542747 h 6542747"/>
                <a:gd name="connsiteX16" fmla="*/ 177834 w 11923776"/>
                <a:gd name="connsiteY16" fmla="*/ 6542747 h 6542747"/>
                <a:gd name="connsiteX17" fmla="*/ 0 w 11923776"/>
                <a:gd name="connsiteY17" fmla="*/ 6364913 h 6542747"/>
                <a:gd name="connsiteX18" fmla="*/ 0 w 11923776"/>
                <a:gd name="connsiteY18" fmla="*/ 1300288 h 6542747"/>
                <a:gd name="connsiteX19" fmla="*/ 0 w 11923776"/>
                <a:gd name="connsiteY19" fmla="*/ 1300287 h 6542747"/>
                <a:gd name="connsiteX20" fmla="*/ 0 w 11923776"/>
                <a:gd name="connsiteY20" fmla="*/ 167687 h 6542747"/>
                <a:gd name="connsiteX21" fmla="*/ 167687 w 11923776"/>
                <a:gd name="connsiteY21" fmla="*/ 0 h 654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923776" h="6542747">
                  <a:moveTo>
                    <a:pt x="167687" y="0"/>
                  </a:moveTo>
                  <a:lnTo>
                    <a:pt x="1447680" y="0"/>
                  </a:lnTo>
                  <a:cubicBezTo>
                    <a:pt x="1493986" y="0"/>
                    <a:pt x="1535908" y="18769"/>
                    <a:pt x="1566253" y="49114"/>
                  </a:cubicBezTo>
                  <a:lnTo>
                    <a:pt x="1569410" y="53798"/>
                  </a:lnTo>
                  <a:lnTo>
                    <a:pt x="1582763" y="62665"/>
                  </a:lnTo>
                  <a:lnTo>
                    <a:pt x="1772139" y="252040"/>
                  </a:lnTo>
                  <a:lnTo>
                    <a:pt x="1777075" y="259361"/>
                  </a:lnTo>
                  <a:cubicBezTo>
                    <a:pt x="1801158" y="283444"/>
                    <a:pt x="1834429" y="298340"/>
                    <a:pt x="1871179" y="298340"/>
                  </a:cubicBezTo>
                  <a:lnTo>
                    <a:pt x="11745842" y="298340"/>
                  </a:lnTo>
                  <a:lnTo>
                    <a:pt x="11749067" y="300515"/>
                  </a:lnTo>
                  <a:lnTo>
                    <a:pt x="11776819" y="303312"/>
                  </a:lnTo>
                  <a:cubicBezTo>
                    <a:pt x="11860687" y="320474"/>
                    <a:pt x="11923776" y="394681"/>
                    <a:pt x="11923776" y="483622"/>
                  </a:cubicBezTo>
                  <a:lnTo>
                    <a:pt x="11923776" y="6358697"/>
                  </a:lnTo>
                  <a:cubicBezTo>
                    <a:pt x="11923776" y="6460344"/>
                    <a:pt x="11841374" y="6542746"/>
                    <a:pt x="11739727" y="6542746"/>
                  </a:cubicBezTo>
                  <a:lnTo>
                    <a:pt x="11645363" y="6542746"/>
                  </a:lnTo>
                  <a:lnTo>
                    <a:pt x="11645358" y="6542747"/>
                  </a:lnTo>
                  <a:lnTo>
                    <a:pt x="177834" y="6542747"/>
                  </a:lnTo>
                  <a:cubicBezTo>
                    <a:pt x="79619" y="6542747"/>
                    <a:pt x="0" y="6463128"/>
                    <a:pt x="0" y="6364913"/>
                  </a:cubicBezTo>
                  <a:lnTo>
                    <a:pt x="0" y="1300288"/>
                  </a:lnTo>
                  <a:lnTo>
                    <a:pt x="0" y="1300287"/>
                  </a:lnTo>
                  <a:lnTo>
                    <a:pt x="0" y="167687"/>
                  </a:lnTo>
                  <a:cubicBezTo>
                    <a:pt x="0" y="75076"/>
                    <a:pt x="75076" y="0"/>
                    <a:pt x="167687" y="0"/>
                  </a:cubicBezTo>
                  <a:close/>
                </a:path>
              </a:pathLst>
            </a:custGeom>
            <a:pattFill prst="lgGrid">
              <a:fgClr>
                <a:srgbClr val="2A2A3A"/>
              </a:fgClr>
              <a:bgClr>
                <a:srgbClr val="1E1E2A"/>
              </a:bgClr>
            </a:pattFill>
            <a:ln w="15875">
              <a:solidFill>
                <a:srgbClr val="848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2EA929-0F2F-4D8F-9680-80497520839A}"/>
              </a:ext>
            </a:extLst>
          </p:cNvPr>
          <p:cNvSpPr txBox="1"/>
          <p:nvPr/>
        </p:nvSpPr>
        <p:spPr>
          <a:xfrm>
            <a:off x="486758" y="346413"/>
            <a:ext cx="571611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part5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EDA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C1EC7FC-B3A8-9BD7-8CB2-8F0C311BA473}"/>
              </a:ext>
            </a:extLst>
          </p:cNvPr>
          <p:cNvCxnSpPr/>
          <p:nvPr/>
        </p:nvCxnSpPr>
        <p:spPr>
          <a:xfrm>
            <a:off x="495801" y="1145288"/>
            <a:ext cx="11110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F024A9-703B-D98A-FEE6-663C01AD166B}"/>
              </a:ext>
            </a:extLst>
          </p:cNvPr>
          <p:cNvSpPr txBox="1"/>
          <p:nvPr/>
        </p:nvSpPr>
        <p:spPr>
          <a:xfrm>
            <a:off x="1253483" y="717915"/>
            <a:ext cx="808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히트맵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0DE89-F60D-9CA7-E86F-F90E90E11D9E}"/>
              </a:ext>
            </a:extLst>
          </p:cNvPr>
          <p:cNvSpPr txBox="1"/>
          <p:nvPr/>
        </p:nvSpPr>
        <p:spPr>
          <a:xfrm>
            <a:off x="7494814" y="1877786"/>
            <a:ext cx="4107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y</a:t>
            </a:r>
            <a:r>
              <a:rPr kumimoji="1" lang="ko-KR" altLang="en-US" sz="2500" dirty="0">
                <a:solidFill>
                  <a:schemeClr val="bg1"/>
                </a:solidFill>
              </a:rPr>
              <a:t>값인 </a:t>
            </a:r>
            <a:r>
              <a:rPr kumimoji="1" lang="en-US" altLang="ko-KR" sz="2500" dirty="0" err="1">
                <a:solidFill>
                  <a:schemeClr val="bg1"/>
                </a:solidFill>
              </a:rPr>
              <a:t>new_death</a:t>
            </a:r>
            <a:r>
              <a:rPr kumimoji="1" lang="ko-KR" altLang="en-US" sz="2500" dirty="0">
                <a:solidFill>
                  <a:schemeClr val="bg1"/>
                </a:solidFill>
              </a:rPr>
              <a:t>와 많은 변수가 높은 양의 상관관계</a:t>
            </a:r>
            <a:endParaRPr kumimoji="1" lang="ko-Kore-KR" altLang="en-US" sz="25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E25338-6431-CEFE-C79D-FE41843F9377}"/>
              </a:ext>
            </a:extLst>
          </p:cNvPr>
          <p:cNvSpPr txBox="1"/>
          <p:nvPr/>
        </p:nvSpPr>
        <p:spPr>
          <a:xfrm>
            <a:off x="7494814" y="3100358"/>
            <a:ext cx="410795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>
                <a:solidFill>
                  <a:schemeClr val="bg1"/>
                </a:solidFill>
              </a:rPr>
              <a:t>y</a:t>
            </a:r>
            <a:r>
              <a:rPr kumimoji="1" lang="ko-KR" altLang="en-US" sz="2500" dirty="0">
                <a:solidFill>
                  <a:schemeClr val="bg1"/>
                </a:solidFill>
              </a:rPr>
              <a:t>값인 </a:t>
            </a:r>
            <a:r>
              <a:rPr kumimoji="1" lang="en-US" altLang="ko-KR" sz="2500" dirty="0" err="1">
                <a:solidFill>
                  <a:schemeClr val="bg1"/>
                </a:solidFill>
              </a:rPr>
              <a:t>new_death</a:t>
            </a:r>
            <a:r>
              <a:rPr kumimoji="1" lang="ko-KR" altLang="en-US" sz="2500" dirty="0">
                <a:solidFill>
                  <a:schemeClr val="bg1"/>
                </a:solidFill>
              </a:rPr>
              <a:t>와 </a:t>
            </a:r>
            <a:r>
              <a:rPr kumimoji="1" lang="en-US" altLang="ko-KR" sz="2500" dirty="0" err="1">
                <a:solidFill>
                  <a:schemeClr val="bg1"/>
                </a:solidFill>
              </a:rPr>
              <a:t>stringency_index</a:t>
            </a:r>
            <a:r>
              <a:rPr kumimoji="1" lang="ko-KR" altLang="en-US" sz="2500" dirty="0">
                <a:solidFill>
                  <a:schemeClr val="bg1"/>
                </a:solidFill>
              </a:rPr>
              <a:t> </a:t>
            </a:r>
            <a:r>
              <a:rPr kumimoji="1" lang="en-US" altLang="ko-KR" sz="2500" dirty="0">
                <a:solidFill>
                  <a:schemeClr val="bg1"/>
                </a:solidFill>
              </a:rPr>
              <a:t>-0.3</a:t>
            </a:r>
            <a:r>
              <a:rPr kumimoji="1" lang="ko-KR" altLang="en-US" sz="2500" dirty="0">
                <a:solidFill>
                  <a:schemeClr val="bg1"/>
                </a:solidFill>
              </a:rPr>
              <a:t>의 음의 상관관계</a:t>
            </a:r>
            <a:endParaRPr kumimoji="1" lang="en-US" altLang="ko-KR" sz="2500" dirty="0">
              <a:solidFill>
                <a:schemeClr val="bg1"/>
              </a:solidFill>
            </a:endParaRPr>
          </a:p>
          <a:p>
            <a:r>
              <a:rPr kumimoji="1" lang="en-US" altLang="ko-KR" sz="2500" dirty="0">
                <a:solidFill>
                  <a:schemeClr val="bg1"/>
                </a:solidFill>
              </a:rPr>
              <a:t>:</a:t>
            </a:r>
            <a:r>
              <a:rPr kumimoji="1" lang="ko-KR" altLang="en-US" sz="2500" dirty="0">
                <a:solidFill>
                  <a:schemeClr val="bg1"/>
                </a:solidFill>
              </a:rPr>
              <a:t> 사회적 거리두기와 사망자 수가 반대방향의 상관관계</a:t>
            </a:r>
            <a:endParaRPr kumimoji="1" lang="en-US" altLang="ko-KR" sz="25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2A8EE3-6A13-69FD-F856-22F09215D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18396" r="17291" b="3313"/>
          <a:stretch/>
        </p:blipFill>
        <p:spPr>
          <a:xfrm>
            <a:off x="585143" y="1360939"/>
            <a:ext cx="6259928" cy="50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4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647</Words>
  <Application>Microsoft Macintosh PowerPoint</Application>
  <PresentationFormat>와이드스크린</PresentationFormat>
  <Paragraphs>343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Gulim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 문정2</cp:lastModifiedBy>
  <cp:revision>8</cp:revision>
  <dcterms:created xsi:type="dcterms:W3CDTF">2022-04-24T15:21:41Z</dcterms:created>
  <dcterms:modified xsi:type="dcterms:W3CDTF">2022-05-12T13:39:04Z</dcterms:modified>
</cp:coreProperties>
</file>