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8" r:id="rId2"/>
    <p:sldId id="280" r:id="rId3"/>
    <p:sldId id="296" r:id="rId4"/>
    <p:sldId id="281" r:id="rId5"/>
    <p:sldId id="290" r:id="rId6"/>
    <p:sldId id="302" r:id="rId7"/>
    <p:sldId id="312" r:id="rId8"/>
    <p:sldId id="313" r:id="rId9"/>
    <p:sldId id="305" r:id="rId10"/>
    <p:sldId id="304" r:id="rId11"/>
    <p:sldId id="294" r:id="rId12"/>
    <p:sldId id="292" r:id="rId13"/>
    <p:sldId id="295" r:id="rId14"/>
    <p:sldId id="286" r:id="rId15"/>
    <p:sldId id="310" r:id="rId16"/>
    <p:sldId id="311" r:id="rId17"/>
    <p:sldId id="306" r:id="rId18"/>
    <p:sldId id="307" r:id="rId19"/>
    <p:sldId id="314" r:id="rId20"/>
    <p:sldId id="299" r:id="rId21"/>
    <p:sldId id="309" r:id="rId22"/>
    <p:sldId id="300" r:id="rId23"/>
    <p:sldId id="287" r:id="rId24"/>
    <p:sldId id="315" r:id="rId25"/>
    <p:sldId id="316" r:id="rId26"/>
    <p:sldId id="317" r:id="rId27"/>
    <p:sldId id="318" r:id="rId28"/>
    <p:sldId id="288" r:id="rId29"/>
    <p:sldId id="303" r:id="rId30"/>
    <p:sldId id="319" r:id="rId31"/>
    <p:sldId id="320" r:id="rId32"/>
    <p:sldId id="321" r:id="rId33"/>
    <p:sldId id="322" r:id="rId34"/>
    <p:sldId id="323" r:id="rId35"/>
    <p:sldId id="325" r:id="rId36"/>
    <p:sldId id="326" r:id="rId37"/>
    <p:sldId id="327" r:id="rId38"/>
    <p:sldId id="324" r:id="rId39"/>
    <p:sldId id="308" r:id="rId40"/>
    <p:sldId id="297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92" autoAdjust="0"/>
  </p:normalViewPr>
  <p:slideViewPr>
    <p:cSldViewPr snapToGrid="0" showGuides="1">
      <p:cViewPr>
        <p:scale>
          <a:sx n="66" d="100"/>
          <a:sy n="66" d="100"/>
        </p:scale>
        <p:origin x="-87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1D61F-7FDB-48C7-9E0C-D105E9F4ACE2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CF960-07E3-4A2E-8547-892A165D9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7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内核空间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用户空间</a:t>
            </a:r>
            <a:endParaRPr lang="en-US" altLang="zh-CN" dirty="0" smtClean="0"/>
          </a:p>
          <a:p>
            <a:r>
              <a:rPr lang="zh-CN" altLang="en-US" dirty="0" smtClean="0"/>
              <a:t>读：网络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-〉</a:t>
            </a:r>
            <a:r>
              <a:rPr lang="zh-CN" altLang="en-US" dirty="0" smtClean="0"/>
              <a:t>内核态</a:t>
            </a:r>
            <a:r>
              <a:rPr lang="en-US" altLang="zh-CN" dirty="0" smtClean="0"/>
              <a:t>-〉</a:t>
            </a:r>
            <a:r>
              <a:rPr lang="zh-CN" altLang="en-US" dirty="0" smtClean="0"/>
              <a:t>用户态</a:t>
            </a:r>
            <a:endParaRPr lang="en-US" altLang="zh-CN" dirty="0" smtClean="0"/>
          </a:p>
          <a:p>
            <a:r>
              <a:rPr lang="zh-CN" altLang="en-US" dirty="0" smtClean="0"/>
              <a:t>写：用户态</a:t>
            </a:r>
            <a:r>
              <a:rPr lang="en-US" altLang="zh-CN" dirty="0" smtClean="0"/>
              <a:t>-〉</a:t>
            </a:r>
            <a:r>
              <a:rPr lang="zh-CN" altLang="en-US" dirty="0" smtClean="0"/>
              <a:t>内核态</a:t>
            </a:r>
            <a:r>
              <a:rPr lang="en-US" altLang="zh-CN" dirty="0" smtClean="0"/>
              <a:t>-〉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Zero copy</a:t>
            </a:r>
            <a:r>
              <a:rPr lang="zh-CN" altLang="en-US" dirty="0" smtClean="0"/>
              <a:t>，不经过用户态：</a:t>
            </a:r>
            <a:endParaRPr lang="en-US" altLang="zh-CN" dirty="0" smtClean="0"/>
          </a:p>
          <a:p>
            <a:r>
              <a:rPr lang="zh-CN" altLang="en-US" dirty="0" smtClean="0"/>
              <a:t>读：网络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-〉</a:t>
            </a:r>
            <a:r>
              <a:rPr lang="zh-CN" altLang="en-US" dirty="0" smtClean="0"/>
              <a:t>内核态</a:t>
            </a:r>
            <a:endParaRPr lang="en-US" altLang="zh-CN" dirty="0" smtClean="0"/>
          </a:p>
          <a:p>
            <a:r>
              <a:rPr lang="zh-CN" altLang="en-US" dirty="0" smtClean="0"/>
              <a:t>写：内核态</a:t>
            </a:r>
            <a:r>
              <a:rPr lang="en-US" altLang="zh-CN" dirty="0" smtClean="0"/>
              <a:t>-〉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CF960-07E3-4A2E-8547-892A165D9A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2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事件驱动的，有一个或多个并发输入源，有一个</a:t>
            </a:r>
            <a:r>
              <a:rPr lang="en-US" altLang="zh-CN" dirty="0" smtClean="0"/>
              <a:t>Service Handler</a:t>
            </a:r>
            <a:r>
              <a:rPr lang="zh-CN" altLang="en-US" dirty="0" smtClean="0"/>
              <a:t>，有多个</a:t>
            </a:r>
            <a:r>
              <a:rPr lang="en-US" altLang="zh-CN" dirty="0" smtClean="0"/>
              <a:t>Request Handlers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CF960-07E3-4A2E-8547-892A165D9A3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74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其他操作系统有兴趣可以去研究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CF960-07E3-4A2E-8547-892A165D9A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24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http://gitlab.zbjf.com/yizhangtong/dubbo-sample/commit/7bc0abe864b7d8b8c6c75e38c8563eb2b436d22f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CF960-07E3-4A2E-8547-892A165D9A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2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fd_set</a:t>
            </a:r>
            <a:r>
              <a:rPr lang="zh-CN" altLang="en-US" dirty="0" smtClean="0"/>
              <a:t>来存，有大小限制，类似数组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内核头文件中，有这样的定义：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__FD_SETSIZE    1024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使用链表来存，没有大小限制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CF960-07E3-4A2E-8547-892A165D9A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4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：所有对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读写操作都会以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变量的值作为上限。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：代表对缓冲区进行读写时，当前游标的位置。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：代表缓冲区的最大容量（一般新建一个缓冲区的时候，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的值默认是相等的）。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CF960-07E3-4A2E-8547-892A165D9A3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9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 &lt;= position &lt;= limit &lt;= capacity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做标记用的，可以重新从标记位置读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CF960-07E3-4A2E-8547-892A165D9A3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123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阻塞对象上可以有非阻塞的调用方式，我们可以通过一定的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去轮询状态，在适当的时候调用阻塞函数，就可以避免阻塞。</a:t>
            </a:r>
          </a:p>
          <a:p>
            <a:r>
              <a:rPr lang="zh-CN" altLang="en-US" dirty="0" smtClean="0"/>
              <a:t>而对于非阻塞对象，调用特殊的函数也可以进入阻塞调用。函数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就是这样的一个例子。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CF960-07E3-4A2E-8547-892A165D9A3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694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SEDA(Staged Event-Driven Architecture)</a:t>
            </a:r>
            <a:r>
              <a:rPr lang="zh-CN" altLang="en-US" dirty="0" smtClean="0"/>
              <a:t>的核心思想是把一个请求处理过程分成几个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，不同资源消耗的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使用不同数量的线程来处理，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间使用事件驱动的异步通信模式。</a:t>
            </a:r>
            <a:endParaRPr lang="en-US" altLang="zh-CN" dirty="0" smtClean="0"/>
          </a:p>
          <a:p>
            <a:r>
              <a:rPr lang="en-US" altLang="zh-CN" dirty="0" smtClean="0"/>
              <a:t>UDP: True connectionless datagram socket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CF960-07E3-4A2E-8547-892A165D9A3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97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需要三次握手才能建立，而断开连接则需要四次握手。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CF960-07E3-4A2E-8547-892A165D9A3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32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33B1-784E-441E-A449-5F39543C16AB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97BF-AE03-47FC-9E53-636F10ABE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6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33B1-784E-441E-A449-5F39543C16AB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97BF-AE03-47FC-9E53-636F10ABE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6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33B1-784E-441E-A449-5F39543C16AB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97BF-AE03-47FC-9E53-636F10ABE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9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33B1-784E-441E-A449-5F39543C16AB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97BF-AE03-47FC-9E53-636F10ABE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33B1-784E-441E-A449-5F39543C16AB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97BF-AE03-47FC-9E53-636F10ABE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7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33B1-784E-441E-A449-5F39543C16AB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97BF-AE03-47FC-9E53-636F10ABE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1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33B1-784E-441E-A449-5F39543C16AB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97BF-AE03-47FC-9E53-636F10ABE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98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33B1-784E-441E-A449-5F39543C16AB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97BF-AE03-47FC-9E53-636F10ABE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06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33B1-784E-441E-A449-5F39543C16AB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97BF-AE03-47FC-9E53-636F10ABE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4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33B1-784E-441E-A449-5F39543C16AB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97BF-AE03-47FC-9E53-636F10ABE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8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33B1-784E-441E-A449-5F39543C16AB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97BF-AE03-47FC-9E53-636F10ABE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5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B33B1-784E-441E-A449-5F39543C16AB}" type="datetimeFigureOut">
              <a:rPr lang="zh-CN" altLang="en-US" smtClean="0"/>
              <a:t>2017/3/16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297BF-AE03-47FC-9E53-636F10ABE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8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 smtClean="0"/>
              <a:t>Java IO</a:t>
            </a:r>
            <a:r>
              <a:rPr lang="zh-CN" altLang="en-US" sz="8000" b="1" dirty="0" smtClean="0"/>
              <a:t>介绍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8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776288"/>
            <a:ext cx="10571163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3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BIO</a:t>
            </a:r>
            <a:r>
              <a:rPr lang="zh-CN" altLang="en-US" b="1" dirty="0" smtClean="0"/>
              <a:t>缺点：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many threads blocked on reading from multiple </a:t>
            </a:r>
            <a:r>
              <a:rPr lang="en-US" altLang="zh-CN" dirty="0" smtClean="0"/>
              <a:t>sockets</a:t>
            </a:r>
            <a:endParaRPr lang="en-US" altLang="zh-CN" dirty="0"/>
          </a:p>
          <a:p>
            <a:r>
              <a:rPr lang="zh-CN" altLang="en-US" dirty="0" smtClean="0"/>
              <a:t>一个连接一个线程，连接数增加会耗尽服务器资源</a:t>
            </a:r>
            <a:endParaRPr lang="en-US" altLang="zh-CN" dirty="0" smtClean="0"/>
          </a:p>
          <a:p>
            <a:r>
              <a:rPr lang="zh-CN" altLang="en-US" dirty="0" smtClean="0"/>
              <a:t>读写效率很低（没有缓冲区）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5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/>
              <a:t>BIO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2381250"/>
            <a:ext cx="10942637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9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r>
              <a:rPr lang="en-US" altLang="zh-CN" dirty="0" smtClean="0"/>
              <a:t>BIO</a:t>
            </a:r>
            <a:r>
              <a:rPr lang="zh-CN" altLang="en-US" dirty="0" smtClean="0"/>
              <a:t>缺点：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碰到响应慢的客户端</a:t>
            </a:r>
            <a:endParaRPr lang="en-US" altLang="zh-CN" dirty="0" smtClean="0"/>
          </a:p>
          <a:p>
            <a:r>
              <a:rPr lang="zh-CN" altLang="en-US" dirty="0"/>
              <a:t>可用</a:t>
            </a:r>
            <a:r>
              <a:rPr lang="zh-CN" altLang="en-US" dirty="0" smtClean="0"/>
              <a:t>线程被故障客户端阻塞，后续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消息在队列中等待</a:t>
            </a:r>
            <a:endParaRPr lang="en-US" altLang="zh-CN" dirty="0" smtClean="0"/>
          </a:p>
          <a:p>
            <a:r>
              <a:rPr lang="zh-CN" altLang="en-US" dirty="0"/>
              <a:t>由于采用阻塞队列</a:t>
            </a:r>
            <a:r>
              <a:rPr lang="zh-CN" altLang="en-US" dirty="0" smtClean="0"/>
              <a:t>，后续入队列</a:t>
            </a:r>
            <a:r>
              <a:rPr lang="zh-CN" altLang="en-US" dirty="0"/>
              <a:t>的操作将被</a:t>
            </a:r>
            <a:r>
              <a:rPr lang="zh-CN" altLang="en-US" dirty="0" smtClean="0"/>
              <a:t>阻塞</a:t>
            </a:r>
            <a:endParaRPr lang="en-US" altLang="zh-CN" dirty="0" smtClean="0"/>
          </a:p>
          <a:p>
            <a:r>
              <a:rPr lang="zh-CN" altLang="en-US" dirty="0"/>
              <a:t>只有一个</a:t>
            </a:r>
            <a:r>
              <a:rPr lang="en-US" altLang="zh-CN" dirty="0" smtClean="0"/>
              <a:t>acceptor</a:t>
            </a:r>
            <a:r>
              <a:rPr lang="zh-CN" altLang="en-US" dirty="0" smtClean="0"/>
              <a:t>线程接收客户端接入，被阻塞在入队列操作，后续客户端连接请求将被拒绝</a:t>
            </a:r>
            <a:endParaRPr lang="en-US" altLang="zh-CN" dirty="0" smtClean="0"/>
          </a:p>
          <a:p>
            <a:r>
              <a:rPr lang="zh-CN" altLang="en-US" dirty="0"/>
              <a:t>连接超时</a:t>
            </a:r>
            <a:r>
              <a:rPr lang="zh-CN" altLang="en-US" dirty="0" smtClean="0"/>
              <a:t>，</a:t>
            </a:r>
            <a:r>
              <a:rPr lang="zh-CN" altLang="en-US" dirty="0"/>
              <a:t>调用方认为系统</a:t>
            </a:r>
            <a:r>
              <a:rPr lang="zh-CN" altLang="en-US" dirty="0" smtClean="0"/>
              <a:t>崩溃。。。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71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NIO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缓冲区</a:t>
            </a:r>
            <a:r>
              <a:rPr lang="en-US" altLang="zh-CN" dirty="0" smtClean="0"/>
              <a:t>Buffer</a:t>
            </a:r>
          </a:p>
          <a:p>
            <a:r>
              <a:rPr lang="zh-CN" altLang="en-US" dirty="0" smtClean="0"/>
              <a:t>通道</a:t>
            </a:r>
            <a:r>
              <a:rPr lang="en-US" altLang="zh-CN" dirty="0" smtClean="0"/>
              <a:t>Channel </a:t>
            </a:r>
            <a:r>
              <a:rPr lang="zh-CN" altLang="en-US" dirty="0" smtClean="0"/>
              <a:t>双向</a:t>
            </a:r>
            <a:endParaRPr lang="en-US" altLang="zh-CN" dirty="0" smtClean="0"/>
          </a:p>
          <a:p>
            <a:r>
              <a:rPr lang="zh-CN" altLang="en-US" dirty="0" smtClean="0"/>
              <a:t>多路复用器</a:t>
            </a:r>
            <a:r>
              <a:rPr lang="en-US" altLang="zh-CN" dirty="0" smtClean="0"/>
              <a:t>Selector</a:t>
            </a:r>
          </a:p>
          <a:p>
            <a:pPr lvl="1"/>
            <a:r>
              <a:rPr lang="en-US" altLang="zh-CN" dirty="0" smtClean="0"/>
              <a:t>JDK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epoll</a:t>
            </a:r>
            <a:r>
              <a:rPr lang="en-US" altLang="zh-CN" dirty="0" smtClean="0"/>
              <a:t>()</a:t>
            </a:r>
            <a:r>
              <a:rPr lang="zh-CN" altLang="en-US" dirty="0" smtClean="0"/>
              <a:t>代替传统的</a:t>
            </a:r>
            <a:r>
              <a:rPr lang="en-US" altLang="zh-CN" dirty="0" smtClean="0"/>
              <a:t>select</a:t>
            </a:r>
            <a:r>
              <a:rPr lang="zh-CN" altLang="en-US" smtClean="0"/>
              <a:t>实现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91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NIO</a:t>
            </a:r>
            <a:r>
              <a:rPr lang="zh-CN" altLang="en-US" dirty="0" smtClean="0"/>
              <a:t>介绍 </a:t>
            </a:r>
            <a:r>
              <a:rPr lang="en-US" altLang="zh-CN" dirty="0" smtClean="0"/>
              <a:t>select()&amp;poll()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单个进程能够监视的文件描述符的数量存在最大限制，通常是</a:t>
            </a:r>
            <a:r>
              <a:rPr lang="en-US" altLang="zh-CN" dirty="0"/>
              <a:t>1024</a:t>
            </a:r>
            <a:endParaRPr lang="en-US" altLang="zh-CN" dirty="0" smtClean="0"/>
          </a:p>
          <a:p>
            <a:pPr lvl="1"/>
            <a:r>
              <a:rPr lang="zh-CN" altLang="en-US" dirty="0"/>
              <a:t>内核 </a:t>
            </a:r>
            <a:r>
              <a:rPr lang="en-US" altLang="zh-CN" dirty="0"/>
              <a:t>/ </a:t>
            </a:r>
            <a:r>
              <a:rPr lang="zh-CN" altLang="en-US" dirty="0"/>
              <a:t>用户空间内存拷贝问题，</a:t>
            </a:r>
            <a:r>
              <a:rPr lang="en-US" altLang="zh-CN" dirty="0"/>
              <a:t>select</a:t>
            </a:r>
            <a:r>
              <a:rPr lang="zh-CN" altLang="en-US" dirty="0"/>
              <a:t>需要复制大量的句柄数据结构，产生巨大的</a:t>
            </a:r>
            <a:r>
              <a:rPr lang="zh-CN" altLang="en-US" dirty="0" smtClean="0"/>
              <a:t>开销</a:t>
            </a:r>
            <a:endParaRPr lang="en-US" altLang="zh-CN" dirty="0" smtClean="0"/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返回的是含有整个句柄的数组，应用程序需要遍历整个数组才能发现哪些句柄发生了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的触发方式是水平触发，应用程序如果没有完成对一个已经就绪的文件描述符进行</a:t>
            </a:r>
            <a:r>
              <a:rPr lang="en-US" altLang="zh-CN" dirty="0"/>
              <a:t>IO</a:t>
            </a:r>
            <a:r>
              <a:rPr lang="zh-CN" altLang="en-US" dirty="0"/>
              <a:t>操作，那么之后每次</a:t>
            </a:r>
            <a:r>
              <a:rPr lang="en-US" altLang="zh-CN" dirty="0"/>
              <a:t>select</a:t>
            </a:r>
            <a:r>
              <a:rPr lang="zh-CN" altLang="en-US" dirty="0"/>
              <a:t>调用还是会将这些文件描述符通知进程</a:t>
            </a:r>
          </a:p>
        </p:txBody>
      </p:sp>
    </p:spTree>
    <p:extLst>
      <p:ext uri="{BB962C8B-B14F-4D97-AF65-F5344CB8AC3E}">
        <p14:creationId xmlns:p14="http://schemas.microsoft.com/office/powerpoint/2010/main" val="5658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</a:t>
            </a:r>
            <a:r>
              <a:rPr lang="zh-CN" altLang="en-US" dirty="0" smtClean="0"/>
              <a:t>介绍</a:t>
            </a:r>
            <a:r>
              <a:rPr lang="en-US" altLang="zh-CN" dirty="0" err="1" smtClean="0"/>
              <a:t>epoll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epoll</a:t>
            </a:r>
            <a:r>
              <a:rPr lang="zh-CN" altLang="en-US" dirty="0"/>
              <a:t>中的</a:t>
            </a:r>
            <a:r>
              <a:rPr lang="zh-CN" altLang="en-US" dirty="0" smtClean="0"/>
              <a:t>事件会</a:t>
            </a:r>
            <a:r>
              <a:rPr lang="zh-CN" altLang="en-US" dirty="0"/>
              <a:t>与设备</a:t>
            </a:r>
            <a:r>
              <a:rPr lang="en-US" altLang="zh-CN" dirty="0"/>
              <a:t>(</a:t>
            </a:r>
            <a:r>
              <a:rPr lang="zh-CN" altLang="en-US" dirty="0"/>
              <a:t>网卡</a:t>
            </a:r>
            <a:r>
              <a:rPr lang="en-US" altLang="zh-CN" dirty="0"/>
              <a:t>)</a:t>
            </a:r>
            <a:r>
              <a:rPr lang="zh-CN" altLang="en-US" dirty="0"/>
              <a:t>驱动程序建立回调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zh-CN" altLang="en-US" smtClean="0"/>
              <a:t>通知</a:t>
            </a:r>
            <a:r>
              <a:rPr lang="zh-CN" altLang="en-US" dirty="0"/>
              <a:t>机制</a:t>
            </a:r>
          </a:p>
        </p:txBody>
      </p:sp>
    </p:spTree>
    <p:extLst>
      <p:ext uri="{BB962C8B-B14F-4D97-AF65-F5344CB8AC3E}">
        <p14:creationId xmlns:p14="http://schemas.microsoft.com/office/powerpoint/2010/main" val="1680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700088"/>
            <a:ext cx="9866313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7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Java.nio.Buffer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61" y="1659385"/>
            <a:ext cx="7778407" cy="152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90" y="3514263"/>
            <a:ext cx="3477725" cy="156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1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Java.nio.Buffer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Mark </a:t>
            </a:r>
            <a:r>
              <a:rPr lang="zh-CN" altLang="en-US" dirty="0" smtClean="0"/>
              <a:t>记录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，</a:t>
            </a:r>
            <a:r>
              <a:rPr lang="en-US" altLang="zh-CN" dirty="0"/>
              <a:t> mark = position;</a:t>
            </a:r>
            <a:endParaRPr lang="en-US" altLang="zh-CN" dirty="0" smtClean="0"/>
          </a:p>
          <a:p>
            <a:r>
              <a:rPr lang="en-US" altLang="zh-CN" dirty="0" smtClean="0"/>
              <a:t>Reset </a:t>
            </a:r>
            <a:r>
              <a:rPr lang="zh-CN" altLang="en-US" dirty="0" smtClean="0"/>
              <a:t>重置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/>
              <a:t>position = m;</a:t>
            </a:r>
            <a:endParaRPr lang="en-US" altLang="zh-CN" dirty="0" smtClean="0"/>
          </a:p>
          <a:p>
            <a:r>
              <a:rPr lang="en-US" altLang="zh-CN" dirty="0"/>
              <a:t>Clear </a:t>
            </a:r>
            <a:r>
              <a:rPr lang="zh-CN" altLang="en-US" sz="2000" dirty="0" smtClean="0"/>
              <a:t>将</a:t>
            </a:r>
            <a:r>
              <a:rPr lang="zh-CN" altLang="en-US" sz="2000" dirty="0"/>
              <a:t>缓冲区清空，一般是在重新写缓冲区时调用</a:t>
            </a:r>
            <a:endParaRPr lang="en-US" altLang="zh-CN" sz="2000" dirty="0" smtClean="0"/>
          </a:p>
          <a:p>
            <a:r>
              <a:rPr lang="en-US" altLang="zh-CN" dirty="0" smtClean="0"/>
              <a:t>Flip </a:t>
            </a:r>
            <a:r>
              <a:rPr lang="zh-CN" altLang="en-US" sz="2000" dirty="0" smtClean="0"/>
              <a:t>反转</a:t>
            </a:r>
            <a:r>
              <a:rPr lang="zh-CN" altLang="en-US" sz="2000" dirty="0"/>
              <a:t>缓冲区。首先将限制设置为当前位置，然后将位置设置为 </a:t>
            </a:r>
            <a:r>
              <a:rPr lang="en-US" altLang="zh-CN" sz="2000" dirty="0"/>
              <a:t>0</a:t>
            </a:r>
            <a:r>
              <a:rPr lang="zh-CN" altLang="en-US" sz="2000" dirty="0"/>
              <a:t>。如果已定义了标记，则丢弃该标记。 常与</a:t>
            </a:r>
            <a:r>
              <a:rPr lang="en-US" altLang="zh-CN" sz="2000" dirty="0"/>
              <a:t>compact</a:t>
            </a:r>
            <a:r>
              <a:rPr lang="zh-CN" altLang="en-US" sz="2000" dirty="0"/>
              <a:t>方法一起使用。通常情况下，在准备从缓冲区中读取数据时调用</a:t>
            </a:r>
            <a:r>
              <a:rPr lang="en-US" altLang="zh-CN" sz="2000" dirty="0"/>
              <a:t>flip</a:t>
            </a:r>
            <a:r>
              <a:rPr lang="zh-CN" altLang="en-US" sz="2000" dirty="0"/>
              <a:t>方法。</a:t>
            </a:r>
            <a:endParaRPr lang="en-US" altLang="zh-CN" sz="2000" dirty="0" smtClean="0"/>
          </a:p>
          <a:p>
            <a:r>
              <a:rPr lang="en-US" altLang="zh-CN" dirty="0" smtClean="0"/>
              <a:t>Rewind </a:t>
            </a:r>
            <a:r>
              <a:rPr lang="zh-CN" altLang="en-US" sz="2000" dirty="0" smtClean="0"/>
              <a:t>重置</a:t>
            </a:r>
            <a:r>
              <a:rPr lang="en-US" altLang="zh-CN" sz="2000" dirty="0" err="1" smtClean="0"/>
              <a:t>mark&amp;position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开始重新读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4000" dirty="0"/>
              <a:t>Java I/O</a:t>
            </a:r>
            <a:r>
              <a:rPr lang="zh-CN" altLang="en-US" sz="4000" dirty="0"/>
              <a:t>发展</a:t>
            </a:r>
            <a:r>
              <a:rPr lang="en-US" altLang="zh-CN" sz="4000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4000" dirty="0"/>
              <a:t>NIO</a:t>
            </a:r>
            <a:r>
              <a:rPr lang="zh-CN" altLang="en-US" sz="4000" dirty="0"/>
              <a:t>介绍</a:t>
            </a:r>
            <a:endParaRPr lang="en-US" altLang="zh-CN" sz="4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4000" dirty="0" err="1"/>
              <a:t>Netty</a:t>
            </a:r>
            <a:r>
              <a:rPr lang="zh-CN" altLang="en-US" sz="4000" dirty="0"/>
              <a:t>介绍</a:t>
            </a:r>
            <a:endParaRPr lang="en-US" altLang="zh-CN" sz="40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4000" dirty="0" smtClean="0"/>
              <a:t>其他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633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NIO 2.0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40" y="2068970"/>
            <a:ext cx="79994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66" y="3244890"/>
            <a:ext cx="10515600" cy="174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80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66900"/>
            <a:ext cx="883761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78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异步阻塞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Timeout = null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83" y="2651128"/>
            <a:ext cx="9063453" cy="174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97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Netty</a:t>
            </a:r>
            <a:r>
              <a:rPr lang="zh-CN" altLang="en-US" b="1" dirty="0" smtClean="0"/>
              <a:t>介绍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2" y="1825625"/>
            <a:ext cx="7402276" cy="4351338"/>
          </a:xfrm>
        </p:spPr>
      </p:pic>
    </p:spTree>
    <p:extLst>
      <p:ext uri="{BB962C8B-B14F-4D97-AF65-F5344CB8AC3E}">
        <p14:creationId xmlns:p14="http://schemas.microsoft.com/office/powerpoint/2010/main" val="10991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Netty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RpcServer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1" y="1389748"/>
            <a:ext cx="96662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4854576"/>
            <a:ext cx="662781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3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55" y="952737"/>
            <a:ext cx="11333163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2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Netty</a:t>
            </a:r>
            <a:r>
              <a:rPr lang="en-US" altLang="zh-CN" dirty="0"/>
              <a:t> </a:t>
            </a:r>
            <a:r>
              <a:rPr lang="en-US" altLang="zh-CN" dirty="0" smtClean="0"/>
              <a:t>does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Unified API for various transport types - blocking and non-blocking socket</a:t>
            </a:r>
          </a:p>
          <a:p>
            <a:r>
              <a:rPr lang="en-US" altLang="zh-CN" dirty="0"/>
              <a:t>Based on a flexible and extensible event model which allows clear separation of concerns</a:t>
            </a:r>
          </a:p>
          <a:p>
            <a:r>
              <a:rPr lang="en-US" altLang="zh-CN" dirty="0"/>
              <a:t>Highly customizable thread model - single thread, one or more thread pools such as SEDA</a:t>
            </a:r>
          </a:p>
          <a:p>
            <a:r>
              <a:rPr lang="en-US" altLang="zh-CN" dirty="0"/>
              <a:t>True connectionless datagram socket support (since 3.1)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9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http://netty.io/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476375"/>
            <a:ext cx="9342437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2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ISO </a:t>
            </a:r>
            <a:r>
              <a:rPr lang="en-US" altLang="zh-CN" dirty="0" smtClean="0"/>
              <a:t>OSI</a:t>
            </a:r>
          </a:p>
          <a:p>
            <a:r>
              <a:rPr lang="en-US" altLang="zh-CN" dirty="0" smtClean="0"/>
              <a:t>TCP/UDP</a:t>
            </a:r>
            <a:endParaRPr lang="en-US" altLang="zh-CN" dirty="0" smtClean="0"/>
          </a:p>
          <a:p>
            <a:r>
              <a:rPr lang="en-US" altLang="zh-CN" dirty="0" smtClean="0"/>
              <a:t>HTTP/HTTPS</a:t>
            </a:r>
          </a:p>
          <a:p>
            <a:r>
              <a:rPr lang="en-US" altLang="zh-CN" dirty="0" smtClean="0"/>
              <a:t>Reactor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91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ISO OSI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55255" y="2191649"/>
            <a:ext cx="1320800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表示层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5255" y="5696850"/>
            <a:ext cx="1320800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55255" y="1465934"/>
            <a:ext cx="1320800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应用层</a:t>
            </a:r>
          </a:p>
        </p:txBody>
      </p:sp>
      <p:sp>
        <p:nvSpPr>
          <p:cNvPr id="6" name="矩形 5"/>
          <p:cNvSpPr/>
          <p:nvPr/>
        </p:nvSpPr>
        <p:spPr>
          <a:xfrm>
            <a:off x="3055255" y="2844791"/>
            <a:ext cx="1320800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会话层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55255" y="3570506"/>
            <a:ext cx="1320800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传输层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55255" y="4288964"/>
            <a:ext cx="1320800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55255" y="4949355"/>
            <a:ext cx="1320800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数据链路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148295" y="2191649"/>
            <a:ext cx="1320800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表示层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148295" y="5696850"/>
            <a:ext cx="1320800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48295" y="1465934"/>
            <a:ext cx="1320800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148295" y="2844791"/>
            <a:ext cx="1320800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会话层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148295" y="3570506"/>
            <a:ext cx="1320800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传输层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148295" y="4288964"/>
            <a:ext cx="1320800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网络层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148295" y="4949355"/>
            <a:ext cx="1320800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数据链路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5" idx="3"/>
          </p:cNvCxnSpPr>
          <p:nvPr/>
        </p:nvCxnSpPr>
        <p:spPr>
          <a:xfrm flipV="1">
            <a:off x="4376055" y="1698161"/>
            <a:ext cx="2772240" cy="0"/>
          </a:xfrm>
          <a:prstGeom prst="straightConnector1">
            <a:avLst/>
          </a:prstGeom>
          <a:ln w="28575">
            <a:prstDash val="sysDot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376055" y="2423877"/>
            <a:ext cx="2772240" cy="0"/>
          </a:xfrm>
          <a:prstGeom prst="straightConnector1">
            <a:avLst/>
          </a:prstGeom>
          <a:ln w="28575">
            <a:prstDash val="sysDot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383310" y="3084266"/>
            <a:ext cx="2772240" cy="0"/>
          </a:xfrm>
          <a:prstGeom prst="straightConnector1">
            <a:avLst/>
          </a:prstGeom>
          <a:ln w="28575">
            <a:prstDash val="sysDot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4383310" y="3802734"/>
            <a:ext cx="2772240" cy="0"/>
          </a:xfrm>
          <a:prstGeom prst="straightConnector1">
            <a:avLst/>
          </a:prstGeom>
          <a:ln w="28575">
            <a:prstDash val="sysDot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4383310" y="4521192"/>
            <a:ext cx="2772240" cy="0"/>
          </a:xfrm>
          <a:prstGeom prst="straightConnector1">
            <a:avLst/>
          </a:prstGeom>
          <a:ln w="28575">
            <a:prstDash val="sysDot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4376055" y="5210601"/>
            <a:ext cx="2772240" cy="0"/>
          </a:xfrm>
          <a:prstGeom prst="straightConnector1">
            <a:avLst/>
          </a:prstGeom>
          <a:ln w="28575">
            <a:prstDash val="sysDot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4376055" y="5936325"/>
            <a:ext cx="277224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65487" y="5533557"/>
            <a:ext cx="1407886" cy="37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Bit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65487" y="4764301"/>
            <a:ext cx="1407886" cy="37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Frame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65487" y="4103910"/>
            <a:ext cx="1407886" cy="37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Packet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598057" y="1280880"/>
            <a:ext cx="8229600" cy="215174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013371" y="2264228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广义的应用层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005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一个数据是怎么</a:t>
            </a:r>
            <a:r>
              <a:rPr lang="zh-CN" altLang="en-US" dirty="0" smtClean="0"/>
              <a:t>从程序传到网络上去的？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79510" y="1809923"/>
            <a:ext cx="1866123" cy="83975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内核读数据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679509" y="3383873"/>
            <a:ext cx="1866123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推数据到</a:t>
            </a:r>
            <a:r>
              <a:rPr lang="zh-CN" altLang="en-US" dirty="0"/>
              <a:t>用户态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679508" y="5013915"/>
            <a:ext cx="1866123" cy="8397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切换到用户态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728167" y="5013915"/>
            <a:ext cx="1866123" cy="8397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应用程序处理数据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728169" y="3383873"/>
            <a:ext cx="1866123" cy="8397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数据推回到内核态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728168" y="1809922"/>
            <a:ext cx="1866123" cy="83975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内核打包数据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847045" y="5013915"/>
            <a:ext cx="1866123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推数据到用户态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847045" y="3383873"/>
            <a:ext cx="1866123" cy="8397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对方内核对数据拆包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847045" y="1809923"/>
            <a:ext cx="1866123" cy="8397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发送数据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2492649" y="2664668"/>
            <a:ext cx="280533" cy="734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2495149" y="4241118"/>
            <a:ext cx="280533" cy="734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rot="16200000">
            <a:off x="4003803" y="4897923"/>
            <a:ext cx="280533" cy="11382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flipV="1">
            <a:off x="5465643" y="4253608"/>
            <a:ext cx="280533" cy="73419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flipV="1">
            <a:off x="5480634" y="2649678"/>
            <a:ext cx="280533" cy="73419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8639839" y="4224866"/>
            <a:ext cx="280533" cy="734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8639839" y="2664667"/>
            <a:ext cx="280533" cy="73419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6200000">
            <a:off x="7065413" y="1648390"/>
            <a:ext cx="280533" cy="116281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49311" y="1454046"/>
            <a:ext cx="6385810" cy="48268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659974" y="1454046"/>
            <a:ext cx="2473377" cy="1577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677464" y="3255346"/>
            <a:ext cx="2455887" cy="3025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296" y="1454046"/>
            <a:ext cx="151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Box</a:t>
            </a:r>
            <a:r>
              <a:rPr lang="en-US" altLang="zh-CN" dirty="0" smtClean="0"/>
              <a:t> A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59974" y="1454046"/>
            <a:ext cx="151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Network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396841" y="5888647"/>
            <a:ext cx="7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Box</a:t>
            </a:r>
            <a:r>
              <a:rPr lang="en-US" altLang="zh-CN" dirty="0" smtClean="0"/>
              <a:t>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32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传输层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提供</a:t>
            </a:r>
            <a:r>
              <a:rPr lang="zh-CN" altLang="en-US" dirty="0"/>
              <a:t>了主机应用程序进程之间的端到端的服务，基本功能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r>
              <a:rPr lang="zh-CN" altLang="en-US" dirty="0"/>
              <a:t>分割与重组数据</a:t>
            </a:r>
          </a:p>
          <a:p>
            <a:r>
              <a:rPr lang="zh-CN" altLang="en-US" dirty="0"/>
              <a:t>按端口号寻址</a:t>
            </a:r>
          </a:p>
          <a:p>
            <a:r>
              <a:rPr lang="zh-CN" altLang="en-US" dirty="0"/>
              <a:t>连接管理</a:t>
            </a:r>
          </a:p>
          <a:p>
            <a:r>
              <a:rPr lang="zh-CN" altLang="en-US" dirty="0"/>
              <a:t>差错控制和流量控制</a:t>
            </a:r>
            <a:r>
              <a:rPr lang="en-US" altLang="zh-CN" dirty="0"/>
              <a:t>,</a:t>
            </a:r>
            <a:r>
              <a:rPr lang="zh-CN" altLang="en-US" dirty="0"/>
              <a:t>纠错的功能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三次握手：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195" y="0"/>
            <a:ext cx="4875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4286" y="3280211"/>
            <a:ext cx="149497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IP</a:t>
            </a:r>
            <a:r>
              <a:rPr lang="zh-CN" altLang="en-US" dirty="0" smtClean="0"/>
              <a:t>包头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9257" y="3280211"/>
            <a:ext cx="149497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UDP</a:t>
            </a:r>
            <a:r>
              <a:rPr lang="zh-CN" altLang="en-US" dirty="0" smtClean="0"/>
              <a:t>报文头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04228" y="3280211"/>
            <a:ext cx="463005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UDP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309257" y="2830266"/>
            <a:ext cx="0" cy="43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814286" y="2365811"/>
            <a:ext cx="0" cy="899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14286" y="4078514"/>
            <a:ext cx="149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09257" y="4078514"/>
            <a:ext cx="149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9427029" y="2365810"/>
            <a:ext cx="0" cy="899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814286" y="2365811"/>
            <a:ext cx="7620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38171" y="1915886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数据包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309257" y="2830266"/>
            <a:ext cx="61177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24286" y="2467429"/>
            <a:ext cx="206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报文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没有可靠性</a:t>
            </a:r>
            <a:r>
              <a:rPr lang="zh-CN" altLang="en-US" b="1" dirty="0" smtClean="0">
                <a:solidFill>
                  <a:srgbClr val="FF0000"/>
                </a:solidFill>
              </a:rPr>
              <a:t>保证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没有</a:t>
            </a:r>
            <a:r>
              <a:rPr lang="zh-CN" altLang="en-US" b="1" dirty="0" smtClean="0">
                <a:solidFill>
                  <a:srgbClr val="FF0000"/>
                </a:solidFill>
              </a:rPr>
              <a:t>顺序保证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没有流量控制</a:t>
            </a:r>
            <a:r>
              <a:rPr lang="zh-CN" altLang="en-US" b="1" dirty="0" smtClean="0">
                <a:solidFill>
                  <a:srgbClr val="FF0000"/>
                </a:solidFill>
              </a:rPr>
              <a:t>字段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00B050"/>
                </a:solidFill>
              </a:rPr>
              <a:t>延迟</a:t>
            </a:r>
            <a:r>
              <a:rPr lang="zh-CN" altLang="en-US" b="1" dirty="0" smtClean="0">
                <a:solidFill>
                  <a:srgbClr val="00B050"/>
                </a:solidFill>
              </a:rPr>
              <a:t>小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zh-CN" altLang="en-US" b="1" dirty="0">
                <a:solidFill>
                  <a:srgbClr val="00B050"/>
                </a:solidFill>
              </a:rPr>
              <a:t>数据传输效率</a:t>
            </a:r>
            <a:r>
              <a:rPr lang="zh-CN" altLang="en-US" b="1" dirty="0" smtClean="0">
                <a:solidFill>
                  <a:srgbClr val="00B050"/>
                </a:solidFill>
              </a:rPr>
              <a:t>高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2060"/>
                </a:solidFill>
              </a:rPr>
              <a:t>适合</a:t>
            </a:r>
            <a:r>
              <a:rPr lang="zh-CN" altLang="en-US" dirty="0">
                <a:solidFill>
                  <a:srgbClr val="002060"/>
                </a:solidFill>
              </a:rPr>
              <a:t>对可靠性要求不高的应用程序，或者可以保障可靠性的应用程序，如</a:t>
            </a:r>
            <a:r>
              <a:rPr lang="en-US" altLang="zh-CN" dirty="0">
                <a:solidFill>
                  <a:srgbClr val="002060"/>
                </a:solidFill>
              </a:rPr>
              <a:t>DNS</a:t>
            </a:r>
            <a:r>
              <a:rPr lang="zh-CN" altLang="en-US" dirty="0">
                <a:solidFill>
                  <a:srgbClr val="002060"/>
                </a:solidFill>
              </a:rPr>
              <a:t>、</a:t>
            </a:r>
            <a:r>
              <a:rPr lang="en-US" altLang="zh-CN" dirty="0">
                <a:solidFill>
                  <a:srgbClr val="002060"/>
                </a:solidFill>
              </a:rPr>
              <a:t>TFTP</a:t>
            </a:r>
            <a:r>
              <a:rPr lang="zh-CN" altLang="en-US" dirty="0">
                <a:solidFill>
                  <a:srgbClr val="002060"/>
                </a:solidFill>
              </a:rPr>
              <a:t>、</a:t>
            </a:r>
            <a:r>
              <a:rPr lang="en-US" altLang="zh-CN" dirty="0">
                <a:solidFill>
                  <a:srgbClr val="002060"/>
                </a:solidFill>
              </a:rPr>
              <a:t>SNMP</a:t>
            </a:r>
            <a:r>
              <a:rPr lang="zh-CN" altLang="en-US" dirty="0" smtClean="0">
                <a:solidFill>
                  <a:srgbClr val="002060"/>
                </a:solidFill>
              </a:rPr>
              <a:t>等；另外如</a:t>
            </a:r>
            <a:r>
              <a:rPr lang="zh-CN" altLang="en-US" dirty="0">
                <a:solidFill>
                  <a:srgbClr val="002060"/>
                </a:solidFill>
              </a:rPr>
              <a:t>我们聊天用的</a:t>
            </a:r>
            <a:r>
              <a:rPr lang="en-US" altLang="zh-CN" dirty="0">
                <a:solidFill>
                  <a:srgbClr val="002060"/>
                </a:solidFill>
              </a:rPr>
              <a:t>ICQ</a:t>
            </a:r>
            <a:r>
              <a:rPr lang="zh-CN" altLang="en-US" dirty="0">
                <a:solidFill>
                  <a:srgbClr val="002060"/>
                </a:solidFill>
              </a:rPr>
              <a:t>和</a:t>
            </a:r>
            <a:r>
              <a:rPr lang="en-US" altLang="zh-CN" dirty="0">
                <a:solidFill>
                  <a:srgbClr val="002060"/>
                </a:solidFill>
              </a:rPr>
              <a:t>QQ</a:t>
            </a:r>
            <a:r>
              <a:rPr lang="zh-CN" altLang="en-US" dirty="0">
                <a:solidFill>
                  <a:srgbClr val="002060"/>
                </a:solidFill>
              </a:rPr>
              <a:t>就是使用的</a:t>
            </a:r>
            <a:r>
              <a:rPr lang="en-US" altLang="zh-CN" dirty="0">
                <a:solidFill>
                  <a:srgbClr val="002060"/>
                </a:solidFill>
              </a:rPr>
              <a:t>UDP</a:t>
            </a:r>
            <a:r>
              <a:rPr lang="zh-CN" altLang="en-US" dirty="0">
                <a:solidFill>
                  <a:srgbClr val="002060"/>
                </a:solidFill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52886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HTTP/HTTPS </a:t>
            </a:r>
            <a:r>
              <a:rPr lang="zh-CN" altLang="en-US" dirty="0" smtClean="0"/>
              <a:t>应用层协议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HTTPS</a:t>
            </a:r>
            <a:r>
              <a:rPr lang="zh-CN" altLang="en-US" sz="2400" dirty="0" smtClean="0"/>
              <a:t>：</a:t>
            </a:r>
            <a:r>
              <a:rPr lang="en-US" altLang="zh-CN" sz="2400" dirty="0">
                <a:solidFill>
                  <a:srgbClr val="00B050"/>
                </a:solidFill>
              </a:rPr>
              <a:t>Hypertext Transfer Protocol over Secure Socket Layer</a:t>
            </a:r>
            <a:r>
              <a:rPr lang="zh-CN" altLang="en-US" sz="2400" dirty="0">
                <a:solidFill>
                  <a:srgbClr val="00B050"/>
                </a:solidFill>
              </a:rPr>
              <a:t>，基于</a:t>
            </a:r>
            <a:r>
              <a:rPr lang="en-US" altLang="zh-CN" sz="2400" dirty="0">
                <a:solidFill>
                  <a:srgbClr val="00B050"/>
                </a:solidFill>
              </a:rPr>
              <a:t>SSL</a:t>
            </a:r>
            <a:r>
              <a:rPr lang="zh-CN" altLang="en-US" sz="2400" dirty="0">
                <a:solidFill>
                  <a:srgbClr val="00B050"/>
                </a:solidFill>
              </a:rPr>
              <a:t>的</a:t>
            </a:r>
            <a:r>
              <a:rPr lang="en-US" altLang="zh-CN" sz="2400" dirty="0">
                <a:solidFill>
                  <a:srgbClr val="00B050"/>
                </a:solidFill>
              </a:rPr>
              <a:t>HTTP</a:t>
            </a:r>
            <a:r>
              <a:rPr lang="zh-CN" altLang="en-US" sz="2400" dirty="0">
                <a:solidFill>
                  <a:srgbClr val="00B050"/>
                </a:solidFill>
              </a:rPr>
              <a:t>协议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en-US" altLang="zh-CN" sz="2400" dirty="0" smtClean="0"/>
              <a:t>HTTPS</a:t>
            </a:r>
            <a:r>
              <a:rPr lang="zh-CN" altLang="en-US" sz="2400" dirty="0"/>
              <a:t>使用不同于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协议的默认端口及一个加密、身份验证层（</a:t>
            </a:r>
            <a:r>
              <a:rPr lang="en-US" altLang="zh-CN" sz="2400" dirty="0"/>
              <a:t>HTTP</a:t>
            </a:r>
            <a:r>
              <a:rPr lang="zh-CN" altLang="en-US" sz="2400" dirty="0"/>
              <a:t>与</a:t>
            </a:r>
            <a:r>
              <a:rPr lang="en-US" altLang="zh-CN" sz="2400" dirty="0"/>
              <a:t>TCP</a:t>
            </a:r>
            <a:r>
              <a:rPr lang="zh-CN" altLang="en-US" sz="2400" dirty="0"/>
              <a:t>之间）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15" y="2955475"/>
            <a:ext cx="3810000" cy="390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4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42" y="1825625"/>
            <a:ext cx="8214915" cy="4351338"/>
          </a:xfrm>
        </p:spPr>
      </p:pic>
    </p:spTree>
    <p:extLst>
      <p:ext uri="{BB962C8B-B14F-4D97-AF65-F5344CB8AC3E}">
        <p14:creationId xmlns:p14="http://schemas.microsoft.com/office/powerpoint/2010/main" val="2213313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93" y="1825625"/>
            <a:ext cx="9252014" cy="4351338"/>
          </a:xfrm>
        </p:spPr>
      </p:pic>
    </p:spTree>
    <p:extLst>
      <p:ext uri="{BB962C8B-B14F-4D97-AF65-F5344CB8AC3E}">
        <p14:creationId xmlns:p14="http://schemas.microsoft.com/office/powerpoint/2010/main" val="3078431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648" y="1825625"/>
            <a:ext cx="7650704" cy="4351338"/>
          </a:xfrm>
        </p:spPr>
      </p:pic>
    </p:spTree>
    <p:extLst>
      <p:ext uri="{BB962C8B-B14F-4D97-AF65-F5344CB8AC3E}">
        <p14:creationId xmlns:p14="http://schemas.microsoft.com/office/powerpoint/2010/main" val="2063795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Reactor</a:t>
            </a:r>
            <a:endParaRPr lang="zh-CN" altLang="en-US" dirty="0"/>
          </a:p>
        </p:txBody>
      </p:sp>
      <p:sp>
        <p:nvSpPr>
          <p:cNvPr id="4" name="六边形 3"/>
          <p:cNvSpPr/>
          <p:nvPr/>
        </p:nvSpPr>
        <p:spPr>
          <a:xfrm>
            <a:off x="1698171" y="1741720"/>
            <a:ext cx="1988458" cy="1291771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Inputer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499427" y="2801265"/>
            <a:ext cx="2365828" cy="14078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 Handler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445829" y="1324424"/>
            <a:ext cx="1894114" cy="8055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 Handler</a:t>
            </a:r>
            <a:endParaRPr lang="zh-CN" altLang="en-US" dirty="0"/>
          </a:p>
        </p:txBody>
      </p:sp>
      <p:sp>
        <p:nvSpPr>
          <p:cNvPr id="11" name="六边形 10"/>
          <p:cNvSpPr/>
          <p:nvPr/>
        </p:nvSpPr>
        <p:spPr>
          <a:xfrm>
            <a:off x="1698171" y="3722920"/>
            <a:ext cx="1988458" cy="1291771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Inputer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445829" y="3657594"/>
            <a:ext cx="1894114" cy="8055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 Handler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445829" y="2507338"/>
            <a:ext cx="1894114" cy="8055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 Handler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445829" y="4818737"/>
            <a:ext cx="1894114" cy="8055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 Handler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4" idx="0"/>
            <a:endCxn id="6" idx="1"/>
          </p:cNvCxnSpPr>
          <p:nvPr/>
        </p:nvCxnSpPr>
        <p:spPr>
          <a:xfrm>
            <a:off x="3686629" y="2387606"/>
            <a:ext cx="812798" cy="1117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0"/>
          </p:cNvCxnSpPr>
          <p:nvPr/>
        </p:nvCxnSpPr>
        <p:spPr>
          <a:xfrm flipV="1">
            <a:off x="3686629" y="3657594"/>
            <a:ext cx="812798" cy="71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8" idx="1"/>
          </p:cNvCxnSpPr>
          <p:nvPr/>
        </p:nvCxnSpPr>
        <p:spPr>
          <a:xfrm flipV="1">
            <a:off x="6865255" y="1727195"/>
            <a:ext cx="580574" cy="1778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14" idx="1"/>
          </p:cNvCxnSpPr>
          <p:nvPr/>
        </p:nvCxnSpPr>
        <p:spPr>
          <a:xfrm flipV="1">
            <a:off x="6865255" y="2910109"/>
            <a:ext cx="580574" cy="595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3"/>
            <a:endCxn id="13" idx="1"/>
          </p:cNvCxnSpPr>
          <p:nvPr/>
        </p:nvCxnSpPr>
        <p:spPr>
          <a:xfrm>
            <a:off x="6865255" y="3505208"/>
            <a:ext cx="580574" cy="555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" idx="3"/>
            <a:endCxn id="15" idx="1"/>
          </p:cNvCxnSpPr>
          <p:nvPr/>
        </p:nvCxnSpPr>
        <p:spPr>
          <a:xfrm>
            <a:off x="6865255" y="3505208"/>
            <a:ext cx="580574" cy="171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292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be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Netty</a:t>
            </a:r>
            <a:r>
              <a:rPr lang="en-US" altLang="zh-CN" dirty="0" smtClean="0"/>
              <a:t> arch</a:t>
            </a:r>
          </a:p>
          <a:p>
            <a:r>
              <a:rPr lang="en-US" altLang="zh-CN" dirty="0"/>
              <a:t>JDK NIO Bugs</a:t>
            </a:r>
            <a:endParaRPr lang="en-US" altLang="zh-CN" dirty="0" smtClean="0"/>
          </a:p>
          <a:p>
            <a:r>
              <a:rPr lang="en-US" altLang="zh-CN" dirty="0" err="1" smtClean="0"/>
              <a:t>Netty</a:t>
            </a:r>
            <a:r>
              <a:rPr lang="en-US" altLang="zh-CN" dirty="0" smtClean="0"/>
              <a:t> fixes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8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同步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异步 阻塞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非阻塞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同步</a:t>
            </a:r>
            <a:r>
              <a:rPr lang="zh-CN" altLang="en-US" dirty="0" smtClean="0"/>
              <a:t>：</a:t>
            </a:r>
            <a:r>
              <a:rPr lang="zh-CN" altLang="en-US" sz="2000" dirty="0"/>
              <a:t>功能实现方的角度 同步做</a:t>
            </a:r>
            <a:endParaRPr lang="en-US" altLang="zh-CN" sz="2000" dirty="0"/>
          </a:p>
          <a:p>
            <a:r>
              <a:rPr lang="zh-CN" altLang="en-US" dirty="0"/>
              <a:t>异步</a:t>
            </a:r>
            <a:r>
              <a:rPr lang="zh-CN" altLang="en-US" dirty="0" smtClean="0"/>
              <a:t>：</a:t>
            </a:r>
            <a:r>
              <a:rPr lang="zh-CN" altLang="en-US" sz="2000" dirty="0"/>
              <a:t>功能实现方的</a:t>
            </a:r>
            <a:r>
              <a:rPr lang="zh-CN" altLang="en-US" sz="2000" dirty="0" smtClean="0"/>
              <a:t>角度 异步做</a:t>
            </a:r>
            <a:endParaRPr lang="en-US" altLang="zh-CN" sz="2000" dirty="0" smtClean="0"/>
          </a:p>
          <a:p>
            <a:r>
              <a:rPr lang="zh-CN" altLang="en-US" dirty="0" smtClean="0"/>
              <a:t>阻塞：</a:t>
            </a:r>
            <a:r>
              <a:rPr lang="zh-CN" altLang="en-US" sz="2000" dirty="0"/>
              <a:t>调用方的角度 等待</a:t>
            </a:r>
            <a:endParaRPr lang="en-US" altLang="zh-CN" sz="2000" dirty="0"/>
          </a:p>
          <a:p>
            <a:r>
              <a:rPr lang="zh-CN" altLang="en-US" dirty="0" smtClean="0"/>
              <a:t>非阻塞：</a:t>
            </a:r>
            <a:r>
              <a:rPr lang="zh-CN" altLang="en-US" sz="2000" dirty="0"/>
              <a:t>调用</a:t>
            </a:r>
            <a:r>
              <a:rPr lang="zh-CN" altLang="en-US" sz="2000" dirty="0" smtClean="0"/>
              <a:t>方的角度 </a:t>
            </a:r>
            <a:r>
              <a:rPr lang="zh-CN" altLang="en-US" sz="2000" dirty="0"/>
              <a:t>不等待</a:t>
            </a:r>
          </a:p>
        </p:txBody>
      </p:sp>
    </p:spTree>
    <p:extLst>
      <p:ext uri="{BB962C8B-B14F-4D97-AF65-F5344CB8AC3E}">
        <p14:creationId xmlns:p14="http://schemas.microsoft.com/office/powerpoint/2010/main" val="379117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 smtClean="0">
                <a:solidFill>
                  <a:srgbClr val="FF0000"/>
                </a:solidFill>
              </a:rPr>
              <a:t>谢谢！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7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Java I/O</a:t>
            </a:r>
            <a:r>
              <a:rPr lang="zh-CN" altLang="en-US" b="1" dirty="0"/>
              <a:t>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同步阻塞 </a:t>
            </a:r>
            <a:r>
              <a:rPr lang="en-US" altLang="zh-CN" dirty="0" smtClean="0"/>
              <a:t>BIO</a:t>
            </a:r>
          </a:p>
          <a:p>
            <a:r>
              <a:rPr lang="zh-CN" altLang="en-US" dirty="0"/>
              <a:t>同步非</a:t>
            </a:r>
            <a:r>
              <a:rPr lang="zh-CN" altLang="en-US" dirty="0" smtClean="0"/>
              <a:t>阻塞 </a:t>
            </a:r>
            <a:r>
              <a:rPr lang="en-US" altLang="zh-CN" dirty="0" smtClean="0"/>
              <a:t>NIO </a:t>
            </a:r>
            <a:r>
              <a:rPr lang="en-US" altLang="zh-CN" b="1" dirty="0" smtClean="0">
                <a:solidFill>
                  <a:srgbClr val="00B050"/>
                </a:solidFill>
              </a:rPr>
              <a:t>select/poll/</a:t>
            </a:r>
            <a:r>
              <a:rPr lang="en-US" altLang="zh-CN" b="1" dirty="0" err="1" smtClean="0">
                <a:solidFill>
                  <a:srgbClr val="00B050"/>
                </a:solidFill>
              </a:rPr>
              <a:t>epoll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zh-CN" altLang="en-US" dirty="0"/>
              <a:t>异步非</a:t>
            </a:r>
            <a:r>
              <a:rPr lang="zh-CN" altLang="en-US" dirty="0" smtClean="0"/>
              <a:t>阻塞 </a:t>
            </a:r>
            <a:r>
              <a:rPr lang="en-US" altLang="zh-CN" dirty="0" smtClean="0"/>
              <a:t>AIO(</a:t>
            </a:r>
            <a:r>
              <a:rPr lang="en-US" altLang="zh-CN" b="1" dirty="0" smtClean="0"/>
              <a:t>NIO 2.0</a:t>
            </a:r>
            <a:r>
              <a:rPr lang="en-US" altLang="zh-CN" dirty="0" smtClean="0"/>
              <a:t>) </a:t>
            </a:r>
            <a:r>
              <a:rPr lang="en-US" altLang="zh-CN" b="1" dirty="0" smtClean="0">
                <a:solidFill>
                  <a:srgbClr val="00B050"/>
                </a:solidFill>
              </a:rPr>
              <a:t>callback</a:t>
            </a:r>
          </a:p>
          <a:p>
            <a:r>
              <a:rPr lang="zh-CN" altLang="en-US" dirty="0"/>
              <a:t>异步阻塞 </a:t>
            </a:r>
            <a:r>
              <a:rPr lang="en-US" altLang="zh-CN" b="1" dirty="0" smtClean="0">
                <a:solidFill>
                  <a:srgbClr val="FF0000"/>
                </a:solidFill>
              </a:rPr>
              <a:t>select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BIO </a:t>
            </a:r>
            <a:r>
              <a:rPr lang="en-US" altLang="zh-CN" dirty="0"/>
              <a:t>Blocking IO, </a:t>
            </a:r>
            <a:r>
              <a:rPr lang="zh-CN" altLang="en-US" dirty="0"/>
              <a:t>同步阻塞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391" y="1825625"/>
            <a:ext cx="5765218" cy="4351338"/>
          </a:xfrm>
        </p:spPr>
      </p:pic>
    </p:spTree>
    <p:extLst>
      <p:ext uri="{BB962C8B-B14F-4D97-AF65-F5344CB8AC3E}">
        <p14:creationId xmlns:p14="http://schemas.microsoft.com/office/powerpoint/2010/main" val="32989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IO &lt;-&gt; Linux 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BIO – </a:t>
            </a:r>
            <a:r>
              <a:rPr lang="zh-CN" altLang="en-US" sz="1600" dirty="0" smtClean="0"/>
              <a:t>阻塞</a:t>
            </a:r>
            <a:r>
              <a:rPr lang="en-US" altLang="zh-CN" sz="1600" dirty="0" smtClean="0"/>
              <a:t>IO</a:t>
            </a:r>
          </a:p>
          <a:p>
            <a:r>
              <a:rPr lang="en-US" altLang="zh-CN" sz="1600" dirty="0" smtClean="0"/>
              <a:t>NIO – </a:t>
            </a:r>
            <a:r>
              <a:rPr lang="zh-CN" altLang="en-US" sz="1600" dirty="0" smtClean="0"/>
              <a:t>多路复用</a:t>
            </a:r>
            <a:r>
              <a:rPr lang="en-US" altLang="zh-CN" sz="1600" dirty="0" smtClean="0"/>
              <a:t>IO </a:t>
            </a:r>
            <a:r>
              <a:rPr lang="zh-CN" altLang="en-US" sz="1600" dirty="0" smtClean="0"/>
              <a:t>（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非阻塞和信号驱动？？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en-US" altLang="zh-CN" sz="1600" dirty="0" smtClean="0"/>
              <a:t>AIO – </a:t>
            </a:r>
            <a:r>
              <a:rPr lang="zh-CN" altLang="en-US" sz="1600" dirty="0" smtClean="0"/>
              <a:t>异步</a:t>
            </a:r>
            <a:r>
              <a:rPr lang="en-US" altLang="zh-CN" sz="1600" dirty="0" smtClean="0"/>
              <a:t>IO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13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05" y="1375691"/>
            <a:ext cx="7310990" cy="4351338"/>
          </a:xfrm>
        </p:spPr>
      </p:pic>
    </p:spTree>
    <p:extLst>
      <p:ext uri="{BB962C8B-B14F-4D97-AF65-F5344CB8AC3E}">
        <p14:creationId xmlns:p14="http://schemas.microsoft.com/office/powerpoint/2010/main" val="31206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842963"/>
            <a:ext cx="8332787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1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1100</Words>
  <Application>Microsoft Office PowerPoint</Application>
  <PresentationFormat>自定义</PresentationFormat>
  <Paragraphs>175</Paragraphs>
  <Slides>40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主题​​</vt:lpstr>
      <vt:lpstr>Java IO介绍</vt:lpstr>
      <vt:lpstr>目录</vt:lpstr>
      <vt:lpstr>一个数据是怎么从程序传到网络上去的？</vt:lpstr>
      <vt:lpstr>同步/异步 阻塞/非阻塞</vt:lpstr>
      <vt:lpstr>Java I/O发展</vt:lpstr>
      <vt:lpstr>BIO Blocking IO, 同步阻塞</vt:lpstr>
      <vt:lpstr>Java IO &lt;-&gt; Linux IO</vt:lpstr>
      <vt:lpstr>PowerPoint 演示文稿</vt:lpstr>
      <vt:lpstr>PowerPoint 演示文稿</vt:lpstr>
      <vt:lpstr>PowerPoint 演示文稿</vt:lpstr>
      <vt:lpstr>BIO缺点：</vt:lpstr>
      <vt:lpstr>改进BIO：</vt:lpstr>
      <vt:lpstr>改进BIO缺点：</vt:lpstr>
      <vt:lpstr>NIO介绍</vt:lpstr>
      <vt:lpstr>NIO介绍 select()&amp;poll()</vt:lpstr>
      <vt:lpstr>NIO介绍epoll()</vt:lpstr>
      <vt:lpstr>PowerPoint 演示文稿</vt:lpstr>
      <vt:lpstr>Java.nio.Buffer</vt:lpstr>
      <vt:lpstr>Java.nio.Buffer</vt:lpstr>
      <vt:lpstr>AIO（NIO 2.0）</vt:lpstr>
      <vt:lpstr>AIO</vt:lpstr>
      <vt:lpstr>异步阻塞</vt:lpstr>
      <vt:lpstr>Netty介绍</vt:lpstr>
      <vt:lpstr>Netty RpcServer</vt:lpstr>
      <vt:lpstr>PowerPoint 演示文稿</vt:lpstr>
      <vt:lpstr>Netty does</vt:lpstr>
      <vt:lpstr>http://netty.io/</vt:lpstr>
      <vt:lpstr>其他</vt:lpstr>
      <vt:lpstr>ISO OSI</vt:lpstr>
      <vt:lpstr>传输层</vt:lpstr>
      <vt:lpstr>TCP</vt:lpstr>
      <vt:lpstr>UDP</vt:lpstr>
      <vt:lpstr>UDP</vt:lpstr>
      <vt:lpstr>HTTP/HTTPS 应用层协议</vt:lpstr>
      <vt:lpstr>HTTPS</vt:lpstr>
      <vt:lpstr>HTTPS</vt:lpstr>
      <vt:lpstr>HTTPS</vt:lpstr>
      <vt:lpstr>Reactor</vt:lpstr>
      <vt:lpstr>To be cont.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221</cp:revision>
  <dcterms:created xsi:type="dcterms:W3CDTF">2016-11-30T15:07:51Z</dcterms:created>
  <dcterms:modified xsi:type="dcterms:W3CDTF">2017-03-16T11:34:24Z</dcterms:modified>
</cp:coreProperties>
</file>