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26"/>
  </p:notesMasterIdLst>
  <p:sldIdLst>
    <p:sldId id="256" r:id="rId3"/>
    <p:sldId id="257" r:id="rId4"/>
    <p:sldId id="258" r:id="rId5"/>
    <p:sldId id="262" r:id="rId6"/>
    <p:sldId id="280" r:id="rId7"/>
    <p:sldId id="264" r:id="rId8"/>
    <p:sldId id="259" r:id="rId9"/>
    <p:sldId id="265" r:id="rId10"/>
    <p:sldId id="266" r:id="rId11"/>
    <p:sldId id="267" r:id="rId12"/>
    <p:sldId id="281" r:id="rId13"/>
    <p:sldId id="282" r:id="rId14"/>
    <p:sldId id="260" r:id="rId15"/>
    <p:sldId id="269" r:id="rId16"/>
    <p:sldId id="268" r:id="rId17"/>
    <p:sldId id="270" r:id="rId18"/>
    <p:sldId id="261" r:id="rId19"/>
    <p:sldId id="271" r:id="rId20"/>
    <p:sldId id="283" r:id="rId21"/>
    <p:sldId id="284" r:id="rId22"/>
    <p:sldId id="279" r:id="rId23"/>
    <p:sldId id="273" r:id="rId24"/>
    <p:sldId id="27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6" autoAdjust="0"/>
    <p:restoredTop sz="96314" autoAdjust="0"/>
  </p:normalViewPr>
  <p:slideViewPr>
    <p:cSldViewPr snapToGrid="0" showGuides="1">
      <p:cViewPr varScale="1">
        <p:scale>
          <a:sx n="117" d="100"/>
          <a:sy n="117" d="100"/>
        </p:scale>
        <p:origin x="184" y="432"/>
      </p:cViewPr>
      <p:guideLst>
        <p:guide orient="horz" pos="1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325228" y="454409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ungudafa.blog.csdn.net/article/details/103496881?spm=1001.2101.3001.6650.2&amp;depth_1-utm_source=distribute.pc_relevant.none-task-blog-2%7Edefault%7ECTRLIST%7Edefault-2.no_search_link" TargetMode="External"/><Relationship Id="rId2" Type="http://schemas.openxmlformats.org/officeDocument/2006/relationships/hyperlink" Target="https://blog.csdn.net/cungudafa/article/details/103477960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ungudafa.blog.csdn.net/article/details/103499230?spm=1001.2101.3001.6650.1&amp;depth_1-utm_source=distribute.pc_relevant.none-task-blog-2%7Edefault%7ECTRLIST%7Edefault-1.nonecas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18300" y="2362328"/>
            <a:ext cx="8164941" cy="8142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  <a:sym typeface="+mn-lt"/>
              </a:rPr>
              <a:t>基于面部时序特征的疲劳定级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646701" y="4139809"/>
            <a:ext cx="5137491" cy="16972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汇报人：   汇报时间：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2021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12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月</a:t>
            </a:r>
          </a:p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小组成员：</a:t>
            </a: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1854062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许之博</a:t>
            </a: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1951586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李朝义</a:t>
            </a: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1952230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朱增乐</a:t>
            </a: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1952395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沈韬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5315332" y="3738717"/>
            <a:ext cx="1800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特征筛选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916323" y="1203001"/>
            <a:ext cx="212943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眼部特征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619125" y="1404938"/>
            <a:ext cx="928688" cy="46434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sz="2400" b="1" dirty="0"/>
              <a:t>眼部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738188" y="1988344"/>
            <a:ext cx="5441156" cy="1571625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en-US" altLang="zh-CN" sz="1600" b="1" u="none" dirty="0">
                <a:ea typeface="宋体" charset="0"/>
              </a:rPr>
              <a:t>(a)</a:t>
            </a:r>
            <a:r>
              <a:rPr lang="zh-CN" sz="1600" b="1" u="none" dirty="0">
                <a:ea typeface="宋体" charset="0"/>
              </a:rPr>
              <a:t>纵横比</a:t>
            </a:r>
            <a:r>
              <a:rPr lang="zh-CN" sz="1600" b="1" u="none" dirty="0">
                <a:ea typeface="宋体" charset="0"/>
                <a:cs typeface="Times New Roman" panose="02020603050405020304" charset="0"/>
              </a:rPr>
              <a:t>EAR：</a:t>
            </a:r>
            <a:endParaRPr lang="zh-CN" altLang="en-US" sz="1600" dirty="0"/>
          </a:p>
        </p:txBody>
      </p:sp>
      <p:pic>
        <p:nvPicPr>
          <p:cNvPr id="20" name="E657119C-6982-421D-8BA7-E74DEB70A7DA-2" descr="latexmath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406" y="2428713"/>
            <a:ext cx="3774281" cy="654844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619125" y="3290344"/>
            <a:ext cx="472678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b="1" u="none" dirty="0">
                <a:latin typeface="宋体" charset="0"/>
                <a:ea typeface="宋体" charset="0"/>
                <a:cs typeface="Times New Roman" panose="02020603050405020304" charset="0"/>
              </a:rPr>
              <a:t> </a:t>
            </a:r>
            <a:r>
              <a:rPr lang="en-US" sz="1600" b="1" u="none" dirty="0">
                <a:latin typeface="Times New Roman" panose="02020603050405020304" charset="0"/>
                <a:ea typeface="宋体" charset="0"/>
              </a:rPr>
              <a:t>(b)</a:t>
            </a:r>
            <a:r>
              <a:rPr lang="zh-CN" sz="1600" b="1" u="none" dirty="0">
                <a:ea typeface="宋体" charset="0"/>
                <a:cs typeface="Times New Roman" panose="02020603050405020304" charset="0"/>
              </a:rPr>
              <a:t>Perclos：</a:t>
            </a:r>
            <a:endParaRPr lang="zh-CN" altLang="en-US" sz="1600" dirty="0"/>
          </a:p>
        </p:txBody>
      </p:sp>
      <p:pic>
        <p:nvPicPr>
          <p:cNvPr id="22" name="E657119C-6982-421D-8BA7-E74DEB70A7DA-3" descr="latexmath"/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4406" y="3977012"/>
            <a:ext cx="8131969" cy="321469"/>
          </a:xfrm>
          <a:prstGeom prst="rect">
            <a:avLst/>
          </a:prstGeom>
        </p:spPr>
      </p:pic>
      <p:pic>
        <p:nvPicPr>
          <p:cNvPr id="23" name="图片 22" descr="upload_2967577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4844" y="0"/>
            <a:ext cx="3917156" cy="33099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特征筛选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916323" y="1203001"/>
            <a:ext cx="212943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眼部特征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619125" y="1404938"/>
            <a:ext cx="928688" cy="46434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sz="2400" b="1"/>
              <a:t>嘴部</a:t>
            </a:r>
          </a:p>
        </p:txBody>
      </p:sp>
      <p:pic>
        <p:nvPicPr>
          <p:cNvPr id="5" name="图片 4" descr="upload_2967577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844" y="0"/>
            <a:ext cx="3917156" cy="3309938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797719" y="2000250"/>
            <a:ext cx="5453063" cy="64293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en-US" sz="1600" b="1" u="none" dirty="0">
                <a:latin typeface="Times New Roman" panose="02020603050405020304" charset="0"/>
                <a:ea typeface="宋体" charset="0"/>
              </a:rPr>
              <a:t>(a)</a:t>
            </a:r>
            <a:r>
              <a:rPr lang="zh-CN" sz="1600" b="1" u="none" dirty="0">
                <a:ea typeface="宋体" charset="0"/>
              </a:rPr>
              <a:t>纵横比</a:t>
            </a:r>
            <a:r>
              <a:rPr lang="en-US" sz="1600" b="1" u="none" dirty="0">
                <a:latin typeface="Times New Roman" panose="02020603050405020304" charset="0"/>
                <a:ea typeface="宋体" charset="0"/>
              </a:rPr>
              <a:t>MAR</a:t>
            </a:r>
            <a:r>
              <a:rPr lang="zh-CN" sz="1600" b="1" u="none" dirty="0">
                <a:ea typeface="宋体" charset="0"/>
              </a:rPr>
              <a:t>：</a:t>
            </a:r>
            <a:endParaRPr lang="zh-CN" altLang="en-US" sz="1600" dirty="0"/>
          </a:p>
        </p:txBody>
      </p:sp>
      <p:pic>
        <p:nvPicPr>
          <p:cNvPr id="8" name="E657119C-6982-421D-8BA7-E74DEB70A7DA-4" descr="latexmath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382" y="2512543"/>
            <a:ext cx="4643438" cy="559594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821531" y="3785864"/>
            <a:ext cx="5405438" cy="1559719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en-US" sz="1600" b="1" u="none" dirty="0">
                <a:latin typeface="Times New Roman" panose="02020603050405020304" charset="0"/>
                <a:ea typeface="宋体" charset="0"/>
              </a:rPr>
              <a:t>(b)</a:t>
            </a:r>
            <a:r>
              <a:rPr lang="zh-CN" sz="1600" b="1" u="none" dirty="0">
                <a:ea typeface="宋体" charset="0"/>
              </a:rPr>
              <a:t>打哈欠次数</a:t>
            </a:r>
            <a:r>
              <a:rPr lang="en-US" sz="1600" b="1" u="none" dirty="0">
                <a:latin typeface="Times New Roman" panose="02020603050405020304" charset="0"/>
                <a:ea typeface="宋体" charset="0"/>
              </a:rPr>
              <a:t>YAWNS</a:t>
            </a:r>
            <a:r>
              <a:rPr lang="zh-CN" altLang="en-US" sz="1600" b="1" u="none" dirty="0">
                <a:latin typeface="Times New Roman" panose="02020603050405020304" charset="0"/>
                <a:ea typeface="宋体" charset="0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zh-CN" sz="1600" b="0" u="none" dirty="0">
                <a:ea typeface="宋体" charset="0"/>
              </a:rPr>
              <a:t>        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特征筛选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916323" y="1203001"/>
            <a:ext cx="212943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眼部特征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619125" y="1404938"/>
            <a:ext cx="928688" cy="46434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sz="2400" b="1"/>
              <a:t>头部</a:t>
            </a:r>
          </a:p>
        </p:txBody>
      </p:sp>
      <p:pic>
        <p:nvPicPr>
          <p:cNvPr id="3" name="图片 2" descr="upload_2967577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844" y="0"/>
            <a:ext cx="3917156" cy="33099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9125" y="3119438"/>
            <a:ext cx="4953000" cy="153590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1600" b="1" u="none" dirty="0">
                <a:latin typeface="Times New Roman" panose="02020603050405020304" charset="0"/>
                <a:ea typeface="宋体" charset="0"/>
              </a:rPr>
              <a:t>(a)Pitch</a:t>
            </a:r>
            <a:r>
              <a:rPr lang="en-US" altLang="zh-CN" sz="1600" b="1" u="none" dirty="0">
                <a:latin typeface="Times New Roman" panose="02020603050405020304" charset="0"/>
                <a:ea typeface="宋体" charset="0"/>
              </a:rPr>
              <a:t>(</a:t>
            </a:r>
            <a:r>
              <a:rPr lang="zh-CN" sz="1600" b="1" u="none" dirty="0">
                <a:ea typeface="宋体" charset="0"/>
              </a:rPr>
              <a:t>垂直方向</a:t>
            </a:r>
            <a:r>
              <a:rPr lang="en-US" altLang="zh-CN" sz="1600" b="1" u="none" dirty="0">
                <a:ea typeface="宋体" charset="0"/>
              </a:rPr>
              <a:t>):</a:t>
            </a:r>
          </a:p>
          <a:p>
            <a:r>
              <a:rPr lang="zh-CN" sz="1600" b="0" u="none" dirty="0">
                <a:ea typeface="宋体" charset="0"/>
              </a:rPr>
              <a:t>      在一个时间段内</a:t>
            </a:r>
            <a:r>
              <a:rPr lang="en-US" sz="1600" b="0" u="none" dirty="0">
                <a:latin typeface="Times New Roman" panose="02020603050405020304" charset="0"/>
                <a:ea typeface="宋体" charset="0"/>
              </a:rPr>
              <a:t>10 s</a:t>
            </a:r>
            <a:r>
              <a:rPr lang="zh-CN" sz="1600" b="0" u="none" dirty="0">
                <a:ea typeface="宋体" charset="0"/>
              </a:rPr>
              <a:t>内，当</a:t>
            </a:r>
            <a:r>
              <a:rPr lang="en-US" sz="1600" b="0" u="none" dirty="0">
                <a:latin typeface="Times New Roman" panose="02020603050405020304" charset="0"/>
                <a:ea typeface="宋体" charset="0"/>
              </a:rPr>
              <a:t>Pitch≥20°</a:t>
            </a:r>
            <a:r>
              <a:rPr lang="zh-CN" sz="1600" b="0" u="none" dirty="0">
                <a:ea typeface="宋体" charset="0"/>
              </a:rPr>
              <a:t>或者</a:t>
            </a:r>
            <a:r>
              <a:rPr lang="en-US" sz="1600" b="0" u="none" dirty="0">
                <a:latin typeface="Times New Roman" panose="02020603050405020304" charset="0"/>
                <a:ea typeface="宋体" charset="0"/>
              </a:rPr>
              <a:t>Rolll≥20°</a:t>
            </a:r>
            <a:r>
              <a:rPr lang="zh-CN" sz="1600" b="0" u="none" dirty="0">
                <a:ea typeface="宋体" charset="0"/>
              </a:rPr>
              <a:t>的时间比例超过</a:t>
            </a:r>
            <a:r>
              <a:rPr lang="en-US" sz="1600" b="0" u="none" dirty="0">
                <a:latin typeface="Times New Roman" panose="02020603050405020304" charset="0"/>
                <a:ea typeface="宋体" charset="0"/>
              </a:rPr>
              <a:t>0.3</a:t>
            </a:r>
            <a:r>
              <a:rPr lang="zh-CN" sz="1600" b="0" u="none" dirty="0">
                <a:ea typeface="宋体" charset="0"/>
              </a:rPr>
              <a:t>时</a:t>
            </a:r>
            <a:r>
              <a:rPr lang="en-US" sz="1600" b="0" u="none" dirty="0">
                <a:latin typeface="Times New Roman" panose="02020603050405020304" charset="0"/>
                <a:ea typeface="宋体" charset="0"/>
              </a:rPr>
              <a:t>,</a:t>
            </a:r>
            <a:r>
              <a:rPr lang="zh-CN" sz="1600" b="0" u="none" dirty="0">
                <a:ea typeface="宋体" charset="0"/>
              </a:rPr>
              <a:t>认为驾驶员处于打瞌睡的状态</a:t>
            </a:r>
            <a:r>
              <a:rPr lang="en-US" sz="1600" b="0" u="none" dirty="0">
                <a:latin typeface="Times New Roman" panose="02020603050405020304" charset="0"/>
                <a:ea typeface="宋体" charset="0"/>
              </a:rPr>
              <a:t>; </a:t>
            </a:r>
          </a:p>
          <a:p>
            <a:r>
              <a:rPr lang="zh-CN" sz="1600" dirty="0">
                <a:ea typeface="宋体" charset="0"/>
              </a:rPr>
              <a:t>      </a:t>
            </a:r>
            <a:r>
              <a:rPr lang="zh-CN" sz="1600" b="0" u="none" dirty="0">
                <a:ea typeface="宋体" charset="0"/>
              </a:rPr>
              <a:t>由于数据的来源存在偏角，所以我们这里考虑</a:t>
            </a:r>
            <a:r>
              <a:rPr lang="en-US" sz="1600" b="0" u="none" dirty="0">
                <a:latin typeface="Times New Roman" panose="02020603050405020304" charset="0"/>
                <a:ea typeface="宋体" charset="0"/>
              </a:rPr>
              <a:t>pitch</a:t>
            </a:r>
            <a:r>
              <a:rPr lang="zh-CN" altLang="en-US" sz="1600" dirty="0">
                <a:latin typeface="Times New Roman" panose="02020603050405020304" charset="0"/>
                <a:ea typeface="宋体" charset="0"/>
              </a:rPr>
              <a:t>值</a:t>
            </a:r>
            <a:r>
              <a:rPr lang="zh-CN" sz="1600" b="0" u="none" dirty="0">
                <a:ea typeface="宋体" charset="0"/>
              </a:rPr>
              <a:t>的变化</a:t>
            </a:r>
            <a:r>
              <a:rPr lang="zh-CN" altLang="en-US" sz="1600" b="0" u="none" dirty="0">
                <a:ea typeface="宋体" charset="0"/>
              </a:rPr>
              <a:t>，设定阈值</a:t>
            </a:r>
            <a:r>
              <a:rPr lang="zh-CN" sz="1600" b="0" u="none" dirty="0">
                <a:ea typeface="宋体" charset="0"/>
              </a:rPr>
              <a:t>对瞌睡点头的特征进行提取</a:t>
            </a:r>
          </a:p>
          <a:p>
            <a:r>
              <a:rPr lang="zh-CN" sz="1600" b="0" u="none" dirty="0">
                <a:ea typeface="宋体" charset="0"/>
              </a:rPr>
              <a:t>      作为后续计算使用同时作为</a:t>
            </a:r>
            <a:r>
              <a:rPr lang="en-US" sz="1600" b="0" u="none" dirty="0">
                <a:latin typeface="Times New Roman" panose="02020603050405020304" charset="0"/>
                <a:ea typeface="宋体" charset="0"/>
              </a:rPr>
              <a:t>LSTM</a:t>
            </a:r>
            <a:r>
              <a:rPr lang="zh-CN" sz="1600" b="0" u="none" dirty="0">
                <a:ea typeface="宋体" charset="0"/>
              </a:rPr>
              <a:t>模型的特征输入</a:t>
            </a:r>
            <a:endParaRPr lang="zh-CN" altLang="en-US" sz="1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619125" y="4905375"/>
            <a:ext cx="4762500" cy="833438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1600" b="1" u="none" dirty="0">
                <a:latin typeface="Times New Roman" panose="02020603050405020304" charset="0"/>
                <a:ea typeface="宋体" charset="0"/>
              </a:rPr>
              <a:t>(b)Roll</a:t>
            </a:r>
            <a:r>
              <a:rPr lang="en-US" altLang="zh-CN" sz="1600" b="1" u="none" dirty="0">
                <a:latin typeface="Times New Roman" panose="02020603050405020304" charset="0"/>
                <a:ea typeface="宋体" charset="0"/>
              </a:rPr>
              <a:t>(</a:t>
            </a:r>
            <a:r>
              <a:rPr lang="zh-CN" altLang="en-US" sz="1600" b="1" u="none" dirty="0">
                <a:latin typeface="Times New Roman" panose="02020603050405020304" charset="0"/>
                <a:ea typeface="宋体" charset="0"/>
              </a:rPr>
              <a:t>水平方向</a:t>
            </a:r>
            <a:r>
              <a:rPr lang="en-US" altLang="zh-CN" sz="1600" b="1" u="none" dirty="0">
                <a:latin typeface="Times New Roman" panose="02020603050405020304" charset="0"/>
                <a:ea typeface="宋体" charset="0"/>
              </a:rPr>
              <a:t>):</a:t>
            </a:r>
          </a:p>
          <a:p>
            <a:r>
              <a:rPr lang="zh-CN" sz="1600" dirty="0">
                <a:ea typeface="宋体" charset="0"/>
              </a:rPr>
              <a:t>       </a:t>
            </a:r>
            <a:r>
              <a:rPr lang="zh-CN" sz="1600" b="0" u="none" dirty="0">
                <a:ea typeface="宋体" charset="0"/>
              </a:rPr>
              <a:t>由于具有一定的偏角，所以不对其进行特征提取</a:t>
            </a:r>
            <a:r>
              <a:rPr lang="zh-CN" altLang="en-US" sz="1600" b="0" u="none" dirty="0">
                <a:ea typeface="宋体" charset="0"/>
              </a:rPr>
              <a:t>，</a:t>
            </a:r>
            <a:r>
              <a:rPr lang="zh-CN" sz="1600" b="0" u="none" dirty="0">
                <a:ea typeface="宋体" charset="0"/>
              </a:rPr>
              <a:t>仅作为</a:t>
            </a:r>
            <a:r>
              <a:rPr lang="en-US" sz="1600" b="0" u="none" dirty="0">
                <a:latin typeface="Times New Roman" panose="02020603050405020304" charset="0"/>
                <a:ea typeface="宋体" charset="0"/>
              </a:rPr>
              <a:t>LSTM</a:t>
            </a:r>
            <a:r>
              <a:rPr lang="zh-CN" sz="1600" b="0" u="none" dirty="0">
                <a:ea typeface="宋体" charset="0"/>
              </a:rPr>
              <a:t>模型的参数进行输入</a:t>
            </a:r>
            <a:endParaRPr lang="en-US" altLang="zh-CN" sz="1600" b="1" u="none" dirty="0">
              <a:latin typeface="Times New Roman" panose="02020603050405020304" charset="0"/>
              <a:ea typeface="宋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9125" y="5738813"/>
            <a:ext cx="2952750" cy="59531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1600" b="1" u="none" dirty="0">
                <a:latin typeface="Times New Roman" panose="02020603050405020304" charset="0"/>
                <a:ea typeface="宋体" charset="0"/>
              </a:rPr>
              <a:t>(c)Yaw</a:t>
            </a:r>
            <a:r>
              <a:rPr lang="en-US" altLang="zh-CN" sz="1600" b="1" u="none" dirty="0">
                <a:latin typeface="Times New Roman" panose="02020603050405020304" charset="0"/>
                <a:ea typeface="宋体" charset="0"/>
              </a:rPr>
              <a:t>:</a:t>
            </a:r>
          </a:p>
          <a:p>
            <a:r>
              <a:rPr lang="zh-CN" sz="1600" b="0" u="none" dirty="0">
                <a:ea typeface="宋体" charset="0"/>
              </a:rPr>
              <a:t>作为</a:t>
            </a:r>
            <a:r>
              <a:rPr lang="en-US" sz="1600" b="0" u="none" dirty="0">
                <a:latin typeface="Times New Roman" panose="02020603050405020304" charset="0"/>
                <a:ea typeface="宋体" charset="0"/>
              </a:rPr>
              <a:t>LSTM</a:t>
            </a:r>
            <a:r>
              <a:rPr lang="zh-CN" sz="1600" b="0" u="none" dirty="0">
                <a:ea typeface="宋体" charset="0"/>
              </a:rPr>
              <a:t>模型的参数输入</a:t>
            </a:r>
            <a:endParaRPr lang="zh-CN" altLang="en-US" sz="16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796413" y="2039462"/>
            <a:ext cx="73152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1600" b="0" u="none" dirty="0">
                <a:ea typeface="宋体" charset="0"/>
              </a:rPr>
              <a:t>固定的世界坐标系</a:t>
            </a:r>
          </a:p>
          <a:p>
            <a:r>
              <a:rPr lang="zh-CN" altLang="en-US" sz="1600" dirty="0">
                <a:ea typeface="宋体" charset="0"/>
              </a:rPr>
              <a:t>构建</a:t>
            </a:r>
            <a:r>
              <a:rPr lang="en-US" altLang="zh-CN" sz="1600" dirty="0">
                <a:ea typeface="宋体" charset="0"/>
              </a:rPr>
              <a:t>2D</a:t>
            </a:r>
            <a:r>
              <a:rPr lang="zh-CN" altLang="en-US" sz="1600" dirty="0">
                <a:ea typeface="宋体" charset="0"/>
              </a:rPr>
              <a:t>平面模型与</a:t>
            </a:r>
            <a:r>
              <a:rPr lang="en-US" altLang="zh-CN" sz="1600" dirty="0">
                <a:ea typeface="宋体" charset="0"/>
              </a:rPr>
              <a:t>3D</a:t>
            </a:r>
            <a:r>
              <a:rPr lang="zh-CN" altLang="en-US" sz="1600" dirty="0">
                <a:ea typeface="宋体" charset="0"/>
              </a:rPr>
              <a:t>模型的旋转矩阵，用于计算头部姿态角</a:t>
            </a:r>
            <a:endParaRPr lang="zh-CN" sz="1600" b="0" u="none" dirty="0">
              <a:ea typeface="宋体" charset="0"/>
            </a:endParaRPr>
          </a:p>
          <a:p>
            <a:r>
              <a:rPr lang="zh-CN" altLang="en-US" sz="1600" dirty="0">
                <a:latin typeface="Times New Roman" panose="02020603050405020304" charset="0"/>
                <a:ea typeface="宋体" charset="0"/>
              </a:rPr>
              <a:t>计算</a:t>
            </a:r>
            <a:r>
              <a:rPr lang="en-US" sz="1600" b="0" u="none" dirty="0">
                <a:latin typeface="Times New Roman" panose="02020603050405020304" charset="0"/>
                <a:ea typeface="宋体" charset="0"/>
              </a:rPr>
              <a:t>pitch</a:t>
            </a:r>
            <a:r>
              <a:rPr lang="zh-CN" sz="1600" b="0" u="none" dirty="0">
                <a:ea typeface="宋体" charset="0"/>
              </a:rPr>
              <a:t>、</a:t>
            </a:r>
            <a:r>
              <a:rPr lang="en-US" sz="1600" b="0" u="none" dirty="0">
                <a:latin typeface="Times New Roman" panose="02020603050405020304" charset="0"/>
                <a:ea typeface="宋体" charset="0"/>
              </a:rPr>
              <a:t>roll</a:t>
            </a:r>
            <a:r>
              <a:rPr lang="zh-CN" sz="1600" b="0" u="none" dirty="0">
                <a:ea typeface="宋体" charset="0"/>
              </a:rPr>
              <a:t>、</a:t>
            </a:r>
            <a:r>
              <a:rPr lang="en-US" sz="1600" b="0" u="none" dirty="0">
                <a:latin typeface="Times New Roman" panose="02020603050405020304" charset="0"/>
                <a:ea typeface="宋体" charset="0"/>
              </a:rPr>
              <a:t>yaw</a:t>
            </a:r>
            <a:r>
              <a:rPr lang="zh-CN" altLang="en-US" sz="1600" b="0" u="none" dirty="0">
                <a:latin typeface="Times New Roman" panose="02020603050405020304" charset="0"/>
                <a:ea typeface="宋体" charset="0"/>
              </a:rPr>
              <a:t>三个头部欧拉角</a:t>
            </a:r>
            <a:endParaRPr lang="zh-CN" alt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D37AB2-305C-7C40-910B-0048BDEB4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159" y="795338"/>
            <a:ext cx="67564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13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cs typeface="+mn-ea"/>
                <a:sym typeface="+mn-lt"/>
              </a:rPr>
              <a:t>模型建立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875" y="404813"/>
            <a:ext cx="2821781" cy="6667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非时序模型选取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623483" y="1740556"/>
            <a:ext cx="3377381" cy="3377381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792343" y="1909416"/>
            <a:ext cx="3045542" cy="3045542"/>
          </a:xfrm>
          <a:custGeom>
            <a:avLst/>
            <a:gdLst>
              <a:gd name="connsiteX0" fmla="*/ 3185652 w 6371304"/>
              <a:gd name="connsiteY0" fmla="*/ 0 h 6371304"/>
              <a:gd name="connsiteX1" fmla="*/ 6371304 w 6371304"/>
              <a:gd name="connsiteY1" fmla="*/ 3185652 h 6371304"/>
              <a:gd name="connsiteX2" fmla="*/ 3185652 w 6371304"/>
              <a:gd name="connsiteY2" fmla="*/ 6371304 h 6371304"/>
              <a:gd name="connsiteX3" fmla="*/ 0 w 6371304"/>
              <a:gd name="connsiteY3" fmla="*/ 3185652 h 6371304"/>
              <a:gd name="connsiteX4" fmla="*/ 3185652 w 6371304"/>
              <a:gd name="connsiteY4" fmla="*/ 0 h 637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1304" h="6371304">
                <a:moveTo>
                  <a:pt x="3185652" y="0"/>
                </a:moveTo>
                <a:cubicBezTo>
                  <a:pt x="4945039" y="0"/>
                  <a:pt x="6371304" y="1426265"/>
                  <a:pt x="6371304" y="3185652"/>
                </a:cubicBezTo>
                <a:cubicBezTo>
                  <a:pt x="6371304" y="4945039"/>
                  <a:pt x="4945039" y="6371304"/>
                  <a:pt x="3185652" y="6371304"/>
                </a:cubicBezTo>
                <a:cubicBezTo>
                  <a:pt x="1426265" y="6371304"/>
                  <a:pt x="0" y="4945039"/>
                  <a:pt x="0" y="3185652"/>
                </a:cubicBezTo>
                <a:cubicBezTo>
                  <a:pt x="0" y="1426265"/>
                  <a:pt x="1426265" y="0"/>
                  <a:pt x="3185652" y="0"/>
                </a:cubicBezTo>
                <a:close/>
              </a:path>
            </a:pathLst>
          </a:custGeom>
        </p:spPr>
      </p:pic>
      <p:sp>
        <p:nvSpPr>
          <p:cNvPr id="24" name="圆角矩形 23"/>
          <p:cNvSpPr/>
          <p:nvPr/>
        </p:nvSpPr>
        <p:spPr>
          <a:xfrm>
            <a:off x="6164342" y="1912276"/>
            <a:ext cx="2294021" cy="354924"/>
          </a:xfrm>
          <a:prstGeom prst="roundRect">
            <a:avLst/>
          </a:pr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dirty="0">
                <a:cs typeface="+mn-ea"/>
                <a:sym typeface="+mn-lt"/>
              </a:rPr>
              <a:t>决策树模型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164343" y="3251538"/>
            <a:ext cx="2294021" cy="354924"/>
          </a:xfrm>
          <a:prstGeom prst="roundRect">
            <a:avLst/>
          </a:pr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dirty="0">
                <a:cs typeface="+mn-ea"/>
                <a:sym typeface="+mn-lt"/>
              </a:rPr>
              <a:t>朴素贝叶斯模型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164343" y="4590800"/>
            <a:ext cx="2294021" cy="354924"/>
          </a:xfrm>
          <a:prstGeom prst="roundRect">
            <a:avLst/>
          </a:pr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dirty="0">
                <a:cs typeface="+mn-ea"/>
                <a:sym typeface="+mn-lt"/>
              </a:rPr>
              <a:t>随机森林模型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时序模型选取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02051" y="1679905"/>
            <a:ext cx="437503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sz="1600" b="0" u="none">
                <a:ea typeface="宋体" charset="0"/>
              </a:rPr>
              <a:t>考虑到本文中所使用的数据是时序的，并且已经被划分为三种类型，</a:t>
            </a:r>
            <a:r>
              <a:rPr lang="zh-CN" altLang="en-US" sz="1600" b="0" u="none">
                <a:ea typeface="宋体" charset="0"/>
              </a:rPr>
              <a:t>我们也</a:t>
            </a:r>
            <a:r>
              <a:rPr lang="zh-CN" sz="1600" b="0" u="none">
                <a:ea typeface="宋体" charset="0"/>
              </a:rPr>
              <a:t>选取时序模型</a:t>
            </a:r>
            <a:r>
              <a:rPr lang="en-US" sz="1600" b="0" u="none">
                <a:latin typeface="SimHei" charset="0"/>
                <a:ea typeface="宋体" charset="0"/>
                <a:cs typeface="宋体" charset="0"/>
              </a:rPr>
              <a:t>(LSTM</a:t>
            </a:r>
            <a:r>
              <a:rPr lang="zh-CN" sz="1600" b="0" u="none">
                <a:ea typeface="宋体" charset="0"/>
              </a:rPr>
              <a:t>、</a:t>
            </a:r>
            <a:r>
              <a:rPr lang="en-US" sz="1600" b="0" u="none">
                <a:latin typeface="SimHei" charset="0"/>
                <a:ea typeface="宋体" charset="0"/>
              </a:rPr>
              <a:t>GRU</a:t>
            </a:r>
            <a:r>
              <a:rPr lang="zh-CN" sz="1600" b="0" u="none">
                <a:ea typeface="宋体" charset="0"/>
              </a:rPr>
              <a:t>等</a:t>
            </a:r>
            <a:r>
              <a:rPr lang="en-US" sz="1600" b="0" u="none">
                <a:latin typeface="SimHei" charset="0"/>
                <a:ea typeface="宋体" charset="0"/>
                <a:cs typeface="宋体" charset="0"/>
              </a:rPr>
              <a:t>)</a:t>
            </a:r>
            <a:r>
              <a:rPr lang="zh-CN" sz="1600" b="0" u="none">
                <a:ea typeface="宋体" charset="0"/>
              </a:rPr>
              <a:t>进行模型构建三分类模型。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81063" y="1321594"/>
            <a:ext cx="1190625" cy="381000"/>
          </a:xfrm>
          <a:prstGeom prst="roundRect">
            <a:avLst/>
          </a:pr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dirty="0">
                <a:cs typeface="+mn-ea"/>
                <a:sym typeface="+mn-lt"/>
              </a:rPr>
              <a:t>模型选择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877728" y="2848370"/>
            <a:ext cx="2294021" cy="354924"/>
          </a:xfrm>
          <a:prstGeom prst="roundRect">
            <a:avLst/>
          </a:pr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dirty="0">
                <a:cs typeface="+mn-ea"/>
                <a:sym typeface="+mn-lt"/>
              </a:rPr>
              <a:t>LSTM</a:t>
            </a:r>
            <a:r>
              <a:rPr lang="zh-CN" altLang="en-US" dirty="0">
                <a:cs typeface="+mn-ea"/>
                <a:sym typeface="+mn-lt"/>
              </a:rPr>
              <a:t>神经网络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877728" y="4259303"/>
            <a:ext cx="2294021" cy="354924"/>
          </a:xfrm>
          <a:prstGeom prst="roundRect">
            <a:avLst/>
          </a:pr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dirty="0">
                <a:cs typeface="+mn-ea"/>
                <a:sym typeface="+mn-lt"/>
              </a:rPr>
              <a:t>GRU</a:t>
            </a:r>
            <a:r>
              <a:rPr lang="zh-CN" altLang="en-US" dirty="0">
                <a:cs typeface="+mn-ea"/>
                <a:sym typeface="+mn-lt"/>
              </a:rPr>
              <a:t>神经网络</a:t>
            </a:r>
          </a:p>
        </p:txBody>
      </p:sp>
      <p:sp>
        <p:nvSpPr>
          <p:cNvPr id="3" name="椭圆 2"/>
          <p:cNvSpPr/>
          <p:nvPr/>
        </p:nvSpPr>
        <p:spPr>
          <a:xfrm>
            <a:off x="7089828" y="1250156"/>
            <a:ext cx="3377381" cy="3377381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7255747" y="1416075"/>
            <a:ext cx="3045542" cy="3045542"/>
          </a:xfrm>
          <a:custGeom>
            <a:avLst/>
            <a:gdLst>
              <a:gd name="connsiteX0" fmla="*/ 3185652 w 6371304"/>
              <a:gd name="connsiteY0" fmla="*/ 0 h 6371304"/>
              <a:gd name="connsiteX1" fmla="*/ 6371304 w 6371304"/>
              <a:gd name="connsiteY1" fmla="*/ 3185652 h 6371304"/>
              <a:gd name="connsiteX2" fmla="*/ 3185652 w 6371304"/>
              <a:gd name="connsiteY2" fmla="*/ 6371304 h 6371304"/>
              <a:gd name="connsiteX3" fmla="*/ 0 w 6371304"/>
              <a:gd name="connsiteY3" fmla="*/ 3185652 h 6371304"/>
              <a:gd name="connsiteX4" fmla="*/ 3185652 w 6371304"/>
              <a:gd name="connsiteY4" fmla="*/ 0 h 637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1304" h="6371304">
                <a:moveTo>
                  <a:pt x="3185652" y="0"/>
                </a:moveTo>
                <a:cubicBezTo>
                  <a:pt x="4945039" y="0"/>
                  <a:pt x="6371304" y="1426265"/>
                  <a:pt x="6371304" y="3185652"/>
                </a:cubicBezTo>
                <a:cubicBezTo>
                  <a:pt x="6371304" y="4945039"/>
                  <a:pt x="4945039" y="6371304"/>
                  <a:pt x="3185652" y="6371304"/>
                </a:cubicBezTo>
                <a:cubicBezTo>
                  <a:pt x="1426265" y="6371304"/>
                  <a:pt x="0" y="4945039"/>
                  <a:pt x="0" y="3185652"/>
                </a:cubicBezTo>
                <a:cubicBezTo>
                  <a:pt x="0" y="1426265"/>
                  <a:pt x="1426265" y="0"/>
                  <a:pt x="3185652" y="0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模型建立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/>
        </p:nvSpPr>
        <p:spPr>
          <a:xfrm rot="5400000">
            <a:off x="3275465" y="206176"/>
            <a:ext cx="762001" cy="4439191"/>
          </a:xfrm>
          <a:custGeom>
            <a:avLst/>
            <a:gdLst>
              <a:gd name="connsiteX0" fmla="*/ 70116 w 762001"/>
              <a:gd name="connsiteY0" fmla="*/ 4052106 h 4439191"/>
              <a:gd name="connsiteX1" fmla="*/ 381001 w 762001"/>
              <a:gd name="connsiteY1" fmla="*/ 4362991 h 4439191"/>
              <a:gd name="connsiteX2" fmla="*/ 691886 w 762001"/>
              <a:gd name="connsiteY2" fmla="*/ 4052106 h 4439191"/>
              <a:gd name="connsiteX3" fmla="*/ 381001 w 762001"/>
              <a:gd name="connsiteY3" fmla="*/ 3741221 h 4439191"/>
              <a:gd name="connsiteX4" fmla="*/ 70116 w 762001"/>
              <a:gd name="connsiteY4" fmla="*/ 4052106 h 4439191"/>
              <a:gd name="connsiteX5" fmla="*/ 0 w 762001"/>
              <a:gd name="connsiteY5" fmla="*/ 4058191 h 4439191"/>
              <a:gd name="connsiteX6" fmla="*/ 0 w 762001"/>
              <a:gd name="connsiteY6" fmla="*/ 514891 h 4439191"/>
              <a:gd name="connsiteX7" fmla="*/ 232698 w 762001"/>
              <a:gd name="connsiteY7" fmla="*/ 163832 h 4439191"/>
              <a:gd name="connsiteX8" fmla="*/ 293045 w 762001"/>
              <a:gd name="connsiteY8" fmla="*/ 151648 h 4439191"/>
              <a:gd name="connsiteX9" fmla="*/ 381001 w 762001"/>
              <a:gd name="connsiteY9" fmla="*/ 0 h 4439191"/>
              <a:gd name="connsiteX10" fmla="*/ 468957 w 762001"/>
              <a:gd name="connsiteY10" fmla="*/ 151648 h 4439191"/>
              <a:gd name="connsiteX11" fmla="*/ 529303 w 762001"/>
              <a:gd name="connsiteY11" fmla="*/ 163832 h 4439191"/>
              <a:gd name="connsiteX12" fmla="*/ 762001 w 762001"/>
              <a:gd name="connsiteY12" fmla="*/ 514891 h 4439191"/>
              <a:gd name="connsiteX13" fmla="*/ 762001 w 762001"/>
              <a:gd name="connsiteY13" fmla="*/ 4058191 h 4439191"/>
              <a:gd name="connsiteX14" fmla="*/ 381001 w 762001"/>
              <a:gd name="connsiteY14" fmla="*/ 4439191 h 4439191"/>
              <a:gd name="connsiteX15" fmla="*/ 0 w 762001"/>
              <a:gd name="connsiteY15" fmla="*/ 4058191 h 44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2001" h="4439191">
                <a:moveTo>
                  <a:pt x="70116" y="4052106"/>
                </a:moveTo>
                <a:cubicBezTo>
                  <a:pt x="70116" y="4223803"/>
                  <a:pt x="209304" y="4362991"/>
                  <a:pt x="381001" y="4362991"/>
                </a:cubicBezTo>
                <a:cubicBezTo>
                  <a:pt x="552698" y="4362991"/>
                  <a:pt x="691886" y="4223803"/>
                  <a:pt x="691886" y="4052106"/>
                </a:cubicBezTo>
                <a:cubicBezTo>
                  <a:pt x="691886" y="3880409"/>
                  <a:pt x="552698" y="3741221"/>
                  <a:pt x="381001" y="3741221"/>
                </a:cubicBezTo>
                <a:cubicBezTo>
                  <a:pt x="209304" y="3741221"/>
                  <a:pt x="70116" y="3880409"/>
                  <a:pt x="70116" y="4052106"/>
                </a:cubicBezTo>
                <a:close/>
                <a:moveTo>
                  <a:pt x="0" y="4058191"/>
                </a:moveTo>
                <a:lnTo>
                  <a:pt x="0" y="514891"/>
                </a:lnTo>
                <a:cubicBezTo>
                  <a:pt x="0" y="357076"/>
                  <a:pt x="95952" y="221671"/>
                  <a:pt x="232698" y="163832"/>
                </a:cubicBezTo>
                <a:lnTo>
                  <a:pt x="293045" y="151648"/>
                </a:lnTo>
                <a:lnTo>
                  <a:pt x="381001" y="0"/>
                </a:lnTo>
                <a:lnTo>
                  <a:pt x="468957" y="151648"/>
                </a:lnTo>
                <a:lnTo>
                  <a:pt x="529303" y="163832"/>
                </a:lnTo>
                <a:cubicBezTo>
                  <a:pt x="666049" y="221671"/>
                  <a:pt x="762001" y="357076"/>
                  <a:pt x="762001" y="514891"/>
                </a:cubicBezTo>
                <a:lnTo>
                  <a:pt x="762001" y="4058191"/>
                </a:lnTo>
                <a:cubicBezTo>
                  <a:pt x="762001" y="4268611"/>
                  <a:pt x="591421" y="4439191"/>
                  <a:pt x="381001" y="4439191"/>
                </a:cubicBezTo>
                <a:cubicBezTo>
                  <a:pt x="170580" y="4439191"/>
                  <a:pt x="0" y="4268611"/>
                  <a:pt x="0" y="4058191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 rot="5400000">
            <a:off x="3275465" y="1343552"/>
            <a:ext cx="762001" cy="4439191"/>
          </a:xfrm>
          <a:custGeom>
            <a:avLst/>
            <a:gdLst>
              <a:gd name="connsiteX0" fmla="*/ 55209 w 762001"/>
              <a:gd name="connsiteY0" fmla="*/ 4052106 h 4439191"/>
              <a:gd name="connsiteX1" fmla="*/ 366094 w 762001"/>
              <a:gd name="connsiteY1" fmla="*/ 4362991 h 4439191"/>
              <a:gd name="connsiteX2" fmla="*/ 676979 w 762001"/>
              <a:gd name="connsiteY2" fmla="*/ 4052106 h 4439191"/>
              <a:gd name="connsiteX3" fmla="*/ 366094 w 762001"/>
              <a:gd name="connsiteY3" fmla="*/ 3741221 h 4439191"/>
              <a:gd name="connsiteX4" fmla="*/ 55209 w 762001"/>
              <a:gd name="connsiteY4" fmla="*/ 4052106 h 4439191"/>
              <a:gd name="connsiteX5" fmla="*/ 0 w 762001"/>
              <a:gd name="connsiteY5" fmla="*/ 4058191 h 4439191"/>
              <a:gd name="connsiteX6" fmla="*/ 0 w 762001"/>
              <a:gd name="connsiteY6" fmla="*/ 514891 h 4439191"/>
              <a:gd name="connsiteX7" fmla="*/ 232698 w 762001"/>
              <a:gd name="connsiteY7" fmla="*/ 163832 h 4439191"/>
              <a:gd name="connsiteX8" fmla="*/ 293045 w 762001"/>
              <a:gd name="connsiteY8" fmla="*/ 151648 h 4439191"/>
              <a:gd name="connsiteX9" fmla="*/ 381001 w 762001"/>
              <a:gd name="connsiteY9" fmla="*/ 0 h 4439191"/>
              <a:gd name="connsiteX10" fmla="*/ 468957 w 762001"/>
              <a:gd name="connsiteY10" fmla="*/ 151648 h 4439191"/>
              <a:gd name="connsiteX11" fmla="*/ 529303 w 762001"/>
              <a:gd name="connsiteY11" fmla="*/ 163832 h 4439191"/>
              <a:gd name="connsiteX12" fmla="*/ 762001 w 762001"/>
              <a:gd name="connsiteY12" fmla="*/ 514891 h 4439191"/>
              <a:gd name="connsiteX13" fmla="*/ 762001 w 762001"/>
              <a:gd name="connsiteY13" fmla="*/ 4058191 h 4439191"/>
              <a:gd name="connsiteX14" fmla="*/ 381001 w 762001"/>
              <a:gd name="connsiteY14" fmla="*/ 4439191 h 4439191"/>
              <a:gd name="connsiteX15" fmla="*/ 0 w 762001"/>
              <a:gd name="connsiteY15" fmla="*/ 4058191 h 44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2001" h="4439191">
                <a:moveTo>
                  <a:pt x="55209" y="4052106"/>
                </a:moveTo>
                <a:cubicBezTo>
                  <a:pt x="55209" y="4223803"/>
                  <a:pt x="194397" y="4362991"/>
                  <a:pt x="366094" y="4362991"/>
                </a:cubicBezTo>
                <a:cubicBezTo>
                  <a:pt x="537791" y="4362991"/>
                  <a:pt x="676979" y="4223803"/>
                  <a:pt x="676979" y="4052106"/>
                </a:cubicBezTo>
                <a:cubicBezTo>
                  <a:pt x="676979" y="3880409"/>
                  <a:pt x="537791" y="3741221"/>
                  <a:pt x="366094" y="3741221"/>
                </a:cubicBezTo>
                <a:cubicBezTo>
                  <a:pt x="194397" y="3741221"/>
                  <a:pt x="55209" y="3880409"/>
                  <a:pt x="55209" y="4052106"/>
                </a:cubicBezTo>
                <a:close/>
                <a:moveTo>
                  <a:pt x="0" y="4058191"/>
                </a:moveTo>
                <a:lnTo>
                  <a:pt x="0" y="514891"/>
                </a:lnTo>
                <a:cubicBezTo>
                  <a:pt x="0" y="357076"/>
                  <a:pt x="95952" y="221671"/>
                  <a:pt x="232698" y="163832"/>
                </a:cubicBezTo>
                <a:lnTo>
                  <a:pt x="293045" y="151648"/>
                </a:lnTo>
                <a:lnTo>
                  <a:pt x="381001" y="0"/>
                </a:lnTo>
                <a:lnTo>
                  <a:pt x="468957" y="151648"/>
                </a:lnTo>
                <a:lnTo>
                  <a:pt x="529303" y="163832"/>
                </a:lnTo>
                <a:cubicBezTo>
                  <a:pt x="666049" y="221671"/>
                  <a:pt x="762001" y="357076"/>
                  <a:pt x="762001" y="514891"/>
                </a:cubicBezTo>
                <a:lnTo>
                  <a:pt x="762001" y="4058191"/>
                </a:lnTo>
                <a:cubicBezTo>
                  <a:pt x="762001" y="4268611"/>
                  <a:pt x="591421" y="4439191"/>
                  <a:pt x="381001" y="4439191"/>
                </a:cubicBezTo>
                <a:cubicBezTo>
                  <a:pt x="170580" y="4439191"/>
                  <a:pt x="0" y="4268611"/>
                  <a:pt x="0" y="40581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 rot="16200000">
            <a:off x="8227558" y="624453"/>
            <a:ext cx="762001" cy="4439191"/>
          </a:xfrm>
          <a:custGeom>
            <a:avLst/>
            <a:gdLst>
              <a:gd name="connsiteX0" fmla="*/ 691886 w 762001"/>
              <a:gd name="connsiteY0" fmla="*/ 4058191 h 4439191"/>
              <a:gd name="connsiteX1" fmla="*/ 381001 w 762001"/>
              <a:gd name="connsiteY1" fmla="*/ 3747306 h 4439191"/>
              <a:gd name="connsiteX2" fmla="*/ 70116 w 762001"/>
              <a:gd name="connsiteY2" fmla="*/ 4058191 h 4439191"/>
              <a:gd name="connsiteX3" fmla="*/ 381001 w 762001"/>
              <a:gd name="connsiteY3" fmla="*/ 4369076 h 4439191"/>
              <a:gd name="connsiteX4" fmla="*/ 691886 w 762001"/>
              <a:gd name="connsiteY4" fmla="*/ 4058191 h 4439191"/>
              <a:gd name="connsiteX5" fmla="*/ 762001 w 762001"/>
              <a:gd name="connsiteY5" fmla="*/ 514891 h 4439191"/>
              <a:gd name="connsiteX6" fmla="*/ 762001 w 762001"/>
              <a:gd name="connsiteY6" fmla="*/ 4058191 h 4439191"/>
              <a:gd name="connsiteX7" fmla="*/ 381001 w 762001"/>
              <a:gd name="connsiteY7" fmla="*/ 4439191 h 4439191"/>
              <a:gd name="connsiteX8" fmla="*/ 0 w 762001"/>
              <a:gd name="connsiteY8" fmla="*/ 4058191 h 4439191"/>
              <a:gd name="connsiteX9" fmla="*/ 0 w 762001"/>
              <a:gd name="connsiteY9" fmla="*/ 514891 h 4439191"/>
              <a:gd name="connsiteX10" fmla="*/ 232698 w 762001"/>
              <a:gd name="connsiteY10" fmla="*/ 163832 h 4439191"/>
              <a:gd name="connsiteX11" fmla="*/ 293045 w 762001"/>
              <a:gd name="connsiteY11" fmla="*/ 151648 h 4439191"/>
              <a:gd name="connsiteX12" fmla="*/ 381001 w 762001"/>
              <a:gd name="connsiteY12" fmla="*/ 0 h 4439191"/>
              <a:gd name="connsiteX13" fmla="*/ 468957 w 762001"/>
              <a:gd name="connsiteY13" fmla="*/ 151648 h 4439191"/>
              <a:gd name="connsiteX14" fmla="*/ 529303 w 762001"/>
              <a:gd name="connsiteY14" fmla="*/ 163832 h 4439191"/>
              <a:gd name="connsiteX15" fmla="*/ 762001 w 762001"/>
              <a:gd name="connsiteY15" fmla="*/ 514891 h 44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2001" h="4439191">
                <a:moveTo>
                  <a:pt x="691886" y="4058191"/>
                </a:moveTo>
                <a:cubicBezTo>
                  <a:pt x="691886" y="3886494"/>
                  <a:pt x="552698" y="3747306"/>
                  <a:pt x="381001" y="3747306"/>
                </a:cubicBezTo>
                <a:cubicBezTo>
                  <a:pt x="209304" y="3747306"/>
                  <a:pt x="70116" y="3886494"/>
                  <a:pt x="70116" y="4058191"/>
                </a:cubicBezTo>
                <a:cubicBezTo>
                  <a:pt x="70116" y="4229888"/>
                  <a:pt x="209304" y="4369076"/>
                  <a:pt x="381001" y="4369076"/>
                </a:cubicBezTo>
                <a:cubicBezTo>
                  <a:pt x="552698" y="4369076"/>
                  <a:pt x="691886" y="4229888"/>
                  <a:pt x="691886" y="4058191"/>
                </a:cubicBezTo>
                <a:close/>
                <a:moveTo>
                  <a:pt x="762001" y="514891"/>
                </a:moveTo>
                <a:lnTo>
                  <a:pt x="762001" y="4058191"/>
                </a:lnTo>
                <a:cubicBezTo>
                  <a:pt x="762001" y="4268611"/>
                  <a:pt x="591421" y="4439191"/>
                  <a:pt x="381001" y="4439191"/>
                </a:cubicBezTo>
                <a:cubicBezTo>
                  <a:pt x="170580" y="4439191"/>
                  <a:pt x="0" y="4268611"/>
                  <a:pt x="0" y="4058191"/>
                </a:cubicBezTo>
                <a:lnTo>
                  <a:pt x="0" y="514891"/>
                </a:lnTo>
                <a:cubicBezTo>
                  <a:pt x="0" y="357076"/>
                  <a:pt x="95952" y="221671"/>
                  <a:pt x="232698" y="163832"/>
                </a:cubicBezTo>
                <a:lnTo>
                  <a:pt x="293045" y="151648"/>
                </a:lnTo>
                <a:lnTo>
                  <a:pt x="381001" y="0"/>
                </a:lnTo>
                <a:lnTo>
                  <a:pt x="468957" y="151648"/>
                </a:lnTo>
                <a:lnTo>
                  <a:pt x="529303" y="163832"/>
                </a:lnTo>
                <a:cubicBezTo>
                  <a:pt x="666049" y="221671"/>
                  <a:pt x="762001" y="357076"/>
                  <a:pt x="762001" y="5148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任意多边形 10"/>
          <p:cNvSpPr/>
          <p:nvPr/>
        </p:nvSpPr>
        <p:spPr>
          <a:xfrm rot="16200000">
            <a:off x="8227558" y="1785607"/>
            <a:ext cx="762001" cy="4439191"/>
          </a:xfrm>
          <a:custGeom>
            <a:avLst/>
            <a:gdLst>
              <a:gd name="connsiteX0" fmla="*/ 691886 w 762001"/>
              <a:gd name="connsiteY0" fmla="*/ 4058191 h 4439191"/>
              <a:gd name="connsiteX1" fmla="*/ 381001 w 762001"/>
              <a:gd name="connsiteY1" fmla="*/ 3747306 h 4439191"/>
              <a:gd name="connsiteX2" fmla="*/ 70116 w 762001"/>
              <a:gd name="connsiteY2" fmla="*/ 4058191 h 4439191"/>
              <a:gd name="connsiteX3" fmla="*/ 381001 w 762001"/>
              <a:gd name="connsiteY3" fmla="*/ 4369076 h 4439191"/>
              <a:gd name="connsiteX4" fmla="*/ 691886 w 762001"/>
              <a:gd name="connsiteY4" fmla="*/ 4058191 h 4439191"/>
              <a:gd name="connsiteX5" fmla="*/ 762001 w 762001"/>
              <a:gd name="connsiteY5" fmla="*/ 514891 h 4439191"/>
              <a:gd name="connsiteX6" fmla="*/ 762001 w 762001"/>
              <a:gd name="connsiteY6" fmla="*/ 4058191 h 4439191"/>
              <a:gd name="connsiteX7" fmla="*/ 381001 w 762001"/>
              <a:gd name="connsiteY7" fmla="*/ 4439191 h 4439191"/>
              <a:gd name="connsiteX8" fmla="*/ 0 w 762001"/>
              <a:gd name="connsiteY8" fmla="*/ 4058191 h 4439191"/>
              <a:gd name="connsiteX9" fmla="*/ 0 w 762001"/>
              <a:gd name="connsiteY9" fmla="*/ 514891 h 4439191"/>
              <a:gd name="connsiteX10" fmla="*/ 232698 w 762001"/>
              <a:gd name="connsiteY10" fmla="*/ 163832 h 4439191"/>
              <a:gd name="connsiteX11" fmla="*/ 293045 w 762001"/>
              <a:gd name="connsiteY11" fmla="*/ 151648 h 4439191"/>
              <a:gd name="connsiteX12" fmla="*/ 381001 w 762001"/>
              <a:gd name="connsiteY12" fmla="*/ 0 h 4439191"/>
              <a:gd name="connsiteX13" fmla="*/ 468957 w 762001"/>
              <a:gd name="connsiteY13" fmla="*/ 151648 h 4439191"/>
              <a:gd name="connsiteX14" fmla="*/ 529303 w 762001"/>
              <a:gd name="connsiteY14" fmla="*/ 163832 h 4439191"/>
              <a:gd name="connsiteX15" fmla="*/ 762001 w 762001"/>
              <a:gd name="connsiteY15" fmla="*/ 514891 h 44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2001" h="4439191">
                <a:moveTo>
                  <a:pt x="691886" y="4058191"/>
                </a:moveTo>
                <a:cubicBezTo>
                  <a:pt x="691886" y="3886494"/>
                  <a:pt x="552698" y="3747306"/>
                  <a:pt x="381001" y="3747306"/>
                </a:cubicBezTo>
                <a:cubicBezTo>
                  <a:pt x="209304" y="3747306"/>
                  <a:pt x="70116" y="3886494"/>
                  <a:pt x="70116" y="4058191"/>
                </a:cubicBezTo>
                <a:cubicBezTo>
                  <a:pt x="70116" y="4229888"/>
                  <a:pt x="209304" y="4369076"/>
                  <a:pt x="381001" y="4369076"/>
                </a:cubicBezTo>
                <a:cubicBezTo>
                  <a:pt x="552698" y="4369076"/>
                  <a:pt x="691886" y="4229888"/>
                  <a:pt x="691886" y="4058191"/>
                </a:cubicBezTo>
                <a:close/>
                <a:moveTo>
                  <a:pt x="762001" y="514891"/>
                </a:moveTo>
                <a:lnTo>
                  <a:pt x="762001" y="4058191"/>
                </a:lnTo>
                <a:cubicBezTo>
                  <a:pt x="762001" y="4268611"/>
                  <a:pt x="591421" y="4439191"/>
                  <a:pt x="381001" y="4439191"/>
                </a:cubicBezTo>
                <a:cubicBezTo>
                  <a:pt x="170580" y="4439191"/>
                  <a:pt x="0" y="4268611"/>
                  <a:pt x="0" y="4058191"/>
                </a:cubicBezTo>
                <a:lnTo>
                  <a:pt x="0" y="514891"/>
                </a:lnTo>
                <a:cubicBezTo>
                  <a:pt x="0" y="357076"/>
                  <a:pt x="95952" y="221671"/>
                  <a:pt x="232698" y="163832"/>
                </a:cubicBezTo>
                <a:lnTo>
                  <a:pt x="293045" y="151648"/>
                </a:lnTo>
                <a:lnTo>
                  <a:pt x="381001" y="0"/>
                </a:lnTo>
                <a:lnTo>
                  <a:pt x="468957" y="151648"/>
                </a:lnTo>
                <a:lnTo>
                  <a:pt x="529303" y="163832"/>
                </a:lnTo>
                <a:cubicBezTo>
                  <a:pt x="666049" y="221671"/>
                  <a:pt x="762001" y="357076"/>
                  <a:pt x="762001" y="514891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1313" y="2274094"/>
            <a:ext cx="1988344" cy="333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zh-CN" altLang="en-US" sz="2000" dirty="0">
                <a:solidFill>
                  <a:srgbClr val="FFFFFF"/>
                </a:solidFill>
                <a:ea typeface="宋体" charset="0"/>
                <a:cs typeface="+mn-ea"/>
                <a:sym typeface="+mn-lt"/>
              </a:rPr>
              <a:t>生成提取特征值</a:t>
            </a:r>
            <a:endParaRPr lang="zh-CN" altLang="en-US" sz="2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62813" y="3667125"/>
            <a:ext cx="2286000" cy="6667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将训练出的模型在测试集上进行检验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631281" y="3369469"/>
            <a:ext cx="2607469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在训练集上训练模型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62813" y="2524125"/>
            <a:ext cx="2024063" cy="6310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将特征值划分为训练集与测试集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4083844" y="5048250"/>
            <a:ext cx="3762375" cy="36909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/>
              <a:t>分别构建时序模型与非时序模型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13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cs typeface="+mn-ea"/>
                <a:sym typeface="+mn-lt"/>
              </a:rPr>
              <a:t>模型评估与应用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875" y="404813"/>
            <a:ext cx="2714625" cy="4524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模型评估与应用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 userDrawn="1"/>
        </p:nvSpPr>
        <p:spPr>
          <a:xfrm>
            <a:off x="476250" y="1357313"/>
            <a:ext cx="1845469" cy="36909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en-US" altLang="zh-CN" sz="2000" b="1"/>
              <a:t>LSTM</a:t>
            </a:r>
            <a:endParaRPr lang="zh-CN" altLang="en-US" sz="2000" b="1"/>
          </a:p>
        </p:txBody>
      </p:sp>
      <p:pic>
        <p:nvPicPr>
          <p:cNvPr id="26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19" y="1726406"/>
            <a:ext cx="3798094" cy="2857500"/>
          </a:xfrm>
          <a:prstGeom prst="rect">
            <a:avLst/>
          </a:prstGeom>
        </p:spPr>
      </p:pic>
      <p:graphicFrame>
        <p:nvGraphicFramePr>
          <p:cNvPr id="3" name="表格 2"/>
          <p:cNvGraphicFramePr/>
          <p:nvPr/>
        </p:nvGraphicFramePr>
        <p:xfrm>
          <a:off x="4774406" y="2667000"/>
          <a:ext cx="5976620" cy="1691640"/>
        </p:xfrm>
        <a:graphic>
          <a:graphicData uri="http://schemas.openxmlformats.org/drawingml/2006/table">
            <a:tbl>
              <a:tblPr/>
              <a:tblGrid>
                <a:gridCol w="1541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9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9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level0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level1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level2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level0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52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16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level1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17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level2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20</a:t>
                      </a:r>
                      <a:endParaRPr lang="en-US" altLang="en-US" sz="16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22</a:t>
                      </a:r>
                      <a:endParaRPr lang="en-US" altLang="en-US" sz="16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/>
          <p:nvPr/>
        </p:nvGraphicFramePr>
        <p:xfrm>
          <a:off x="1119188" y="5167313"/>
          <a:ext cx="9953625" cy="1120140"/>
        </p:xfrm>
        <a:graphic>
          <a:graphicData uri="http://schemas.openxmlformats.org/drawingml/2006/table">
            <a:tbl>
              <a:tblPr/>
              <a:tblGrid>
                <a:gridCol w="2487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7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6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1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Recall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Precision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F1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level0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0.71</a:t>
                      </a:r>
                      <a:endParaRPr lang="en-US" altLang="en-US" sz="16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0.73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0.72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level1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0.57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0.71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0.63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level2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0.50</a:t>
                      </a:r>
                      <a:endParaRPr lang="en-US" altLang="en-US" sz="16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0.42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0.46</a:t>
                      </a:r>
                      <a:endParaRPr lang="en-US" altLang="en-US" sz="16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875" y="404813"/>
            <a:ext cx="2714625" cy="4524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模型评估与应用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 userDrawn="1"/>
        </p:nvSpPr>
        <p:spPr>
          <a:xfrm>
            <a:off x="476250" y="1357313"/>
            <a:ext cx="1845469" cy="36909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en-US" altLang="zh-CN" sz="2000" b="1"/>
              <a:t>GRU</a:t>
            </a:r>
            <a:endParaRPr lang="zh-CN" altLang="en-US" sz="2000" b="1"/>
          </a:p>
        </p:txBody>
      </p:sp>
      <p:graphicFrame>
        <p:nvGraphicFramePr>
          <p:cNvPr id="3" name="表格 2"/>
          <p:cNvGraphicFramePr/>
          <p:nvPr/>
        </p:nvGraphicFramePr>
        <p:xfrm>
          <a:off x="4774406" y="2667000"/>
          <a:ext cx="5976620" cy="1691640"/>
        </p:xfrm>
        <a:graphic>
          <a:graphicData uri="http://schemas.openxmlformats.org/drawingml/2006/table">
            <a:tbl>
              <a:tblPr/>
              <a:tblGrid>
                <a:gridCol w="1541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9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9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level0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level1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level2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level0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57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level1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17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level2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26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15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/>
          <p:nvPr/>
        </p:nvGraphicFramePr>
        <p:xfrm>
          <a:off x="1119188" y="5167313"/>
          <a:ext cx="9953625" cy="1120140"/>
        </p:xfrm>
        <a:graphic>
          <a:graphicData uri="http://schemas.openxmlformats.org/drawingml/2006/table">
            <a:tbl>
              <a:tblPr/>
              <a:tblGrid>
                <a:gridCol w="2487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7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6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1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Recall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Precision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F1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level0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0.80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0.61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0.69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level1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0.55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0.65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0.59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level2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0.33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0.55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0.41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1726406"/>
            <a:ext cx="3786188" cy="28336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22958" y="2278511"/>
            <a:ext cx="2325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22959" y="3423356"/>
            <a:ext cx="232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1C4885"/>
                </a:solidFill>
                <a:cs typeface="+mn-ea"/>
                <a:sym typeface="+mn-lt"/>
              </a:rPr>
              <a:t>CONTENT</a:t>
            </a:r>
            <a:endParaRPr lang="zh-CN" altLang="en-US" sz="20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116897" y="1220356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81393" y="1213019"/>
            <a:ext cx="37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1C4885"/>
                </a:solidFill>
                <a:cs typeface="+mn-ea"/>
                <a:sym typeface="+mn-lt"/>
              </a:rPr>
              <a:t>问题简介与文献调研</a:t>
            </a:r>
          </a:p>
        </p:txBody>
      </p:sp>
      <p:sp>
        <p:nvSpPr>
          <p:cNvPr id="12" name="椭圆 11"/>
          <p:cNvSpPr/>
          <p:nvPr/>
        </p:nvSpPr>
        <p:spPr>
          <a:xfrm>
            <a:off x="6116915" y="2172168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881411" y="2164831"/>
            <a:ext cx="37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1C4885"/>
                </a:solidFill>
                <a:cs typeface="+mn-ea"/>
                <a:sym typeface="+mn-lt"/>
              </a:rPr>
              <a:t>数据分析与预处理</a:t>
            </a:r>
          </a:p>
        </p:txBody>
      </p:sp>
      <p:sp>
        <p:nvSpPr>
          <p:cNvPr id="15" name="椭圆 14"/>
          <p:cNvSpPr/>
          <p:nvPr/>
        </p:nvSpPr>
        <p:spPr>
          <a:xfrm>
            <a:off x="6116897" y="3116748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81393" y="3109411"/>
            <a:ext cx="37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1C4885"/>
                </a:solidFill>
                <a:cs typeface="+mn-ea"/>
                <a:sym typeface="+mn-lt"/>
              </a:rPr>
              <a:t>模型建立</a:t>
            </a:r>
          </a:p>
        </p:txBody>
      </p:sp>
      <p:sp>
        <p:nvSpPr>
          <p:cNvPr id="18" name="椭圆 17"/>
          <p:cNvSpPr/>
          <p:nvPr/>
        </p:nvSpPr>
        <p:spPr>
          <a:xfrm>
            <a:off x="6116915" y="410296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81411" y="4095625"/>
            <a:ext cx="37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1C4885"/>
                </a:solidFill>
                <a:cs typeface="+mn-ea"/>
                <a:sym typeface="+mn-lt"/>
              </a:rPr>
              <a:t>模型评估与应用</a:t>
            </a:r>
          </a:p>
        </p:txBody>
      </p:sp>
      <p:sp>
        <p:nvSpPr>
          <p:cNvPr id="2" name="椭圆 1"/>
          <p:cNvSpPr/>
          <p:nvPr/>
        </p:nvSpPr>
        <p:spPr>
          <a:xfrm>
            <a:off x="6117771" y="5090034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82267" y="5082697"/>
            <a:ext cx="37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1C4885"/>
                </a:solidFill>
                <a:cs typeface="+mn-ea"/>
                <a:sym typeface="+mn-lt"/>
              </a:rPr>
              <a:t>总结与思考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875" y="404813"/>
            <a:ext cx="2714625" cy="4524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模型评估与应用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 userDrawn="1"/>
        </p:nvSpPr>
        <p:spPr>
          <a:xfrm>
            <a:off x="863203" y="1247777"/>
            <a:ext cx="3714750" cy="36909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sz="2000" b="1" u="none">
                <a:latin typeface="微软雅黑" charset="0"/>
                <a:ea typeface="微软雅黑" charset="0"/>
              </a:rPr>
              <a:t>非时序模型</a:t>
            </a:r>
            <a:r>
              <a:rPr lang="en-US" sz="2000" b="1" u="none">
                <a:latin typeface="微软雅黑" charset="0"/>
                <a:ea typeface="微软雅黑" charset="0"/>
              </a:rPr>
              <a:t>(</a:t>
            </a:r>
            <a:r>
              <a:rPr lang="zh-CN" sz="2000" b="1" u="none">
                <a:latin typeface="微软雅黑" charset="0"/>
                <a:ea typeface="微软雅黑" charset="0"/>
              </a:rPr>
              <a:t>以随机森林为例</a:t>
            </a:r>
            <a:r>
              <a:rPr lang="en-US" sz="2000" b="1" u="none">
                <a:latin typeface="微软雅黑" charset="0"/>
                <a:ea typeface="微软雅黑" charset="0"/>
              </a:rPr>
              <a:t>)</a:t>
            </a:r>
            <a:endParaRPr lang="zh-CN" altLang="en-US" sz="2000" b="1">
              <a:latin typeface="微软雅黑" charset="0"/>
              <a:ea typeface="微软雅黑" charset="0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4774406" y="2667000"/>
          <a:ext cx="5976620" cy="1691640"/>
        </p:xfrm>
        <a:graphic>
          <a:graphicData uri="http://schemas.openxmlformats.org/drawingml/2006/table">
            <a:tbl>
              <a:tblPr/>
              <a:tblGrid>
                <a:gridCol w="1541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9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9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level0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level1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level2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level0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33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7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level1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level2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13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14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/>
          <p:nvPr/>
        </p:nvGraphicFramePr>
        <p:xfrm>
          <a:off x="1119188" y="5167313"/>
          <a:ext cx="9953625" cy="1120140"/>
        </p:xfrm>
        <a:graphic>
          <a:graphicData uri="http://schemas.openxmlformats.org/drawingml/2006/table">
            <a:tbl>
              <a:tblPr/>
              <a:tblGrid>
                <a:gridCol w="2487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7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6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1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Recall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Precision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F1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level0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0.63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0.65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0.64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level1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0.50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0.44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0.47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level2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0.47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0.48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0.47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2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19" y="1726406"/>
            <a:ext cx="3845719" cy="2762250"/>
          </a:xfrm>
          <a:prstGeom prst="rect">
            <a:avLst/>
          </a:prstGeom>
        </p:spPr>
      </p:pic>
      <p:sp>
        <p:nvSpPr>
          <p:cNvPr id="5" name="AutoShape 1">
            <a:extLst>
              <a:ext uri="{FF2B5EF4-FFF2-40B4-BE49-F238E27FC236}">
                <a16:creationId xmlns:a16="http://schemas.microsoft.com/office/drawing/2014/main" id="{8A1E69FF-2FBA-744A-A1B2-43EF12DA65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29210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31D01C-90E3-AA48-AEA4-54F0697B1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72" y="56501"/>
            <a:ext cx="2921000" cy="26104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en-US" sz="13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cs typeface="+mn-ea"/>
                <a:sym typeface="+mn-lt"/>
              </a:rPr>
              <a:t>总结与思考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总结与思考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5219772" y="3733798"/>
            <a:ext cx="1752456" cy="1754999"/>
          </a:xfrm>
          <a:prstGeom prst="roundRect">
            <a:avLst>
              <a:gd name="adj" fmla="val 9951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219772" y="3148799"/>
            <a:ext cx="1752456" cy="1754999"/>
          </a:xfrm>
          <a:prstGeom prst="roundRect">
            <a:avLst>
              <a:gd name="adj" fmla="val 9951"/>
            </a:avLst>
          </a:prstGeom>
          <a:solidFill>
            <a:srgbClr val="1C4885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219772" y="2563799"/>
            <a:ext cx="1752456" cy="1754999"/>
          </a:xfrm>
          <a:prstGeom prst="roundRect">
            <a:avLst>
              <a:gd name="adj" fmla="val 9951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219772" y="1978799"/>
            <a:ext cx="1752456" cy="1754999"/>
          </a:xfrm>
          <a:prstGeom prst="roundRect">
            <a:avLst>
              <a:gd name="adj" fmla="val 9951"/>
            </a:avLst>
          </a:prstGeom>
          <a:solidFill>
            <a:srgbClr val="1C4885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753850" y="2165682"/>
            <a:ext cx="609600" cy="609600"/>
          </a:xfrm>
          <a:prstGeom prst="ellipse">
            <a:avLst/>
          </a:pr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53850" y="4318798"/>
            <a:ext cx="609600" cy="609600"/>
          </a:xfrm>
          <a:prstGeom prst="ellipse">
            <a:avLst/>
          </a:pr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719891" y="1760870"/>
            <a:ext cx="609600" cy="609600"/>
          </a:xfrm>
          <a:prstGeom prst="ellipse">
            <a:avLst/>
          </a:pr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84349" y="2282235"/>
            <a:ext cx="28651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sz="1600" b="0" u="none">
                <a:ea typeface="宋体" charset="0"/>
              </a:rPr>
              <a:t>时序模型与非时序模型得到的模型结果都比较一般，相比之下时序模型的结果更加好一点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4375" y="4202906"/>
            <a:ext cx="3036094" cy="13215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1600" b="0" u="none" dirty="0">
                <a:ea typeface="宋体" charset="0"/>
              </a:rPr>
              <a:t>对提取后的特征画图统计</a:t>
            </a:r>
            <a:r>
              <a:rPr lang="zh-CN" sz="1600" b="0" u="none" dirty="0">
                <a:ea typeface="宋体" charset="0"/>
              </a:rPr>
              <a:t>，</a:t>
            </a:r>
            <a:r>
              <a:rPr lang="zh-CN" altLang="en-US" sz="1600" b="0" u="none" dirty="0">
                <a:ea typeface="宋体" charset="0"/>
              </a:rPr>
              <a:t>发现</a:t>
            </a:r>
            <a:r>
              <a:rPr lang="zh-CN" sz="1600" b="0" u="none" dirty="0">
                <a:ea typeface="宋体" charset="0"/>
              </a:rPr>
              <a:t>三类数据的特征提取其分类特征并不明显</a:t>
            </a:r>
            <a:r>
              <a:rPr lang="zh-CN" altLang="en-US" sz="1600" b="0" u="none" dirty="0">
                <a:ea typeface="宋体" charset="0"/>
              </a:rPr>
              <a:t>，由此考虑数据量不够，并且可能已经经过处理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381875" y="2452688"/>
            <a:ext cx="4262438" cy="3464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、数据预处理</a:t>
            </a:r>
            <a:r>
              <a:rPr lang="zh-CN" sz="1600" b="0" u="none" dirty="0">
                <a:ea typeface="宋体" charset="0"/>
              </a:rPr>
              <a:t>对缺帧的数据进行了补帧处理</a:t>
            </a:r>
            <a:r>
              <a:rPr lang="zh-CN" altLang="en-US" sz="1600" b="0" u="none" dirty="0">
                <a:ea typeface="宋体" charset="0"/>
              </a:rPr>
              <a:t>，并使用了数据增强的方式处理过长数据</a:t>
            </a: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zh-CN" sz="1600" b="0" u="none" dirty="0">
                <a:ea typeface="宋体" charset="0"/>
              </a:rPr>
              <a:t>在特征</a:t>
            </a:r>
            <a:r>
              <a:rPr lang="zh-CN" altLang="en-US" sz="1600" b="0" u="none" dirty="0">
                <a:ea typeface="宋体" charset="0"/>
              </a:rPr>
              <a:t>提取时</a:t>
            </a:r>
            <a:r>
              <a:rPr lang="zh-CN" sz="1600" b="0" u="none" dirty="0">
                <a:ea typeface="宋体" charset="0"/>
              </a:rPr>
              <a:t>，由于角度存在一定的偏差，所以我们对于眼部和嘴部的</a:t>
            </a:r>
            <a:r>
              <a:rPr lang="en-US" sz="1600" b="0" u="none" dirty="0">
                <a:latin typeface="Times New Roman" panose="02020603050405020304" charset="0"/>
                <a:ea typeface="宋体" charset="0"/>
              </a:rPr>
              <a:t>EAR</a:t>
            </a:r>
            <a:r>
              <a:rPr lang="zh-CN" sz="1600" b="0" u="none" dirty="0">
                <a:ea typeface="宋体" charset="0"/>
              </a:rPr>
              <a:t>值和</a:t>
            </a:r>
            <a:r>
              <a:rPr lang="en-US" sz="1600" b="0" u="none" dirty="0">
                <a:latin typeface="Times New Roman" panose="02020603050405020304" charset="0"/>
                <a:ea typeface="宋体" charset="0"/>
              </a:rPr>
              <a:t>MAR</a:t>
            </a:r>
            <a:r>
              <a:rPr lang="zh-CN" sz="1600" b="0" u="none" dirty="0">
                <a:ea typeface="宋体" charset="0"/>
              </a:rPr>
              <a:t>值进行了一定的处理使之符合我们的模型检验</a:t>
            </a: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、尝试</a:t>
            </a:r>
            <a:r>
              <a:rPr lang="zh-CN" sz="1600" b="0" u="none" dirty="0">
                <a:ea typeface="宋体" charset="0"/>
              </a:rPr>
              <a:t>对比了</a:t>
            </a:r>
            <a:r>
              <a:rPr lang="en-US" sz="1600" b="0" u="none" dirty="0">
                <a:latin typeface="Times New Roman" panose="02020603050405020304" charset="0"/>
                <a:ea typeface="宋体" charset="0"/>
              </a:rPr>
              <a:t>LSTM</a:t>
            </a:r>
            <a:r>
              <a:rPr lang="zh-CN" sz="1600" b="0" u="none" dirty="0">
                <a:ea typeface="宋体" charset="0"/>
              </a:rPr>
              <a:t>和</a:t>
            </a:r>
            <a:r>
              <a:rPr lang="en-US" sz="1600" b="0" u="none" dirty="0">
                <a:latin typeface="Times New Roman" panose="02020603050405020304" charset="0"/>
                <a:ea typeface="宋体" charset="0"/>
              </a:rPr>
              <a:t>GRU</a:t>
            </a:r>
            <a:r>
              <a:rPr lang="zh-CN" sz="1600" b="0" u="none" dirty="0">
                <a:ea typeface="宋体" charset="0"/>
              </a:rPr>
              <a:t>两种不同的</a:t>
            </a:r>
            <a:r>
              <a:rPr lang="en-US" sz="1600" b="0" u="none" dirty="0">
                <a:latin typeface="Times New Roman" panose="02020603050405020304" charset="0"/>
                <a:ea typeface="宋体" charset="0"/>
              </a:rPr>
              <a:t>RNN</a:t>
            </a:r>
            <a:r>
              <a:rPr lang="zh-CN" sz="1600" b="0" u="none" dirty="0">
                <a:ea typeface="宋体" charset="0"/>
              </a:rPr>
              <a:t>网络</a:t>
            </a: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zh-CN" sz="1600" b="0" u="none" dirty="0">
                <a:ea typeface="宋体" charset="0"/>
              </a:rPr>
              <a:t>尝试了</a:t>
            </a:r>
            <a:r>
              <a:rPr lang="en-US" sz="1600" b="0" u="none" dirty="0" err="1">
                <a:latin typeface="Times New Roman" panose="02020603050405020304" charset="0"/>
                <a:ea typeface="宋体" charset="0"/>
              </a:rPr>
              <a:t>nni</a:t>
            </a:r>
            <a:r>
              <a:rPr lang="zh-CN" sz="1600" b="0" u="none" dirty="0">
                <a:ea typeface="宋体" charset="0"/>
              </a:rPr>
              <a:t>自动调参工具。但是碍于算力的原因，我们并没有能够选择最好的一组参数进行训练。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872992" y="2283624"/>
            <a:ext cx="381216" cy="38121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3857752" y="4415028"/>
            <a:ext cx="392538" cy="39253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7833789" y="1878812"/>
            <a:ext cx="392538" cy="392538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2726531" y="1154906"/>
            <a:ext cx="1333500" cy="36909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b="1"/>
              <a:t>实验小结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116094" y="1079500"/>
            <a:ext cx="1333500" cy="36909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b="1"/>
              <a:t>实验亮点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44CB7-ECEC-5F44-88AA-E088AE0E79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369" y="804164"/>
            <a:ext cx="10548256" cy="49743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47F976-1579-CA4E-BA02-835EECFAF1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7129" y="449145"/>
            <a:ext cx="9017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18927" y="2080651"/>
            <a:ext cx="675414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cs typeface="+mn-ea"/>
                <a:sym typeface="+mn-lt"/>
              </a:rPr>
              <a:t>感谢观看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5401597" y="3738717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718928" y="3056796"/>
            <a:ext cx="675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1C4885"/>
                </a:solidFill>
                <a:cs typeface="+mn-ea"/>
                <a:sym typeface="+mn-lt"/>
              </a:rPr>
              <a:t>THANKS</a:t>
            </a:r>
            <a:endParaRPr lang="zh-CN" altLang="en-US" dirty="0">
              <a:solidFill>
                <a:srgbClr val="1C4885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13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cs typeface="+mn-ea"/>
                <a:sym typeface="+mn-lt"/>
              </a:rPr>
              <a:t>问题简介与文献调研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3652" y="409927"/>
            <a:ext cx="2839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问题简介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6177683" y="1666134"/>
            <a:ext cx="1362525" cy="988578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28" name="矩形 27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6295720" y="1766013"/>
            <a:ext cx="5515922" cy="4208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45482" y="3382946"/>
            <a:ext cx="4816398" cy="25916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30000"/>
              </a:lnSpc>
            </a:pPr>
            <a:r>
              <a:rPr lang="zh-CN" sz="1600" b="0" u="none" dirty="0">
                <a:solidFill>
                  <a:srgbClr val="333333"/>
                </a:solidFill>
                <a:ea typeface="宋体" charset="0"/>
              </a:rPr>
              <a:t>驾驶疲劳，是指驾驶人在长时间连续行车后，产生生理机能和心理机能的失调，而在客观上出现驾驶技能下降的现象。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 descr="upload_7752997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04" y="1662621"/>
            <a:ext cx="4572208" cy="4195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3652" y="409927"/>
            <a:ext cx="2839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文献调研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 userDrawn="1"/>
        </p:nvSpPr>
        <p:spPr>
          <a:xfrm>
            <a:off x="603652" y="1136723"/>
            <a:ext cx="9679781" cy="4048125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dirty="0"/>
              <a:t>文献：</a:t>
            </a:r>
          </a:p>
          <a:p>
            <a:r>
              <a:rPr lang="zh-CN" altLang="en-US" dirty="0"/>
              <a:t>《基于深度学习的 司机疲劳驾驶检测方法研究》--李小平</a:t>
            </a:r>
          </a:p>
          <a:p>
            <a:r>
              <a:rPr lang="zh-CN" altLang="en-US" dirty="0"/>
              <a:t>《</a:t>
            </a:r>
            <a:r>
              <a:rPr lang="en-US" b="0" u="none" dirty="0">
                <a:solidFill>
                  <a:srgbClr val="111111"/>
                </a:solidFill>
                <a:latin typeface="Roboto" charset="0"/>
              </a:rPr>
              <a:t>Real Time Driver Fatigue Detection System Based on Multi-Task </a:t>
            </a:r>
            <a:r>
              <a:rPr lang="en-US" b="0" u="none" dirty="0" err="1">
                <a:solidFill>
                  <a:srgbClr val="111111"/>
                </a:solidFill>
                <a:latin typeface="Roboto" charset="0"/>
              </a:rPr>
              <a:t>ConNN</a:t>
            </a:r>
            <a:r>
              <a:rPr lang="zh-CN" altLang="en-US" b="0" u="none" dirty="0">
                <a:solidFill>
                  <a:srgbClr val="111111"/>
                </a:solidFill>
                <a:latin typeface="Roboto" charset="0"/>
              </a:rPr>
              <a:t>》--</a:t>
            </a:r>
            <a:r>
              <a:rPr lang="en-US" altLang="zh-CN" b="0" u="none" dirty="0" err="1">
                <a:solidFill>
                  <a:srgbClr val="111111"/>
                </a:solidFill>
                <a:latin typeface="Roboto" charset="0"/>
              </a:rPr>
              <a:t>Burcu</a:t>
            </a:r>
            <a:r>
              <a:rPr lang="en-US" altLang="zh-CN" b="0" u="none" dirty="0">
                <a:solidFill>
                  <a:srgbClr val="111111"/>
                </a:solidFill>
                <a:latin typeface="Roboto" charset="0"/>
              </a:rPr>
              <a:t> </a:t>
            </a:r>
            <a:r>
              <a:rPr lang="en-US" altLang="zh-CN" b="0" u="none" dirty="0" err="1">
                <a:solidFill>
                  <a:srgbClr val="111111"/>
                </a:solidFill>
                <a:latin typeface="Roboto" charset="0"/>
              </a:rPr>
              <a:t>Kir</a:t>
            </a:r>
            <a:r>
              <a:rPr lang="en-US" altLang="zh-CN" b="0" u="none" dirty="0">
                <a:solidFill>
                  <a:srgbClr val="111111"/>
                </a:solidFill>
                <a:latin typeface="Roboto" charset="0"/>
              </a:rPr>
              <a:t> </a:t>
            </a:r>
            <a:r>
              <a:rPr lang="en-US" altLang="zh-CN" b="0" u="none" dirty="0" err="1">
                <a:solidFill>
                  <a:srgbClr val="111111"/>
                </a:solidFill>
                <a:latin typeface="Roboto" charset="0"/>
              </a:rPr>
              <a:t>Savas</a:t>
            </a:r>
            <a:endParaRPr lang="en-US" altLang="zh-CN" b="0" u="none" dirty="0">
              <a:solidFill>
                <a:srgbClr val="111111"/>
              </a:solidFill>
              <a:latin typeface="Roboto" charset="0"/>
            </a:endParaRPr>
          </a:p>
          <a:p>
            <a:r>
              <a:rPr lang="zh-CN" altLang="en-US" dirty="0"/>
              <a:t>《基于人脸特征点分析的疲劳驾驶实时检测方法》--柳龙飞</a:t>
            </a:r>
          </a:p>
          <a:p>
            <a:r>
              <a:rPr lang="zh-CN" altLang="en-US" dirty="0"/>
              <a:t>《基于面部特征的驾驶员疲劳监测系统》--苏锦瑾</a:t>
            </a:r>
            <a:endParaRPr lang="en-US" altLang="zh-CN" dirty="0"/>
          </a:p>
          <a:p>
            <a:r>
              <a:rPr lang="en-US" altLang="zh-CN" dirty="0"/>
              <a:t>R. Jimenez, F. Prieto and V. H. </a:t>
            </a:r>
            <a:r>
              <a:rPr lang="en-US" altLang="zh-CN" dirty="0" err="1"/>
              <a:t>Grisales</a:t>
            </a:r>
            <a:r>
              <a:rPr lang="en-US" altLang="zh-CN" dirty="0"/>
              <a:t>, "Detection of the Tiredness Level of Drivers Using Machine Vision Techniques," 2011 IEEE Electronics, Robotics and Automotive Mechanics Conference, 2011, pp. 97-102, </a:t>
            </a:r>
            <a:r>
              <a:rPr lang="en-US" altLang="zh-CN" dirty="0" err="1"/>
              <a:t>doi</a:t>
            </a:r>
            <a:r>
              <a:rPr lang="en-US" altLang="zh-CN" dirty="0"/>
              <a:t>: 10.1109/CERMA.2011.23.</a:t>
            </a:r>
          </a:p>
          <a:p>
            <a:r>
              <a:rPr lang="en-US" altLang="zh-CN" dirty="0"/>
              <a:t>J. -J. Yan, H. -H. </a:t>
            </a:r>
            <a:r>
              <a:rPr lang="en-US" altLang="zh-CN" dirty="0" err="1"/>
              <a:t>Kuo</a:t>
            </a:r>
            <a:r>
              <a:rPr lang="en-US" altLang="zh-CN" dirty="0"/>
              <a:t>, Y. -F. Lin and T. -L. Liao, "Real-Time Driver Drowsiness Detection System Based on PERCLOS and Grayscale Image Processing," 2016 International Symposium on Computer, Consumer and Control (IS3C), 2016, pp. 243-246, </a:t>
            </a:r>
            <a:r>
              <a:rPr lang="en-US" altLang="zh-CN" dirty="0" err="1"/>
              <a:t>doi</a:t>
            </a:r>
            <a:r>
              <a:rPr lang="en-US" altLang="zh-CN" dirty="0"/>
              <a:t>: 10.1109/IS3C.2016.72.</a:t>
            </a:r>
          </a:p>
          <a:p>
            <a:endParaRPr lang="zh-CN" altLang="en-US" dirty="0"/>
          </a:p>
          <a:p>
            <a:r>
              <a:rPr lang="en-US" altLang="zh-CN" dirty="0"/>
              <a:t>   ...</a:t>
            </a:r>
          </a:p>
          <a:p>
            <a:endParaRPr lang="zh-CN" altLang="en-US" dirty="0"/>
          </a:p>
          <a:p>
            <a:r>
              <a:rPr lang="zh-CN" altLang="en-US" dirty="0"/>
              <a:t>博客：</a:t>
            </a:r>
          </a:p>
          <a:p>
            <a:r>
              <a:rPr lang="zh-CN" altLang="en-US" dirty="0">
                <a:hlinkClick r:id="rId2"/>
              </a:rPr>
              <a:t>《</a:t>
            </a:r>
            <a:r>
              <a:rPr lang="zh-CN" sz="2100" b="0" u="none" dirty="0">
                <a:solidFill>
                  <a:srgbClr val="222226"/>
                </a:solidFill>
                <a:ea typeface="PingFang SC" charset="0"/>
                <a:hlinkClick r:id="rId2"/>
              </a:rPr>
              <a:t>Dlib模型之驾驶员疲劳检测</a:t>
            </a:r>
            <a:r>
              <a:rPr lang="zh-CN" altLang="en-US" sz="2100" b="0" u="none" dirty="0">
                <a:solidFill>
                  <a:srgbClr val="222226"/>
                </a:solidFill>
                <a:ea typeface="PingFang SC" charset="0"/>
                <a:hlinkClick r:id="rId2"/>
              </a:rPr>
              <a:t>一》</a:t>
            </a:r>
          </a:p>
          <a:p>
            <a:r>
              <a:rPr lang="zh-CN" altLang="en-US" dirty="0">
                <a:hlinkClick r:id="rId3"/>
              </a:rPr>
              <a:t>《</a:t>
            </a:r>
            <a:r>
              <a:rPr lang="zh-CN" sz="2100" b="0" u="none" dirty="0">
                <a:solidFill>
                  <a:srgbClr val="222226"/>
                </a:solidFill>
                <a:ea typeface="PingFang SC" charset="0"/>
                <a:hlinkClick r:id="rId3"/>
              </a:rPr>
              <a:t>Dlib模型之驾驶员疲劳检测</a:t>
            </a:r>
            <a:r>
              <a:rPr lang="zh-CN" altLang="en-US" sz="2100" b="0" u="none" dirty="0">
                <a:solidFill>
                  <a:srgbClr val="222226"/>
                </a:solidFill>
                <a:ea typeface="PingFang SC" charset="0"/>
                <a:hlinkClick r:id="rId3"/>
              </a:rPr>
              <a:t>二》</a:t>
            </a:r>
            <a:endParaRPr lang="zh-CN" altLang="en-US" sz="2100" b="0" u="none" dirty="0">
              <a:solidFill>
                <a:srgbClr val="222226"/>
              </a:solidFill>
              <a:ea typeface="PingFang SC" charset="0"/>
            </a:endParaRPr>
          </a:p>
          <a:p>
            <a:r>
              <a:rPr lang="zh-CN" altLang="en-US" dirty="0">
                <a:hlinkClick r:id="rId4"/>
              </a:rPr>
              <a:t>《</a:t>
            </a:r>
            <a:r>
              <a:rPr lang="zh-CN" sz="2100" b="0" u="none" dirty="0">
                <a:solidFill>
                  <a:srgbClr val="222226"/>
                </a:solidFill>
                <a:ea typeface="PingFang SC" charset="0"/>
                <a:hlinkClick r:id="rId4"/>
              </a:rPr>
              <a:t>Dlib模型之驾驶员疲劳检测</a:t>
            </a:r>
            <a:r>
              <a:rPr lang="zh-CN" altLang="en-US" sz="2100" b="0" u="none" dirty="0">
                <a:solidFill>
                  <a:srgbClr val="222226"/>
                </a:solidFill>
                <a:ea typeface="PingFang SC" charset="0"/>
                <a:hlinkClick r:id="rId4"/>
              </a:rPr>
              <a:t>三》</a:t>
            </a:r>
          </a:p>
          <a:p>
            <a:r>
              <a:rPr lang="en-US" altLang="zh-CN" dirty="0"/>
              <a:t>   ...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3652" y="409927"/>
            <a:ext cx="2839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文献调研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151805" y="1499394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55031" y="1595438"/>
            <a:ext cx="6691313" cy="3464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03753" y="1681389"/>
            <a:ext cx="2225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b="1" dirty="0">
                <a:solidFill>
                  <a:srgbClr val="1C4885"/>
                </a:solidFill>
                <a:effectLst/>
                <a:latin typeface="Arial" panose="020B0604020202020204" pitchFamily="34" charset="0"/>
                <a:ea typeface="微软雅黑" charset="0"/>
                <a:cs typeface="+mn-ea"/>
                <a:sym typeface="+mn-lt"/>
              </a:rPr>
              <a:t>文献总结</a:t>
            </a:r>
            <a:endParaRPr lang="zh-CN" altLang="en-US" b="1" dirty="0">
              <a:solidFill>
                <a:srgbClr val="1C4885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55031" y="2071688"/>
            <a:ext cx="6715125" cy="29646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、现有文献对于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68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点模型数据的特征值提取都是围绕眼部、嘴部、头部进行；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、对于眼部和嘴部的特征值提取可以可以计算面积或者纵横比获得；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、对于头部的特征提取可以引入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模型，将通过计算旋转矩阵求得头部欧拉角，或通过两眼到嘴巴的距离变化判断头部俯仰情况；</a:t>
            </a: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430679" y="2050488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13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cs typeface="+mn-ea"/>
                <a:sym typeface="+mn-lt"/>
              </a:rPr>
              <a:t>数据分析与预处理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107906" y="1381125"/>
            <a:ext cx="5393531" cy="39171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4648" y="409927"/>
            <a:ext cx="253845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数据分析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14375" y="1381125"/>
            <a:ext cx="5393531" cy="3893344"/>
          </a:xfrm>
          <a:prstGeom prst="rect">
            <a:avLst/>
          </a:prstGeom>
          <a:solidFill>
            <a:srgbClr val="1C4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02531" y="2059781"/>
            <a:ext cx="4572000" cy="714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不考虑缺帧的情况，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95%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的数据帧数大于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45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05510" y="1489033"/>
            <a:ext cx="286492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处理方式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6643297" y="1957345"/>
            <a:ext cx="616308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643688" y="2119313"/>
            <a:ext cx="4250531" cy="381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删除空值和缺帧率较大的数据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流程图: 联系 1"/>
          <p:cNvSpPr/>
          <p:nvPr userDrawn="1"/>
        </p:nvSpPr>
        <p:spPr>
          <a:xfrm>
            <a:off x="1063625" y="2238375"/>
            <a:ext cx="142875" cy="142875"/>
          </a:xfrm>
          <a:prstGeom prst="flowChartConnector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2531" y="2940844"/>
            <a:ext cx="4572000" cy="7858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不考虑最大帧之后缺值</a:t>
            </a:r>
            <a:r>
              <a:rPr lang="zh-CN" sz="1050" b="0" u="none" dirty="0">
                <a:ea typeface="宋体" charset="0"/>
              </a:rPr>
              <a:t>，</a:t>
            </a:r>
            <a:r>
              <a:rPr lang="zh-CN" altLang="en-US" sz="2000" dirty="0">
                <a:solidFill>
                  <a:schemeClr val="bg1"/>
                </a:solidFill>
              </a:rPr>
              <a:t>有14</a:t>
            </a:r>
            <a:r>
              <a:rPr lang="en-US" sz="2000" b="0" u="none" dirty="0">
                <a:solidFill>
                  <a:srgbClr val="FFFFFF"/>
                </a:solidFill>
                <a:latin typeface="Times New Roman" panose="02020603050405020304" charset="0"/>
                <a:ea typeface="宋体" charset="0"/>
              </a:rPr>
              <a:t>.</a:t>
            </a:r>
            <a:r>
              <a:rPr lang="zh-CN" altLang="en-US" sz="2000" dirty="0">
                <a:solidFill>
                  <a:schemeClr val="bg1"/>
                </a:solidFill>
              </a:rPr>
              <a:t>2%的数据(65组)存在缺帧的情况</a:t>
            </a:r>
          </a:p>
        </p:txBody>
      </p:sp>
      <p:sp>
        <p:nvSpPr>
          <p:cNvPr id="7" name="流程图: 联系 6"/>
          <p:cNvSpPr/>
          <p:nvPr userDrawn="1"/>
        </p:nvSpPr>
        <p:spPr>
          <a:xfrm>
            <a:off x="1059656" y="3115469"/>
            <a:ext cx="142875" cy="142875"/>
          </a:xfrm>
          <a:prstGeom prst="flowChartConnector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59656" y="1488281"/>
            <a:ext cx="2107406" cy="4643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数据分析结果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202531" y="3726656"/>
            <a:ext cx="4572000" cy="10358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缺帧的数据中有40组数据缺帧数率超过10%，41组数据缺帧数数超过5帧，31组缺帧数超过10帧</a:t>
            </a:r>
          </a:p>
        </p:txBody>
      </p:sp>
      <p:sp>
        <p:nvSpPr>
          <p:cNvPr id="20" name="流程图: 联系 19"/>
          <p:cNvSpPr/>
          <p:nvPr userDrawn="1"/>
        </p:nvSpPr>
        <p:spPr>
          <a:xfrm>
            <a:off x="1055687" y="3897313"/>
            <a:ext cx="142875" cy="142875"/>
          </a:xfrm>
          <a:prstGeom prst="flowChartConnector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198172" y="1953376"/>
            <a:ext cx="616308" cy="0"/>
          </a:xfrm>
          <a:prstGeom prst="line">
            <a:avLst/>
          </a:prstGeom>
          <a:ln w="25400" cap="flat" cmpd="sng" algn="ctr">
            <a:solidFill>
              <a:srgbClr val="FFFFFF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联系 21"/>
          <p:cNvSpPr/>
          <p:nvPr userDrawn="1"/>
        </p:nvSpPr>
        <p:spPr>
          <a:xfrm>
            <a:off x="6441281" y="2234406"/>
            <a:ext cx="142875" cy="142875"/>
          </a:xfrm>
          <a:prstGeom prst="flowChartConnector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39719" y="2936876"/>
            <a:ext cx="4492625" cy="381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对缺帧率小的缺帧数据进行补帧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流程图: 联系 23"/>
          <p:cNvSpPr/>
          <p:nvPr userDrawn="1"/>
        </p:nvSpPr>
        <p:spPr>
          <a:xfrm>
            <a:off x="6437312" y="3051969"/>
            <a:ext cx="142875" cy="142875"/>
          </a:xfrm>
          <a:prstGeom prst="flowChartConnector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39719" y="3651251"/>
            <a:ext cx="4250531" cy="381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对补帧后的数据进行截断和增强</a:t>
            </a:r>
          </a:p>
        </p:txBody>
      </p:sp>
      <p:sp>
        <p:nvSpPr>
          <p:cNvPr id="26" name="流程图: 联系 25"/>
          <p:cNvSpPr/>
          <p:nvPr userDrawn="1"/>
        </p:nvSpPr>
        <p:spPr>
          <a:xfrm>
            <a:off x="6437312" y="3766344"/>
            <a:ext cx="142875" cy="142875"/>
          </a:xfrm>
          <a:prstGeom prst="flowChartConnector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E100C0-6EC0-0047-A752-BD5D7143C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95" y="1239044"/>
            <a:ext cx="54102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异常值处理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rot="2700000">
            <a:off x="4633834" y="1982174"/>
            <a:ext cx="1578077" cy="1578077"/>
          </a:xfrm>
          <a:prstGeom prst="ellipse">
            <a:avLst/>
          </a:prstGeom>
          <a:solidFill>
            <a:srgbClr val="1C4885"/>
          </a:solidFill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 rot="2700000">
            <a:off x="4633834" y="3329212"/>
            <a:ext cx="1578077" cy="1578077"/>
          </a:xfrm>
          <a:prstGeom prst="ellipse">
            <a:avLst/>
          </a:prstGeom>
          <a:solidFill>
            <a:srgbClr val="1C4885"/>
          </a:solidFill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 rot="2700000">
            <a:off x="5980871" y="3329211"/>
            <a:ext cx="1578078" cy="1578078"/>
          </a:xfrm>
          <a:custGeom>
            <a:avLst/>
            <a:gdLst>
              <a:gd name="connsiteX0" fmla="*/ 600331 w 1578078"/>
              <a:gd name="connsiteY0" fmla="*/ 25247 h 1578078"/>
              <a:gd name="connsiteX1" fmla="*/ 630020 w 1578078"/>
              <a:gd name="connsiteY1" fmla="*/ 16030 h 1578078"/>
              <a:gd name="connsiteX2" fmla="*/ 789039 w 1578078"/>
              <a:gd name="connsiteY2" fmla="*/ 0 h 1578078"/>
              <a:gd name="connsiteX3" fmla="*/ 1578078 w 1578078"/>
              <a:gd name="connsiteY3" fmla="*/ 789039 h 1578078"/>
              <a:gd name="connsiteX4" fmla="*/ 789039 w 1578078"/>
              <a:gd name="connsiteY4" fmla="*/ 1578078 h 1578078"/>
              <a:gd name="connsiteX5" fmla="*/ 0 w 1578078"/>
              <a:gd name="connsiteY5" fmla="*/ 789039 h 1578078"/>
              <a:gd name="connsiteX6" fmla="*/ 16031 w 1578078"/>
              <a:gd name="connsiteY6" fmla="*/ 630020 h 1578078"/>
              <a:gd name="connsiteX7" fmla="*/ 25247 w 1578078"/>
              <a:gd name="connsiteY7" fmla="*/ 600331 h 1578078"/>
              <a:gd name="connsiteX8" fmla="*/ 143668 w 1578078"/>
              <a:gd name="connsiteY8" fmla="*/ 563571 h 1578078"/>
              <a:gd name="connsiteX9" fmla="*/ 563570 w 1578078"/>
              <a:gd name="connsiteY9" fmla="*/ 143669 h 157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8078" h="1578078">
                <a:moveTo>
                  <a:pt x="600331" y="25247"/>
                </a:moveTo>
                <a:lnTo>
                  <a:pt x="630020" y="16030"/>
                </a:lnTo>
                <a:cubicBezTo>
                  <a:pt x="681385" y="5520"/>
                  <a:pt x="734567" y="0"/>
                  <a:pt x="789039" y="0"/>
                </a:cubicBezTo>
                <a:cubicBezTo>
                  <a:pt x="1224813" y="0"/>
                  <a:pt x="1578078" y="353265"/>
                  <a:pt x="1578078" y="789039"/>
                </a:cubicBezTo>
                <a:cubicBezTo>
                  <a:pt x="1578078" y="1224813"/>
                  <a:pt x="1224813" y="1578078"/>
                  <a:pt x="789039" y="1578078"/>
                </a:cubicBezTo>
                <a:cubicBezTo>
                  <a:pt x="353265" y="1578078"/>
                  <a:pt x="0" y="1224813"/>
                  <a:pt x="0" y="789039"/>
                </a:cubicBezTo>
                <a:cubicBezTo>
                  <a:pt x="0" y="734567"/>
                  <a:pt x="5520" y="681385"/>
                  <a:pt x="16031" y="630020"/>
                </a:cubicBezTo>
                <a:lnTo>
                  <a:pt x="25247" y="600331"/>
                </a:lnTo>
                <a:lnTo>
                  <a:pt x="143668" y="563571"/>
                </a:lnTo>
                <a:cubicBezTo>
                  <a:pt x="332466" y="483716"/>
                  <a:pt x="483715" y="332467"/>
                  <a:pt x="563570" y="143669"/>
                </a:cubicBezTo>
                <a:close/>
              </a:path>
            </a:pathLst>
          </a:custGeom>
          <a:solidFill>
            <a:srgbClr val="1C4885"/>
          </a:solidFill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任意多边形 10"/>
          <p:cNvSpPr/>
          <p:nvPr/>
        </p:nvSpPr>
        <p:spPr>
          <a:xfrm rot="2700000">
            <a:off x="5980871" y="1982173"/>
            <a:ext cx="1578078" cy="1578078"/>
          </a:xfrm>
          <a:custGeom>
            <a:avLst/>
            <a:gdLst>
              <a:gd name="connsiteX0" fmla="*/ 231104 w 1578078"/>
              <a:gd name="connsiteY0" fmla="*/ 231104 h 1578078"/>
              <a:gd name="connsiteX1" fmla="*/ 789039 w 1578078"/>
              <a:gd name="connsiteY1" fmla="*/ 0 h 1578078"/>
              <a:gd name="connsiteX2" fmla="*/ 1578078 w 1578078"/>
              <a:gd name="connsiteY2" fmla="*/ 789039 h 1578078"/>
              <a:gd name="connsiteX3" fmla="*/ 789039 w 1578078"/>
              <a:gd name="connsiteY3" fmla="*/ 1578078 h 1578078"/>
              <a:gd name="connsiteX4" fmla="*/ 630020 w 1578078"/>
              <a:gd name="connsiteY4" fmla="*/ 1562047 h 1578078"/>
              <a:gd name="connsiteX5" fmla="*/ 600332 w 1578078"/>
              <a:gd name="connsiteY5" fmla="*/ 1552832 h 1578078"/>
              <a:gd name="connsiteX6" fmla="*/ 563572 w 1578078"/>
              <a:gd name="connsiteY6" fmla="*/ 1434409 h 1578078"/>
              <a:gd name="connsiteX7" fmla="*/ 143669 w 1578078"/>
              <a:gd name="connsiteY7" fmla="*/ 1014506 h 1578078"/>
              <a:gd name="connsiteX8" fmla="*/ 25246 w 1578078"/>
              <a:gd name="connsiteY8" fmla="*/ 977746 h 1578078"/>
              <a:gd name="connsiteX9" fmla="*/ 16031 w 1578078"/>
              <a:gd name="connsiteY9" fmla="*/ 948058 h 1578078"/>
              <a:gd name="connsiteX10" fmla="*/ 0 w 1578078"/>
              <a:gd name="connsiteY10" fmla="*/ 789039 h 1578078"/>
              <a:gd name="connsiteX11" fmla="*/ 231104 w 1578078"/>
              <a:gd name="connsiteY11" fmla="*/ 231104 h 157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8078" h="1578078">
                <a:moveTo>
                  <a:pt x="231104" y="231104"/>
                </a:moveTo>
                <a:cubicBezTo>
                  <a:pt x="373892" y="88316"/>
                  <a:pt x="571152" y="0"/>
                  <a:pt x="789039" y="0"/>
                </a:cubicBezTo>
                <a:cubicBezTo>
                  <a:pt x="1224813" y="0"/>
                  <a:pt x="1578078" y="353265"/>
                  <a:pt x="1578078" y="789039"/>
                </a:cubicBezTo>
                <a:cubicBezTo>
                  <a:pt x="1578078" y="1224813"/>
                  <a:pt x="1224813" y="1578078"/>
                  <a:pt x="789039" y="1578078"/>
                </a:cubicBezTo>
                <a:cubicBezTo>
                  <a:pt x="734567" y="1578078"/>
                  <a:pt x="681385" y="1572558"/>
                  <a:pt x="630020" y="1562047"/>
                </a:cubicBezTo>
                <a:lnTo>
                  <a:pt x="600332" y="1552832"/>
                </a:lnTo>
                <a:lnTo>
                  <a:pt x="563572" y="1434409"/>
                </a:lnTo>
                <a:cubicBezTo>
                  <a:pt x="483717" y="1245611"/>
                  <a:pt x="332467" y="1094361"/>
                  <a:pt x="143669" y="1014506"/>
                </a:cubicBezTo>
                <a:lnTo>
                  <a:pt x="25246" y="977746"/>
                </a:lnTo>
                <a:lnTo>
                  <a:pt x="16031" y="948058"/>
                </a:lnTo>
                <a:cubicBezTo>
                  <a:pt x="5520" y="896693"/>
                  <a:pt x="0" y="843511"/>
                  <a:pt x="0" y="789039"/>
                </a:cubicBezTo>
                <a:cubicBezTo>
                  <a:pt x="0" y="571152"/>
                  <a:pt x="88316" y="373892"/>
                  <a:pt x="231104" y="231104"/>
                </a:cubicBezTo>
                <a:close/>
              </a:path>
            </a:pathLst>
          </a:custGeom>
          <a:solidFill>
            <a:srgbClr val="1C4885"/>
          </a:solidFill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61699" y="2010482"/>
            <a:ext cx="2225040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处理空值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221619" y="2349036"/>
            <a:ext cx="2865120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对空值直接删除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861699" y="3733213"/>
            <a:ext cx="222504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charset="0"/>
                <a:cs typeface="+mn-ea"/>
                <a:sym typeface="+mn-lt"/>
              </a:rPr>
              <a:t>数据截断和增强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21619" y="4071767"/>
            <a:ext cx="2865120" cy="8299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帧为基准，将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75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帧的数据进行截断，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75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帧以上的数据增强为两组数据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885779" y="2010184"/>
            <a:ext cx="2225040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处理缺帧数据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885779" y="2365624"/>
            <a:ext cx="2865120" cy="8299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sz="1600" b="0" u="none" dirty="0">
                <a:ea typeface="宋体" charset="0"/>
              </a:rPr>
              <a:t>通过</a:t>
            </a:r>
            <a:r>
              <a:rPr lang="zh-CN" altLang="en-US" sz="1600" b="0" u="none" dirty="0">
                <a:solidFill>
                  <a:schemeClr val="tx1">
                    <a:lumMod val="75000"/>
                    <a:lumOff val="25000"/>
                  </a:schemeClr>
                </a:solidFill>
                <a:ea typeface="宋体" charset="0"/>
              </a:rPr>
              <a:t>通过计算缺帧率=</a:t>
            </a:r>
            <a:r>
              <a:rPr lang="en-US" sz="1600" b="0" u="none" dirty="0">
                <a:latin typeface="Times New Roman" panose="02020603050405020304" charset="0"/>
                <a:ea typeface="宋体" charset="0"/>
              </a:rPr>
              <a:t>1-</a:t>
            </a:r>
            <a:r>
              <a:rPr lang="zh-CN" sz="1600" b="0" u="none" dirty="0">
                <a:ea typeface="宋体" charset="0"/>
              </a:rPr>
              <a:t>现有帧数</a:t>
            </a:r>
            <a:r>
              <a:rPr lang="en-US" sz="1600" b="0" u="none" dirty="0">
                <a:latin typeface="Times New Roman" panose="02020603050405020304" charset="0"/>
                <a:ea typeface="宋体" charset="0"/>
              </a:rPr>
              <a:t>/</a:t>
            </a:r>
            <a:r>
              <a:rPr lang="zh-CN" sz="1600" b="0" u="none" dirty="0">
                <a:ea typeface="宋体" charset="0"/>
              </a:rPr>
              <a:t>最大帧数</a:t>
            </a:r>
            <a:r>
              <a:rPr lang="zh-CN" altLang="en-US" sz="1600" b="0" u="none" dirty="0">
                <a:ea typeface="宋体" charset="0"/>
              </a:rPr>
              <a:t>，对于缺帧率大于</a:t>
            </a:r>
            <a:r>
              <a:rPr lang="en-US" altLang="zh-CN" sz="1600" b="0" u="none" dirty="0">
                <a:ea typeface="宋体" charset="0"/>
              </a:rPr>
              <a:t>8%</a:t>
            </a:r>
            <a:r>
              <a:rPr lang="zh-CN" altLang="en-US" sz="1600" b="0" u="none" dirty="0">
                <a:ea typeface="宋体" charset="0"/>
              </a:rPr>
              <a:t>的数据直接删除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47511" y="3731567"/>
            <a:ext cx="2225040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charset="0"/>
                <a:cs typeface="+mn-ea"/>
                <a:sym typeface="+mn-lt"/>
              </a:rPr>
              <a:t>补帧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47511" y="4087007"/>
            <a:ext cx="2865120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对于缺帧的数据采用线性插值的方式补足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167761" y="2516101"/>
            <a:ext cx="510223" cy="51022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6514799" y="2516101"/>
            <a:ext cx="510223" cy="51022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5167761" y="3863139"/>
            <a:ext cx="510223" cy="51022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6514799" y="3863139"/>
            <a:ext cx="510223" cy="5102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s3og5w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E657119C-6982-421D-8BA7-E74DEB70A7DA-2">
      <extobjdata type="E657119C-6982-421D-8BA7-E74DEB70A7DA" data="ewoJIkxhdGV4U3RyIiA6ICJFQVI9XFxmcmFje3x8cF97Mzd9LXBfezQxfXx8K3x8cF97Mzh9LXBfezQwfXx8fXsyfHxwX3szNn0tcF97Mzl9fHx9Igp9Cg=="/>
    </extobj>
    <extobj name="E657119C-6982-421D-8BA7-E74DEB70A7DA-3">
      <extobjdata type="E657119C-6982-421D-8BA7-E74DEB70A7DA" data="ewoJIkxhdGV4U3RyIiA6ICJFQVJfe3RocmVzaH09bWluKEVBUl97TGlzdH0pKyhtYXgoRUFSX3tMaXN0fSktbWluKEVBUl97TGlzdH0pKSpwIgp9Cg=="/>
    </extobj>
    <extobj name="E657119C-6982-421D-8BA7-E74DEB70A7DA-4">
      <extobjdata type="E657119C-6982-421D-8BA7-E74DEB70A7DA" data="ewoJIkxhdGV4U3RyIiA6ICJNQVI9XFxmcmFje3x8cF97NjF9LXBfezY3fXx8K3x8cF97NjJ9LXBfezY2fXx8K3x8cF97NjN9LXBfezY1fXx8fXszfHxwX3s0OH0tcF97NTR9fHx9Igp9Cg=="/>
    </extobj>
  </extobjs>
</s:customData>
</file>

<file path=customXml/itemProps1.xml><?xml version="1.0" encoding="utf-8"?>
<ds:datastoreItem xmlns:ds="http://schemas.openxmlformats.org/officeDocument/2006/customXml" ds:itemID="{296D31FE-9BF6-3C4F-AD13-A2BA22AF9746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1244</Words>
  <Application>Microsoft Macintosh PowerPoint</Application>
  <PresentationFormat>Widescreen</PresentationFormat>
  <Paragraphs>243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等线</vt:lpstr>
      <vt:lpstr>微软雅黑</vt:lpstr>
      <vt:lpstr>SimHei</vt:lpstr>
      <vt:lpstr>宋体</vt:lpstr>
      <vt:lpstr>汉仪大宋简</vt:lpstr>
      <vt:lpstr>Arial</vt:lpstr>
      <vt:lpstr>Calibri</vt:lpstr>
      <vt:lpstr>Roboto</vt:lpstr>
      <vt:lpstr>Times New Roman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subject>PPT</dc:subject>
  <dc:creator>administrator</dc:creator>
  <cp:keywords>PPT</cp:keywords>
  <dc:description>PPT</dc:description>
  <cp:lastModifiedBy>Shen Tao</cp:lastModifiedBy>
  <cp:revision>1</cp:revision>
  <dcterms:created xsi:type="dcterms:W3CDTF">2021-12-28T12:34:51Z</dcterms:created>
  <dcterms:modified xsi:type="dcterms:W3CDTF">2021-12-29T06:22:56Z</dcterms:modified>
  <cp:category>PPT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