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11"/>
  </p:notesMasterIdLst>
  <p:sldIdLst>
    <p:sldId id="257" r:id="rId2"/>
    <p:sldId id="259" r:id="rId3"/>
    <p:sldId id="256" r:id="rId4"/>
    <p:sldId id="260" r:id="rId5"/>
    <p:sldId id="262" r:id="rId6"/>
    <p:sldId id="263" r:id="rId7"/>
    <p:sldId id="264" r:id="rId8"/>
    <p:sldId id="265" r:id="rId9"/>
    <p:sldId id="2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2"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7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2AA30-D188-4297-99DF-48D135F759B7}"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A67CA2A6-97C9-4131-911A-53271611ABAD}">
      <dgm:prSet/>
      <dgm:spPr/>
      <dgm:t>
        <a:bodyPr/>
        <a:lstStyle/>
        <a:p>
          <a:r>
            <a:rPr lang="en-US" dirty="0"/>
            <a:t>Currently, Big Mountain resort charges $81 per ticket. According to our modelling, Big Mountain could support a ticket increase anywhere from $4.91 to $15.32 leading to a ticket price of $85.91 to $96.32 respectively. These price increases would lead to a revenue increase of $8,592,500 or $26,810,000 respectively. </a:t>
          </a:r>
        </a:p>
      </dgm:t>
    </dgm:pt>
    <dgm:pt modelId="{761D8DA9-899B-4E98-A78B-A80BD38E5C98}" type="parTrans" cxnId="{EEE6AD9C-0B94-424B-ABD7-599EA3FC6730}">
      <dgm:prSet/>
      <dgm:spPr/>
      <dgm:t>
        <a:bodyPr/>
        <a:lstStyle/>
        <a:p>
          <a:endParaRPr lang="en-US"/>
        </a:p>
      </dgm:t>
    </dgm:pt>
    <dgm:pt modelId="{F6F83DEF-2B78-460A-BE51-E1C2C968C332}" type="sibTrans" cxnId="{EEE6AD9C-0B94-424B-ABD7-599EA3FC6730}">
      <dgm:prSet/>
      <dgm:spPr/>
      <dgm:t>
        <a:bodyPr/>
        <a:lstStyle/>
        <a:p>
          <a:endParaRPr lang="en-US"/>
        </a:p>
      </dgm:t>
    </dgm:pt>
    <dgm:pt modelId="{682BAC14-707F-456A-BB18-4E5EA7F0A04C}">
      <dgm:prSet/>
      <dgm:spPr/>
      <dgm:t>
        <a:bodyPr/>
        <a:lstStyle/>
        <a:p>
          <a:r>
            <a:rPr lang="en-US" dirty="0"/>
            <a:t>I would not suggest raising the price by $15 initially but I would say that the model implicates that there is room for growth in the price.</a:t>
          </a:r>
        </a:p>
      </dgm:t>
    </dgm:pt>
    <dgm:pt modelId="{255C38E2-B72A-4848-8223-05A328A1A17C}" type="parTrans" cxnId="{C7AED514-B5A5-4F11-89DB-BD94DF2111D8}">
      <dgm:prSet/>
      <dgm:spPr/>
      <dgm:t>
        <a:bodyPr/>
        <a:lstStyle/>
        <a:p>
          <a:endParaRPr lang="en-US"/>
        </a:p>
      </dgm:t>
    </dgm:pt>
    <dgm:pt modelId="{3B23B0A6-BE19-4523-BF09-81E91A0B513D}" type="sibTrans" cxnId="{C7AED514-B5A5-4F11-89DB-BD94DF2111D8}">
      <dgm:prSet/>
      <dgm:spPr/>
      <dgm:t>
        <a:bodyPr/>
        <a:lstStyle/>
        <a:p>
          <a:endParaRPr lang="en-US"/>
        </a:p>
      </dgm:t>
    </dgm:pt>
    <dgm:pt modelId="{94A400BA-68A5-41B9-8862-32B685A0EDD0}">
      <dgm:prSet/>
      <dgm:spPr/>
      <dgm:t>
        <a:bodyPr/>
        <a:lstStyle/>
        <a:p>
          <a:r>
            <a:rPr lang="en-US"/>
            <a:t>The reason for this price optimization is that Big Mountain leads the market in the most important facility metrics that lead to increased ticket price such as Vertical Drop, Snow Making area, Total number of chairs, Fast Quads, Runs, Longest Run, and Skiable Terrain Area. The following charts explain this:</a:t>
          </a:r>
        </a:p>
      </dgm:t>
    </dgm:pt>
    <dgm:pt modelId="{54BC05C4-FE4B-45A5-97C7-E66C1C85B3C4}" type="parTrans" cxnId="{659F67CC-F4D7-4D98-9ADE-F214C84F11B4}">
      <dgm:prSet/>
      <dgm:spPr/>
      <dgm:t>
        <a:bodyPr/>
        <a:lstStyle/>
        <a:p>
          <a:endParaRPr lang="en-US"/>
        </a:p>
      </dgm:t>
    </dgm:pt>
    <dgm:pt modelId="{6569F860-2574-493D-9570-725BF1F4ED3D}" type="sibTrans" cxnId="{659F67CC-F4D7-4D98-9ADE-F214C84F11B4}">
      <dgm:prSet/>
      <dgm:spPr/>
      <dgm:t>
        <a:bodyPr/>
        <a:lstStyle/>
        <a:p>
          <a:endParaRPr lang="en-US"/>
        </a:p>
      </dgm:t>
    </dgm:pt>
    <dgm:pt modelId="{6DAEFF69-1F66-457E-AC0D-0C0F004B87A3}" type="pres">
      <dgm:prSet presAssocID="{0182AA30-D188-4297-99DF-48D135F759B7}" presName="vert0" presStyleCnt="0">
        <dgm:presLayoutVars>
          <dgm:dir/>
          <dgm:animOne val="branch"/>
          <dgm:animLvl val="lvl"/>
        </dgm:presLayoutVars>
      </dgm:prSet>
      <dgm:spPr/>
    </dgm:pt>
    <dgm:pt modelId="{E6D85E02-56A2-463D-A975-96FEBB6B9BFE}" type="pres">
      <dgm:prSet presAssocID="{A67CA2A6-97C9-4131-911A-53271611ABAD}" presName="thickLine" presStyleLbl="alignNode1" presStyleIdx="0" presStyleCnt="3"/>
      <dgm:spPr/>
    </dgm:pt>
    <dgm:pt modelId="{31249F7C-B538-4AA8-9FC9-AAA69C130937}" type="pres">
      <dgm:prSet presAssocID="{A67CA2A6-97C9-4131-911A-53271611ABAD}" presName="horz1" presStyleCnt="0"/>
      <dgm:spPr/>
    </dgm:pt>
    <dgm:pt modelId="{D54A0D36-4435-4674-A1E1-713D0B8AE7EE}" type="pres">
      <dgm:prSet presAssocID="{A67CA2A6-97C9-4131-911A-53271611ABAD}" presName="tx1" presStyleLbl="revTx" presStyleIdx="0" presStyleCnt="3"/>
      <dgm:spPr/>
    </dgm:pt>
    <dgm:pt modelId="{33FF8BB4-B277-41A8-9ECF-85D0DF4A05AA}" type="pres">
      <dgm:prSet presAssocID="{A67CA2A6-97C9-4131-911A-53271611ABAD}" presName="vert1" presStyleCnt="0"/>
      <dgm:spPr/>
    </dgm:pt>
    <dgm:pt modelId="{12DDED3B-2AD0-44F6-9440-43DAD294B835}" type="pres">
      <dgm:prSet presAssocID="{682BAC14-707F-456A-BB18-4E5EA7F0A04C}" presName="thickLine" presStyleLbl="alignNode1" presStyleIdx="1" presStyleCnt="3"/>
      <dgm:spPr/>
    </dgm:pt>
    <dgm:pt modelId="{5DF82218-6562-4A40-9CC2-3EE67A5CFA96}" type="pres">
      <dgm:prSet presAssocID="{682BAC14-707F-456A-BB18-4E5EA7F0A04C}" presName="horz1" presStyleCnt="0"/>
      <dgm:spPr/>
    </dgm:pt>
    <dgm:pt modelId="{F72C86D1-BB86-46D8-8AF7-02C90CDE62C4}" type="pres">
      <dgm:prSet presAssocID="{682BAC14-707F-456A-BB18-4E5EA7F0A04C}" presName="tx1" presStyleLbl="revTx" presStyleIdx="1" presStyleCnt="3"/>
      <dgm:spPr/>
    </dgm:pt>
    <dgm:pt modelId="{651031FF-71A3-46B8-8737-F4ACD415B688}" type="pres">
      <dgm:prSet presAssocID="{682BAC14-707F-456A-BB18-4E5EA7F0A04C}" presName="vert1" presStyleCnt="0"/>
      <dgm:spPr/>
    </dgm:pt>
    <dgm:pt modelId="{2C5B3EDB-157F-40D5-84D9-C015DE83DC6C}" type="pres">
      <dgm:prSet presAssocID="{94A400BA-68A5-41B9-8862-32B685A0EDD0}" presName="thickLine" presStyleLbl="alignNode1" presStyleIdx="2" presStyleCnt="3"/>
      <dgm:spPr/>
    </dgm:pt>
    <dgm:pt modelId="{1AE1CF44-C92B-4540-A418-FCAA8E78EA22}" type="pres">
      <dgm:prSet presAssocID="{94A400BA-68A5-41B9-8862-32B685A0EDD0}" presName="horz1" presStyleCnt="0"/>
      <dgm:spPr/>
    </dgm:pt>
    <dgm:pt modelId="{CE282A33-BA61-4E73-81D5-40B50F690426}" type="pres">
      <dgm:prSet presAssocID="{94A400BA-68A5-41B9-8862-32B685A0EDD0}" presName="tx1" presStyleLbl="revTx" presStyleIdx="2" presStyleCnt="3"/>
      <dgm:spPr/>
    </dgm:pt>
    <dgm:pt modelId="{8662DEE1-36F2-4932-9821-BD2E5DDE0ED7}" type="pres">
      <dgm:prSet presAssocID="{94A400BA-68A5-41B9-8862-32B685A0EDD0}" presName="vert1" presStyleCnt="0"/>
      <dgm:spPr/>
    </dgm:pt>
  </dgm:ptLst>
  <dgm:cxnLst>
    <dgm:cxn modelId="{C7AED514-B5A5-4F11-89DB-BD94DF2111D8}" srcId="{0182AA30-D188-4297-99DF-48D135F759B7}" destId="{682BAC14-707F-456A-BB18-4E5EA7F0A04C}" srcOrd="1" destOrd="0" parTransId="{255C38E2-B72A-4848-8223-05A328A1A17C}" sibTransId="{3B23B0A6-BE19-4523-BF09-81E91A0B513D}"/>
    <dgm:cxn modelId="{3130C315-FAB3-4EBC-9344-B052DBAFEFB8}" type="presOf" srcId="{A67CA2A6-97C9-4131-911A-53271611ABAD}" destId="{D54A0D36-4435-4674-A1E1-713D0B8AE7EE}" srcOrd="0" destOrd="0" presId="urn:microsoft.com/office/officeart/2008/layout/LinedList"/>
    <dgm:cxn modelId="{97DF0423-2981-42B3-A3E0-681F0DA17E60}" type="presOf" srcId="{94A400BA-68A5-41B9-8862-32B685A0EDD0}" destId="{CE282A33-BA61-4E73-81D5-40B50F690426}" srcOrd="0" destOrd="0" presId="urn:microsoft.com/office/officeart/2008/layout/LinedList"/>
    <dgm:cxn modelId="{EEE6AD9C-0B94-424B-ABD7-599EA3FC6730}" srcId="{0182AA30-D188-4297-99DF-48D135F759B7}" destId="{A67CA2A6-97C9-4131-911A-53271611ABAD}" srcOrd="0" destOrd="0" parTransId="{761D8DA9-899B-4E98-A78B-A80BD38E5C98}" sibTransId="{F6F83DEF-2B78-460A-BE51-E1C2C968C332}"/>
    <dgm:cxn modelId="{0A1E4DC1-7C52-45AD-8F81-A2A5E325D40A}" type="presOf" srcId="{0182AA30-D188-4297-99DF-48D135F759B7}" destId="{6DAEFF69-1F66-457E-AC0D-0C0F004B87A3}" srcOrd="0" destOrd="0" presId="urn:microsoft.com/office/officeart/2008/layout/LinedList"/>
    <dgm:cxn modelId="{659F67CC-F4D7-4D98-9ADE-F214C84F11B4}" srcId="{0182AA30-D188-4297-99DF-48D135F759B7}" destId="{94A400BA-68A5-41B9-8862-32B685A0EDD0}" srcOrd="2" destOrd="0" parTransId="{54BC05C4-FE4B-45A5-97C7-E66C1C85B3C4}" sibTransId="{6569F860-2574-493D-9570-725BF1F4ED3D}"/>
    <dgm:cxn modelId="{301C13E2-A7CE-4368-9FDA-3EF126C6BBA5}" type="presOf" srcId="{682BAC14-707F-456A-BB18-4E5EA7F0A04C}" destId="{F72C86D1-BB86-46D8-8AF7-02C90CDE62C4}" srcOrd="0" destOrd="0" presId="urn:microsoft.com/office/officeart/2008/layout/LinedList"/>
    <dgm:cxn modelId="{734764D6-3194-41AD-B69B-25764ED636C8}" type="presParOf" srcId="{6DAEFF69-1F66-457E-AC0D-0C0F004B87A3}" destId="{E6D85E02-56A2-463D-A975-96FEBB6B9BFE}" srcOrd="0" destOrd="0" presId="urn:microsoft.com/office/officeart/2008/layout/LinedList"/>
    <dgm:cxn modelId="{C1F6BDF0-D58B-41C5-A483-970B926C7E8B}" type="presParOf" srcId="{6DAEFF69-1F66-457E-AC0D-0C0F004B87A3}" destId="{31249F7C-B538-4AA8-9FC9-AAA69C130937}" srcOrd="1" destOrd="0" presId="urn:microsoft.com/office/officeart/2008/layout/LinedList"/>
    <dgm:cxn modelId="{FD73387A-BA54-4222-A484-B596DB6F134B}" type="presParOf" srcId="{31249F7C-B538-4AA8-9FC9-AAA69C130937}" destId="{D54A0D36-4435-4674-A1E1-713D0B8AE7EE}" srcOrd="0" destOrd="0" presId="urn:microsoft.com/office/officeart/2008/layout/LinedList"/>
    <dgm:cxn modelId="{41790456-8A2D-47A0-87DD-8B577EA8ECE7}" type="presParOf" srcId="{31249F7C-B538-4AA8-9FC9-AAA69C130937}" destId="{33FF8BB4-B277-41A8-9ECF-85D0DF4A05AA}" srcOrd="1" destOrd="0" presId="urn:microsoft.com/office/officeart/2008/layout/LinedList"/>
    <dgm:cxn modelId="{7C695128-3162-424E-9802-94AC43C4B933}" type="presParOf" srcId="{6DAEFF69-1F66-457E-AC0D-0C0F004B87A3}" destId="{12DDED3B-2AD0-44F6-9440-43DAD294B835}" srcOrd="2" destOrd="0" presId="urn:microsoft.com/office/officeart/2008/layout/LinedList"/>
    <dgm:cxn modelId="{97CF23A8-7CE7-4C76-AA12-604826C481B5}" type="presParOf" srcId="{6DAEFF69-1F66-457E-AC0D-0C0F004B87A3}" destId="{5DF82218-6562-4A40-9CC2-3EE67A5CFA96}" srcOrd="3" destOrd="0" presId="urn:microsoft.com/office/officeart/2008/layout/LinedList"/>
    <dgm:cxn modelId="{4E51D12B-3FE8-492C-9514-53341F2E7559}" type="presParOf" srcId="{5DF82218-6562-4A40-9CC2-3EE67A5CFA96}" destId="{F72C86D1-BB86-46D8-8AF7-02C90CDE62C4}" srcOrd="0" destOrd="0" presId="urn:microsoft.com/office/officeart/2008/layout/LinedList"/>
    <dgm:cxn modelId="{DB018CBC-8471-45A7-A1DA-0BD5AA3F85B5}" type="presParOf" srcId="{5DF82218-6562-4A40-9CC2-3EE67A5CFA96}" destId="{651031FF-71A3-46B8-8737-F4ACD415B688}" srcOrd="1" destOrd="0" presId="urn:microsoft.com/office/officeart/2008/layout/LinedList"/>
    <dgm:cxn modelId="{CC98BDBA-0628-457B-A1A1-F725E0BD457A}" type="presParOf" srcId="{6DAEFF69-1F66-457E-AC0D-0C0F004B87A3}" destId="{2C5B3EDB-157F-40D5-84D9-C015DE83DC6C}" srcOrd="4" destOrd="0" presId="urn:microsoft.com/office/officeart/2008/layout/LinedList"/>
    <dgm:cxn modelId="{6577F65C-48CF-4165-8F96-8E3779C4C237}" type="presParOf" srcId="{6DAEFF69-1F66-457E-AC0D-0C0F004B87A3}" destId="{1AE1CF44-C92B-4540-A418-FCAA8E78EA22}" srcOrd="5" destOrd="0" presId="urn:microsoft.com/office/officeart/2008/layout/LinedList"/>
    <dgm:cxn modelId="{1E95541E-A777-4524-9CFD-D3F539737B8C}" type="presParOf" srcId="{1AE1CF44-C92B-4540-A418-FCAA8E78EA22}" destId="{CE282A33-BA61-4E73-81D5-40B50F690426}" srcOrd="0" destOrd="0" presId="urn:microsoft.com/office/officeart/2008/layout/LinedList"/>
    <dgm:cxn modelId="{32780559-3640-4397-9C90-FA62A5921E0B}" type="presParOf" srcId="{1AE1CF44-C92B-4540-A418-FCAA8E78EA22}" destId="{8662DEE1-36F2-4932-9821-BD2E5DDE0E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0034D-C735-4BFF-8985-DAA1D11D594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E188597-0B24-4C60-90D8-35353E2BCC4B}">
      <dgm:prSet/>
      <dgm:spPr/>
      <dgm:t>
        <a:bodyPr/>
        <a:lstStyle/>
        <a:p>
          <a:pPr>
            <a:lnSpc>
              <a:spcPct val="100000"/>
            </a:lnSpc>
          </a:pPr>
          <a:r>
            <a:rPr lang="en-US"/>
            <a:t>Regarding recent renovations, the new chairlift should allow the business to charge $0.29 more per ticket leading to a revenue gain of $507,246 according to the model.</a:t>
          </a:r>
        </a:p>
      </dgm:t>
    </dgm:pt>
    <dgm:pt modelId="{C19C7988-6EBF-4D7F-8C1E-E52C82335070}" type="parTrans" cxnId="{C41FF7F9-2EF5-479F-80CF-8106872954E9}">
      <dgm:prSet/>
      <dgm:spPr/>
      <dgm:t>
        <a:bodyPr/>
        <a:lstStyle/>
        <a:p>
          <a:endParaRPr lang="en-US"/>
        </a:p>
      </dgm:t>
    </dgm:pt>
    <dgm:pt modelId="{DDFF003F-2837-4256-890D-573F7F28E80B}" type="sibTrans" cxnId="{C41FF7F9-2EF5-479F-80CF-8106872954E9}">
      <dgm:prSet/>
      <dgm:spPr/>
      <dgm:t>
        <a:bodyPr/>
        <a:lstStyle/>
        <a:p>
          <a:endParaRPr lang="en-US"/>
        </a:p>
      </dgm:t>
    </dgm:pt>
    <dgm:pt modelId="{3ACE65C2-F6FB-4744-AAC9-B536E6541C09}">
      <dgm:prSet/>
      <dgm:spPr/>
      <dgm:t>
        <a:bodyPr/>
        <a:lstStyle/>
        <a:p>
          <a:pPr>
            <a:lnSpc>
              <a:spcPct val="100000"/>
            </a:lnSpc>
          </a:pPr>
          <a:r>
            <a:rPr lang="en-US"/>
            <a:t>As for future improvements, I would advise against Scenario 4 and Scenario 3 as they do not provide incremental value. </a:t>
          </a:r>
        </a:p>
      </dgm:t>
    </dgm:pt>
    <dgm:pt modelId="{8CE98FEE-5018-4E7C-921D-9F2BE98189B1}" type="parTrans" cxnId="{3802DDC5-6D68-4EA1-8E6A-F2FDA49C539D}">
      <dgm:prSet/>
      <dgm:spPr/>
      <dgm:t>
        <a:bodyPr/>
        <a:lstStyle/>
        <a:p>
          <a:endParaRPr lang="en-US"/>
        </a:p>
      </dgm:t>
    </dgm:pt>
    <dgm:pt modelId="{DCC68C0C-EDDB-4744-8616-94D213CB07A6}" type="sibTrans" cxnId="{3802DDC5-6D68-4EA1-8E6A-F2FDA49C539D}">
      <dgm:prSet/>
      <dgm:spPr/>
      <dgm:t>
        <a:bodyPr/>
        <a:lstStyle/>
        <a:p>
          <a:endParaRPr lang="en-US"/>
        </a:p>
      </dgm:t>
    </dgm:pt>
    <dgm:pt modelId="{606787DE-9D2D-4E15-B184-7E55E67446F0}">
      <dgm:prSet/>
      <dgm:spPr/>
      <dgm:t>
        <a:bodyPr/>
        <a:lstStyle/>
        <a:p>
          <a:pPr>
            <a:lnSpc>
              <a:spcPct val="100000"/>
            </a:lnSpc>
          </a:pPr>
          <a:r>
            <a:rPr lang="en-US"/>
            <a:t>I would advise looking into Scenario 2 as that will increase support for a ticket price by $1.99 for a total increase of $3,474,638. </a:t>
          </a:r>
        </a:p>
      </dgm:t>
    </dgm:pt>
    <dgm:pt modelId="{C482A9C6-017C-4DE7-BDF5-5356979FA3F7}" type="parTrans" cxnId="{6C2BD193-92C0-4965-BDDF-4529BF4815C6}">
      <dgm:prSet/>
      <dgm:spPr/>
      <dgm:t>
        <a:bodyPr/>
        <a:lstStyle/>
        <a:p>
          <a:endParaRPr lang="en-US"/>
        </a:p>
      </dgm:t>
    </dgm:pt>
    <dgm:pt modelId="{1F59E377-A0CA-47AC-8C6E-FC7EDE0AA15F}" type="sibTrans" cxnId="{6C2BD193-92C0-4965-BDDF-4529BF4815C6}">
      <dgm:prSet/>
      <dgm:spPr/>
      <dgm:t>
        <a:bodyPr/>
        <a:lstStyle/>
        <a:p>
          <a:endParaRPr lang="en-US"/>
        </a:p>
      </dgm:t>
    </dgm:pt>
    <dgm:pt modelId="{52079297-521B-4A73-94CC-171659D233CF}">
      <dgm:prSet/>
      <dgm:spPr/>
      <dgm:t>
        <a:bodyPr/>
        <a:lstStyle/>
        <a:p>
          <a:pPr>
            <a:lnSpc>
              <a:spcPct val="100000"/>
            </a:lnSpc>
          </a:pPr>
          <a:r>
            <a:rPr lang="en-US" dirty="0"/>
            <a:t>If Big Mountain were to pursue run closures, I would limit it to one at first as that had little effect on the modeled ticket price. I would not close more than 5 runs as there is a significant drop off in price with that change. I would suggest closing a few at a time and see how it affects crowds and demand. The effect on run closures is shown in the following slide:</a:t>
          </a:r>
        </a:p>
      </dgm:t>
    </dgm:pt>
    <dgm:pt modelId="{FE947D02-267E-421A-84B7-E5BCCB4E89CA}" type="parTrans" cxnId="{E54898D1-17A4-4195-9A48-2F54B4EE40F8}">
      <dgm:prSet/>
      <dgm:spPr/>
      <dgm:t>
        <a:bodyPr/>
        <a:lstStyle/>
        <a:p>
          <a:endParaRPr lang="en-US"/>
        </a:p>
      </dgm:t>
    </dgm:pt>
    <dgm:pt modelId="{B9E6297A-1ADE-4C5D-BF06-028B058739A0}" type="sibTrans" cxnId="{E54898D1-17A4-4195-9A48-2F54B4EE40F8}">
      <dgm:prSet/>
      <dgm:spPr/>
      <dgm:t>
        <a:bodyPr/>
        <a:lstStyle/>
        <a:p>
          <a:endParaRPr lang="en-US"/>
        </a:p>
      </dgm:t>
    </dgm:pt>
    <dgm:pt modelId="{DC36F843-E5D9-4CF1-B3F7-A445B250B4F4}" type="pres">
      <dgm:prSet presAssocID="{E370034D-C735-4BFF-8985-DAA1D11D5940}" presName="root" presStyleCnt="0">
        <dgm:presLayoutVars>
          <dgm:dir/>
          <dgm:resizeHandles val="exact"/>
        </dgm:presLayoutVars>
      </dgm:prSet>
      <dgm:spPr/>
    </dgm:pt>
    <dgm:pt modelId="{709D5EE7-7807-4F1A-9A25-4BD29DE62784}" type="pres">
      <dgm:prSet presAssocID="{5E188597-0B24-4C60-90D8-35353E2BCC4B}" presName="compNode" presStyleCnt="0"/>
      <dgm:spPr/>
    </dgm:pt>
    <dgm:pt modelId="{091EA745-6B26-467A-8B2A-0412081325E9}" type="pres">
      <dgm:prSet presAssocID="{5E188597-0B24-4C60-90D8-35353E2BCC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6A8F3251-330F-41BB-B39B-7610AA32D933}" type="pres">
      <dgm:prSet presAssocID="{5E188597-0B24-4C60-90D8-35353E2BCC4B}" presName="spaceRect" presStyleCnt="0"/>
      <dgm:spPr/>
    </dgm:pt>
    <dgm:pt modelId="{0976F36B-C4B7-4EF2-B78B-36B987A64600}" type="pres">
      <dgm:prSet presAssocID="{5E188597-0B24-4C60-90D8-35353E2BCC4B}" presName="textRect" presStyleLbl="revTx" presStyleIdx="0" presStyleCnt="4">
        <dgm:presLayoutVars>
          <dgm:chMax val="1"/>
          <dgm:chPref val="1"/>
        </dgm:presLayoutVars>
      </dgm:prSet>
      <dgm:spPr/>
    </dgm:pt>
    <dgm:pt modelId="{BACF56B7-B56C-4ABC-8606-254F474390F4}" type="pres">
      <dgm:prSet presAssocID="{DDFF003F-2837-4256-890D-573F7F28E80B}" presName="sibTrans" presStyleCnt="0"/>
      <dgm:spPr/>
    </dgm:pt>
    <dgm:pt modelId="{CA84141F-782B-4F57-B3AD-2CF6DED03CA8}" type="pres">
      <dgm:prSet presAssocID="{3ACE65C2-F6FB-4744-AAC9-B536E6541C09}" presName="compNode" presStyleCnt="0"/>
      <dgm:spPr/>
    </dgm:pt>
    <dgm:pt modelId="{46BCDCA8-A1FB-449F-90A7-06F559DD05C6}" type="pres">
      <dgm:prSet presAssocID="{3ACE65C2-F6FB-4744-AAC9-B536E6541C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110038AF-CD6A-412F-917F-41B6086893BE}" type="pres">
      <dgm:prSet presAssocID="{3ACE65C2-F6FB-4744-AAC9-B536E6541C09}" presName="spaceRect" presStyleCnt="0"/>
      <dgm:spPr/>
    </dgm:pt>
    <dgm:pt modelId="{552B780E-6997-47E1-AB70-AF5EBB26069E}" type="pres">
      <dgm:prSet presAssocID="{3ACE65C2-F6FB-4744-AAC9-B536E6541C09}" presName="textRect" presStyleLbl="revTx" presStyleIdx="1" presStyleCnt="4">
        <dgm:presLayoutVars>
          <dgm:chMax val="1"/>
          <dgm:chPref val="1"/>
        </dgm:presLayoutVars>
      </dgm:prSet>
      <dgm:spPr/>
    </dgm:pt>
    <dgm:pt modelId="{A3B37C53-0938-4723-A951-A0ACCAFC21AA}" type="pres">
      <dgm:prSet presAssocID="{DCC68C0C-EDDB-4744-8616-94D213CB07A6}" presName="sibTrans" presStyleCnt="0"/>
      <dgm:spPr/>
    </dgm:pt>
    <dgm:pt modelId="{6FBDE361-BC7F-4B04-B118-5776E25F347D}" type="pres">
      <dgm:prSet presAssocID="{606787DE-9D2D-4E15-B184-7E55E67446F0}" presName="compNode" presStyleCnt="0"/>
      <dgm:spPr/>
    </dgm:pt>
    <dgm:pt modelId="{36E7C8F2-ACF8-4987-902B-C1E2308CC24D}" type="pres">
      <dgm:prSet presAssocID="{606787DE-9D2D-4E15-B184-7E55E67446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E6B62899-3FDB-4C6F-9A1B-91E3EF154C1E}" type="pres">
      <dgm:prSet presAssocID="{606787DE-9D2D-4E15-B184-7E55E67446F0}" presName="spaceRect" presStyleCnt="0"/>
      <dgm:spPr/>
    </dgm:pt>
    <dgm:pt modelId="{29C20B29-8E46-4FCA-B70B-AC695D1320CF}" type="pres">
      <dgm:prSet presAssocID="{606787DE-9D2D-4E15-B184-7E55E67446F0}" presName="textRect" presStyleLbl="revTx" presStyleIdx="2" presStyleCnt="4">
        <dgm:presLayoutVars>
          <dgm:chMax val="1"/>
          <dgm:chPref val="1"/>
        </dgm:presLayoutVars>
      </dgm:prSet>
      <dgm:spPr/>
    </dgm:pt>
    <dgm:pt modelId="{4614D7B5-A848-4BC3-9FF9-EF11402F4A81}" type="pres">
      <dgm:prSet presAssocID="{1F59E377-A0CA-47AC-8C6E-FC7EDE0AA15F}" presName="sibTrans" presStyleCnt="0"/>
      <dgm:spPr/>
    </dgm:pt>
    <dgm:pt modelId="{791111FC-9577-4CB4-A0DA-E5EDDFBEED24}" type="pres">
      <dgm:prSet presAssocID="{52079297-521B-4A73-94CC-171659D233CF}" presName="compNode" presStyleCnt="0"/>
      <dgm:spPr/>
    </dgm:pt>
    <dgm:pt modelId="{A79BE718-1E4A-426E-9517-E2B8B425DE18}" type="pres">
      <dgm:prSet presAssocID="{52079297-521B-4A73-94CC-171659D233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untains"/>
        </a:ext>
      </dgm:extLst>
    </dgm:pt>
    <dgm:pt modelId="{0AF07163-F8F9-45FC-BB95-0B92034E9110}" type="pres">
      <dgm:prSet presAssocID="{52079297-521B-4A73-94CC-171659D233CF}" presName="spaceRect" presStyleCnt="0"/>
      <dgm:spPr/>
    </dgm:pt>
    <dgm:pt modelId="{8E26B9DC-6C61-4C33-97E3-0A2CC92768FE}" type="pres">
      <dgm:prSet presAssocID="{52079297-521B-4A73-94CC-171659D233CF}" presName="textRect" presStyleLbl="revTx" presStyleIdx="3" presStyleCnt="4">
        <dgm:presLayoutVars>
          <dgm:chMax val="1"/>
          <dgm:chPref val="1"/>
        </dgm:presLayoutVars>
      </dgm:prSet>
      <dgm:spPr/>
    </dgm:pt>
  </dgm:ptLst>
  <dgm:cxnLst>
    <dgm:cxn modelId="{C94F6053-1A79-4C29-8C4A-64BEFBBFD0DE}" type="presOf" srcId="{E370034D-C735-4BFF-8985-DAA1D11D5940}" destId="{DC36F843-E5D9-4CF1-B3F7-A445B250B4F4}" srcOrd="0" destOrd="0" presId="urn:microsoft.com/office/officeart/2018/2/layout/IconLabelList"/>
    <dgm:cxn modelId="{1D738B78-4F04-43FB-BF5B-E630AA89C5DD}" type="presOf" srcId="{606787DE-9D2D-4E15-B184-7E55E67446F0}" destId="{29C20B29-8E46-4FCA-B70B-AC695D1320CF}" srcOrd="0" destOrd="0" presId="urn:microsoft.com/office/officeart/2018/2/layout/IconLabelList"/>
    <dgm:cxn modelId="{7B673190-AF28-47CC-8C28-E2380226033F}" type="presOf" srcId="{52079297-521B-4A73-94CC-171659D233CF}" destId="{8E26B9DC-6C61-4C33-97E3-0A2CC92768FE}" srcOrd="0" destOrd="0" presId="urn:microsoft.com/office/officeart/2018/2/layout/IconLabelList"/>
    <dgm:cxn modelId="{6C2BD193-92C0-4965-BDDF-4529BF4815C6}" srcId="{E370034D-C735-4BFF-8985-DAA1D11D5940}" destId="{606787DE-9D2D-4E15-B184-7E55E67446F0}" srcOrd="2" destOrd="0" parTransId="{C482A9C6-017C-4DE7-BDF5-5356979FA3F7}" sibTransId="{1F59E377-A0CA-47AC-8C6E-FC7EDE0AA15F}"/>
    <dgm:cxn modelId="{3802DDC5-6D68-4EA1-8E6A-F2FDA49C539D}" srcId="{E370034D-C735-4BFF-8985-DAA1D11D5940}" destId="{3ACE65C2-F6FB-4744-AAC9-B536E6541C09}" srcOrd="1" destOrd="0" parTransId="{8CE98FEE-5018-4E7C-921D-9F2BE98189B1}" sibTransId="{DCC68C0C-EDDB-4744-8616-94D213CB07A6}"/>
    <dgm:cxn modelId="{E54898D1-17A4-4195-9A48-2F54B4EE40F8}" srcId="{E370034D-C735-4BFF-8985-DAA1D11D5940}" destId="{52079297-521B-4A73-94CC-171659D233CF}" srcOrd="3" destOrd="0" parTransId="{FE947D02-267E-421A-84B7-E5BCCB4E89CA}" sibTransId="{B9E6297A-1ADE-4C5D-BF06-028B058739A0}"/>
    <dgm:cxn modelId="{2D102DD2-BBCF-4CB9-809A-2BBC2EA44064}" type="presOf" srcId="{3ACE65C2-F6FB-4744-AAC9-B536E6541C09}" destId="{552B780E-6997-47E1-AB70-AF5EBB26069E}" srcOrd="0" destOrd="0" presId="urn:microsoft.com/office/officeart/2018/2/layout/IconLabelList"/>
    <dgm:cxn modelId="{F20D35EB-E3F5-4F64-AA68-22E8244CBAB1}" type="presOf" srcId="{5E188597-0B24-4C60-90D8-35353E2BCC4B}" destId="{0976F36B-C4B7-4EF2-B78B-36B987A64600}" srcOrd="0" destOrd="0" presId="urn:microsoft.com/office/officeart/2018/2/layout/IconLabelList"/>
    <dgm:cxn modelId="{C41FF7F9-2EF5-479F-80CF-8106872954E9}" srcId="{E370034D-C735-4BFF-8985-DAA1D11D5940}" destId="{5E188597-0B24-4C60-90D8-35353E2BCC4B}" srcOrd="0" destOrd="0" parTransId="{C19C7988-6EBF-4D7F-8C1E-E52C82335070}" sibTransId="{DDFF003F-2837-4256-890D-573F7F28E80B}"/>
    <dgm:cxn modelId="{619C54E1-5911-4AEA-AFFA-CB6F706AD462}" type="presParOf" srcId="{DC36F843-E5D9-4CF1-B3F7-A445B250B4F4}" destId="{709D5EE7-7807-4F1A-9A25-4BD29DE62784}" srcOrd="0" destOrd="0" presId="urn:microsoft.com/office/officeart/2018/2/layout/IconLabelList"/>
    <dgm:cxn modelId="{5981CB53-1F02-4DC2-9991-0ECD49354F39}" type="presParOf" srcId="{709D5EE7-7807-4F1A-9A25-4BD29DE62784}" destId="{091EA745-6B26-467A-8B2A-0412081325E9}" srcOrd="0" destOrd="0" presId="urn:microsoft.com/office/officeart/2018/2/layout/IconLabelList"/>
    <dgm:cxn modelId="{0144F132-A373-4626-A6B6-5A03DC3A6847}" type="presParOf" srcId="{709D5EE7-7807-4F1A-9A25-4BD29DE62784}" destId="{6A8F3251-330F-41BB-B39B-7610AA32D933}" srcOrd="1" destOrd="0" presId="urn:microsoft.com/office/officeart/2018/2/layout/IconLabelList"/>
    <dgm:cxn modelId="{71E5AAD1-D106-43D9-AC78-FA884830B90E}" type="presParOf" srcId="{709D5EE7-7807-4F1A-9A25-4BD29DE62784}" destId="{0976F36B-C4B7-4EF2-B78B-36B987A64600}" srcOrd="2" destOrd="0" presId="urn:microsoft.com/office/officeart/2018/2/layout/IconLabelList"/>
    <dgm:cxn modelId="{2CA4D712-F6C1-4065-93FE-8D2CAD72A4E7}" type="presParOf" srcId="{DC36F843-E5D9-4CF1-B3F7-A445B250B4F4}" destId="{BACF56B7-B56C-4ABC-8606-254F474390F4}" srcOrd="1" destOrd="0" presId="urn:microsoft.com/office/officeart/2018/2/layout/IconLabelList"/>
    <dgm:cxn modelId="{9CCF7702-BAD4-4C1B-8E27-8487B7352C18}" type="presParOf" srcId="{DC36F843-E5D9-4CF1-B3F7-A445B250B4F4}" destId="{CA84141F-782B-4F57-B3AD-2CF6DED03CA8}" srcOrd="2" destOrd="0" presId="urn:microsoft.com/office/officeart/2018/2/layout/IconLabelList"/>
    <dgm:cxn modelId="{A60E4C2F-C1AF-41DF-867A-3B62A39C2D86}" type="presParOf" srcId="{CA84141F-782B-4F57-B3AD-2CF6DED03CA8}" destId="{46BCDCA8-A1FB-449F-90A7-06F559DD05C6}" srcOrd="0" destOrd="0" presId="urn:microsoft.com/office/officeart/2018/2/layout/IconLabelList"/>
    <dgm:cxn modelId="{22B9EF5E-FB4E-4C00-8A4F-35FC9369180C}" type="presParOf" srcId="{CA84141F-782B-4F57-B3AD-2CF6DED03CA8}" destId="{110038AF-CD6A-412F-917F-41B6086893BE}" srcOrd="1" destOrd="0" presId="urn:microsoft.com/office/officeart/2018/2/layout/IconLabelList"/>
    <dgm:cxn modelId="{E9FEE92E-7AE9-465E-85C6-7ED62C7283AD}" type="presParOf" srcId="{CA84141F-782B-4F57-B3AD-2CF6DED03CA8}" destId="{552B780E-6997-47E1-AB70-AF5EBB26069E}" srcOrd="2" destOrd="0" presId="urn:microsoft.com/office/officeart/2018/2/layout/IconLabelList"/>
    <dgm:cxn modelId="{FC943D78-67D0-4AD1-8F2B-72D52E7D7733}" type="presParOf" srcId="{DC36F843-E5D9-4CF1-B3F7-A445B250B4F4}" destId="{A3B37C53-0938-4723-A951-A0ACCAFC21AA}" srcOrd="3" destOrd="0" presId="urn:microsoft.com/office/officeart/2018/2/layout/IconLabelList"/>
    <dgm:cxn modelId="{0E6137FB-1754-41A7-9881-BF35FCA1677E}" type="presParOf" srcId="{DC36F843-E5D9-4CF1-B3F7-A445B250B4F4}" destId="{6FBDE361-BC7F-4B04-B118-5776E25F347D}" srcOrd="4" destOrd="0" presId="urn:microsoft.com/office/officeart/2018/2/layout/IconLabelList"/>
    <dgm:cxn modelId="{C773A031-4A32-4BB8-95CB-101AD7FEA498}" type="presParOf" srcId="{6FBDE361-BC7F-4B04-B118-5776E25F347D}" destId="{36E7C8F2-ACF8-4987-902B-C1E2308CC24D}" srcOrd="0" destOrd="0" presId="urn:microsoft.com/office/officeart/2018/2/layout/IconLabelList"/>
    <dgm:cxn modelId="{958D59E3-5B2D-49C6-AAE8-BB682548674C}" type="presParOf" srcId="{6FBDE361-BC7F-4B04-B118-5776E25F347D}" destId="{E6B62899-3FDB-4C6F-9A1B-91E3EF154C1E}" srcOrd="1" destOrd="0" presId="urn:microsoft.com/office/officeart/2018/2/layout/IconLabelList"/>
    <dgm:cxn modelId="{2B31EB48-A91F-4093-AF26-F6B5B963655E}" type="presParOf" srcId="{6FBDE361-BC7F-4B04-B118-5776E25F347D}" destId="{29C20B29-8E46-4FCA-B70B-AC695D1320CF}" srcOrd="2" destOrd="0" presId="urn:microsoft.com/office/officeart/2018/2/layout/IconLabelList"/>
    <dgm:cxn modelId="{8ABFCA72-D9B0-4F8B-82AE-2D47AAE5EA2B}" type="presParOf" srcId="{DC36F843-E5D9-4CF1-B3F7-A445B250B4F4}" destId="{4614D7B5-A848-4BC3-9FF9-EF11402F4A81}" srcOrd="5" destOrd="0" presId="urn:microsoft.com/office/officeart/2018/2/layout/IconLabelList"/>
    <dgm:cxn modelId="{3DBE7ADD-2270-4D58-A009-1772F8932966}" type="presParOf" srcId="{DC36F843-E5D9-4CF1-B3F7-A445B250B4F4}" destId="{791111FC-9577-4CB4-A0DA-E5EDDFBEED24}" srcOrd="6" destOrd="0" presId="urn:microsoft.com/office/officeart/2018/2/layout/IconLabelList"/>
    <dgm:cxn modelId="{FD62CE68-C968-48EB-834A-029101DB8C06}" type="presParOf" srcId="{791111FC-9577-4CB4-A0DA-E5EDDFBEED24}" destId="{A79BE718-1E4A-426E-9517-E2B8B425DE18}" srcOrd="0" destOrd="0" presId="urn:microsoft.com/office/officeart/2018/2/layout/IconLabelList"/>
    <dgm:cxn modelId="{E0BA72D1-D536-4683-AF86-E5C65F38C2CF}" type="presParOf" srcId="{791111FC-9577-4CB4-A0DA-E5EDDFBEED24}" destId="{0AF07163-F8F9-45FC-BB95-0B92034E9110}" srcOrd="1" destOrd="0" presId="urn:microsoft.com/office/officeart/2018/2/layout/IconLabelList"/>
    <dgm:cxn modelId="{6ED7E9BD-4721-4DDA-82B5-DD06C7399653}" type="presParOf" srcId="{791111FC-9577-4CB4-A0DA-E5EDDFBEED24}" destId="{8E26B9DC-6C61-4C33-97E3-0A2CC92768F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85E02-56A2-463D-A975-96FEBB6B9BFE}">
      <dsp:nvSpPr>
        <dsp:cNvPr id="0" name=""/>
        <dsp:cNvSpPr/>
      </dsp:nvSpPr>
      <dsp:spPr>
        <a:xfrm>
          <a:off x="0" y="2402"/>
          <a:ext cx="423148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A0D36-4435-4674-A1E1-713D0B8AE7EE}">
      <dsp:nvSpPr>
        <dsp:cNvPr id="0" name=""/>
        <dsp:cNvSpPr/>
      </dsp:nvSpPr>
      <dsp:spPr>
        <a:xfrm>
          <a:off x="0" y="2402"/>
          <a:ext cx="4231481"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Currently, Big Mountain resort charges $81 per ticket. According to our modelling, Big Mountain could support a ticket increase anywhere from $4.91 to $15.32 leading to a ticket price of $85.91 to $96.32 respectively. These price increases would lead to a revenue increase of $8,592,500 or $26,810,000 respectively. </a:t>
          </a:r>
        </a:p>
      </dsp:txBody>
      <dsp:txXfrm>
        <a:off x="0" y="2402"/>
        <a:ext cx="4231481" cy="1638814"/>
      </dsp:txXfrm>
    </dsp:sp>
    <dsp:sp modelId="{12DDED3B-2AD0-44F6-9440-43DAD294B835}">
      <dsp:nvSpPr>
        <dsp:cNvPr id="0" name=""/>
        <dsp:cNvSpPr/>
      </dsp:nvSpPr>
      <dsp:spPr>
        <a:xfrm>
          <a:off x="0" y="1641217"/>
          <a:ext cx="4231481" cy="0"/>
        </a:xfrm>
        <a:prstGeom prst="line">
          <a:avLst/>
        </a:prstGeom>
        <a:solidFill>
          <a:schemeClr val="accent5">
            <a:hueOff val="1178392"/>
            <a:satOff val="-5635"/>
            <a:lumOff val="6177"/>
            <a:alphaOff val="0"/>
          </a:schemeClr>
        </a:solidFill>
        <a:ln w="15875" cap="flat" cmpd="sng" algn="ctr">
          <a:solidFill>
            <a:schemeClr val="accent5">
              <a:hueOff val="1178392"/>
              <a:satOff val="-5635"/>
              <a:lumOff val="6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C86D1-BB86-46D8-8AF7-02C90CDE62C4}">
      <dsp:nvSpPr>
        <dsp:cNvPr id="0" name=""/>
        <dsp:cNvSpPr/>
      </dsp:nvSpPr>
      <dsp:spPr>
        <a:xfrm>
          <a:off x="0" y="1641217"/>
          <a:ext cx="4231481"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 would not suggest raising the price by $15 initially but I would say that the model implicates that there is room for growth in the price.</a:t>
          </a:r>
        </a:p>
      </dsp:txBody>
      <dsp:txXfrm>
        <a:off x="0" y="1641217"/>
        <a:ext cx="4231481" cy="1638814"/>
      </dsp:txXfrm>
    </dsp:sp>
    <dsp:sp modelId="{2C5B3EDB-157F-40D5-84D9-C015DE83DC6C}">
      <dsp:nvSpPr>
        <dsp:cNvPr id="0" name=""/>
        <dsp:cNvSpPr/>
      </dsp:nvSpPr>
      <dsp:spPr>
        <a:xfrm>
          <a:off x="0" y="3280032"/>
          <a:ext cx="4231481" cy="0"/>
        </a:xfrm>
        <a:prstGeom prst="line">
          <a:avLst/>
        </a:prstGeom>
        <a:solidFill>
          <a:schemeClr val="accent5">
            <a:hueOff val="2356783"/>
            <a:satOff val="-11270"/>
            <a:lumOff val="12353"/>
            <a:alphaOff val="0"/>
          </a:schemeClr>
        </a:solidFill>
        <a:ln w="15875" cap="flat"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282A33-BA61-4E73-81D5-40B50F690426}">
      <dsp:nvSpPr>
        <dsp:cNvPr id="0" name=""/>
        <dsp:cNvSpPr/>
      </dsp:nvSpPr>
      <dsp:spPr>
        <a:xfrm>
          <a:off x="0" y="3280032"/>
          <a:ext cx="4231481"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reason for this price optimization is that Big Mountain leads the market in the most important facility metrics that lead to increased ticket price such as Vertical Drop, Snow Making area, Total number of chairs, Fast Quads, Runs, Longest Run, and Skiable Terrain Area. The following charts explain this:</a:t>
          </a:r>
        </a:p>
      </dsp:txBody>
      <dsp:txXfrm>
        <a:off x="0" y="3280032"/>
        <a:ext cx="4231481" cy="1638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EA745-6B26-467A-8B2A-0412081325E9}">
      <dsp:nvSpPr>
        <dsp:cNvPr id="0" name=""/>
        <dsp:cNvSpPr/>
      </dsp:nvSpPr>
      <dsp:spPr>
        <a:xfrm>
          <a:off x="444841" y="523553"/>
          <a:ext cx="724570" cy="724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76F36B-C4B7-4EF2-B78B-36B987A64600}">
      <dsp:nvSpPr>
        <dsp:cNvPr id="0" name=""/>
        <dsp:cNvSpPr/>
      </dsp:nvSpPr>
      <dsp:spPr>
        <a:xfrm>
          <a:off x="2048" y="1694670"/>
          <a:ext cx="1610156" cy="180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Regarding recent renovations, the new chairlift should allow the business to charge $0.29 more per ticket leading to a revenue gain of $507,246 according to the model.</a:t>
          </a:r>
        </a:p>
      </dsp:txBody>
      <dsp:txXfrm>
        <a:off x="2048" y="1694670"/>
        <a:ext cx="1610156" cy="1805136"/>
      </dsp:txXfrm>
    </dsp:sp>
    <dsp:sp modelId="{46BCDCA8-A1FB-449F-90A7-06F559DD05C6}">
      <dsp:nvSpPr>
        <dsp:cNvPr id="0" name=""/>
        <dsp:cNvSpPr/>
      </dsp:nvSpPr>
      <dsp:spPr>
        <a:xfrm>
          <a:off x="2336775" y="523553"/>
          <a:ext cx="724570" cy="724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B780E-6997-47E1-AB70-AF5EBB26069E}">
      <dsp:nvSpPr>
        <dsp:cNvPr id="0" name=""/>
        <dsp:cNvSpPr/>
      </dsp:nvSpPr>
      <dsp:spPr>
        <a:xfrm>
          <a:off x="1893982" y="1694670"/>
          <a:ext cx="1610156" cy="180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As for future improvements, I would advise against Scenario 4 and Scenario 3 as they do not provide incremental value. </a:t>
          </a:r>
        </a:p>
      </dsp:txBody>
      <dsp:txXfrm>
        <a:off x="1893982" y="1694670"/>
        <a:ext cx="1610156" cy="1805136"/>
      </dsp:txXfrm>
    </dsp:sp>
    <dsp:sp modelId="{36E7C8F2-ACF8-4987-902B-C1E2308CC24D}">
      <dsp:nvSpPr>
        <dsp:cNvPr id="0" name=""/>
        <dsp:cNvSpPr/>
      </dsp:nvSpPr>
      <dsp:spPr>
        <a:xfrm>
          <a:off x="4228709" y="523553"/>
          <a:ext cx="724570" cy="724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20B29-8E46-4FCA-B70B-AC695D1320CF}">
      <dsp:nvSpPr>
        <dsp:cNvPr id="0" name=""/>
        <dsp:cNvSpPr/>
      </dsp:nvSpPr>
      <dsp:spPr>
        <a:xfrm>
          <a:off x="3785916" y="1694670"/>
          <a:ext cx="1610156" cy="180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 would advise looking into Scenario 2 as that will increase support for a ticket price by $1.99 for a total increase of $3,474,638. </a:t>
          </a:r>
        </a:p>
      </dsp:txBody>
      <dsp:txXfrm>
        <a:off x="3785916" y="1694670"/>
        <a:ext cx="1610156" cy="1805136"/>
      </dsp:txXfrm>
    </dsp:sp>
    <dsp:sp modelId="{A79BE718-1E4A-426E-9517-E2B8B425DE18}">
      <dsp:nvSpPr>
        <dsp:cNvPr id="0" name=""/>
        <dsp:cNvSpPr/>
      </dsp:nvSpPr>
      <dsp:spPr>
        <a:xfrm>
          <a:off x="6120642" y="523553"/>
          <a:ext cx="724570" cy="724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6B9DC-6C61-4C33-97E3-0A2CC92768FE}">
      <dsp:nvSpPr>
        <dsp:cNvPr id="0" name=""/>
        <dsp:cNvSpPr/>
      </dsp:nvSpPr>
      <dsp:spPr>
        <a:xfrm>
          <a:off x="5677849" y="1694670"/>
          <a:ext cx="1610156" cy="180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If Big Mountain were to pursue run closures, I would limit it to one at first as that had little effect on the modeled ticket price. I would not close more than 5 runs as there is a significant drop off in price with that change. I would suggest closing a few at a time and see how it affects crowds and demand. The effect on run closures is shown in the following slide:</a:t>
          </a:r>
        </a:p>
      </dsp:txBody>
      <dsp:txXfrm>
        <a:off x="5677849" y="1694670"/>
        <a:ext cx="1610156" cy="18051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3</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8788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046983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5877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32695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935918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3713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813348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672062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5749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270428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4071807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CDD058F-B960-4439-B370-43D89816EE05}"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9201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2/3/2021</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21277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 y="0"/>
            <a:ext cx="9141545"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9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3D8B6-8085-48AA-AE00-F1CD3E6EFF8A}"/>
              </a:ext>
            </a:extLst>
          </p:cNvPr>
          <p:cNvSpPr>
            <a:spLocks noGrp="1"/>
          </p:cNvSpPr>
          <p:nvPr>
            <p:ph type="title"/>
          </p:nvPr>
        </p:nvSpPr>
        <p:spPr>
          <a:xfrm>
            <a:off x="475706" y="640080"/>
            <a:ext cx="5030863" cy="3034857"/>
          </a:xfrm>
        </p:spPr>
        <p:txBody>
          <a:bodyPr vert="horz" lIns="91440" tIns="45720" rIns="91440" bIns="45720" rtlCol="0" anchor="b">
            <a:normAutofit/>
          </a:bodyPr>
          <a:lstStyle/>
          <a:p>
            <a:pPr algn="r">
              <a:lnSpc>
                <a:spcPct val="80000"/>
              </a:lnSpc>
              <a:spcBef>
                <a:spcPct val="0"/>
              </a:spcBef>
            </a:pPr>
            <a:r>
              <a:rPr lang="en-US" sz="5000" kern="1200" cap="all" spc="200" baseline="0">
                <a:solidFill>
                  <a:srgbClr val="FFFFFF"/>
                </a:solidFill>
                <a:latin typeface="+mj-lt"/>
                <a:ea typeface="+mj-ea"/>
                <a:cs typeface="+mj-cs"/>
              </a:rPr>
              <a:t>Big Mountain Project</a:t>
            </a:r>
          </a:p>
        </p:txBody>
      </p:sp>
      <p:cxnSp>
        <p:nvCxnSpPr>
          <p:cNvPr id="19" name="Straight Connector 1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4186" y="3765314"/>
            <a:ext cx="43891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Mountains">
            <a:extLst>
              <a:ext uri="{FF2B5EF4-FFF2-40B4-BE49-F238E27FC236}">
                <a16:creationId xmlns:a16="http://schemas.microsoft.com/office/drawing/2014/main" id="{0D55B3E0-5943-4257-9E3C-F1E7BF5E44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0933" y="2810785"/>
            <a:ext cx="1236429" cy="1236429"/>
          </a:xfrm>
          <a:prstGeom prst="rect">
            <a:avLst/>
          </a:prstGeom>
        </p:spPr>
      </p:pic>
    </p:spTree>
    <p:extLst>
      <p:ext uri="{BB962C8B-B14F-4D97-AF65-F5344CB8AC3E}">
        <p14:creationId xmlns:p14="http://schemas.microsoft.com/office/powerpoint/2010/main" val="341616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C514-63CC-4023-B5A6-A311A7933EE2}"/>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AC129266-F7A0-476D-BC71-6C546CB5C217}"/>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The purpose of this data science project is to come up with a pricing model for ski resort tickets in our market segment. </a:t>
            </a:r>
          </a:p>
          <a:p>
            <a:r>
              <a:rPr lang="en-US" sz="1800" dirty="0">
                <a:effectLst/>
                <a:latin typeface="Calibri" panose="020F0502020204030204" pitchFamily="34" charset="0"/>
                <a:ea typeface="Calibri" panose="020F0502020204030204" pitchFamily="34" charset="0"/>
              </a:rPr>
              <a:t>Big Mountain suspects it may not be maximizing its returns, relative to its position in the market. </a:t>
            </a:r>
          </a:p>
          <a:p>
            <a:r>
              <a:rPr lang="en-US" sz="1800" dirty="0">
                <a:effectLst/>
                <a:latin typeface="Calibri" panose="020F0502020204030204" pitchFamily="34" charset="0"/>
                <a:ea typeface="Calibri" panose="020F0502020204030204" pitchFamily="34" charset="0"/>
              </a:rPr>
              <a:t>It also does not have a strong sense of what facilities matter most to visitors, particularly which ones they're most likely to pay more for. </a:t>
            </a:r>
          </a:p>
          <a:p>
            <a:r>
              <a:rPr lang="en-US" sz="1800" dirty="0">
                <a:effectLst/>
                <a:latin typeface="Calibri" panose="020F0502020204030204" pitchFamily="34" charset="0"/>
                <a:ea typeface="Calibri" panose="020F0502020204030204" pitchFamily="34" charset="0"/>
              </a:rPr>
              <a:t>This project aims to build a predictive model for ticket price based on a number of facilities, or properties, boasted by resorts (</a:t>
            </a:r>
            <a:r>
              <a:rPr lang="en-US" i="1" dirty="0">
                <a:effectLst/>
              </a:rPr>
              <a:t>at the resorts).</a:t>
            </a:r>
            <a:r>
              <a:rPr lang="en-US" dirty="0">
                <a:effectLst/>
              </a:rPr>
              <a:t> </a:t>
            </a:r>
          </a:p>
          <a:p>
            <a:r>
              <a:rPr lang="en-US" dirty="0">
                <a:effectLst/>
              </a:rPr>
              <a:t>This model will be used to provide guidance for Big Mountain's pricing and future facility investment plans.</a:t>
            </a:r>
            <a:endParaRPr lang="en-US" dirty="0"/>
          </a:p>
        </p:txBody>
      </p:sp>
      <p:sp>
        <p:nvSpPr>
          <p:cNvPr id="4" name="Slide Number Placeholder 3">
            <a:extLst>
              <a:ext uri="{FF2B5EF4-FFF2-40B4-BE49-F238E27FC236}">
                <a16:creationId xmlns:a16="http://schemas.microsoft.com/office/drawing/2014/main" id="{E8F74E76-BDDC-4C45-9A48-388F30DFE0E3}"/>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68656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80098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83303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Big Mountain Resort is a ski resort located in Montana offering views of Glacier National Park and Flathead National Forest. It’s current pricing strategy has been to charge a premium above the average price of resorts in it’s market segment and they recently increased operating costs by $1,540,000 this season by purchasing a new lift. </a:t>
            </a:r>
            <a:r>
              <a:rPr lang="en-AU" sz="1070" b="1" dirty="0"/>
              <a:t>The business wants to evaluate resort data across the country to generate a data-driven strategy to value their ticket price and evaluate further changes to the facility for the upcoming season. </a:t>
            </a:r>
            <a:endParaRPr dirty="0"/>
          </a:p>
        </p:txBody>
      </p:sp>
      <p:sp>
        <p:nvSpPr>
          <p:cNvPr id="35" name="Google Shape;35;p1"/>
          <p:cNvSpPr txBox="1"/>
          <p:nvPr/>
        </p:nvSpPr>
        <p:spPr>
          <a:xfrm>
            <a:off x="143108" y="4132761"/>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Determine the ticket price that will maximize revenue by doing a market analysis of resorts around the country.</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This analysis will focus on ticket price and enhancement/cost cutting efforts to the facility.</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Developing market analysis with lack of consumer data that illustrated factors that lead to resort selection.</a:t>
            </a:r>
          </a:p>
          <a:p>
            <a:pPr marL="0" marR="0" lvl="0" indent="0" algn="l" rtl="0">
              <a:lnSpc>
                <a:spcPct val="100000"/>
              </a:lnSpc>
              <a:spcBef>
                <a:spcPts val="0"/>
              </a:spcBef>
              <a:spcAft>
                <a:spcPts val="0"/>
              </a:spcAft>
              <a:buNone/>
            </a:pP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AU" sz="1070" b="1" dirty="0"/>
              <a:t>Lacking performance data of tickets sold throughout a season.</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Physical data of other resorts ski areas and capacity.</a:t>
            </a:r>
          </a:p>
          <a:p>
            <a:pPr marL="0" marR="0" lvl="0" indent="0" algn="l" rtl="0">
              <a:lnSpc>
                <a:spcPct val="100000"/>
              </a:lnSpc>
              <a:spcBef>
                <a:spcPts val="0"/>
              </a:spcBef>
              <a:spcAft>
                <a:spcPts val="0"/>
              </a:spcAft>
              <a:buNone/>
            </a:pPr>
            <a:r>
              <a:rPr lang="en-AU" sz="1070" b="1" dirty="0"/>
              <a:t>Cost data of other resorts around the country.</a:t>
            </a:r>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Performance data of other resorts.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37948" y="116631"/>
            <a:ext cx="8633190" cy="1339382"/>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Owner</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Maintenance director</a:t>
            </a:r>
          </a:p>
          <a:p>
            <a:pPr marL="0" marR="0" lvl="0" indent="0" algn="l" rtl="0">
              <a:lnSpc>
                <a:spcPct val="100000"/>
              </a:lnSpc>
              <a:spcBef>
                <a:spcPts val="0"/>
              </a:spcBef>
              <a:spcAft>
                <a:spcPts val="0"/>
              </a:spcAft>
              <a:buNone/>
            </a:pPr>
            <a:r>
              <a:rPr lang="en-AU" sz="1071" b="1" dirty="0"/>
              <a:t>Hotel Manager</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Mountain Manager</a:t>
            </a:r>
            <a:endParaRPr sz="14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747404"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can Big Mountain Resort use market data from resorts around the country to derive the best value for their ticket price and determine the financial impact of facility changes for the upcoming season?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AFE19-8139-41FE-A3AC-17C8C6937C2F}"/>
              </a:ext>
            </a:extLst>
          </p:cNvPr>
          <p:cNvSpPr>
            <a:spLocks noGrp="1"/>
          </p:cNvSpPr>
          <p:nvPr>
            <p:ph type="title"/>
          </p:nvPr>
        </p:nvSpPr>
        <p:spPr>
          <a:xfrm>
            <a:off x="482601" y="643467"/>
            <a:ext cx="2561709" cy="5571066"/>
          </a:xfrm>
        </p:spPr>
        <p:txBody>
          <a:bodyPr>
            <a:normAutofit/>
          </a:bodyPr>
          <a:lstStyle/>
          <a:p>
            <a:r>
              <a:rPr lang="en-US" sz="2800">
                <a:solidFill>
                  <a:srgbClr val="FFFFFF"/>
                </a:solidFill>
              </a:rPr>
              <a:t>Recommendations for Price:</a:t>
            </a:r>
          </a:p>
        </p:txBody>
      </p:sp>
      <p:sp>
        <p:nvSpPr>
          <p:cNvPr id="4" name="Slide Number Placeholder 3">
            <a:extLst>
              <a:ext uri="{FF2B5EF4-FFF2-40B4-BE49-F238E27FC236}">
                <a16:creationId xmlns:a16="http://schemas.microsoft.com/office/drawing/2014/main" id="{D5F681C5-0698-4DC2-AFDB-D99CC8951F3B}"/>
              </a:ext>
            </a:extLst>
          </p:cNvPr>
          <p:cNvSpPr>
            <a:spLocks noGrp="1"/>
          </p:cNvSpPr>
          <p:nvPr>
            <p:ph type="sldNum" sz="quarter" idx="12"/>
          </p:nvPr>
        </p:nvSpPr>
        <p:spPr>
          <a:xfrm>
            <a:off x="8127999" y="6470704"/>
            <a:ext cx="730251" cy="274320"/>
          </a:xfrm>
        </p:spPr>
        <p:txBody>
          <a:bodyPr>
            <a:normAutofit/>
          </a:bodyPr>
          <a:lstStyle/>
          <a:p>
            <a:pPr>
              <a:spcAft>
                <a:spcPts val="600"/>
              </a:spcAft>
            </a:pPr>
            <a:fld id="{4FAB73BC-B049-4115-A692-8D63A059BFB8}" type="slidenum">
              <a:rPr lang="en-US" smtClean="0"/>
              <a:pPr>
                <a:spcAft>
                  <a:spcPts val="600"/>
                </a:spcAft>
              </a:pPr>
              <a:t>4</a:t>
            </a:fld>
            <a:endParaRPr lang="en-US"/>
          </a:p>
        </p:txBody>
      </p:sp>
      <p:graphicFrame>
        <p:nvGraphicFramePr>
          <p:cNvPr id="16" name="Content Placeholder 2">
            <a:extLst>
              <a:ext uri="{FF2B5EF4-FFF2-40B4-BE49-F238E27FC236}">
                <a16:creationId xmlns:a16="http://schemas.microsoft.com/office/drawing/2014/main" id="{119018A0-15B4-476C-8D24-3E07939B98B7}"/>
              </a:ext>
            </a:extLst>
          </p:cNvPr>
          <p:cNvGraphicFramePr>
            <a:graphicFrameLocks noGrp="1"/>
          </p:cNvGraphicFramePr>
          <p:nvPr>
            <p:ph idx="1"/>
            <p:extLst>
              <p:ext uri="{D42A27DB-BD31-4B8C-83A1-F6EECF244321}">
                <p14:modId xmlns:p14="http://schemas.microsoft.com/office/powerpoint/2010/main" val="2870124369"/>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04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2" y="0"/>
            <a:ext cx="9144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6"/>
            <a:ext cx="4023191"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676FDCE-5140-44A4-BEFE-0B188267BDC6}"/>
              </a:ext>
            </a:extLst>
          </p:cNvPr>
          <p:cNvPicPr/>
          <p:nvPr/>
        </p:nvPicPr>
        <p:blipFill>
          <a:blip r:embed="rId2"/>
          <a:stretch>
            <a:fillRect/>
          </a:stretch>
        </p:blipFill>
        <p:spPr>
          <a:xfrm>
            <a:off x="723900" y="1052794"/>
            <a:ext cx="3540113" cy="1885109"/>
          </a:xfrm>
          <a:prstGeom prst="rect">
            <a:avLst/>
          </a:prstGeom>
        </p:spPr>
      </p:pic>
      <p:sp>
        <p:nvSpPr>
          <p:cNvPr id="33" name="Rectangle 27">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441" y="643466"/>
            <a:ext cx="403260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CD092F-C0D8-410D-80F3-1E64065E5ECD}"/>
              </a:ext>
            </a:extLst>
          </p:cNvPr>
          <p:cNvPicPr/>
          <p:nvPr/>
        </p:nvPicPr>
        <p:blipFill>
          <a:blip r:embed="rId3"/>
          <a:stretch>
            <a:fillRect/>
          </a:stretch>
        </p:blipFill>
        <p:spPr>
          <a:xfrm>
            <a:off x="4867260" y="1050032"/>
            <a:ext cx="3550486" cy="1890633"/>
          </a:xfrm>
          <a:prstGeom prst="rect">
            <a:avLst/>
          </a:prstGeom>
        </p:spPr>
      </p:pic>
      <p:sp>
        <p:nvSpPr>
          <p:cNvPr id="30" name="Rectangle 29">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3514513"/>
            <a:ext cx="4023191"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4428B4-16C3-4D05-B914-FD909A9C6DA2}"/>
              </a:ext>
            </a:extLst>
          </p:cNvPr>
          <p:cNvPicPr/>
          <p:nvPr/>
        </p:nvPicPr>
        <p:blipFill>
          <a:blip r:embed="rId4"/>
          <a:stretch>
            <a:fillRect/>
          </a:stretch>
        </p:blipFill>
        <p:spPr>
          <a:xfrm>
            <a:off x="723900" y="3956584"/>
            <a:ext cx="3550487" cy="1819624"/>
          </a:xfrm>
          <a:prstGeom prst="rect">
            <a:avLst/>
          </a:prstGeom>
        </p:spPr>
      </p:pic>
      <p:sp>
        <p:nvSpPr>
          <p:cNvPr id="32" name="Rectangle 31">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441" y="3514513"/>
            <a:ext cx="403260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29C1F29-B28E-4EA4-BC97-8DEEED6F4487}"/>
              </a:ext>
            </a:extLst>
          </p:cNvPr>
          <p:cNvPicPr/>
          <p:nvPr/>
        </p:nvPicPr>
        <p:blipFill>
          <a:blip r:embed="rId5"/>
          <a:stretch>
            <a:fillRect/>
          </a:stretch>
        </p:blipFill>
        <p:spPr>
          <a:xfrm>
            <a:off x="4867260" y="3961022"/>
            <a:ext cx="3550486" cy="1810747"/>
          </a:xfrm>
          <a:prstGeom prst="rect">
            <a:avLst/>
          </a:prstGeom>
        </p:spPr>
      </p:pic>
      <p:sp>
        <p:nvSpPr>
          <p:cNvPr id="2" name="Slide Number Placeholder 1">
            <a:extLst>
              <a:ext uri="{FF2B5EF4-FFF2-40B4-BE49-F238E27FC236}">
                <a16:creationId xmlns:a16="http://schemas.microsoft.com/office/drawing/2014/main" id="{02877715-25D6-4D31-BF83-EA5FA5235504}"/>
              </a:ext>
            </a:extLst>
          </p:cNvPr>
          <p:cNvSpPr>
            <a:spLocks noGrp="1"/>
          </p:cNvSpPr>
          <p:nvPr>
            <p:ph type="sldNum" sz="quarter" idx="12"/>
          </p:nvPr>
        </p:nvSpPr>
        <p:spPr>
          <a:xfrm>
            <a:off x="6457950" y="6356350"/>
            <a:ext cx="2057400" cy="365125"/>
          </a:xfrm>
        </p:spPr>
        <p:txBody>
          <a:bodyPr>
            <a:normAutofit/>
          </a:bodyPr>
          <a:lstStyle/>
          <a:p>
            <a:pPr>
              <a:spcAft>
                <a:spcPts val="600"/>
              </a:spcAft>
            </a:pPr>
            <a:fld id="{4FAB73BC-B049-4115-A692-8D63A059BFB8}" type="slidenum">
              <a:rPr lang="en-US" smtClean="0"/>
              <a:pPr>
                <a:spcAft>
                  <a:spcPts val="600"/>
                </a:spcAft>
              </a:pPr>
              <a:t>5</a:t>
            </a:fld>
            <a:endParaRPr lang="en-US"/>
          </a:p>
        </p:txBody>
      </p:sp>
    </p:spTree>
    <p:extLst>
      <p:ext uri="{BB962C8B-B14F-4D97-AF65-F5344CB8AC3E}">
        <p14:creationId xmlns:p14="http://schemas.microsoft.com/office/powerpoint/2010/main" val="225878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2" y="0"/>
            <a:ext cx="9144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6"/>
            <a:ext cx="4023191"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AF029DA-3D69-4379-B870-5592D28D6939}"/>
              </a:ext>
            </a:extLst>
          </p:cNvPr>
          <p:cNvPicPr/>
          <p:nvPr/>
        </p:nvPicPr>
        <p:blipFill>
          <a:blip r:embed="rId2"/>
          <a:stretch>
            <a:fillRect/>
          </a:stretch>
        </p:blipFill>
        <p:spPr>
          <a:xfrm>
            <a:off x="723900" y="1039519"/>
            <a:ext cx="3540113" cy="1911660"/>
          </a:xfrm>
          <a:prstGeom prst="rect">
            <a:avLst/>
          </a:prstGeom>
        </p:spPr>
      </p:pic>
      <p:sp>
        <p:nvSpPr>
          <p:cNvPr id="42" name="Rectangle 41">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441" y="643466"/>
            <a:ext cx="403260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A511F63-74D1-4FD4-A92C-E661FE4081EF}"/>
              </a:ext>
            </a:extLst>
          </p:cNvPr>
          <p:cNvPicPr/>
          <p:nvPr/>
        </p:nvPicPr>
        <p:blipFill>
          <a:blip r:embed="rId3"/>
          <a:stretch>
            <a:fillRect/>
          </a:stretch>
        </p:blipFill>
        <p:spPr>
          <a:xfrm>
            <a:off x="4867260" y="1054470"/>
            <a:ext cx="3550486" cy="1881757"/>
          </a:xfrm>
          <a:prstGeom prst="rect">
            <a:avLst/>
          </a:prstGeom>
        </p:spPr>
      </p:pic>
      <p:sp>
        <p:nvSpPr>
          <p:cNvPr id="44" name="Rectangle 43">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3514513"/>
            <a:ext cx="4023191"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5BC3F43-42FD-4955-9F37-7CDAB07B232E}"/>
              </a:ext>
            </a:extLst>
          </p:cNvPr>
          <p:cNvPicPr/>
          <p:nvPr/>
        </p:nvPicPr>
        <p:blipFill>
          <a:blip r:embed="rId4"/>
          <a:stretch>
            <a:fillRect/>
          </a:stretch>
        </p:blipFill>
        <p:spPr>
          <a:xfrm>
            <a:off x="723900" y="3929955"/>
            <a:ext cx="3550487" cy="1872882"/>
          </a:xfrm>
          <a:prstGeom prst="rect">
            <a:avLst/>
          </a:prstGeom>
        </p:spPr>
      </p:pic>
      <p:sp>
        <p:nvSpPr>
          <p:cNvPr id="46" name="Rectangle 45">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441" y="3514513"/>
            <a:ext cx="403260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F6F8AC4-E284-49D8-ABCD-2EFB4CCF0FBD}"/>
              </a:ext>
            </a:extLst>
          </p:cNvPr>
          <p:cNvPicPr/>
          <p:nvPr/>
        </p:nvPicPr>
        <p:blipFill>
          <a:blip r:embed="rId5"/>
          <a:stretch>
            <a:fillRect/>
          </a:stretch>
        </p:blipFill>
        <p:spPr>
          <a:xfrm>
            <a:off x="4867260" y="3947708"/>
            <a:ext cx="3550486" cy="1837376"/>
          </a:xfrm>
          <a:prstGeom prst="rect">
            <a:avLst/>
          </a:prstGeom>
        </p:spPr>
      </p:pic>
      <p:sp>
        <p:nvSpPr>
          <p:cNvPr id="2" name="Slide Number Placeholder 1">
            <a:extLst>
              <a:ext uri="{FF2B5EF4-FFF2-40B4-BE49-F238E27FC236}">
                <a16:creationId xmlns:a16="http://schemas.microsoft.com/office/drawing/2014/main" id="{02877715-25D6-4D31-BF83-EA5FA5235504}"/>
              </a:ext>
            </a:extLst>
          </p:cNvPr>
          <p:cNvSpPr>
            <a:spLocks noGrp="1"/>
          </p:cNvSpPr>
          <p:nvPr>
            <p:ph type="sldNum" sz="quarter" idx="12"/>
          </p:nvPr>
        </p:nvSpPr>
        <p:spPr>
          <a:xfrm>
            <a:off x="6457950" y="6356350"/>
            <a:ext cx="2057400" cy="365125"/>
          </a:xfrm>
        </p:spPr>
        <p:txBody>
          <a:bodyPr>
            <a:normAutofit/>
          </a:bodyPr>
          <a:lstStyle/>
          <a:p>
            <a:pPr>
              <a:spcAft>
                <a:spcPts val="600"/>
              </a:spcAft>
            </a:pPr>
            <a:fld id="{4FAB73BC-B049-4115-A692-8D63A059BFB8}" type="slidenum">
              <a:rPr lang="en-US" smtClean="0"/>
              <a:pPr>
                <a:spcAft>
                  <a:spcPts val="600"/>
                </a:spcAft>
              </a:pPr>
              <a:t>6</a:t>
            </a:fld>
            <a:endParaRPr lang="en-US"/>
          </a:p>
        </p:txBody>
      </p:sp>
    </p:spTree>
    <p:extLst>
      <p:ext uri="{BB962C8B-B14F-4D97-AF65-F5344CB8AC3E}">
        <p14:creationId xmlns:p14="http://schemas.microsoft.com/office/powerpoint/2010/main" val="10613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534D-58A8-44C0-8C79-83607674C59B}"/>
              </a:ext>
            </a:extLst>
          </p:cNvPr>
          <p:cNvSpPr>
            <a:spLocks noGrp="1"/>
          </p:cNvSpPr>
          <p:nvPr>
            <p:ph type="title"/>
          </p:nvPr>
        </p:nvSpPr>
        <p:spPr/>
        <p:txBody>
          <a:bodyPr/>
          <a:lstStyle/>
          <a:p>
            <a:r>
              <a:rPr lang="en-US" dirty="0"/>
              <a:t>Recommendations for Enhancements:</a:t>
            </a:r>
          </a:p>
        </p:txBody>
      </p:sp>
      <p:graphicFrame>
        <p:nvGraphicFramePr>
          <p:cNvPr id="6" name="Content Placeholder 2">
            <a:extLst>
              <a:ext uri="{FF2B5EF4-FFF2-40B4-BE49-F238E27FC236}">
                <a16:creationId xmlns:a16="http://schemas.microsoft.com/office/drawing/2014/main" id="{BC35CEB0-9FAC-4C60-B9A7-96DAA2B037BF}"/>
              </a:ext>
            </a:extLst>
          </p:cNvPr>
          <p:cNvGraphicFramePr>
            <a:graphicFrameLocks noGrp="1"/>
          </p:cNvGraphicFramePr>
          <p:nvPr>
            <p:ph idx="1"/>
          </p:nvPr>
        </p:nvGraphicFramePr>
        <p:xfrm>
          <a:off x="768096" y="2286000"/>
          <a:ext cx="7290055"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362FEDD-7EAE-4511-A81F-D890106F4938}"/>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63172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0B7C606-6268-4506-B0AC-3A00F2D874AB}"/>
              </a:ext>
            </a:extLst>
          </p:cNvPr>
          <p:cNvPicPr/>
          <p:nvPr/>
        </p:nvPicPr>
        <p:blipFill>
          <a:blip r:embed="rId2"/>
          <a:stretch>
            <a:fillRect/>
          </a:stretch>
        </p:blipFill>
        <p:spPr>
          <a:xfrm>
            <a:off x="603249" y="1464468"/>
            <a:ext cx="7937499" cy="3929061"/>
          </a:xfrm>
          <a:prstGeom prst="rect">
            <a:avLst/>
          </a:prstGeom>
        </p:spPr>
      </p:pic>
      <p:sp>
        <p:nvSpPr>
          <p:cNvPr id="2" name="Slide Number Placeholder 1">
            <a:extLst>
              <a:ext uri="{FF2B5EF4-FFF2-40B4-BE49-F238E27FC236}">
                <a16:creationId xmlns:a16="http://schemas.microsoft.com/office/drawing/2014/main" id="{7697663C-60AC-4EEB-9114-B5B950481917}"/>
              </a:ext>
            </a:extLst>
          </p:cNvPr>
          <p:cNvSpPr>
            <a:spLocks noGrp="1"/>
          </p:cNvSpPr>
          <p:nvPr>
            <p:ph type="sldNum" sz="quarter" idx="12"/>
          </p:nvPr>
        </p:nvSpPr>
        <p:spPr>
          <a:xfrm>
            <a:off x="8127999" y="6470704"/>
            <a:ext cx="730251" cy="274320"/>
          </a:xfrm>
        </p:spPr>
        <p:txBody>
          <a:bodyPr>
            <a:normAutofit/>
          </a:bodyPr>
          <a:lstStyle/>
          <a:p>
            <a:pPr>
              <a:spcAft>
                <a:spcPts val="600"/>
              </a:spcAft>
            </a:pPr>
            <a:fld id="{4FAB73BC-B049-4115-A692-8D63A059BFB8}" type="slidenum">
              <a:rPr lang="en-US" smtClean="0"/>
              <a:pPr>
                <a:spcAft>
                  <a:spcPts val="600"/>
                </a:spcAft>
              </a:pPr>
              <a:t>8</a:t>
            </a:fld>
            <a:endParaRPr lang="en-US"/>
          </a:p>
        </p:txBody>
      </p:sp>
      <p:sp>
        <p:nvSpPr>
          <p:cNvPr id="9" name="Title 1">
            <a:extLst>
              <a:ext uri="{FF2B5EF4-FFF2-40B4-BE49-F238E27FC236}">
                <a16:creationId xmlns:a16="http://schemas.microsoft.com/office/drawing/2014/main" id="{DFBFA9E9-83E1-4CE1-8F83-5687B844425A}"/>
              </a:ext>
            </a:extLst>
          </p:cNvPr>
          <p:cNvSpPr txBox="1">
            <a:spLocks/>
          </p:cNvSpPr>
          <p:nvPr/>
        </p:nvSpPr>
        <p:spPr>
          <a:xfrm>
            <a:off x="1735762" y="936532"/>
            <a:ext cx="7290054" cy="799701"/>
          </a:xfrm>
          <a:prstGeom prst="rect">
            <a:avLst/>
          </a:prstGeom>
        </p:spPr>
        <p:txBody>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US" sz="3200" dirty="0"/>
              <a:t>Runs Closed vs Ticket Price and Revenue</a:t>
            </a:r>
          </a:p>
        </p:txBody>
      </p:sp>
    </p:spTree>
    <p:extLst>
      <p:ext uri="{BB962C8B-B14F-4D97-AF65-F5344CB8AC3E}">
        <p14:creationId xmlns:p14="http://schemas.microsoft.com/office/powerpoint/2010/main" val="285788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70768-D98A-44A9-BEF9-72AE020EF85B}"/>
              </a:ext>
            </a:extLst>
          </p:cNvPr>
          <p:cNvSpPr>
            <a:spLocks noGrp="1"/>
          </p:cNvSpPr>
          <p:nvPr>
            <p:ph type="title"/>
          </p:nvPr>
        </p:nvSpPr>
        <p:spPr>
          <a:xfrm>
            <a:off x="232529" y="640080"/>
            <a:ext cx="2572391" cy="5613236"/>
          </a:xfrm>
        </p:spPr>
        <p:txBody>
          <a:bodyPr anchor="ctr">
            <a:normAutofit/>
          </a:bodyPr>
          <a:lstStyle/>
          <a:p>
            <a:r>
              <a:rPr lang="en-US">
                <a:solidFill>
                  <a:srgbClr val="FFFFFF"/>
                </a:solidFill>
              </a:rPr>
              <a:t>Further Work</a:t>
            </a:r>
          </a:p>
        </p:txBody>
      </p:sp>
      <p:sp>
        <p:nvSpPr>
          <p:cNvPr id="3" name="Content Placeholder 2">
            <a:extLst>
              <a:ext uri="{FF2B5EF4-FFF2-40B4-BE49-F238E27FC236}">
                <a16:creationId xmlns:a16="http://schemas.microsoft.com/office/drawing/2014/main" id="{B3D802E5-A941-491E-8E4F-28F6624D9536}"/>
              </a:ext>
            </a:extLst>
          </p:cNvPr>
          <p:cNvSpPr>
            <a:spLocks noGrp="1"/>
          </p:cNvSpPr>
          <p:nvPr>
            <p:ph idx="1"/>
          </p:nvPr>
        </p:nvSpPr>
        <p:spPr>
          <a:xfrm>
            <a:off x="3524863" y="640080"/>
            <a:ext cx="5379104" cy="3745107"/>
          </a:xfrm>
        </p:spPr>
        <p:txBody>
          <a:bodyPr>
            <a:normAutofit/>
          </a:bodyPr>
          <a:lstStyle/>
          <a:p>
            <a:r>
              <a:rPr lang="en-US" sz="1400" dirty="0">
                <a:effectLst/>
                <a:latin typeface="Calibri" panose="020F0502020204030204" pitchFamily="34" charset="0"/>
                <a:ea typeface="Times New Roman" panose="02020603050405020304" pitchFamily="18" charset="0"/>
              </a:rPr>
              <a:t>A reason to be skeptical of the model is the lack of data in the model. We did not have market attendance data to determine demand levels by state. </a:t>
            </a:r>
            <a:r>
              <a:rPr lang="en-US" sz="1400" dirty="0">
                <a:effectLst/>
                <a:latin typeface="Calibri" panose="020F0502020204030204" pitchFamily="34" charset="0"/>
                <a:ea typeface="Calibri" panose="020F0502020204030204" pitchFamily="34" charset="0"/>
              </a:rPr>
              <a:t>Big Mountain leads all resorts in ticket price in Montana and this would grow even further with a price increase.</a:t>
            </a:r>
            <a:r>
              <a:rPr lang="en-US" sz="1400" dirty="0">
                <a:effectLst/>
                <a:latin typeface="Calibri" panose="020F0502020204030204" pitchFamily="34" charset="0"/>
                <a:ea typeface="Times New Roman" panose="02020603050405020304" pitchFamily="18" charset="0"/>
              </a:rPr>
              <a:t> </a:t>
            </a:r>
          </a:p>
          <a:p>
            <a:r>
              <a:rPr lang="en-US" sz="1400" dirty="0">
                <a:effectLst/>
                <a:latin typeface="Calibri" panose="020F0502020204030204" pitchFamily="34" charset="0"/>
                <a:ea typeface="Times New Roman" panose="02020603050405020304" pitchFamily="18" charset="0"/>
              </a:rPr>
              <a:t>We also lacked pricing data for upgrades which limited the scope of this analysis. Cost information for each of the scenarios would be helpful in providing additional business insight. </a:t>
            </a:r>
          </a:p>
          <a:p>
            <a:r>
              <a:rPr lang="en-US" sz="1400" dirty="0">
                <a:effectLst/>
                <a:latin typeface="Calibri" panose="020F0502020204030204" pitchFamily="34" charset="0"/>
                <a:ea typeface="Times New Roman" panose="02020603050405020304" pitchFamily="18" charset="0"/>
              </a:rPr>
              <a:t>Although Big Mountain was a relatively expensive compared to other resorts, the modeled price was so much higher because of Big Mountains superiority in several metrics that proved to be most valuable throughout the market. </a:t>
            </a:r>
            <a:endParaRPr lang="en-US" sz="1400" dirty="0">
              <a:effectLst/>
              <a:latin typeface="Times New Roman" panose="02020603050405020304" pitchFamily="18" charset="0"/>
              <a:ea typeface="Times New Roman" panose="02020603050405020304" pitchFamily="18" charset="0"/>
            </a:endParaRPr>
          </a:p>
          <a:p>
            <a:endParaRPr lang="en-US" sz="1400" dirty="0"/>
          </a:p>
        </p:txBody>
      </p:sp>
      <p:pic>
        <p:nvPicPr>
          <p:cNvPr id="5" name="Picture 4">
            <a:extLst>
              <a:ext uri="{FF2B5EF4-FFF2-40B4-BE49-F238E27FC236}">
                <a16:creationId xmlns:a16="http://schemas.microsoft.com/office/drawing/2014/main" id="{228E0A97-B463-4D77-8C15-37C7F603D015}"/>
              </a:ext>
            </a:extLst>
          </p:cNvPr>
          <p:cNvPicPr/>
          <p:nvPr/>
        </p:nvPicPr>
        <p:blipFill>
          <a:blip r:embed="rId2"/>
          <a:stretch>
            <a:fillRect/>
          </a:stretch>
        </p:blipFill>
        <p:spPr>
          <a:xfrm>
            <a:off x="3382391" y="3607464"/>
            <a:ext cx="5237825" cy="2863240"/>
          </a:xfrm>
          <a:prstGeom prst="rect">
            <a:avLst/>
          </a:prstGeom>
        </p:spPr>
      </p:pic>
      <p:sp>
        <p:nvSpPr>
          <p:cNvPr id="4" name="Slide Number Placeholder 3">
            <a:extLst>
              <a:ext uri="{FF2B5EF4-FFF2-40B4-BE49-F238E27FC236}">
                <a16:creationId xmlns:a16="http://schemas.microsoft.com/office/drawing/2014/main" id="{0210AD3C-EE53-43A3-AC89-E022E867ECF2}"/>
              </a:ext>
            </a:extLst>
          </p:cNvPr>
          <p:cNvSpPr>
            <a:spLocks noGrp="1"/>
          </p:cNvSpPr>
          <p:nvPr>
            <p:ph type="sldNum" sz="quarter" idx="12"/>
          </p:nvPr>
        </p:nvSpPr>
        <p:spPr>
          <a:xfrm>
            <a:off x="8127999" y="6470704"/>
            <a:ext cx="730251" cy="274320"/>
          </a:xfrm>
        </p:spPr>
        <p:txBody>
          <a:bodyPr>
            <a:normAutofit/>
          </a:bodyPr>
          <a:lstStyle/>
          <a:p>
            <a:pPr>
              <a:spcAft>
                <a:spcPts val="600"/>
              </a:spcAft>
            </a:pPr>
            <a:fld id="{4FAB73BC-B049-4115-A692-8D63A059BFB8}" type="slidenum">
              <a:rPr lang="en-US" smtClean="0"/>
              <a:pPr>
                <a:spcAft>
                  <a:spcPts val="600"/>
                </a:spcAft>
              </a:pPr>
              <a:t>9</a:t>
            </a:fld>
            <a:endParaRPr lang="en-US"/>
          </a:p>
        </p:txBody>
      </p:sp>
    </p:spTree>
    <p:extLst>
      <p:ext uri="{BB962C8B-B14F-4D97-AF65-F5344CB8AC3E}">
        <p14:creationId xmlns:p14="http://schemas.microsoft.com/office/powerpoint/2010/main" val="415171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1125</Words>
  <Application>Microsoft Office PowerPoint</Application>
  <PresentationFormat>On-screen Show (4:3)</PresentationFormat>
  <Paragraphs>75</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Quattrocento Sans</vt:lpstr>
      <vt:lpstr>Times New Roman</vt:lpstr>
      <vt:lpstr>Tw Cen MT</vt:lpstr>
      <vt:lpstr>Tw Cen MT Condensed</vt:lpstr>
      <vt:lpstr>Wingdings 3</vt:lpstr>
      <vt:lpstr>Integral</vt:lpstr>
      <vt:lpstr>Big Mountain Project</vt:lpstr>
      <vt:lpstr>Goal:</vt:lpstr>
      <vt:lpstr>Problem Statement Worksheet (Hypothesis Formation)</vt:lpstr>
      <vt:lpstr>Recommendations for Price:</vt:lpstr>
      <vt:lpstr>PowerPoint Presentation</vt:lpstr>
      <vt:lpstr>PowerPoint Presentation</vt:lpstr>
      <vt:lpstr>Recommendations for Enhancements:</vt:lpstr>
      <vt:lpstr>PowerPoint Presentation</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Project</dc:title>
  <dc:creator>Zach Barrera</dc:creator>
  <cp:lastModifiedBy>Zach Barrera</cp:lastModifiedBy>
  <cp:revision>1</cp:revision>
  <dcterms:created xsi:type="dcterms:W3CDTF">2021-02-04T01:04:21Z</dcterms:created>
  <dcterms:modified xsi:type="dcterms:W3CDTF">2021-02-04T01:05:09Z</dcterms:modified>
</cp:coreProperties>
</file>