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3" r:id="rId13"/>
    <p:sldId id="270" r:id="rId14"/>
    <p:sldId id="27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0159D-80DA-41D8-8579-73059DA75E7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5DD0A6-71BB-47B3-AE60-E847D06AADB4}">
      <dgm:prSet phldrT="[Text]"/>
      <dgm:spPr/>
      <dgm:t>
        <a:bodyPr/>
        <a:lstStyle/>
        <a:p>
          <a:r>
            <a:rPr lang="en-US" dirty="0"/>
            <a:t>Power Price and Demand</a:t>
          </a:r>
        </a:p>
      </dgm:t>
    </dgm:pt>
    <dgm:pt modelId="{C70B623A-B62E-423A-BDC8-9028B9881847}" type="parTrans" cxnId="{A82F9E36-B992-4424-80F6-4B19AE8327CB}">
      <dgm:prSet/>
      <dgm:spPr/>
      <dgm:t>
        <a:bodyPr/>
        <a:lstStyle/>
        <a:p>
          <a:endParaRPr lang="en-US"/>
        </a:p>
      </dgm:t>
    </dgm:pt>
    <dgm:pt modelId="{0D99369B-EDBC-4E19-88AE-29B6C8369C80}" type="sibTrans" cxnId="{A82F9E36-B992-4424-80F6-4B19AE8327CB}">
      <dgm:prSet/>
      <dgm:spPr/>
      <dgm:t>
        <a:bodyPr/>
        <a:lstStyle/>
        <a:p>
          <a:endParaRPr lang="en-US"/>
        </a:p>
      </dgm:t>
    </dgm:pt>
    <dgm:pt modelId="{3E65F11A-DF2C-4274-A53C-6A0079F5CF68}">
      <dgm:prSet phldrT="[Text]"/>
      <dgm:spPr/>
      <dgm:t>
        <a:bodyPr/>
        <a:lstStyle/>
        <a:p>
          <a:r>
            <a:rPr lang="en-US" dirty="0"/>
            <a:t>NG Price Data</a:t>
          </a:r>
        </a:p>
      </dgm:t>
    </dgm:pt>
    <dgm:pt modelId="{2855EFB5-5335-4071-963F-1FAE1A6BC5A3}" type="parTrans" cxnId="{CB000168-C2CD-4C4C-8345-A44B5D92CC9D}">
      <dgm:prSet/>
      <dgm:spPr/>
      <dgm:t>
        <a:bodyPr/>
        <a:lstStyle/>
        <a:p>
          <a:endParaRPr lang="en-US"/>
        </a:p>
      </dgm:t>
    </dgm:pt>
    <dgm:pt modelId="{07F83F61-B3B6-4B41-A553-B64CD764CB61}" type="sibTrans" cxnId="{CB000168-C2CD-4C4C-8345-A44B5D92CC9D}">
      <dgm:prSet/>
      <dgm:spPr/>
      <dgm:t>
        <a:bodyPr/>
        <a:lstStyle/>
        <a:p>
          <a:endParaRPr lang="en-US"/>
        </a:p>
      </dgm:t>
    </dgm:pt>
    <dgm:pt modelId="{7129C9E0-F86B-48AF-AAF3-072601940F63}">
      <dgm:prSet phldrT="[Text]"/>
      <dgm:spPr/>
      <dgm:t>
        <a:bodyPr/>
        <a:lstStyle/>
        <a:p>
          <a:r>
            <a:rPr lang="en-US" dirty="0"/>
            <a:t>Weather Data</a:t>
          </a:r>
        </a:p>
      </dgm:t>
    </dgm:pt>
    <dgm:pt modelId="{98F8608E-5234-4CD5-9EA7-2DC8857CE0FF}" type="parTrans" cxnId="{AD5CBF91-A3F1-48C9-AF50-B49B7F51BED4}">
      <dgm:prSet/>
      <dgm:spPr/>
      <dgm:t>
        <a:bodyPr/>
        <a:lstStyle/>
        <a:p>
          <a:endParaRPr lang="en-US"/>
        </a:p>
      </dgm:t>
    </dgm:pt>
    <dgm:pt modelId="{106072BD-22EE-49CA-98A0-982C61C3CEC2}" type="sibTrans" cxnId="{AD5CBF91-A3F1-48C9-AF50-B49B7F51BED4}">
      <dgm:prSet/>
      <dgm:spPr/>
      <dgm:t>
        <a:bodyPr/>
        <a:lstStyle/>
        <a:p>
          <a:endParaRPr lang="en-US"/>
        </a:p>
      </dgm:t>
    </dgm:pt>
    <dgm:pt modelId="{1E3098A7-AFD0-4CBA-91AC-BEFCE8E0DF72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FC041D65-ED53-426C-AAD4-7BB7916E20FB}" type="parTrans" cxnId="{8960FDD3-0142-4A74-8E8E-058409C90099}">
      <dgm:prSet/>
      <dgm:spPr/>
      <dgm:t>
        <a:bodyPr/>
        <a:lstStyle/>
        <a:p>
          <a:endParaRPr lang="en-US"/>
        </a:p>
      </dgm:t>
    </dgm:pt>
    <dgm:pt modelId="{69C5F36F-A98A-42DE-B372-F0CD5A23B1FD}" type="sibTrans" cxnId="{8960FDD3-0142-4A74-8E8E-058409C90099}">
      <dgm:prSet/>
      <dgm:spPr/>
      <dgm:t>
        <a:bodyPr/>
        <a:lstStyle/>
        <a:p>
          <a:endParaRPr lang="en-US"/>
        </a:p>
      </dgm:t>
    </dgm:pt>
    <dgm:pt modelId="{85A35DB6-9A81-4D09-AFC6-7B9FA7DF79AF}" type="pres">
      <dgm:prSet presAssocID="{D050159D-80DA-41D8-8579-73059DA75E71}" presName="Name0" presStyleCnt="0">
        <dgm:presLayoutVars>
          <dgm:chMax val="4"/>
          <dgm:resizeHandles val="exact"/>
        </dgm:presLayoutVars>
      </dgm:prSet>
      <dgm:spPr/>
    </dgm:pt>
    <dgm:pt modelId="{3E5FD546-F53D-4F80-B1BE-671C5571B806}" type="pres">
      <dgm:prSet presAssocID="{D050159D-80DA-41D8-8579-73059DA75E71}" presName="ellipse" presStyleLbl="trBgShp" presStyleIdx="0" presStyleCnt="1"/>
      <dgm:spPr/>
    </dgm:pt>
    <dgm:pt modelId="{26325D0D-56A4-4E20-B580-74C6D112E977}" type="pres">
      <dgm:prSet presAssocID="{D050159D-80DA-41D8-8579-73059DA75E71}" presName="arrow1" presStyleLbl="fgShp" presStyleIdx="0" presStyleCnt="1"/>
      <dgm:spPr/>
    </dgm:pt>
    <dgm:pt modelId="{FF80630A-47EA-454B-8DE4-7D1A30A77A7C}" type="pres">
      <dgm:prSet presAssocID="{D050159D-80DA-41D8-8579-73059DA75E71}" presName="rectangle" presStyleLbl="revTx" presStyleIdx="0" presStyleCnt="1">
        <dgm:presLayoutVars>
          <dgm:bulletEnabled val="1"/>
        </dgm:presLayoutVars>
      </dgm:prSet>
      <dgm:spPr/>
    </dgm:pt>
    <dgm:pt modelId="{CAF2BF1A-7943-408A-A0D4-D03B34F97133}" type="pres">
      <dgm:prSet presAssocID="{3E65F11A-DF2C-4274-A53C-6A0079F5CF68}" presName="item1" presStyleLbl="node1" presStyleIdx="0" presStyleCnt="3">
        <dgm:presLayoutVars>
          <dgm:bulletEnabled val="1"/>
        </dgm:presLayoutVars>
      </dgm:prSet>
      <dgm:spPr/>
    </dgm:pt>
    <dgm:pt modelId="{43BF581C-A0BA-4084-90DF-72C305B88F5E}" type="pres">
      <dgm:prSet presAssocID="{7129C9E0-F86B-48AF-AAF3-072601940F63}" presName="item2" presStyleLbl="node1" presStyleIdx="1" presStyleCnt="3">
        <dgm:presLayoutVars>
          <dgm:bulletEnabled val="1"/>
        </dgm:presLayoutVars>
      </dgm:prSet>
      <dgm:spPr/>
    </dgm:pt>
    <dgm:pt modelId="{680FD8C6-F319-4F4E-8DEC-47F88D988F3D}" type="pres">
      <dgm:prSet presAssocID="{1E3098A7-AFD0-4CBA-91AC-BEFCE8E0DF72}" presName="item3" presStyleLbl="node1" presStyleIdx="2" presStyleCnt="3">
        <dgm:presLayoutVars>
          <dgm:bulletEnabled val="1"/>
        </dgm:presLayoutVars>
      </dgm:prSet>
      <dgm:spPr/>
    </dgm:pt>
    <dgm:pt modelId="{0F83262A-2237-4A29-BA9E-FD50EBF978EB}" type="pres">
      <dgm:prSet presAssocID="{D050159D-80DA-41D8-8579-73059DA75E71}" presName="funnel" presStyleLbl="trAlignAcc1" presStyleIdx="0" presStyleCnt="1"/>
      <dgm:spPr/>
    </dgm:pt>
  </dgm:ptLst>
  <dgm:cxnLst>
    <dgm:cxn modelId="{A82F9E36-B992-4424-80F6-4B19AE8327CB}" srcId="{D050159D-80DA-41D8-8579-73059DA75E71}" destId="{215DD0A6-71BB-47B3-AE60-E847D06AADB4}" srcOrd="0" destOrd="0" parTransId="{C70B623A-B62E-423A-BDC8-9028B9881847}" sibTransId="{0D99369B-EDBC-4E19-88AE-29B6C8369C80}"/>
    <dgm:cxn modelId="{CB000168-C2CD-4C4C-8345-A44B5D92CC9D}" srcId="{D050159D-80DA-41D8-8579-73059DA75E71}" destId="{3E65F11A-DF2C-4274-A53C-6A0079F5CF68}" srcOrd="1" destOrd="0" parTransId="{2855EFB5-5335-4071-963F-1FAE1A6BC5A3}" sibTransId="{07F83F61-B3B6-4B41-A553-B64CD764CB61}"/>
    <dgm:cxn modelId="{80B8CA4D-0715-492C-9D79-385580234417}" type="presOf" srcId="{215DD0A6-71BB-47B3-AE60-E847D06AADB4}" destId="{680FD8C6-F319-4F4E-8DEC-47F88D988F3D}" srcOrd="0" destOrd="0" presId="urn:microsoft.com/office/officeart/2005/8/layout/funnel1"/>
    <dgm:cxn modelId="{DA9E1657-B926-4B1A-B48C-7670655A4ECB}" type="presOf" srcId="{7129C9E0-F86B-48AF-AAF3-072601940F63}" destId="{CAF2BF1A-7943-408A-A0D4-D03B34F97133}" srcOrd="0" destOrd="0" presId="urn:microsoft.com/office/officeart/2005/8/layout/funnel1"/>
    <dgm:cxn modelId="{599D7B59-89C6-438B-9AE5-D5566F066D61}" type="presOf" srcId="{1E3098A7-AFD0-4CBA-91AC-BEFCE8E0DF72}" destId="{FF80630A-47EA-454B-8DE4-7D1A30A77A7C}" srcOrd="0" destOrd="0" presId="urn:microsoft.com/office/officeart/2005/8/layout/funnel1"/>
    <dgm:cxn modelId="{AD5CBF91-A3F1-48C9-AF50-B49B7F51BED4}" srcId="{D050159D-80DA-41D8-8579-73059DA75E71}" destId="{7129C9E0-F86B-48AF-AAF3-072601940F63}" srcOrd="2" destOrd="0" parTransId="{98F8608E-5234-4CD5-9EA7-2DC8857CE0FF}" sibTransId="{106072BD-22EE-49CA-98A0-982C61C3CEC2}"/>
    <dgm:cxn modelId="{D9AC1A99-DFF0-4B91-AF3B-BE50AB11CC20}" type="presOf" srcId="{3E65F11A-DF2C-4274-A53C-6A0079F5CF68}" destId="{43BF581C-A0BA-4084-90DF-72C305B88F5E}" srcOrd="0" destOrd="0" presId="urn:microsoft.com/office/officeart/2005/8/layout/funnel1"/>
    <dgm:cxn modelId="{15C02FC0-6595-4A21-A0D0-026AE826F561}" type="presOf" srcId="{D050159D-80DA-41D8-8579-73059DA75E71}" destId="{85A35DB6-9A81-4D09-AFC6-7B9FA7DF79AF}" srcOrd="0" destOrd="0" presId="urn:microsoft.com/office/officeart/2005/8/layout/funnel1"/>
    <dgm:cxn modelId="{8960FDD3-0142-4A74-8E8E-058409C90099}" srcId="{D050159D-80DA-41D8-8579-73059DA75E71}" destId="{1E3098A7-AFD0-4CBA-91AC-BEFCE8E0DF72}" srcOrd="3" destOrd="0" parTransId="{FC041D65-ED53-426C-AAD4-7BB7916E20FB}" sibTransId="{69C5F36F-A98A-42DE-B372-F0CD5A23B1FD}"/>
    <dgm:cxn modelId="{08BF4645-2098-4194-B57A-A5ECBCF73D0E}" type="presParOf" srcId="{85A35DB6-9A81-4D09-AFC6-7B9FA7DF79AF}" destId="{3E5FD546-F53D-4F80-B1BE-671C5571B806}" srcOrd="0" destOrd="0" presId="urn:microsoft.com/office/officeart/2005/8/layout/funnel1"/>
    <dgm:cxn modelId="{B542A7EE-79F6-4197-BDBC-CBA881D5C06A}" type="presParOf" srcId="{85A35DB6-9A81-4D09-AFC6-7B9FA7DF79AF}" destId="{26325D0D-56A4-4E20-B580-74C6D112E977}" srcOrd="1" destOrd="0" presId="urn:microsoft.com/office/officeart/2005/8/layout/funnel1"/>
    <dgm:cxn modelId="{3761CED8-12D3-43B4-8C0C-7DB7B16EC841}" type="presParOf" srcId="{85A35DB6-9A81-4D09-AFC6-7B9FA7DF79AF}" destId="{FF80630A-47EA-454B-8DE4-7D1A30A77A7C}" srcOrd="2" destOrd="0" presId="urn:microsoft.com/office/officeart/2005/8/layout/funnel1"/>
    <dgm:cxn modelId="{C38F127A-5F30-40FD-9BDA-62B1569B6F05}" type="presParOf" srcId="{85A35DB6-9A81-4D09-AFC6-7B9FA7DF79AF}" destId="{CAF2BF1A-7943-408A-A0D4-D03B34F97133}" srcOrd="3" destOrd="0" presId="urn:microsoft.com/office/officeart/2005/8/layout/funnel1"/>
    <dgm:cxn modelId="{42212B90-E77A-48D5-AC75-CD420695D7EA}" type="presParOf" srcId="{85A35DB6-9A81-4D09-AFC6-7B9FA7DF79AF}" destId="{43BF581C-A0BA-4084-90DF-72C305B88F5E}" srcOrd="4" destOrd="0" presId="urn:microsoft.com/office/officeart/2005/8/layout/funnel1"/>
    <dgm:cxn modelId="{1F0C16B5-9C14-4A6D-9515-846A042F552E}" type="presParOf" srcId="{85A35DB6-9A81-4D09-AFC6-7B9FA7DF79AF}" destId="{680FD8C6-F319-4F4E-8DEC-47F88D988F3D}" srcOrd="5" destOrd="0" presId="urn:microsoft.com/office/officeart/2005/8/layout/funnel1"/>
    <dgm:cxn modelId="{9EEF186C-14CF-43A7-A68F-0BF029A4FD9A}" type="presParOf" srcId="{85A35DB6-9A81-4D09-AFC6-7B9FA7DF79AF}" destId="{0F83262A-2237-4A29-BA9E-FD50EBF978E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FD546-F53D-4F80-B1BE-671C5571B806}">
      <dsp:nvSpPr>
        <dsp:cNvPr id="0" name=""/>
        <dsp:cNvSpPr/>
      </dsp:nvSpPr>
      <dsp:spPr>
        <a:xfrm>
          <a:off x="736807" y="852117"/>
          <a:ext cx="2692580" cy="93509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25D0D-56A4-4E20-B580-74C6D112E977}">
      <dsp:nvSpPr>
        <dsp:cNvPr id="0" name=""/>
        <dsp:cNvSpPr/>
      </dsp:nvSpPr>
      <dsp:spPr>
        <a:xfrm>
          <a:off x="1826363" y="3141854"/>
          <a:ext cx="521818" cy="33396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0630A-47EA-454B-8DE4-7D1A30A77A7C}">
      <dsp:nvSpPr>
        <dsp:cNvPr id="0" name=""/>
        <dsp:cNvSpPr/>
      </dsp:nvSpPr>
      <dsp:spPr>
        <a:xfrm>
          <a:off x="834908" y="3409025"/>
          <a:ext cx="2504726" cy="62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Dataset</a:t>
          </a:r>
        </a:p>
      </dsp:txBody>
      <dsp:txXfrm>
        <a:off x="834908" y="3409025"/>
        <a:ext cx="2504726" cy="626181"/>
      </dsp:txXfrm>
    </dsp:sp>
    <dsp:sp modelId="{CAF2BF1A-7943-408A-A0D4-D03B34F97133}">
      <dsp:nvSpPr>
        <dsp:cNvPr id="0" name=""/>
        <dsp:cNvSpPr/>
      </dsp:nvSpPr>
      <dsp:spPr>
        <a:xfrm>
          <a:off x="1715737" y="1859435"/>
          <a:ext cx="939272" cy="939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Weather Data</a:t>
          </a:r>
        </a:p>
      </dsp:txBody>
      <dsp:txXfrm>
        <a:off x="1853290" y="1996988"/>
        <a:ext cx="664166" cy="664166"/>
      </dsp:txXfrm>
    </dsp:sp>
    <dsp:sp modelId="{43BF581C-A0BA-4084-90DF-72C305B88F5E}">
      <dsp:nvSpPr>
        <dsp:cNvPr id="0" name=""/>
        <dsp:cNvSpPr/>
      </dsp:nvSpPr>
      <dsp:spPr>
        <a:xfrm>
          <a:off x="1043635" y="1154772"/>
          <a:ext cx="939272" cy="939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NG Price Data</a:t>
          </a:r>
        </a:p>
      </dsp:txBody>
      <dsp:txXfrm>
        <a:off x="1181188" y="1292325"/>
        <a:ext cx="664166" cy="664166"/>
      </dsp:txXfrm>
    </dsp:sp>
    <dsp:sp modelId="{680FD8C6-F319-4F4E-8DEC-47F88D988F3D}">
      <dsp:nvSpPr>
        <dsp:cNvPr id="0" name=""/>
        <dsp:cNvSpPr/>
      </dsp:nvSpPr>
      <dsp:spPr>
        <a:xfrm>
          <a:off x="2003781" y="927676"/>
          <a:ext cx="939272" cy="939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Power Price and Demand</a:t>
          </a:r>
        </a:p>
      </dsp:txBody>
      <dsp:txXfrm>
        <a:off x="2141334" y="1065229"/>
        <a:ext cx="664166" cy="664166"/>
      </dsp:txXfrm>
    </dsp:sp>
    <dsp:sp modelId="{0F83262A-2237-4A29-BA9E-FD50EBF978EB}">
      <dsp:nvSpPr>
        <dsp:cNvPr id="0" name=""/>
        <dsp:cNvSpPr/>
      </dsp:nvSpPr>
      <dsp:spPr>
        <a:xfrm>
          <a:off x="626181" y="737317"/>
          <a:ext cx="2922180" cy="233774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47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17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25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90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68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0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4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6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B8F90F-62FB-4197-849F-271DD5017E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0B21-EA36-418A-8280-26E7A8AA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66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  <p:sldLayoutId id="21474840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4F71-E0B2-46CC-A6B8-C9E994CDA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Mexico Power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A4E33-FD0F-49FF-A005-3695A547D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Locational Marginal Prices for Mexico Energy Markets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1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F279-1650-4D05-84C2-6047AF21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14608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A7EB-D088-41A2-B21D-1D4E997B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975" y="1491445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Tested four ensemble regression models:</a:t>
            </a:r>
          </a:p>
          <a:p>
            <a:pPr lvl="1"/>
            <a:r>
              <a:rPr lang="en-US" sz="2400" dirty="0"/>
              <a:t>Random Forest Regression</a:t>
            </a:r>
          </a:p>
          <a:p>
            <a:pPr lvl="1"/>
            <a:r>
              <a:rPr lang="en-US" sz="2400" dirty="0"/>
              <a:t>Extra Trees Regression</a:t>
            </a:r>
          </a:p>
          <a:p>
            <a:pPr lvl="1"/>
            <a:r>
              <a:rPr lang="en-US" sz="2400" dirty="0"/>
              <a:t>Gradient Boosting Regression</a:t>
            </a:r>
          </a:p>
          <a:p>
            <a:pPr lvl="1"/>
            <a:r>
              <a:rPr lang="en-US" sz="2400" dirty="0" err="1"/>
              <a:t>XGBoost</a:t>
            </a:r>
            <a:r>
              <a:rPr lang="en-US" sz="2400" dirty="0"/>
              <a:t> Regression</a:t>
            </a:r>
          </a:p>
          <a:p>
            <a:pPr lvl="1"/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Randomized 5 fold Cross Validation was used to condense down a large parameter array. </a:t>
            </a:r>
            <a:r>
              <a:rPr lang="en-US" sz="2400" dirty="0" err="1"/>
              <a:t>Gridsearch</a:t>
            </a:r>
            <a:r>
              <a:rPr lang="en-US" sz="2400" dirty="0"/>
              <a:t> was then used to select the ideal parameters from that reduced parameter set.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674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B3902-1780-41B6-B865-89B26327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Modeling Results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FCBDD40B-0CA2-470B-B8FC-69F2842D6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639511"/>
              </p:ext>
            </p:extLst>
          </p:nvPr>
        </p:nvGraphicFramePr>
        <p:xfrm>
          <a:off x="818147" y="2879398"/>
          <a:ext cx="10555705" cy="3384882"/>
        </p:xfrm>
        <a:graphic>
          <a:graphicData uri="http://schemas.openxmlformats.org/drawingml/2006/table">
            <a:tbl>
              <a:tblPr/>
              <a:tblGrid>
                <a:gridCol w="4004525">
                  <a:extLst>
                    <a:ext uri="{9D8B030D-6E8A-4147-A177-3AD203B41FA5}">
                      <a16:colId xmlns:a16="http://schemas.microsoft.com/office/drawing/2014/main" val="3657074715"/>
                    </a:ext>
                  </a:extLst>
                </a:gridCol>
                <a:gridCol w="2602019">
                  <a:extLst>
                    <a:ext uri="{9D8B030D-6E8A-4147-A177-3AD203B41FA5}">
                      <a16:colId xmlns:a16="http://schemas.microsoft.com/office/drawing/2014/main" val="1300787269"/>
                    </a:ext>
                  </a:extLst>
                </a:gridCol>
                <a:gridCol w="2214483">
                  <a:extLst>
                    <a:ext uri="{9D8B030D-6E8A-4147-A177-3AD203B41FA5}">
                      <a16:colId xmlns:a16="http://schemas.microsoft.com/office/drawing/2014/main" val="2686156671"/>
                    </a:ext>
                  </a:extLst>
                </a:gridCol>
                <a:gridCol w="1734678">
                  <a:extLst>
                    <a:ext uri="{9D8B030D-6E8A-4147-A177-3AD203B41FA5}">
                      <a16:colId xmlns:a16="http://schemas.microsoft.com/office/drawing/2014/main" val="1684938829"/>
                    </a:ext>
                  </a:extLst>
                </a:gridCol>
              </a:tblGrid>
              <a:tr h="620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ML Algorithm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Training rRMSE(%)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Test rRMSE(%)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R-squared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110608"/>
                  </a:ext>
                </a:extLst>
              </a:tr>
              <a:tr h="717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 Trees Regression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1.52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22.86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77.61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75759"/>
                  </a:ext>
                </a:extLst>
              </a:tr>
              <a:tr h="7022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Regression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9.31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20.74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81.57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306916"/>
                  </a:ext>
                </a:extLst>
              </a:tr>
              <a:tr h="7022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 Regression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5.52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19.58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83.57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00535"/>
                  </a:ext>
                </a:extLst>
              </a:tr>
              <a:tr h="6420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 Regression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0.27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18.25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85.72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021405"/>
                  </a:ext>
                </a:extLst>
              </a:tr>
            </a:tbl>
          </a:graphicData>
        </a:graphic>
      </p:graphicFrame>
      <p:sp>
        <p:nvSpPr>
          <p:cNvPr id="21" name="Rectangle 7">
            <a:extLst>
              <a:ext uri="{FF2B5EF4-FFF2-40B4-BE49-F238E27FC236}">
                <a16:creationId xmlns:a16="http://schemas.microsoft.com/office/drawing/2014/main" id="{2075BBDA-29E2-4A8F-A2CB-689D4AA14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78594" y="-314081"/>
            <a:ext cx="23154480" cy="96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8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E41FE-B82A-4189-8EC1-A52E0BD1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4400" dirty="0"/>
              <a:t>Residuals over Time of Test Data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9720F-76D4-4087-B1C4-6FD81262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4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41FE-B82A-4189-8EC1-A52E0BD1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Residual vs Actual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E2F3F0-A373-4BA3-BC84-CD43AD11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2438400"/>
            <a:ext cx="4366339" cy="3785419"/>
          </a:xfrm>
        </p:spPr>
        <p:txBody>
          <a:bodyPr>
            <a:noAutofit/>
          </a:bodyPr>
          <a:lstStyle/>
          <a:p>
            <a:r>
              <a:rPr lang="en-US" dirty="0"/>
              <a:t>Residuals increase as Price increases.</a:t>
            </a:r>
          </a:p>
          <a:p>
            <a:endParaRPr lang="en-US" dirty="0"/>
          </a:p>
          <a:p>
            <a:r>
              <a:rPr lang="en-US" dirty="0"/>
              <a:t>Variance increases as Price </a:t>
            </a:r>
            <a:r>
              <a:rPr lang="en-US" dirty="0" err="1"/>
              <a:t>increses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is no trend line.</a:t>
            </a:r>
          </a:p>
          <a:p>
            <a:endParaRPr lang="en-US" dirty="0"/>
          </a:p>
          <a:p>
            <a:r>
              <a:rPr lang="en-US" dirty="0"/>
              <a:t>Difficult to predict </a:t>
            </a:r>
            <a:r>
              <a:rPr lang="en-US" dirty="0" err="1"/>
              <a:t>anamolus</a:t>
            </a:r>
            <a:r>
              <a:rPr lang="en-US" dirty="0"/>
              <a:t> high price events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1677546-E8B7-4057-B0D3-CC64CDA26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74" y="-154464"/>
            <a:ext cx="6946172" cy="6946172"/>
          </a:xfrm>
          <a:prstGeom prst="rect">
            <a:avLst/>
          </a:prstGeom>
          <a:effectLst/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758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41FE-B82A-4189-8EC1-A52E0BD1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405062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Feature Importance </a:t>
            </a:r>
            <a:r>
              <a:rPr lang="en-US" sz="3200" dirty="0" err="1"/>
              <a:t>Discrepency</a:t>
            </a:r>
            <a:endParaRPr lang="en-US" sz="3200" dirty="0"/>
          </a:p>
        </p:txBody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95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E2F3F0-A373-4BA3-BC84-CD43AD11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3" y="2310159"/>
            <a:ext cx="3840466" cy="3709642"/>
          </a:xfrm>
        </p:spPr>
        <p:txBody>
          <a:bodyPr>
            <a:normAutofit/>
          </a:bodyPr>
          <a:lstStyle/>
          <a:p>
            <a:r>
              <a:rPr lang="en-US" sz="1800" dirty="0" err="1"/>
              <a:t>XGBoost</a:t>
            </a:r>
            <a:r>
              <a:rPr lang="en-US" sz="1800" dirty="0"/>
              <a:t> model was slightly more accurate but the important features were slightly less </a:t>
            </a:r>
            <a:r>
              <a:rPr lang="en-US" sz="1800" dirty="0" err="1"/>
              <a:t>intuitve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Gradient Boosting was more in line with market intuition and the other models</a:t>
            </a:r>
          </a:p>
          <a:p>
            <a:endParaRPr lang="en-US" sz="1800" dirty="0"/>
          </a:p>
          <a:p>
            <a:r>
              <a:rPr lang="en-US" sz="1800" dirty="0"/>
              <a:t>Evidence to choose Gradient Boosting over </a:t>
            </a:r>
            <a:r>
              <a:rPr lang="en-US" sz="1800" dirty="0" err="1"/>
              <a:t>XGBoost</a:t>
            </a:r>
            <a:endParaRPr lang="en-US" sz="18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85CFFB9-4321-44CA-827D-C2C1C9290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42" y="3527219"/>
            <a:ext cx="5485714" cy="326464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7BD9473-D864-4737-BA6E-246FAC722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657" y="210513"/>
            <a:ext cx="5485714" cy="34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3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FCCB-299A-4857-8FF4-867B75AF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8356"/>
          </a:xfrm>
        </p:spPr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1F87-24CA-4C40-9DA7-11B16636F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475874"/>
            <a:ext cx="10603831" cy="4772525"/>
          </a:xfrm>
        </p:spPr>
        <p:txBody>
          <a:bodyPr>
            <a:normAutofit/>
          </a:bodyPr>
          <a:lstStyle/>
          <a:p>
            <a:r>
              <a:rPr lang="en-US" sz="2800" dirty="0"/>
              <a:t>Created a fairly accurate pricing model using Demand, Weather, and NG price data. Discovered most important features.</a:t>
            </a:r>
          </a:p>
          <a:p>
            <a:endParaRPr lang="en-US" sz="2800" dirty="0"/>
          </a:p>
          <a:p>
            <a:r>
              <a:rPr lang="en-US" sz="2800" dirty="0"/>
              <a:t>In reality, demand data would not be available at the time of prediction.</a:t>
            </a:r>
          </a:p>
          <a:p>
            <a:endParaRPr lang="en-US" sz="2800" dirty="0"/>
          </a:p>
          <a:p>
            <a:r>
              <a:rPr lang="en-US" sz="2800" dirty="0"/>
              <a:t>Future work to create a separate model to predict demand as an input into this model.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153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FCCB-299A-4857-8FF4-867B75AF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8356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1F87-24CA-4C40-9DA7-11B16636F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475874"/>
            <a:ext cx="10603831" cy="4772525"/>
          </a:xfrm>
        </p:spPr>
        <p:txBody>
          <a:bodyPr>
            <a:normAutofit/>
          </a:bodyPr>
          <a:lstStyle/>
          <a:p>
            <a:r>
              <a:rPr lang="en-US" sz="2800" dirty="0"/>
              <a:t>Energy markets are deregulating across the globe.</a:t>
            </a:r>
          </a:p>
          <a:p>
            <a:endParaRPr lang="en-US" sz="2800" dirty="0"/>
          </a:p>
          <a:p>
            <a:r>
              <a:rPr lang="en-US" sz="2800" dirty="0"/>
              <a:t>Electricity cannot be stored and is traded constantly.</a:t>
            </a:r>
          </a:p>
          <a:p>
            <a:endParaRPr lang="en-US" sz="2800" dirty="0"/>
          </a:p>
          <a:p>
            <a:r>
              <a:rPr lang="en-US" sz="2800" dirty="0"/>
              <a:t>Extreme price volatility for power can exceed two orders of magnitude higher than any other commodity.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26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9648-5501-4F5C-A8A6-ACE497D8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1547-0D2E-4315-BFDF-B36052801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0254"/>
            <a:ext cx="8946541" cy="3962399"/>
          </a:xfrm>
        </p:spPr>
        <p:txBody>
          <a:bodyPr>
            <a:normAutofit/>
          </a:bodyPr>
          <a:lstStyle/>
          <a:p>
            <a:r>
              <a:rPr lang="en-US" sz="3200" dirty="0"/>
              <a:t>Build a model that calculates Locational Marginal Prices for markets in Mexico using historical load, price, weather and other data.</a:t>
            </a:r>
          </a:p>
        </p:txBody>
      </p:sp>
    </p:spTree>
    <p:extLst>
      <p:ext uri="{BB962C8B-B14F-4D97-AF65-F5344CB8AC3E}">
        <p14:creationId xmlns:p14="http://schemas.microsoft.com/office/powerpoint/2010/main" val="277088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94AE-472E-466F-B1D1-11058F3F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CD07-9B2C-4AF5-9858-1EDC9E9BC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/>
              <a:t>Generation Companies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D4150-C53B-4432-BE0B-07C5BEB5705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F0B6B-5A7B-45E9-9E05-BE9770FC4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/>
              <a:t>Utility Companies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D0292D-48AD-4F05-88E4-83B4988FBF6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AE53AD-FAB8-4290-B220-AD588432A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b="1" dirty="0"/>
              <a:t>Consumers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2C0988-8770-44A8-944E-9A0F165FC5A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Graphic 9" descr="Power Plant with solid fill">
            <a:extLst>
              <a:ext uri="{FF2B5EF4-FFF2-40B4-BE49-F238E27FC236}">
                <a16:creationId xmlns:a16="http://schemas.microsoft.com/office/drawing/2014/main" id="{B7DEADFA-7BCB-4F46-992F-D3DC813AA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999" y="3063727"/>
            <a:ext cx="2086761" cy="2086761"/>
          </a:xfrm>
          <a:prstGeom prst="rect">
            <a:avLst/>
          </a:prstGeom>
        </p:spPr>
      </p:pic>
      <p:pic>
        <p:nvPicPr>
          <p:cNvPr id="12" name="Graphic 11" descr="Electrician female with solid fill">
            <a:extLst>
              <a:ext uri="{FF2B5EF4-FFF2-40B4-BE49-F238E27FC236}">
                <a16:creationId xmlns:a16="http://schemas.microsoft.com/office/drawing/2014/main" id="{F79D293F-120C-4A92-BADE-8DBB82D39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5661" y="2996266"/>
            <a:ext cx="2221684" cy="2221684"/>
          </a:xfrm>
          <a:prstGeom prst="rect">
            <a:avLst/>
          </a:prstGeom>
        </p:spPr>
      </p:pic>
      <p:pic>
        <p:nvPicPr>
          <p:cNvPr id="14" name="Graphic 13" descr="Theatre with solid fill">
            <a:extLst>
              <a:ext uri="{FF2B5EF4-FFF2-40B4-BE49-F238E27FC236}">
                <a16:creationId xmlns:a16="http://schemas.microsoft.com/office/drawing/2014/main" id="{C263DBBE-4379-40FA-861D-01905E1FBA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0552" y="3063727"/>
            <a:ext cx="2280407" cy="22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9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8362-FD0B-4FFF-BCE6-46CAB566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C6C1A5-C4B0-491A-AF9F-AABAC9BAD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56745"/>
              </p:ext>
            </p:extLst>
          </p:nvPr>
        </p:nvGraphicFramePr>
        <p:xfrm>
          <a:off x="8300446" y="1600674"/>
          <a:ext cx="4174544" cy="4772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13DA81-EE66-4F0A-97E7-82589C9FAFAC}"/>
              </a:ext>
            </a:extLst>
          </p:cNvPr>
          <p:cNvSpPr txBox="1">
            <a:spLocks/>
          </p:cNvSpPr>
          <p:nvPr/>
        </p:nvSpPr>
        <p:spPr>
          <a:xfrm>
            <a:off x="646110" y="1420115"/>
            <a:ext cx="8257258" cy="477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/>
              <a:t>Scraped power price and demand data from CFE’s website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Hourly readings from 2016-2021 for Mexico City, Guadalajara, Chihuahua, Monterrey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Distributed Zones – Weighted average of several nodes in the region</a:t>
            </a:r>
            <a:endParaRPr lang="en-US" sz="2800" dirty="0"/>
          </a:p>
          <a:p>
            <a:r>
              <a:rPr lang="en-US" sz="2800" dirty="0"/>
              <a:t>Weather data from NOAA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6 readings for each day in each region</a:t>
            </a:r>
            <a:endParaRPr lang="en-US" sz="2800" dirty="0"/>
          </a:p>
          <a:p>
            <a:r>
              <a:rPr lang="en-US" sz="2800" dirty="0"/>
              <a:t>Natural Gas Index Prices from EIA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Average daily NG price from Henry Hub, </a:t>
            </a:r>
            <a:r>
              <a:rPr lang="en-US" sz="2000" dirty="0" err="1"/>
              <a:t>Waha</a:t>
            </a:r>
            <a:r>
              <a:rPr lang="en-US" sz="2000" dirty="0"/>
              <a:t>, Houston Ship Channel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890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4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8" name="Oval 4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0" name="Picture 4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1" name="Picture 4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62" name="Rectangle 5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9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9DFCF-2A2F-4A7A-935A-6D90AD21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2" y="564040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dirty="0"/>
              <a:t>The Target: Locational Marginal Price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CA810B8-91C0-4CB1-8693-2F9EABFAD3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5" cy="57464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2534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E41FE-B82A-4189-8EC1-A52E0BD1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/>
              <a:t>Exploratory Data Analysis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E2F3F0-A373-4BA3-BC84-CD43AD11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9" y="2548281"/>
            <a:ext cx="2951748" cy="36586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There is a strong relationship between demand and LMP.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The chart reflects how hour of the day and season impact both variables.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90B2F1E-D6AF-47F7-BB2B-2F9F328CB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37" y="2149643"/>
            <a:ext cx="9890214" cy="47805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666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Freeform 7">
            <a:extLst>
              <a:ext uri="{FF2B5EF4-FFF2-40B4-BE49-F238E27FC236}">
                <a16:creationId xmlns:a16="http://schemas.microsoft.com/office/drawing/2014/main" id="{AA72AAC8-1209-4875-BA07-E6860CC8B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E41FE-B82A-4189-8EC1-A52E0BD1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n-US"/>
              <a:t>Exploratory Data Analysis</a:t>
            </a:r>
          </a:p>
        </p:txBody>
      </p:sp>
      <p:sp>
        <p:nvSpPr>
          <p:cNvPr id="1038" name="Rectangle 81">
            <a:extLst>
              <a:ext uri="{FF2B5EF4-FFF2-40B4-BE49-F238E27FC236}">
                <a16:creationId xmlns:a16="http://schemas.microsoft.com/office/drawing/2014/main" id="{6B6F5053-444C-4A41-90A3-4235858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 5">
            <a:extLst>
              <a:ext uri="{FF2B5EF4-FFF2-40B4-BE49-F238E27FC236}">
                <a16:creationId xmlns:a16="http://schemas.microsoft.com/office/drawing/2014/main" id="{877D4C50-8E36-4122-843F-CC0D805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E2F3F0-A373-4BA3-BC84-CD43AD11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548281"/>
            <a:ext cx="3013745" cy="36543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Demand and Temperature have similar effects on Price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Variance increases as both features increase.</a:t>
            </a:r>
          </a:p>
        </p:txBody>
      </p:sp>
      <p:sp>
        <p:nvSpPr>
          <p:cNvPr id="1040" name="Rectangle 85">
            <a:extLst>
              <a:ext uri="{FF2B5EF4-FFF2-40B4-BE49-F238E27FC236}">
                <a16:creationId xmlns:a16="http://schemas.microsoft.com/office/drawing/2014/main" id="{5FE7AAF2-88AD-4796-BA71-48C6CF7F6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079" y="2806543"/>
            <a:ext cx="326618" cy="267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79DCCA-4136-44E2-A3DE-836CD3291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8021" y="2468490"/>
            <a:ext cx="3940133" cy="39401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9AAFD1-6C3B-4859-A815-5E6C8A791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1111" y="2484032"/>
            <a:ext cx="3940133" cy="39401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98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41FE-B82A-4189-8EC1-A52E0BD1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405062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/>
              <a:t>Feature Engineering</a:t>
            </a:r>
          </a:p>
        </p:txBody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95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E2F3F0-A373-4BA3-BC84-CD43AD11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3" y="2310159"/>
            <a:ext cx="3840466" cy="3709642"/>
          </a:xfrm>
        </p:spPr>
        <p:txBody>
          <a:bodyPr>
            <a:normAutofit/>
          </a:bodyPr>
          <a:lstStyle/>
          <a:p>
            <a:r>
              <a:rPr lang="en-US" sz="1800" dirty="0"/>
              <a:t>Despite the correlations pointed out in the previous slides, Natural Gas Prices are the  most impactful feature. </a:t>
            </a:r>
          </a:p>
          <a:p>
            <a:endParaRPr lang="en-US" sz="1800" dirty="0"/>
          </a:p>
          <a:p>
            <a:r>
              <a:rPr lang="en-US" sz="1800" dirty="0"/>
              <a:t>Demand has the 2</a:t>
            </a:r>
            <a:r>
              <a:rPr lang="en-US" sz="1800" baseline="30000" dirty="0"/>
              <a:t>nd</a:t>
            </a:r>
            <a:r>
              <a:rPr lang="en-US" sz="1800" dirty="0"/>
              <a:t> largest impact.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F4CE632-B0DE-477D-B6A9-EC86944D7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1447799"/>
            <a:ext cx="6495847" cy="44512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3737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5410</TotalTime>
  <Words>444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Wingdings 3</vt:lpstr>
      <vt:lpstr>Ion</vt:lpstr>
      <vt:lpstr>Mexico Power Price Prediction</vt:lpstr>
      <vt:lpstr>Why?</vt:lpstr>
      <vt:lpstr>The Problem</vt:lpstr>
      <vt:lpstr>Stakeholders</vt:lpstr>
      <vt:lpstr>The Data</vt:lpstr>
      <vt:lpstr>The Target: Locational Marginal Price</vt:lpstr>
      <vt:lpstr>Exploratory Data Analysis</vt:lpstr>
      <vt:lpstr>Exploratory Data Analysis</vt:lpstr>
      <vt:lpstr>Feature Engineering</vt:lpstr>
      <vt:lpstr>Model Training</vt:lpstr>
      <vt:lpstr>Modeling Results</vt:lpstr>
      <vt:lpstr>Residuals over Time of Test Data</vt:lpstr>
      <vt:lpstr>Residual vs Actual</vt:lpstr>
      <vt:lpstr>Feature Importance Discrepency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Mexico Power Price Prediction</dc:title>
  <dc:creator>Zach Barrera</dc:creator>
  <cp:lastModifiedBy>Zach Barrera</cp:lastModifiedBy>
  <cp:revision>16</cp:revision>
  <dcterms:created xsi:type="dcterms:W3CDTF">2021-06-10T23:35:30Z</dcterms:created>
  <dcterms:modified xsi:type="dcterms:W3CDTF">2021-06-14T17:46:13Z</dcterms:modified>
</cp:coreProperties>
</file>