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5" r:id="rId5"/>
    <p:sldId id="270" r:id="rId6"/>
    <p:sldId id="272" r:id="rId7"/>
    <p:sldId id="273" r:id="rId8"/>
    <p:sldId id="274" r:id="rId9"/>
    <p:sldId id="276" r:id="rId10"/>
    <p:sldId id="277" r:id="rId11"/>
    <p:sldId id="279" r:id="rId12"/>
    <p:sldId id="280" r:id="rId13"/>
    <p:sldId id="259" r:id="rId14"/>
    <p:sldId id="260" r:id="rId15"/>
    <p:sldId id="265" r:id="rId16"/>
    <p:sldId id="266" r:id="rId17"/>
    <p:sldId id="267" r:id="rId18"/>
    <p:sldId id="261" r:id="rId19"/>
    <p:sldId id="258" r:id="rId20"/>
    <p:sldId id="269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0F13-33EC-452E-BEC8-A923D318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E48A-C0A9-4E2F-B9D3-B749507E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0297-D5EC-4EB3-8CC0-4507F18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A7FF-4A45-4C19-93DC-329036C6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DBEF-7B5E-4765-A8FF-C3A507F8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D78-0CF4-422C-A7C8-6D9CB9DA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8771-9BB6-4F7C-ADF5-3FAC6E15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B6A0-D296-441C-AB4C-35687FE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B842-F738-4B83-8F88-C076268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67AD-F778-4F0B-8E5E-5DEC8A69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FD17E-62AE-498B-8595-200E51AA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FFFCC-D413-465E-A9B8-4965F1F9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43A3-EFCE-4CA9-AFAB-DC082A5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AAB7-597E-4BDC-A309-95AE91E1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6D41-6883-4968-B33A-6257EA3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FF67-FAC7-42B0-89C2-76882426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ACF4-0E8C-416E-B69B-4AFB6B1C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2AC8-0150-4622-82B8-57988360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C416-A2A7-4319-850B-50F6A2CE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170A-4C3C-4C3D-87D7-DD9473C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ABD0-BBAD-49B5-806D-149F1907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09294-3B31-4F7E-BD83-222B401D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456B-5D40-47E5-93E9-ECEDA482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9E7F-6944-444B-A320-4C55E13A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76DF-A081-4B3C-99EC-33EACB7B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52D8-6F62-4A1F-AF2E-AA25AA2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F80A-D865-4DBE-80CF-8D0F839B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27E7-842C-4964-8D89-805A1864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3744-6964-428B-BC91-2F62324F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5347-54A2-4CEA-A69E-089900B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C91E-28B1-404B-A49E-930223E2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9D98-5ACD-4AA8-8D0F-060BB97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A57A-CC14-497F-9A7F-E077B743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6D48-2C80-4971-A2B5-31109C08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6070-B156-40DC-90C3-321624B7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EA54-971F-49A7-ACE8-F53D00D7B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617F-BAB1-40D0-9B19-A52E0919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A4C2-66DD-48BB-B629-4ECA7D9E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5B11-1298-46B1-B5F9-4D248880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42B-1E4D-4ACA-8B70-988AE621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1FC1-BC1A-45B7-A14C-45EB1144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77B6-778D-491F-9D09-764600E3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E2F01-DA31-4C37-9245-0555E37F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A0BD2-220C-4902-ABE0-2F1BBC00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F294-3F27-4823-80EE-50820B39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39E4-C27E-4C48-9352-3EBAA619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34F8-18E0-4F11-B63F-D2C591B4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68BA-1628-4EF8-B51D-4E266467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C021D-07D3-4FC1-BD77-1E9664CB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8502-C90D-4DE4-86A0-6EA9EFD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1B77-90B9-4D54-BEE8-FA0E8D81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D546-37E8-480A-B5B3-326B95BF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BB2-C143-42A8-8A9A-0E8720BE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7F5A4-1FC5-48D4-B09F-FEF171B3C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1B965-4FC7-4943-9D1A-F7E089D4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DFA47-F6F7-498C-A1F3-F0AD627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4DAD-4ECC-4EDC-B4C8-26E0A94A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9D51-5ABB-47DD-B8DD-FFEA91A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DB2A1-5581-4D16-8622-09899D2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E6C-8494-4679-A574-A50A6589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273F-5217-40D9-804F-3F18BA8F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DDC6-A47D-4E76-9A98-AC98850DAD7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DB14-788C-46FB-863A-C1F45D44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26D1-944E-4543-BA19-8426358D1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BBA1-2CCA-4C4D-A6F4-4DAA0B1BC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Col1GFP Bulk </a:t>
            </a:r>
            <a:r>
              <a:rPr lang="en-US" dirty="0" err="1"/>
              <a:t>RNAseq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135B-A714-4ECD-9772-458ADDD2E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DEG analysis</a:t>
            </a:r>
          </a:p>
        </p:txBody>
      </p:sp>
    </p:spTree>
    <p:extLst>
      <p:ext uri="{BB962C8B-B14F-4D97-AF65-F5344CB8AC3E}">
        <p14:creationId xmlns:p14="http://schemas.microsoft.com/office/powerpoint/2010/main" val="331171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33B03-3CE9-23D6-ACC6-9F8D53E5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142D-E2D2-130D-8EBC-78E1E07A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>
                <a:latin typeface="Aharoni" panose="02010803020104030203" pitchFamily="2" charset="-79"/>
                <a:cs typeface="Aharoni" panose="02010803020104030203" pitchFamily="2" charset="-79"/>
              </a:rPr>
              <a:t>Heatmap Removing Top 3 Hits</a:t>
            </a:r>
            <a:endParaRPr lang="en-US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0A555-1980-87DE-2754-257FB225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28712"/>
            <a:ext cx="7734300" cy="5619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9052D-C361-E9EA-A94F-A12E5D11E92B}"/>
              </a:ext>
            </a:extLst>
          </p:cNvPr>
          <p:cNvSpPr txBox="1"/>
          <p:nvPr/>
        </p:nvSpPr>
        <p:spPr>
          <a:xfrm>
            <a:off x="8343900" y="1379220"/>
            <a:ext cx="252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top three hits, we can discern upregulated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CREBBP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01745-67D7-B40B-22BE-72A08D52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8C0-0A5F-955F-D7C9-57C00956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5088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Top Picks of Upregulated Genes Involved in Remodeling, or Regulating Cell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36543-CE93-D715-AF23-3D5F17176B1E}"/>
              </a:ext>
            </a:extLst>
          </p:cNvPr>
          <p:cNvSpPr txBox="1"/>
          <p:nvPr/>
        </p:nvSpPr>
        <p:spPr>
          <a:xfrm>
            <a:off x="754380" y="1639699"/>
            <a:ext cx="11033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genes are significantly upregulated in both analyses: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SPRED1:</a:t>
            </a:r>
          </a:p>
          <a:p>
            <a:r>
              <a:rPr lang="en-US" sz="1600" i="0" dirty="0">
                <a:effectLst/>
              </a:rPr>
              <a:t>A negative regulator of the MAPK/ERK signaling pathway, which is involved in cell growth, differentiation, and development. </a:t>
            </a:r>
            <a:r>
              <a:rPr lang="en-US" sz="1600" dirty="0"/>
              <a:t>Inflammation and cellular stress often activate the MAPK pathway (</a:t>
            </a:r>
            <a:r>
              <a:rPr lang="en-US" sz="1600" dirty="0">
                <a:solidFill>
                  <a:srgbClr val="FF0000"/>
                </a:solidFill>
              </a:rPr>
              <a:t>likely a marker, and not a cause?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PKD2:</a:t>
            </a:r>
          </a:p>
          <a:p>
            <a:r>
              <a:rPr lang="en-US" sz="1600" dirty="0"/>
              <a:t>functions as a calcium-permeable cation channel; changes in intracellular calcium are a common response to cellular stress and damage, which are prevalent in sepsis (</a:t>
            </a:r>
            <a:r>
              <a:rPr lang="en-US" sz="1600" dirty="0">
                <a:solidFill>
                  <a:srgbClr val="FF0000"/>
                </a:solidFill>
              </a:rPr>
              <a:t>a human-specific response exists that includes calcium signaling being impaired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MYCBP2:</a:t>
            </a:r>
          </a:p>
          <a:p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regulates neuronal development, cytoskeletal dynamics, and axonal degeneration; p</a:t>
            </a:r>
            <a:r>
              <a:rPr lang="en-US" sz="1600" dirty="0"/>
              <a:t>rotein degradation pathways like those mediated by ubiquitin ligases can be upregulated in response to stress and damaged proteins (</a:t>
            </a:r>
            <a:r>
              <a:rPr lang="en-US" sz="1600" dirty="0">
                <a:solidFill>
                  <a:srgbClr val="FF0000"/>
                </a:solidFill>
              </a:rPr>
              <a:t>another marker and </a:t>
            </a:r>
            <a:r>
              <a:rPr lang="en-US" sz="1600" dirty="0" err="1">
                <a:solidFill>
                  <a:srgbClr val="FF0000"/>
                </a:solidFill>
              </a:rPr>
              <a:t>noncause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/>
              <a:t>) </a:t>
            </a:r>
            <a:r>
              <a:rPr lang="en-US" dirty="0"/>
              <a:t>CREBBP:</a:t>
            </a:r>
          </a:p>
          <a:p>
            <a:r>
              <a:rPr lang="en-US" sz="1600" dirty="0"/>
              <a:t>Chromatin remodeling -&gt; lots of genetic changes occurring during ECM remodeling (</a:t>
            </a:r>
            <a:r>
              <a:rPr lang="en-US" sz="1600" dirty="0">
                <a:solidFill>
                  <a:srgbClr val="FF0000"/>
                </a:solidFill>
              </a:rPr>
              <a:t>another marker and </a:t>
            </a:r>
            <a:r>
              <a:rPr lang="en-US" sz="1600" dirty="0" err="1">
                <a:solidFill>
                  <a:srgbClr val="FF0000"/>
                </a:solidFill>
              </a:rPr>
              <a:t>noncause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USP7:</a:t>
            </a:r>
          </a:p>
          <a:p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regulates the stability of many other proteins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ANGPTL4:</a:t>
            </a:r>
          </a:p>
          <a:p>
            <a:r>
              <a:rPr lang="en-US" sz="1600" dirty="0"/>
              <a:t>Involved in regulating vascular permeability and angiogenesis. Relevance to Sepsis: It is often upregulated in hypoxic conditions and can contribute to the regulation of vascular response and inflammation, common in septic environments. (</a:t>
            </a:r>
            <a:r>
              <a:rPr lang="en-US" sz="1600" dirty="0">
                <a:solidFill>
                  <a:srgbClr val="FF0000"/>
                </a:solidFill>
              </a:rPr>
              <a:t>seems like it could be a cause of ECM remodeling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8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3D395-5C98-340D-E419-7E9B3F43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38F9-41D5-1001-0359-60391648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Some genes downregulated after D5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40550-34C0-63BF-1E1B-87D692F1A598}"/>
              </a:ext>
            </a:extLst>
          </p:cNvPr>
          <p:cNvSpPr txBox="1"/>
          <p:nvPr/>
        </p:nvSpPr>
        <p:spPr>
          <a:xfrm>
            <a:off x="8343900" y="1379220"/>
            <a:ext cx="252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found this interesting, several of the genes had decreased counts following the D5 checkup; even the ones that didn’t, were not seen to continue the same upward trajectory to D14.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BA9B6-96CB-4923-5933-B6B24B8C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7" y="1039898"/>
            <a:ext cx="7681626" cy="535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D0ED83-4077-79D5-8E62-C02E568536EF}"/>
              </a:ext>
            </a:extLst>
          </p:cNvPr>
          <p:cNvSpPr txBox="1"/>
          <p:nvPr/>
        </p:nvSpPr>
        <p:spPr>
          <a:xfrm>
            <a:off x="8389786" y="4510260"/>
            <a:ext cx="252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I’m not sure I can draw any other helpful conclusions without blatant speculation. Excited to move forward and chat!</a:t>
            </a:r>
          </a:p>
        </p:txBody>
      </p:sp>
    </p:spTree>
    <p:extLst>
      <p:ext uri="{BB962C8B-B14F-4D97-AF65-F5344CB8AC3E}">
        <p14:creationId xmlns:p14="http://schemas.microsoft.com/office/powerpoint/2010/main" val="287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218B-6282-41A2-9611-B15E39A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DE1-3E95-43AF-8261-F32B37C8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520825"/>
            <a:ext cx="39423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Muscle Cell Fate Commitment (GO:0042693)</a:t>
            </a:r>
          </a:p>
          <a:p>
            <a:endParaRPr lang="en-US" dirty="0"/>
          </a:p>
          <a:p>
            <a:pPr lvl="1"/>
            <a:r>
              <a:rPr lang="en-US" dirty="0"/>
              <a:t>TBX1-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controls the development of tissues and organs during embryonic development</a:t>
            </a:r>
            <a:endParaRPr lang="en-US" dirty="0"/>
          </a:p>
          <a:p>
            <a:pPr lvl="1"/>
            <a:r>
              <a:rPr lang="en-US" dirty="0"/>
              <a:t>MYF6-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muscle stem cells (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MuSCs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) and muscle differentiation/</a:t>
            </a: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Induces fibroblast differentiation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1DCC4-2226-44F3-97E7-F5BCD12AB231}"/>
              </a:ext>
            </a:extLst>
          </p:cNvPr>
          <p:cNvSpPr txBox="1">
            <a:spLocks/>
          </p:cNvSpPr>
          <p:nvPr/>
        </p:nvSpPr>
        <p:spPr>
          <a:xfrm>
            <a:off x="6541169" y="1520825"/>
            <a:ext cx="3942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Regulation Of Animal Organ Morphogenesis (GO:2000027)</a:t>
            </a:r>
          </a:p>
          <a:p>
            <a:endParaRPr lang="en-US" dirty="0"/>
          </a:p>
          <a:p>
            <a:pPr lvl="1"/>
            <a:r>
              <a:rPr lang="en-US" dirty="0"/>
              <a:t>TBX1 - …</a:t>
            </a:r>
          </a:p>
          <a:p>
            <a:pPr lvl="1"/>
            <a:r>
              <a:rPr lang="en-US" dirty="0"/>
              <a:t>SIX2 -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proliferation and migration in many organs (not muscle though)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Positive Regulation Of Cellular Response To Transforming Growth Factor Beta Stimulus (GO:1903846)</a:t>
            </a:r>
          </a:p>
          <a:p>
            <a:endParaRPr lang="en-US" dirty="0"/>
          </a:p>
          <a:p>
            <a:pPr lvl="1"/>
            <a:r>
              <a:rPr lang="en-US" dirty="0"/>
              <a:t>CREBBP - provides instructions for making CREB binding protein, which regulates the activity of many genes in tissues throughout the body</a:t>
            </a:r>
          </a:p>
          <a:p>
            <a:pPr lvl="1"/>
            <a:r>
              <a:rPr lang="en-US" dirty="0"/>
              <a:t>LRG1 - promoting neovascularization</a:t>
            </a:r>
          </a:p>
          <a:p>
            <a:pPr lvl="1"/>
            <a:r>
              <a:rPr lang="en-US" dirty="0"/>
              <a:t>EP300 - encodes the p300 protein, which regulates gene activity and is essential for cell growth and division</a:t>
            </a:r>
          </a:p>
          <a:p>
            <a:pPr lvl="1"/>
            <a:r>
              <a:rPr lang="en-US" dirty="0"/>
              <a:t>RNF111 -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development, DNA damage, and gene expression</a:t>
            </a:r>
            <a:endParaRPr lang="en-US" dirty="0"/>
          </a:p>
          <a:p>
            <a:pPr lvl="1"/>
            <a:r>
              <a:rPr lang="en-US" dirty="0"/>
              <a:t>HIPK2 -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co-repressor or a co-activator of transcriptional regulators. Dysregulation associated with cancer and neuro diseases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Artery Morphogenesis (GO:0048844)</a:t>
            </a:r>
          </a:p>
          <a:p>
            <a:endParaRPr lang="en-US" dirty="0"/>
          </a:p>
          <a:p>
            <a:pPr lvl="1"/>
            <a:r>
              <a:rPr lang="en-US" dirty="0"/>
              <a:t>BMPR2 -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Cardiovascular development</a:t>
            </a:r>
            <a:endParaRPr lang="en-US" dirty="0"/>
          </a:p>
          <a:p>
            <a:pPr lvl="1"/>
            <a:r>
              <a:rPr lang="en-US" dirty="0"/>
              <a:t>FOXF1 -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important in the development of pulmonary mesenchyme</a:t>
            </a:r>
            <a:endParaRPr lang="en-US" dirty="0"/>
          </a:p>
          <a:p>
            <a:pPr lvl="1"/>
            <a:r>
              <a:rPr lang="en-US" dirty="0"/>
              <a:t>NF1 -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growth and division (cancer), especially in the nervous system</a:t>
            </a:r>
            <a:endParaRPr lang="en-US" dirty="0"/>
          </a:p>
          <a:p>
            <a:pPr lvl="1"/>
            <a:r>
              <a:rPr lang="en-US" dirty="0"/>
              <a:t>PKD2 – cell interactions and calcium signaling particularly in renal</a:t>
            </a:r>
          </a:p>
          <a:p>
            <a:pPr lvl="1"/>
            <a:r>
              <a:rPr lang="en-US" dirty="0"/>
              <a:t>TBX2 - coordinating cell fate, patterning and morphogenesis of a wide range of tissues and organs</a:t>
            </a:r>
          </a:p>
        </p:txBody>
      </p:sp>
    </p:spTree>
    <p:extLst>
      <p:ext uri="{BB962C8B-B14F-4D97-AF65-F5344CB8AC3E}">
        <p14:creationId xmlns:p14="http://schemas.microsoft.com/office/powerpoint/2010/main" val="112987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794"/>
            <a:ext cx="10515600" cy="1325563"/>
          </a:xfrm>
        </p:spPr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184" y="1518025"/>
            <a:ext cx="443965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Negative Regulation Of Microtubule Depolymerization (GO:0007026)</a:t>
            </a:r>
          </a:p>
          <a:p>
            <a:endParaRPr lang="en-US" dirty="0"/>
          </a:p>
          <a:p>
            <a:pPr lvl="1"/>
            <a:r>
              <a:rPr lang="en-US" dirty="0"/>
              <a:t>SPEF1 -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migration, cell polarity, and the formation of cilia and microtubules (not expressed in muscle)</a:t>
            </a:r>
            <a:endParaRPr lang="en-US" dirty="0"/>
          </a:p>
          <a:p>
            <a:pPr lvl="1"/>
            <a:r>
              <a:rPr lang="en-US" dirty="0"/>
              <a:t>NAV3 - Cell-cell matrix adhesion and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organize the cytoskeleton</a:t>
            </a:r>
            <a:endParaRPr lang="en-US" dirty="0"/>
          </a:p>
          <a:p>
            <a:pPr lvl="1"/>
            <a:r>
              <a:rPr lang="en-US" dirty="0"/>
              <a:t>ATXN7 -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transcription factor that regulates gene expression via chromatin remodeling</a:t>
            </a:r>
            <a:endParaRPr lang="en-US" dirty="0"/>
          </a:p>
          <a:p>
            <a:pPr lvl="1"/>
            <a:r>
              <a:rPr lang="en-US" dirty="0"/>
              <a:t>TAOK1 - neuronal cytoskeleton regulation, DNA damage response, apoptosis regulation, neuronal maturation, and cortical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4299284" y="1"/>
            <a:ext cx="7892716" cy="685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Regulation Of Angiogenesis (GO:0045765)</a:t>
            </a:r>
          </a:p>
          <a:p>
            <a:endParaRPr lang="en-US" sz="1600" dirty="0"/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FOXC1 - involved in the development of the eye, heart, and brain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SEMA6A - guides axon growth and neuronal migration during development. It also plays a role in cell-cell communication and immune regulation.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SERPINE1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inhibits tissue plasminogen activator (</a:t>
            </a:r>
            <a:r>
              <a:rPr lang="en-US" sz="1600" i="0" dirty="0" err="1">
                <a:effectLst/>
              </a:rPr>
              <a:t>tPA</a:t>
            </a:r>
            <a:r>
              <a:rPr lang="en-US" sz="1600" i="0" dirty="0">
                <a:effectLst/>
              </a:rPr>
              <a:t>) and urokinase, regulating fibrinolysis (blood clot breakdown) and extracellular matrix remodeling.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HIPK1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DNA damage response, apoptosis, and transcriptional regulation. It also plays a role in development and stress signaling.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RUNX1 - A transcription factor critical for hematopoiesis and regulation of genes involved in cell differentiation and proliferation.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HIPK2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DNA damage response, apoptosis, and transcriptional regulation,. Driver of kidney fibrosis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SPRED1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A negative regulator of the MAPK/ERK signaling pathway, which is involved in cell growth, differentiation, and development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LRG1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A protein implicated in angiogenesis and immune modulation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ADAMTS1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extracellular matrix remodeling, angiogenesis, and inflammation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AGO2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RNA interference (RNAi) and gene silencing through microRNA (miRNA) and small interfering RNA (siRNA) pathways.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STAB1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the clearance of cellular debris and regulation of immune responses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NF1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regulates cell growth and division (cancer), especially in the nervous system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ANGPTL4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lipid metabolism, angiogenesis, and glucose homeostasis. It also plays a role in wound healing and inflammation.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EPHA1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cell-cell communication, cell migration</a:t>
            </a:r>
          </a:p>
        </p:txBody>
      </p:sp>
    </p:spTree>
    <p:extLst>
      <p:ext uri="{BB962C8B-B14F-4D97-AF65-F5344CB8AC3E}">
        <p14:creationId xmlns:p14="http://schemas.microsoft.com/office/powerpoint/2010/main" val="22836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Leukocyte Aggregation (GO:0070486)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S100A9 -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inflammation and the immune response (promotes macrophage transition and induces neutrophil release)</a:t>
            </a:r>
            <a:endParaRPr lang="en-US" dirty="0"/>
          </a:p>
          <a:p>
            <a:pPr lvl="1"/>
            <a:r>
              <a:rPr lang="en-US" dirty="0"/>
              <a:t>S100A8 -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inflammation and the immune response (Neutrophil chemotaxis and proinflammatory cytokines)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Positive Regulation Of DNA Demethylation (GO:1901537)</a:t>
            </a:r>
          </a:p>
          <a:p>
            <a:endParaRPr lang="en-US" dirty="0"/>
          </a:p>
          <a:p>
            <a:pPr lvl="1"/>
            <a:r>
              <a:rPr lang="en-US" dirty="0"/>
              <a:t>USP7 -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the stability of many other proteins</a:t>
            </a:r>
            <a:endParaRPr lang="en-US" dirty="0"/>
          </a:p>
          <a:p>
            <a:pPr lvl="1"/>
            <a:r>
              <a:rPr lang="en-US" dirty="0"/>
              <a:t>HNRNPAB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plays a role in RNA splicing, nuclear export, and sensing, and regulates axon maturation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Detection Of Mechanical Stimulus (GO:0050982)</a:t>
            </a:r>
          </a:p>
          <a:p>
            <a:endParaRPr lang="en-US" dirty="0"/>
          </a:p>
          <a:p>
            <a:pPr lvl="1"/>
            <a:r>
              <a:rPr lang="en-US" dirty="0"/>
              <a:t>CSRP3 -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helps maintain muscle structure and function, and sarcomere assembly, and cytoskeleton integrity</a:t>
            </a:r>
            <a:endParaRPr lang="en-US" dirty="0"/>
          </a:p>
          <a:p>
            <a:pPr lvl="1"/>
            <a:r>
              <a:rPr lang="en-US" dirty="0"/>
              <a:t>PIEZO1 -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mechanosensitive ion channel that senses mechanical force and regulates many physiological processes</a:t>
            </a:r>
            <a:endParaRPr lang="en-US" dirty="0"/>
          </a:p>
          <a:p>
            <a:pPr lvl="1"/>
            <a:r>
              <a:rPr lang="en-US" dirty="0"/>
              <a:t>PKD2 - cell interactions and calcium signaling particularly in renal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Neuromuscular Process (GO:0050905)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CLN3 -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autophagy, endocytosis, and lysosomal pH maintenance</a:t>
            </a:r>
            <a:endParaRPr lang="en-US" dirty="0"/>
          </a:p>
          <a:p>
            <a:pPr lvl="1"/>
            <a:r>
              <a:rPr lang="en-US" dirty="0"/>
              <a:t>MYCBP2 -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neuronal development, cytoskeletal dynamics, and axonal degeneration</a:t>
            </a:r>
            <a:endParaRPr lang="en-US" dirty="0"/>
          </a:p>
          <a:p>
            <a:pPr lvl="1"/>
            <a:r>
              <a:rPr lang="en-US" dirty="0"/>
              <a:t>SHANK1 -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helps maintain and form excitatory synapses in the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1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8B62-D094-425E-A38F-CF2792D1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D5</a:t>
            </a:r>
          </a:p>
        </p:txBody>
      </p:sp>
    </p:spTree>
    <p:extLst>
      <p:ext uri="{BB962C8B-B14F-4D97-AF65-F5344CB8AC3E}">
        <p14:creationId xmlns:p14="http://schemas.microsoft.com/office/powerpoint/2010/main" val="145452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17B-2314-4CEB-865B-56E7F9C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876" y="2766218"/>
            <a:ext cx="3904248" cy="1325563"/>
          </a:xfrm>
        </p:spPr>
        <p:txBody>
          <a:bodyPr/>
          <a:lstStyle/>
          <a:p>
            <a:r>
              <a:rPr lang="en-US" b="1" dirty="0"/>
              <a:t>Downregulated</a:t>
            </a:r>
          </a:p>
        </p:txBody>
      </p:sp>
    </p:spTree>
    <p:extLst>
      <p:ext uri="{BB962C8B-B14F-4D97-AF65-F5344CB8AC3E}">
        <p14:creationId xmlns:p14="http://schemas.microsoft.com/office/powerpoint/2010/main" val="20725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17B-2314-4CEB-865B-56E7F9C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26" y="2766218"/>
            <a:ext cx="3027947" cy="1325563"/>
          </a:xfrm>
        </p:spPr>
        <p:txBody>
          <a:bodyPr/>
          <a:lstStyle/>
          <a:p>
            <a:r>
              <a:rPr lang="en-US" b="1" dirty="0"/>
              <a:t>Upregulated</a:t>
            </a:r>
          </a:p>
        </p:txBody>
      </p:sp>
    </p:spTree>
    <p:extLst>
      <p:ext uri="{BB962C8B-B14F-4D97-AF65-F5344CB8AC3E}">
        <p14:creationId xmlns:p14="http://schemas.microsoft.com/office/powerpoint/2010/main" val="318266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DE04-39D6-4C94-96A3-4E813B12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Downregulated Gene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F65-1A49-4B2D-94E5-368B86B7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1825625"/>
            <a:ext cx="3942348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TFAP2A</a:t>
            </a:r>
          </a:p>
          <a:p>
            <a:pPr lvl="1"/>
            <a:r>
              <a:rPr lang="en-US" dirty="0"/>
              <a:t>SFRP4</a:t>
            </a:r>
          </a:p>
          <a:p>
            <a:pPr lvl="1"/>
            <a:r>
              <a:rPr lang="en-US" dirty="0"/>
              <a:t>HOXD9</a:t>
            </a:r>
          </a:p>
          <a:p>
            <a:pPr lvl="1"/>
            <a:r>
              <a:rPr lang="en-US" dirty="0"/>
              <a:t>RFLNA</a:t>
            </a:r>
          </a:p>
          <a:p>
            <a:pPr lvl="1"/>
            <a:r>
              <a:rPr lang="en-US" dirty="0"/>
              <a:t>BCKDHA</a:t>
            </a:r>
          </a:p>
          <a:p>
            <a:pPr lvl="1"/>
            <a:r>
              <a:rPr lang="en-US" dirty="0"/>
              <a:t>MCCC2</a:t>
            </a:r>
          </a:p>
          <a:p>
            <a:pPr lvl="1"/>
            <a:r>
              <a:rPr lang="en-US" dirty="0"/>
              <a:t>ECHS1</a:t>
            </a:r>
          </a:p>
          <a:p>
            <a:pPr lvl="1"/>
            <a:r>
              <a:rPr lang="en-US" dirty="0"/>
              <a:t>IVD</a:t>
            </a:r>
          </a:p>
          <a:p>
            <a:pPr lvl="1"/>
            <a:r>
              <a:rPr lang="en-US" dirty="0"/>
              <a:t>MYH3</a:t>
            </a:r>
          </a:p>
          <a:p>
            <a:pPr lvl="1"/>
            <a:r>
              <a:rPr lang="en-US" dirty="0"/>
              <a:t>TPM1</a:t>
            </a:r>
          </a:p>
          <a:p>
            <a:pPr lvl="1"/>
            <a:r>
              <a:rPr lang="en-US" dirty="0"/>
              <a:t>TNNT3</a:t>
            </a:r>
          </a:p>
          <a:p>
            <a:pPr lvl="1"/>
            <a:r>
              <a:rPr lang="en-US" dirty="0"/>
              <a:t>CASQ1</a:t>
            </a:r>
          </a:p>
          <a:p>
            <a:pPr lvl="1"/>
            <a:r>
              <a:rPr lang="en-US" dirty="0"/>
              <a:t>MYOZ1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745B-D3B9-4B81-903B-B09324E8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9CE5-F795-4C50-9AFE-82D5E94D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Skeletal System Morphogenesis (GO:0048705)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TFAP2A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embryonic development, cell division, and apoptosis</a:t>
            </a:r>
            <a:endParaRPr lang="en-US" dirty="0"/>
          </a:p>
          <a:p>
            <a:pPr lvl="1"/>
            <a:r>
              <a:rPr lang="en-US" dirty="0"/>
              <a:t>SFRP4 -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bone development, fatty tissue development</a:t>
            </a:r>
            <a:endParaRPr lang="en-US" dirty="0"/>
          </a:p>
          <a:p>
            <a:pPr lvl="1"/>
            <a:r>
              <a:rPr lang="en-US" dirty="0"/>
              <a:t>HOXD9 - involved in mediating the transition of cells through the G1-phase</a:t>
            </a:r>
          </a:p>
          <a:p>
            <a:pPr lvl="1"/>
            <a:r>
              <a:rPr lang="en-US" dirty="0"/>
              <a:t>RFLNA - regulates actin networks and forms actin cytoskeletons</a:t>
            </a:r>
          </a:p>
        </p:txBody>
      </p:sp>
    </p:spTree>
    <p:extLst>
      <p:ext uri="{BB962C8B-B14F-4D97-AF65-F5344CB8AC3E}">
        <p14:creationId xmlns:p14="http://schemas.microsoft.com/office/powerpoint/2010/main" val="230419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6642-45C8-4982-AEEE-E7E5C7C2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62A-693E-4131-87E8-BA159503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7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Branched-Chain Amino Acid Metabolic Process (GO:0009081)</a:t>
            </a:r>
          </a:p>
          <a:p>
            <a:endParaRPr lang="en-US" dirty="0"/>
          </a:p>
          <a:p>
            <a:pPr lvl="1"/>
            <a:r>
              <a:rPr lang="en-US" dirty="0"/>
              <a:t>BCKDHA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breaks down the amino acids leucine, isoleucine, and valine</a:t>
            </a:r>
            <a:endParaRPr lang="en-US" dirty="0"/>
          </a:p>
          <a:p>
            <a:pPr lvl="1"/>
            <a:r>
              <a:rPr lang="en-US" dirty="0"/>
              <a:t>MCCC2 -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leucine and isovaleric acid catabolism</a:t>
            </a:r>
            <a:endParaRPr lang="en-US" dirty="0"/>
          </a:p>
          <a:p>
            <a:pPr lvl="1"/>
            <a:r>
              <a:rPr lang="en-US" dirty="0"/>
              <a:t>ECHS1 -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valine, leucine, and isoleucine and oxidation of fatty acids</a:t>
            </a:r>
            <a:endParaRPr lang="en-US" dirty="0"/>
          </a:p>
          <a:p>
            <a:pPr lvl="1"/>
            <a:r>
              <a:rPr lang="en-US" dirty="0"/>
              <a:t>IVD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break down leucine, an amino acid, into molecules that can be used for energy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48D6E-8AA0-457F-95B4-95DC62E34FE3}"/>
              </a:ext>
            </a:extLst>
          </p:cNvPr>
          <p:cNvSpPr txBox="1">
            <a:spLocks/>
          </p:cNvSpPr>
          <p:nvPr/>
        </p:nvSpPr>
        <p:spPr>
          <a:xfrm>
            <a:off x="6509084" y="1825625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Sarcomere Organization (GO:0045214)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MYH3 -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specifies the production of myosin-3, a protein that helps muscles develop and contract</a:t>
            </a:r>
            <a:endParaRPr lang="en-US" dirty="0"/>
          </a:p>
          <a:p>
            <a:pPr lvl="1"/>
            <a:r>
              <a:rPr lang="en-US" dirty="0"/>
              <a:t>TPM1 -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shape and strength by stabilizing the thin filament and facilitating actin's interaction with myosin</a:t>
            </a:r>
            <a:endParaRPr lang="en-US" dirty="0"/>
          </a:p>
          <a:p>
            <a:pPr lvl="1"/>
            <a:r>
              <a:rPr lang="en-US" dirty="0"/>
              <a:t>TNNT3 -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produces troponin T, which helps regulate muscle contraction</a:t>
            </a:r>
            <a:endParaRPr lang="en-US" dirty="0"/>
          </a:p>
          <a:p>
            <a:pPr lvl="1"/>
            <a:r>
              <a:rPr lang="en-US" dirty="0"/>
              <a:t>CASQ1 -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calcium levels in muscle cells</a:t>
            </a:r>
            <a:endParaRPr lang="en-US" dirty="0"/>
          </a:p>
          <a:p>
            <a:pPr lvl="1"/>
            <a:r>
              <a:rPr lang="en-US" dirty="0"/>
              <a:t>MYOZ1 </a:t>
            </a:r>
            <a:r>
              <a:rPr lang="en-US"/>
              <a:t>- 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regulate calcineurin signaling by binding to calcineurin and tethering it to the sarcomere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091F-4280-416B-812B-3509BB72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D5</a:t>
            </a:r>
          </a:p>
        </p:txBody>
      </p:sp>
    </p:spTree>
    <p:extLst>
      <p:ext uri="{BB962C8B-B14F-4D97-AF65-F5344CB8AC3E}">
        <p14:creationId xmlns:p14="http://schemas.microsoft.com/office/powerpoint/2010/main" val="406117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0E9F-9A50-4808-8DD4-6DE5FC7B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8" y="-230021"/>
            <a:ext cx="10515600" cy="1325563"/>
          </a:xfrm>
        </p:spPr>
        <p:txBody>
          <a:bodyPr/>
          <a:lstStyle/>
          <a:p>
            <a:r>
              <a:rPr lang="en-US" dirty="0"/>
              <a:t>Total Upregulated Gene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DCAD-9BED-4256-868F-8D51A23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0432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TBX1</a:t>
            </a:r>
          </a:p>
          <a:p>
            <a:pPr lvl="1"/>
            <a:r>
              <a:rPr lang="en-US" dirty="0"/>
              <a:t>MYF6</a:t>
            </a:r>
          </a:p>
          <a:p>
            <a:pPr lvl="1"/>
            <a:r>
              <a:rPr lang="en-US" dirty="0"/>
              <a:t>SIX2</a:t>
            </a:r>
          </a:p>
          <a:p>
            <a:pPr lvl="1"/>
            <a:r>
              <a:rPr lang="en-US" dirty="0"/>
              <a:t>CREBBP</a:t>
            </a:r>
          </a:p>
          <a:p>
            <a:pPr lvl="1"/>
            <a:r>
              <a:rPr lang="en-US" dirty="0"/>
              <a:t>LRG1</a:t>
            </a:r>
          </a:p>
          <a:p>
            <a:pPr lvl="1"/>
            <a:r>
              <a:rPr lang="en-US" dirty="0"/>
              <a:t>EP300</a:t>
            </a:r>
          </a:p>
          <a:p>
            <a:pPr lvl="1"/>
            <a:r>
              <a:rPr lang="en-US" dirty="0"/>
              <a:t>RNF111</a:t>
            </a:r>
          </a:p>
          <a:p>
            <a:pPr lvl="1"/>
            <a:r>
              <a:rPr lang="en-US" dirty="0"/>
              <a:t>HIPK2</a:t>
            </a:r>
          </a:p>
          <a:p>
            <a:pPr lvl="1"/>
            <a:r>
              <a:rPr lang="en-US" dirty="0"/>
              <a:t>BMPR2</a:t>
            </a:r>
          </a:p>
          <a:p>
            <a:pPr lvl="1"/>
            <a:r>
              <a:rPr lang="en-US" dirty="0"/>
              <a:t>FOXF1</a:t>
            </a:r>
          </a:p>
          <a:p>
            <a:pPr lvl="1"/>
            <a:r>
              <a:rPr lang="en-US" dirty="0"/>
              <a:t>NF1</a:t>
            </a:r>
          </a:p>
          <a:p>
            <a:pPr lvl="1"/>
            <a:r>
              <a:rPr lang="en-US" dirty="0"/>
              <a:t>PKD2</a:t>
            </a:r>
          </a:p>
          <a:p>
            <a:pPr lvl="1"/>
            <a:r>
              <a:rPr lang="en-US" dirty="0"/>
              <a:t>TBX2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55B7DD-13A3-40B1-BB1F-BDFD3E965E9C}"/>
              </a:ext>
            </a:extLst>
          </p:cNvPr>
          <p:cNvSpPr txBox="1">
            <a:spLocks/>
          </p:cNvSpPr>
          <p:nvPr/>
        </p:nvSpPr>
        <p:spPr>
          <a:xfrm>
            <a:off x="4106778" y="1577348"/>
            <a:ext cx="3043990" cy="4847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SPEF1</a:t>
            </a:r>
          </a:p>
          <a:p>
            <a:pPr lvl="1"/>
            <a:r>
              <a:rPr lang="en-US" dirty="0"/>
              <a:t>NAV3</a:t>
            </a:r>
          </a:p>
          <a:p>
            <a:pPr lvl="1"/>
            <a:r>
              <a:rPr lang="en-US" dirty="0"/>
              <a:t>ATXN7</a:t>
            </a:r>
          </a:p>
          <a:p>
            <a:pPr lvl="1"/>
            <a:r>
              <a:rPr lang="en-US" dirty="0"/>
              <a:t>TAOK1</a:t>
            </a:r>
          </a:p>
          <a:p>
            <a:pPr lvl="1"/>
            <a:r>
              <a:rPr lang="en-US" dirty="0"/>
              <a:t>FOXC1</a:t>
            </a:r>
          </a:p>
          <a:p>
            <a:pPr lvl="1"/>
            <a:r>
              <a:rPr lang="en-US" dirty="0"/>
              <a:t>SEMA6A</a:t>
            </a:r>
          </a:p>
          <a:p>
            <a:pPr lvl="1"/>
            <a:r>
              <a:rPr lang="en-US" dirty="0"/>
              <a:t>SERPINE1</a:t>
            </a:r>
          </a:p>
          <a:p>
            <a:pPr lvl="1"/>
            <a:r>
              <a:rPr lang="en-US" dirty="0"/>
              <a:t>HIPK1</a:t>
            </a:r>
          </a:p>
          <a:p>
            <a:pPr lvl="1"/>
            <a:r>
              <a:rPr lang="en-US" dirty="0"/>
              <a:t>RUNX1</a:t>
            </a:r>
          </a:p>
          <a:p>
            <a:pPr lvl="1"/>
            <a:r>
              <a:rPr lang="en-US" dirty="0"/>
              <a:t>SPRED1</a:t>
            </a:r>
          </a:p>
          <a:p>
            <a:pPr lvl="1"/>
            <a:r>
              <a:rPr lang="en-US" dirty="0"/>
              <a:t>ADAMTS1</a:t>
            </a:r>
          </a:p>
          <a:p>
            <a:pPr lvl="1"/>
            <a:r>
              <a:rPr lang="en-US" dirty="0"/>
              <a:t>AGO2</a:t>
            </a:r>
          </a:p>
          <a:p>
            <a:pPr lvl="1"/>
            <a:r>
              <a:rPr lang="en-US" dirty="0"/>
              <a:t>STAB1</a:t>
            </a:r>
          </a:p>
          <a:p>
            <a:pPr lvl="1"/>
            <a:r>
              <a:rPr lang="en-US" dirty="0"/>
              <a:t>ANGPTL4</a:t>
            </a:r>
          </a:p>
          <a:p>
            <a:pPr lvl="1"/>
            <a:r>
              <a:rPr lang="en-US" dirty="0"/>
              <a:t>EPHA1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0C87D2-6B9B-45CF-A721-FB04F8B3CEBF}"/>
              </a:ext>
            </a:extLst>
          </p:cNvPr>
          <p:cNvSpPr txBox="1">
            <a:spLocks/>
          </p:cNvSpPr>
          <p:nvPr/>
        </p:nvSpPr>
        <p:spPr>
          <a:xfrm>
            <a:off x="7263063" y="1690688"/>
            <a:ext cx="3043990" cy="484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/>
              <a:t>S100A9</a:t>
            </a:r>
          </a:p>
          <a:p>
            <a:pPr lvl="1"/>
            <a:r>
              <a:rPr lang="en-US" dirty="0"/>
              <a:t>S100A8</a:t>
            </a:r>
          </a:p>
          <a:p>
            <a:pPr lvl="1"/>
            <a:r>
              <a:rPr lang="en-US" dirty="0"/>
              <a:t>USP7</a:t>
            </a:r>
          </a:p>
          <a:p>
            <a:pPr lvl="1"/>
            <a:r>
              <a:rPr lang="en-US" dirty="0"/>
              <a:t>HNRNPAB</a:t>
            </a:r>
          </a:p>
          <a:p>
            <a:pPr lvl="1"/>
            <a:r>
              <a:rPr lang="en-US" dirty="0"/>
              <a:t>CSRP3</a:t>
            </a:r>
          </a:p>
          <a:p>
            <a:pPr lvl="1"/>
            <a:r>
              <a:rPr lang="en-US" dirty="0"/>
              <a:t>PIEZO1</a:t>
            </a:r>
          </a:p>
          <a:p>
            <a:pPr lvl="1"/>
            <a:r>
              <a:rPr lang="en-US" dirty="0"/>
              <a:t>CLN3</a:t>
            </a:r>
          </a:p>
          <a:p>
            <a:pPr lvl="1"/>
            <a:r>
              <a:rPr lang="en-US" dirty="0"/>
              <a:t>MYCBP2</a:t>
            </a:r>
          </a:p>
          <a:p>
            <a:pPr lvl="1"/>
            <a:r>
              <a:rPr lang="en-US" dirty="0"/>
              <a:t>SHANK1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CAD3E-6B09-BD3A-81AE-22AA05EC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5719-8CC7-FE3B-6870-55961374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34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55E7-C46C-45A0-5B9B-CA7F237A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Gene Expression (grouped samples and conditions) for all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788D2-B9FD-5716-FF57-CB35044D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9" y="1325563"/>
            <a:ext cx="7924382" cy="52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6E147-7995-4F2A-0918-EFE3F9DB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DDE-0DF3-C2A0-1A27-A428E8D3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Selecting for top 3 upregulated hits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54AF-CED1-BE7F-DE10-B46B92D4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31" y="1419225"/>
            <a:ext cx="7894537" cy="52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FF718-5067-0058-B033-99839DA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9184-4FCD-FDD9-D863-8AB8B031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Removing Top 3 Hits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8953D-C9B8-721F-D04E-A3139639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5" y="965835"/>
            <a:ext cx="8558429" cy="5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B016C-9E7C-F999-2EE1-916C1BA7E353}"/>
              </a:ext>
            </a:extLst>
          </p:cNvPr>
          <p:cNvSpPr txBox="1"/>
          <p:nvPr/>
        </p:nvSpPr>
        <p:spPr>
          <a:xfrm>
            <a:off x="9037320" y="1120140"/>
            <a:ext cx="2712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top 3 hits, we can also discern that there are other more variably expressed genes,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BMPR2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S100A9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HIPK1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ATXN7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CREBBP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</a:t>
            </a:r>
          </a:p>
        </p:txBody>
      </p:sp>
    </p:spTree>
    <p:extLst>
      <p:ext uri="{BB962C8B-B14F-4D97-AF65-F5344CB8AC3E}">
        <p14:creationId xmlns:p14="http://schemas.microsoft.com/office/powerpoint/2010/main" val="8154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948A9-A62F-CF58-A261-BCCB024B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BCDB-93F3-F2F7-ABC0-EB15C313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Heatmap for all genes (FPKM)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11449-788C-DD5E-ADE2-C5B504AA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82" y="1034732"/>
            <a:ext cx="7849235" cy="56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B74C6-E960-252C-4B03-7D06F2A3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DF14-BC25-8F06-B9A5-B34FF773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Heatmap for Top 3 Hits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3928-E47E-3942-714F-BA926678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8" y="1443037"/>
            <a:ext cx="6650604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1368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ElsevierGulliver</vt:lpstr>
      <vt:lpstr>Google Sans</vt:lpstr>
      <vt:lpstr>Office Theme</vt:lpstr>
      <vt:lpstr>Col1GFP Bulk RNAseq</vt:lpstr>
      <vt:lpstr>Upregulated</vt:lpstr>
      <vt:lpstr>Total Upregulated Gene List</vt:lpstr>
      <vt:lpstr>Results</vt:lpstr>
      <vt:lpstr>Gene Expression (grouped samples and conditions) for all genes</vt:lpstr>
      <vt:lpstr>Selecting for top 3 upregulated hits</vt:lpstr>
      <vt:lpstr>Removing Top 3 Hits</vt:lpstr>
      <vt:lpstr>Heatmap for all genes (FPKM)</vt:lpstr>
      <vt:lpstr>Heatmap for Top 3 Hits</vt:lpstr>
      <vt:lpstr>Heatmap Removing Top 3 Hits</vt:lpstr>
      <vt:lpstr>Top Picks of Upregulated Genes Involved in Remodeling, or Regulating Cell Processes</vt:lpstr>
      <vt:lpstr>Some genes downregulated after D5</vt:lpstr>
      <vt:lpstr>D14 vs cntl</vt:lpstr>
      <vt:lpstr>D5 vs cntl</vt:lpstr>
      <vt:lpstr>D5 vs cntl pt2</vt:lpstr>
      <vt:lpstr>D5 vs cntl pt3</vt:lpstr>
      <vt:lpstr>D5 vs cntl pt4</vt:lpstr>
      <vt:lpstr>D14 vs D5</vt:lpstr>
      <vt:lpstr>Downregulated</vt:lpstr>
      <vt:lpstr>Total Downregulated Gene List</vt:lpstr>
      <vt:lpstr>D14 vs cntl</vt:lpstr>
      <vt:lpstr>D5 vs cntl</vt:lpstr>
      <vt:lpstr>D14 vs D5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Col1GFP Bulk RNAseq</dc:title>
  <dc:creator>Bates, Zane T.</dc:creator>
  <cp:lastModifiedBy>Owen, Allison M.</cp:lastModifiedBy>
  <cp:revision>9</cp:revision>
  <dcterms:created xsi:type="dcterms:W3CDTF">2025-02-05T17:34:43Z</dcterms:created>
  <dcterms:modified xsi:type="dcterms:W3CDTF">2025-02-12T01:28:04Z</dcterms:modified>
</cp:coreProperties>
</file>