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5" r:id="rId5"/>
    <p:sldId id="270" r:id="rId6"/>
    <p:sldId id="272" r:id="rId7"/>
    <p:sldId id="273" r:id="rId8"/>
    <p:sldId id="274" r:id="rId9"/>
    <p:sldId id="276" r:id="rId10"/>
    <p:sldId id="277" r:id="rId11"/>
    <p:sldId id="279" r:id="rId12"/>
    <p:sldId id="280" r:id="rId13"/>
    <p:sldId id="259" r:id="rId14"/>
    <p:sldId id="260" r:id="rId15"/>
    <p:sldId id="265" r:id="rId16"/>
    <p:sldId id="266" r:id="rId17"/>
    <p:sldId id="267" r:id="rId18"/>
    <p:sldId id="261" r:id="rId19"/>
    <p:sldId id="258" r:id="rId20"/>
    <p:sldId id="269" r:id="rId21"/>
    <p:sldId id="262" r:id="rId22"/>
    <p:sldId id="263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8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0F13-33EC-452E-BEC8-A923D318A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BE48A-C0A9-4E2F-B9D3-B749507E1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30297-D5EC-4EB3-8CC0-4507F187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DDC6-A47D-4E76-9A98-AC98850DAD7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DA7FF-4A45-4C19-93DC-329036C67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FDBEF-7B5E-4765-A8FF-C3A507F8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79D1-B104-4C49-9E8C-0C517A03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1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DD78-0CF4-422C-A7C8-6D9CB9DA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28771-9BB6-4F7C-ADF5-3FAC6E15D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CB6A0-D296-441C-AB4C-35687FEB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DDC6-A47D-4E76-9A98-AC98850DAD7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FB842-F738-4B83-8F88-C07626807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67AD-F778-4F0B-8E5E-5DEC8A69D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79D1-B104-4C49-9E8C-0C517A03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9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BFD17E-62AE-498B-8595-200E51AAE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FFFCC-D413-465E-A9B8-4965F1F9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F43A3-EFCE-4CA9-AFAB-DC082A56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DDC6-A47D-4E76-9A98-AC98850DAD7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CAAB7-597E-4BDC-A309-95AE91E1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66D41-6883-4968-B33A-6257EA37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79D1-B104-4C49-9E8C-0C517A03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34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FF67-FAC7-42B0-89C2-76882426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ACF4-0E8C-416E-B69B-4AFB6B1C8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D2AC8-0150-4622-82B8-57988360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DDC6-A47D-4E76-9A98-AC98850DAD7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4C416-A2A7-4319-850B-50F6A2CE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C170A-4C3C-4C3D-87D7-DD9473C2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79D1-B104-4C49-9E8C-0C517A03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5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ABD0-BBAD-49B5-806D-149F1907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09294-3B31-4F7E-BD83-222B401DE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6456B-5D40-47E5-93E9-ECEDA482D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DDC6-A47D-4E76-9A98-AC98850DAD7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59E7F-6944-444B-A320-4C55E13A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176DF-A081-4B3C-99EC-33EACB7B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79D1-B104-4C49-9E8C-0C517A03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8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52D8-6F62-4A1F-AF2E-AA25AA21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F80A-D865-4DBE-80CF-8D0F839BD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427E7-842C-4964-8D89-805A18641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63744-6964-428B-BC91-2F62324F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DDC6-A47D-4E76-9A98-AC98850DAD7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B5347-54A2-4CEA-A69E-089900B9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3C91E-28B1-404B-A49E-930223E2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79D1-B104-4C49-9E8C-0C517A03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7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9D98-5ACD-4AA8-8D0F-060BB977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AA57A-CC14-497F-9A7F-E077B7434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16D48-2C80-4971-A2B5-31109C08B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F6070-B156-40DC-90C3-321624B7B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28EA54-971F-49A7-ACE8-F53D00D7B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26617F-BAB1-40D0-9B19-A52E0919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DDC6-A47D-4E76-9A98-AC98850DAD7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75A4C2-66DD-48BB-B629-4ECA7D9E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065B11-1298-46B1-B5F9-4D248880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79D1-B104-4C49-9E8C-0C517A03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5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042B-1E4D-4ACA-8B70-988AE621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241FC1-BC1A-45B7-A14C-45EB1144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DDC6-A47D-4E76-9A98-AC98850DAD7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B77B6-778D-491F-9D09-764600E3F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E2F01-DA31-4C37-9245-0555E37F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79D1-B104-4C49-9E8C-0C517A03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3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9A0BD2-220C-4902-ABE0-2F1BBC00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DDC6-A47D-4E76-9A98-AC98850DAD7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35F294-3F27-4823-80EE-50820B39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539E4-C27E-4C48-9352-3EBAA619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79D1-B104-4C49-9E8C-0C517A03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1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34F8-18E0-4F11-B63F-D2C591B4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068BA-1628-4EF8-B51D-4E266467E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C021D-07D3-4FC1-BD77-1E9664CB9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48502-C90D-4DE4-86A0-6EA9EFD7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DDC6-A47D-4E76-9A98-AC98850DAD7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61B77-90B9-4D54-BEE8-FA0E8D81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AD546-37E8-480A-B5B3-326B95BF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79D1-B104-4C49-9E8C-0C517A03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FBB2-C143-42A8-8A9A-0E8720BE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E7F5A4-1FC5-48D4-B09F-FEF171B3C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1B965-4FC7-4943-9D1A-F7E089D4F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DFA47-F6F7-498C-A1F3-F0AD627F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9DDC6-A47D-4E76-9A98-AC98850DAD7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04DAD-4ECC-4EDC-B4C8-26E0A94A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E9D51-5ABB-47DD-B8DD-FFEA91A8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579D1-B104-4C49-9E8C-0C517A03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9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6DB2A1-5581-4D16-8622-09899D2F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6EE6C-8494-4679-A574-A50A65899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C273F-5217-40D9-804F-3F18BA8F5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9DDC6-A47D-4E76-9A98-AC98850DAD7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2DB14-788C-46FB-863A-C1F45D445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E26D1-944E-4543-BA19-8426358D1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579D1-B104-4C49-9E8C-0C517A031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9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BBA1-2CCA-4C4D-A6F4-4DAA0B1BC7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Col1GFP Bulk </a:t>
            </a:r>
            <a:r>
              <a:rPr lang="en-US" dirty="0" err="1"/>
              <a:t>RNAseq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9135B-A714-4ECD-9772-458ADDD2E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DEG analysis</a:t>
            </a:r>
          </a:p>
        </p:txBody>
      </p:sp>
    </p:spTree>
    <p:extLst>
      <p:ext uri="{BB962C8B-B14F-4D97-AF65-F5344CB8AC3E}">
        <p14:creationId xmlns:p14="http://schemas.microsoft.com/office/powerpoint/2010/main" val="3311716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D33B03-3CE9-23D6-ACC6-9F8D53E54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142D-E2D2-130D-8EBC-78E1E07A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u="sng">
                <a:latin typeface="Aharoni" panose="02010803020104030203" pitchFamily="2" charset="-79"/>
                <a:cs typeface="Aharoni" panose="02010803020104030203" pitchFamily="2" charset="-79"/>
              </a:rPr>
              <a:t>Heatmap Removing Top 3 Hits</a:t>
            </a:r>
            <a:endParaRPr lang="en-US" b="1" u="sng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F0A555-1980-87DE-2754-257FB2257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128712"/>
            <a:ext cx="7734300" cy="56198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99052D-C361-E9EA-A94F-A12E5D11E92B}"/>
              </a:ext>
            </a:extLst>
          </p:cNvPr>
          <p:cNvSpPr txBox="1"/>
          <p:nvPr/>
        </p:nvSpPr>
        <p:spPr>
          <a:xfrm>
            <a:off x="8343900" y="1379220"/>
            <a:ext cx="2529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removing top three hits, we can discern upregulated genes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SPRED1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PKD2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MYCBP2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CREBBP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USP7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ANGPTL4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54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E01745-67D7-B40B-22BE-72A08D524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F8C0-0A5F-955F-D7C9-57C009567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85088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latin typeface="Aharoni" panose="02010803020104030203" pitchFamily="2" charset="-79"/>
                <a:cs typeface="Aharoni" panose="02010803020104030203" pitchFamily="2" charset="-79"/>
              </a:rPr>
              <a:t>Top Picks of Upregulated Genes Involved in Remodeling, or Regulating Cell Processes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36543-CE93-D715-AF23-3D5F17176B1E}"/>
              </a:ext>
            </a:extLst>
          </p:cNvPr>
          <p:cNvSpPr txBox="1"/>
          <p:nvPr/>
        </p:nvSpPr>
        <p:spPr>
          <a:xfrm>
            <a:off x="754380" y="1639699"/>
            <a:ext cx="110337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genes are significantly upregulated in both analyses: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SPRED1:</a:t>
            </a:r>
          </a:p>
          <a:p>
            <a:r>
              <a:rPr lang="en-US" sz="1600" i="0" dirty="0">
                <a:effectLst/>
              </a:rPr>
              <a:t>A negative regulator of the MAPK/ERK signaling pathway, which is involved in cell growth, differentiation, and development. </a:t>
            </a:r>
            <a:r>
              <a:rPr lang="en-US" sz="1600" dirty="0"/>
              <a:t>Inflammation and cellular stress often activate the MAPK pathway (</a:t>
            </a:r>
            <a:r>
              <a:rPr lang="en-US" sz="1600" dirty="0">
                <a:solidFill>
                  <a:srgbClr val="FF0000"/>
                </a:solidFill>
              </a:rPr>
              <a:t>likely a marker, and not a cause?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PKD2:</a:t>
            </a:r>
          </a:p>
          <a:p>
            <a:r>
              <a:rPr lang="en-US" sz="1600" dirty="0"/>
              <a:t>functions as a calcium-permeable cation channel; changes in intracellular calcium are a common response to cellular stress and damage, which are prevalent in sepsis (</a:t>
            </a:r>
            <a:r>
              <a:rPr lang="en-US" sz="1600" dirty="0">
                <a:solidFill>
                  <a:srgbClr val="FF0000"/>
                </a:solidFill>
              </a:rPr>
              <a:t>a human-specific response exists that includes calcium signaling being impaired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MYCBP2:</a:t>
            </a:r>
          </a:p>
          <a:p>
            <a:r>
              <a:rPr lang="en-US" sz="1600" b="0" i="0" dirty="0">
                <a:solidFill>
                  <a:srgbClr val="001D35"/>
                </a:solidFill>
                <a:effectLst/>
                <a:latin typeface="Google Sans"/>
              </a:rPr>
              <a:t>regulates neuronal development, cytoskeletal dynamics, and axonal degeneration; p</a:t>
            </a:r>
            <a:r>
              <a:rPr lang="en-US" sz="1600" dirty="0"/>
              <a:t>rotein degradation pathways like those mediated by ubiquitin ligases can be upregulated in response to stress and damaged proteins (</a:t>
            </a:r>
            <a:r>
              <a:rPr lang="en-US" sz="1600" dirty="0">
                <a:solidFill>
                  <a:srgbClr val="FF0000"/>
                </a:solidFill>
              </a:rPr>
              <a:t>another marker and </a:t>
            </a:r>
            <a:r>
              <a:rPr lang="en-US" sz="1600" dirty="0" err="1">
                <a:solidFill>
                  <a:srgbClr val="FF0000"/>
                </a:solidFill>
              </a:rPr>
              <a:t>noncause</a:t>
            </a:r>
            <a:r>
              <a:rPr lang="en-US" sz="1600" dirty="0">
                <a:solidFill>
                  <a:srgbClr val="FF0000"/>
                </a:solidFill>
              </a:rPr>
              <a:t>?</a:t>
            </a:r>
            <a:r>
              <a:rPr lang="en-US" sz="1600" dirty="0"/>
              <a:t>) </a:t>
            </a:r>
            <a:r>
              <a:rPr lang="en-US" dirty="0"/>
              <a:t>CREBBP:</a:t>
            </a:r>
          </a:p>
          <a:p>
            <a:r>
              <a:rPr lang="en-US" sz="1600" dirty="0"/>
              <a:t>Chromatin remodeling -&gt; lots of genetic changes occurring during ECM remodeling (</a:t>
            </a:r>
            <a:r>
              <a:rPr lang="en-US" sz="1600" dirty="0">
                <a:solidFill>
                  <a:srgbClr val="FF0000"/>
                </a:solidFill>
              </a:rPr>
              <a:t>another marker and </a:t>
            </a:r>
            <a:r>
              <a:rPr lang="en-US" sz="1600" dirty="0" err="1">
                <a:solidFill>
                  <a:srgbClr val="FF0000"/>
                </a:solidFill>
              </a:rPr>
              <a:t>noncause</a:t>
            </a:r>
            <a:r>
              <a:rPr lang="en-US" sz="1600" dirty="0">
                <a:solidFill>
                  <a:srgbClr val="FF0000"/>
                </a:solidFill>
              </a:rPr>
              <a:t>?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USP7:</a:t>
            </a:r>
          </a:p>
          <a:p>
            <a:r>
              <a:rPr lang="en-US" sz="1600" b="0" i="0" dirty="0">
                <a:solidFill>
                  <a:srgbClr val="001D35"/>
                </a:solidFill>
                <a:effectLst/>
                <a:latin typeface="Google Sans"/>
              </a:rPr>
              <a:t>regulates the stability of many other proteins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ANGPTL4:</a:t>
            </a:r>
          </a:p>
          <a:p>
            <a:r>
              <a:rPr lang="en-US" sz="1600" dirty="0"/>
              <a:t>Involved in regulating vascular permeability and angiogenesis. Relevance to Sepsis: It is often upregulated in hypoxic conditions and can contribute to the regulation of vascular response and inflammation, common in septic environments. (</a:t>
            </a:r>
            <a:r>
              <a:rPr lang="en-US" sz="1600" dirty="0">
                <a:solidFill>
                  <a:srgbClr val="FF0000"/>
                </a:solidFill>
              </a:rPr>
              <a:t>seems like it could be a cause of ECM remodeling</a:t>
            </a:r>
            <a:r>
              <a:rPr lang="en-US" sz="16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88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13D395-5C98-340D-E419-7E9B3F43C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F38F9-41D5-1001-0359-60391648A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Aharoni" panose="02010803020104030203" pitchFamily="2" charset="-79"/>
                <a:cs typeface="Aharoni" panose="02010803020104030203" pitchFamily="2" charset="-79"/>
              </a:rPr>
              <a:t>Some genes downregulated after D5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E40550-34C0-63BF-1E1B-87D692F1A598}"/>
              </a:ext>
            </a:extLst>
          </p:cNvPr>
          <p:cNvSpPr txBox="1"/>
          <p:nvPr/>
        </p:nvSpPr>
        <p:spPr>
          <a:xfrm>
            <a:off x="8343900" y="1379220"/>
            <a:ext cx="2529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also found this interesting, several of the genes had decreased counts following the D5 checkup; even the ones that didn’t, were not seen to continue the same upward trajectory to D14. 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9BA9B6-96CB-4923-5933-B6B24B8CF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87" y="1039898"/>
            <a:ext cx="7681626" cy="53573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D0ED83-4077-79D5-8E62-C02E568536EF}"/>
              </a:ext>
            </a:extLst>
          </p:cNvPr>
          <p:cNvSpPr txBox="1"/>
          <p:nvPr/>
        </p:nvSpPr>
        <p:spPr>
          <a:xfrm>
            <a:off x="8389786" y="4510260"/>
            <a:ext cx="2529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I’m not sure I can draw any other helpful conclusions without blatant speculation. Excited to move forward and chat!</a:t>
            </a:r>
          </a:p>
        </p:txBody>
      </p:sp>
    </p:spTree>
    <p:extLst>
      <p:ext uri="{BB962C8B-B14F-4D97-AF65-F5344CB8AC3E}">
        <p14:creationId xmlns:p14="http://schemas.microsoft.com/office/powerpoint/2010/main" val="28794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8218B-6282-41A2-9611-B15E39A8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D14 vs </a:t>
            </a:r>
            <a:r>
              <a:rPr lang="en-US" dirty="0" err="1"/>
              <a:t>cntl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B5DE1-3E95-43AF-8261-F32B37C82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021" y="1520825"/>
            <a:ext cx="3942347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Muscle Cell Fate Commitment (GO:0042693)</a:t>
            </a:r>
          </a:p>
          <a:p>
            <a:endParaRPr lang="en-US" dirty="0"/>
          </a:p>
          <a:p>
            <a:pPr lvl="1"/>
            <a:r>
              <a:rPr lang="en-US" dirty="0"/>
              <a:t>TBX1-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controls the development of tissues and organs during embryonic development</a:t>
            </a:r>
            <a:endParaRPr lang="en-US" dirty="0"/>
          </a:p>
          <a:p>
            <a:pPr lvl="1"/>
            <a:r>
              <a:rPr lang="en-US" dirty="0"/>
              <a:t>MYF6-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regulates muscle stem cells (</a:t>
            </a:r>
            <a:r>
              <a:rPr lang="en-US" b="0" i="0" dirty="0" err="1">
                <a:solidFill>
                  <a:srgbClr val="001D35"/>
                </a:solidFill>
                <a:effectLst/>
                <a:latin typeface="Google Sans"/>
              </a:rPr>
              <a:t>MuSCs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) and muscle differentiation/</a:t>
            </a:r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Induces fibroblast differentiation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A1DCC4-2226-44F3-97E7-F5BCD12AB231}"/>
              </a:ext>
            </a:extLst>
          </p:cNvPr>
          <p:cNvSpPr txBox="1">
            <a:spLocks/>
          </p:cNvSpPr>
          <p:nvPr/>
        </p:nvSpPr>
        <p:spPr>
          <a:xfrm>
            <a:off x="6541169" y="1520825"/>
            <a:ext cx="39423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Regulation Of Animal Organ Morphogenesis (GO:2000027)</a:t>
            </a:r>
          </a:p>
          <a:p>
            <a:endParaRPr lang="en-US" dirty="0"/>
          </a:p>
          <a:p>
            <a:pPr lvl="1"/>
            <a:r>
              <a:rPr lang="en-US" dirty="0"/>
              <a:t>TBX1 - …</a:t>
            </a:r>
          </a:p>
          <a:p>
            <a:pPr lvl="1"/>
            <a:r>
              <a:rPr lang="en-US" dirty="0"/>
              <a:t>SIX2 -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regulates cell proliferation and migration in many organs (not muscle though)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10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FC93-AD7A-4B5C-AD6D-0F3EB801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D5 vs </a:t>
            </a:r>
            <a:r>
              <a:rPr lang="en-US" dirty="0" err="1"/>
              <a:t>cntl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2D570-CEF7-4EC6-B985-331CAD803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26" y="1690688"/>
            <a:ext cx="4439653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Positive Regulation Of Cellular Response To Transforming Growth Factor Beta Stimulus (GO:1903846)</a:t>
            </a:r>
          </a:p>
          <a:p>
            <a:endParaRPr lang="en-US" dirty="0"/>
          </a:p>
          <a:p>
            <a:pPr lvl="1"/>
            <a:r>
              <a:rPr lang="en-US" dirty="0"/>
              <a:t>CREBBP - provides instructions for making CREB binding protein, which regulates the activity of many genes in tissues throughout the body</a:t>
            </a:r>
          </a:p>
          <a:p>
            <a:pPr lvl="1"/>
            <a:r>
              <a:rPr lang="en-US" dirty="0"/>
              <a:t>LRG1 - promoting neovascularization</a:t>
            </a:r>
          </a:p>
          <a:p>
            <a:pPr lvl="1"/>
            <a:r>
              <a:rPr lang="en-US" dirty="0"/>
              <a:t>EP300 - encodes the p300 protein, which regulates gene activity and is essential for cell growth and division</a:t>
            </a:r>
          </a:p>
          <a:p>
            <a:pPr lvl="1"/>
            <a:r>
              <a:rPr lang="en-US" dirty="0"/>
              <a:t>RNF111 -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regulates development, DNA damage, and gene expression</a:t>
            </a:r>
            <a:endParaRPr lang="en-US" dirty="0"/>
          </a:p>
          <a:p>
            <a:pPr lvl="1"/>
            <a:r>
              <a:rPr lang="en-US" dirty="0"/>
              <a:t>HIPK2 - 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  <a:t>co-repressor or a co-activator of transcriptional regulators. Dysregulation associated with cancer and neuro diseases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E51DC2-E219-4D55-8B7B-BD1055139BA9}"/>
              </a:ext>
            </a:extLst>
          </p:cNvPr>
          <p:cNvSpPr txBox="1">
            <a:spLocks/>
          </p:cNvSpPr>
          <p:nvPr/>
        </p:nvSpPr>
        <p:spPr>
          <a:xfrm>
            <a:off x="5967663" y="1690688"/>
            <a:ext cx="44396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Artery Morphogenesis (GO:0048844)</a:t>
            </a:r>
          </a:p>
          <a:p>
            <a:endParaRPr lang="en-US" dirty="0"/>
          </a:p>
          <a:p>
            <a:pPr lvl="1"/>
            <a:r>
              <a:rPr lang="en-US" dirty="0"/>
              <a:t>BMPR2 -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Cardiovascular development</a:t>
            </a:r>
            <a:endParaRPr lang="en-US" dirty="0"/>
          </a:p>
          <a:p>
            <a:pPr lvl="1"/>
            <a:r>
              <a:rPr lang="en-US" dirty="0"/>
              <a:t>FOXF1 -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important in the development of pulmonary mesenchyme</a:t>
            </a:r>
            <a:endParaRPr lang="en-US" dirty="0"/>
          </a:p>
          <a:p>
            <a:pPr lvl="1"/>
            <a:r>
              <a:rPr lang="en-US" dirty="0"/>
              <a:t>NF1 -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regulates cell growth and division (cancer), especially in the nervous system</a:t>
            </a:r>
            <a:endParaRPr lang="en-US" dirty="0"/>
          </a:p>
          <a:p>
            <a:pPr lvl="1"/>
            <a:r>
              <a:rPr lang="en-US" dirty="0"/>
              <a:t>PKD2 – cell interactions and calcium signaling particularly in renal</a:t>
            </a:r>
          </a:p>
          <a:p>
            <a:pPr lvl="1"/>
            <a:r>
              <a:rPr lang="en-US" dirty="0"/>
              <a:t>TBX2 - coordinating cell fate, patterning and morphogenesis of a wide range of tissues and organs</a:t>
            </a:r>
          </a:p>
        </p:txBody>
      </p:sp>
    </p:spTree>
    <p:extLst>
      <p:ext uri="{BB962C8B-B14F-4D97-AF65-F5344CB8AC3E}">
        <p14:creationId xmlns:p14="http://schemas.microsoft.com/office/powerpoint/2010/main" val="1129879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FC93-AD7A-4B5C-AD6D-0F3EB801C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4794"/>
            <a:ext cx="10515600" cy="1325563"/>
          </a:xfrm>
        </p:spPr>
        <p:txBody>
          <a:bodyPr/>
          <a:lstStyle/>
          <a:p>
            <a:r>
              <a:rPr lang="en-US" dirty="0"/>
              <a:t>D5 vs </a:t>
            </a:r>
            <a:r>
              <a:rPr lang="en-US" dirty="0" err="1"/>
              <a:t>cntl</a:t>
            </a:r>
            <a:r>
              <a:rPr lang="en-US" dirty="0"/>
              <a:t> pt2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2D570-CEF7-4EC6-B985-331CAD803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0184" y="1518025"/>
            <a:ext cx="4439653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Negative Regulation Of Microtubule Depolymerization (GO:0007026)</a:t>
            </a:r>
          </a:p>
          <a:p>
            <a:endParaRPr lang="en-US" dirty="0"/>
          </a:p>
          <a:p>
            <a:pPr lvl="1"/>
            <a:r>
              <a:rPr lang="en-US" dirty="0"/>
              <a:t>SPEF1 -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regulates cell migration, cell polarity, and the formation of cilia and microtubules (not expressed in muscle)</a:t>
            </a:r>
            <a:endParaRPr lang="en-US" dirty="0"/>
          </a:p>
          <a:p>
            <a:pPr lvl="1"/>
            <a:r>
              <a:rPr lang="en-US" dirty="0"/>
              <a:t>NAV3 - Cell-cell matrix adhesion and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organize the cytoskeleton</a:t>
            </a:r>
            <a:endParaRPr lang="en-US" dirty="0"/>
          </a:p>
          <a:p>
            <a:pPr lvl="1"/>
            <a:r>
              <a:rPr lang="en-US" dirty="0"/>
              <a:t>ATXN7 -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transcription factor that regulates gene expression via chromatin remodeling</a:t>
            </a:r>
            <a:endParaRPr lang="en-US" dirty="0"/>
          </a:p>
          <a:p>
            <a:pPr lvl="1"/>
            <a:r>
              <a:rPr lang="en-US" dirty="0"/>
              <a:t>TAOK1 - neuronal cytoskeleton regulation, DNA damage response, apoptosis regulation, neuronal maturation, and cortical development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E51DC2-E219-4D55-8B7B-BD1055139BA9}"/>
              </a:ext>
            </a:extLst>
          </p:cNvPr>
          <p:cNvSpPr txBox="1">
            <a:spLocks/>
          </p:cNvSpPr>
          <p:nvPr/>
        </p:nvSpPr>
        <p:spPr>
          <a:xfrm>
            <a:off x="4299284" y="1"/>
            <a:ext cx="7892716" cy="68579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Regulation Of Angiogenesis (GO:0045765)</a:t>
            </a:r>
          </a:p>
          <a:p>
            <a:endParaRPr lang="en-US" sz="1600" dirty="0"/>
          </a:p>
          <a:p>
            <a:pPr marL="0" indent="0" algn="l">
              <a:buNone/>
            </a:pPr>
            <a:r>
              <a:rPr lang="en-US" sz="1600" i="0" dirty="0">
                <a:effectLst/>
              </a:rPr>
              <a:t>FOXC1 - involved in the development of the eye, heart, and brain</a:t>
            </a:r>
          </a:p>
          <a:p>
            <a:pPr marL="0" indent="0" algn="l">
              <a:buNone/>
            </a:pPr>
            <a:r>
              <a:rPr lang="en-US" sz="1600" i="0" dirty="0">
                <a:effectLst/>
              </a:rPr>
              <a:t>SEMA6A - guides axon growth and neuronal migration during development. It also plays a role in cell-cell communication and immune regulation.</a:t>
            </a:r>
          </a:p>
          <a:p>
            <a:pPr marL="0" indent="0" algn="l">
              <a:buNone/>
            </a:pPr>
            <a:r>
              <a:rPr lang="en-US" sz="1600" i="0" dirty="0">
                <a:effectLst/>
              </a:rPr>
              <a:t>SERPINE1</a:t>
            </a:r>
            <a:r>
              <a:rPr lang="en-US" sz="1600" dirty="0"/>
              <a:t> -</a:t>
            </a:r>
            <a:r>
              <a:rPr lang="en-US" sz="1600" i="0" dirty="0">
                <a:effectLst/>
              </a:rPr>
              <a:t> inhibits tissue plasminogen activator (</a:t>
            </a:r>
            <a:r>
              <a:rPr lang="en-US" sz="1600" i="0" dirty="0" err="1">
                <a:effectLst/>
              </a:rPr>
              <a:t>tPA</a:t>
            </a:r>
            <a:r>
              <a:rPr lang="en-US" sz="1600" i="0" dirty="0">
                <a:effectLst/>
              </a:rPr>
              <a:t>) and urokinase, regulating fibrinolysis (blood clot breakdown) and extracellular matrix remodeling.</a:t>
            </a:r>
          </a:p>
          <a:p>
            <a:pPr marL="0" indent="0" algn="l">
              <a:buNone/>
            </a:pPr>
            <a:r>
              <a:rPr lang="en-US" sz="1600" i="0" dirty="0">
                <a:effectLst/>
              </a:rPr>
              <a:t>HIPK1</a:t>
            </a:r>
            <a:r>
              <a:rPr lang="en-US" sz="1600" dirty="0"/>
              <a:t> -</a:t>
            </a:r>
            <a:r>
              <a:rPr lang="en-US" sz="1600" i="0" dirty="0">
                <a:effectLst/>
              </a:rPr>
              <a:t> involved in DNA damage response, apoptosis, and transcriptional regulation. It also plays a role in development and stress signaling.</a:t>
            </a:r>
          </a:p>
          <a:p>
            <a:pPr marL="0" indent="0" algn="l">
              <a:buNone/>
            </a:pPr>
            <a:r>
              <a:rPr lang="en-US" sz="1600" i="0" dirty="0">
                <a:effectLst/>
              </a:rPr>
              <a:t>RUNX1 - A transcription factor critical for hematopoiesis and regulation of genes involved in cell differentiation and proliferation.</a:t>
            </a:r>
          </a:p>
          <a:p>
            <a:pPr marL="0" indent="0" algn="l">
              <a:buNone/>
            </a:pPr>
            <a:r>
              <a:rPr lang="en-US" sz="1600" i="0" dirty="0">
                <a:effectLst/>
              </a:rPr>
              <a:t>HIPK2</a:t>
            </a:r>
            <a:r>
              <a:rPr lang="en-US" sz="1600" dirty="0"/>
              <a:t> -</a:t>
            </a:r>
            <a:r>
              <a:rPr lang="en-US" sz="1600" i="0" dirty="0">
                <a:effectLst/>
              </a:rPr>
              <a:t> involved in DNA damage response, apoptosis, and transcriptional regulation,. Driver of kidney fibrosis</a:t>
            </a:r>
          </a:p>
          <a:p>
            <a:pPr marL="0" indent="0" algn="l">
              <a:buNone/>
            </a:pPr>
            <a:r>
              <a:rPr lang="en-US" sz="1600" i="0" dirty="0">
                <a:effectLst/>
              </a:rPr>
              <a:t>SPRED1</a:t>
            </a:r>
            <a:r>
              <a:rPr lang="en-US" sz="1600" dirty="0"/>
              <a:t> -</a:t>
            </a:r>
            <a:r>
              <a:rPr lang="en-US" sz="1600" i="0" dirty="0">
                <a:effectLst/>
              </a:rPr>
              <a:t> A negative regulator of the MAPK/ERK signaling pathway, which is involved in cell growth, differentiation, and development</a:t>
            </a:r>
          </a:p>
          <a:p>
            <a:pPr marL="0" indent="0" algn="l">
              <a:buNone/>
            </a:pPr>
            <a:r>
              <a:rPr lang="en-US" sz="1600" i="0" dirty="0">
                <a:effectLst/>
              </a:rPr>
              <a:t>LRG1</a:t>
            </a:r>
            <a:r>
              <a:rPr lang="en-US" sz="1600" dirty="0"/>
              <a:t> -</a:t>
            </a:r>
            <a:r>
              <a:rPr lang="en-US" sz="1600" i="0" dirty="0">
                <a:effectLst/>
              </a:rPr>
              <a:t> A protein implicated in angiogenesis and immune modulation</a:t>
            </a:r>
          </a:p>
          <a:p>
            <a:pPr marL="0" indent="0" algn="l">
              <a:buNone/>
            </a:pPr>
            <a:r>
              <a:rPr lang="en-US" sz="1600" i="0" dirty="0">
                <a:effectLst/>
              </a:rPr>
              <a:t>ADAMTS1</a:t>
            </a:r>
            <a:r>
              <a:rPr lang="en-US" sz="1600" dirty="0"/>
              <a:t> -</a:t>
            </a:r>
            <a:r>
              <a:rPr lang="en-US" sz="1600" i="0" dirty="0">
                <a:effectLst/>
              </a:rPr>
              <a:t> involved in extracellular matrix remodeling, angiogenesis, and inflammation</a:t>
            </a:r>
          </a:p>
          <a:p>
            <a:pPr marL="0" indent="0" algn="l">
              <a:buNone/>
            </a:pPr>
            <a:r>
              <a:rPr lang="en-US" sz="1600" i="0" dirty="0">
                <a:effectLst/>
              </a:rPr>
              <a:t>AGO2</a:t>
            </a:r>
            <a:r>
              <a:rPr lang="en-US" sz="1600" dirty="0"/>
              <a:t> -</a:t>
            </a:r>
            <a:r>
              <a:rPr lang="en-US" sz="1600" i="0" dirty="0">
                <a:effectLst/>
              </a:rPr>
              <a:t> involved in RNA interference (RNAi) and gene silencing through microRNA (miRNA) and small interfering RNA (siRNA) pathways.</a:t>
            </a:r>
          </a:p>
          <a:p>
            <a:pPr marL="0" indent="0" algn="l">
              <a:buNone/>
            </a:pPr>
            <a:r>
              <a:rPr lang="en-US" sz="1600" i="0" dirty="0">
                <a:effectLst/>
              </a:rPr>
              <a:t>STAB1</a:t>
            </a:r>
            <a:r>
              <a:rPr lang="en-US" sz="1600" dirty="0"/>
              <a:t> -</a:t>
            </a:r>
            <a:r>
              <a:rPr lang="en-US" sz="1600" i="0" dirty="0">
                <a:effectLst/>
              </a:rPr>
              <a:t> involved in the clearance of cellular debris and regulation of immune responses</a:t>
            </a:r>
          </a:p>
          <a:p>
            <a:pPr marL="0" indent="0" algn="l">
              <a:buNone/>
            </a:pPr>
            <a:r>
              <a:rPr lang="en-US" sz="1600" i="0" dirty="0">
                <a:effectLst/>
              </a:rPr>
              <a:t>NF1</a:t>
            </a:r>
            <a:r>
              <a:rPr lang="en-US" sz="1600" dirty="0"/>
              <a:t> -</a:t>
            </a:r>
            <a:r>
              <a:rPr lang="en-US" sz="1600" i="0" dirty="0">
                <a:effectLst/>
              </a:rPr>
              <a:t> regulates cell growth and division (cancer), especially in the nervous system</a:t>
            </a:r>
          </a:p>
          <a:p>
            <a:pPr marL="0" indent="0" algn="l">
              <a:buNone/>
            </a:pPr>
            <a:r>
              <a:rPr lang="en-US" sz="1600" i="0" dirty="0">
                <a:effectLst/>
              </a:rPr>
              <a:t>ANGPTL4</a:t>
            </a:r>
            <a:r>
              <a:rPr lang="en-US" sz="1600" dirty="0"/>
              <a:t> -</a:t>
            </a:r>
            <a:r>
              <a:rPr lang="en-US" sz="1600" i="0" dirty="0">
                <a:effectLst/>
              </a:rPr>
              <a:t> involved in lipid metabolism, angiogenesis, and glucose homeostasis. It also plays a role in wound healing and inflammation.</a:t>
            </a:r>
          </a:p>
          <a:p>
            <a:pPr marL="0" indent="0" algn="l">
              <a:buNone/>
            </a:pPr>
            <a:r>
              <a:rPr lang="en-US" sz="1600" i="0" dirty="0">
                <a:effectLst/>
              </a:rPr>
              <a:t>EPHA1</a:t>
            </a:r>
            <a:r>
              <a:rPr lang="en-US" sz="1600" dirty="0"/>
              <a:t> -</a:t>
            </a:r>
            <a:r>
              <a:rPr lang="en-US" sz="1600" i="0" dirty="0">
                <a:effectLst/>
              </a:rPr>
              <a:t> involved in cell-cell communication, cell migration</a:t>
            </a:r>
          </a:p>
        </p:txBody>
      </p:sp>
    </p:spTree>
    <p:extLst>
      <p:ext uri="{BB962C8B-B14F-4D97-AF65-F5344CB8AC3E}">
        <p14:creationId xmlns:p14="http://schemas.microsoft.com/office/powerpoint/2010/main" val="2283650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FC93-AD7A-4B5C-AD6D-0F3EB801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D5 vs </a:t>
            </a:r>
            <a:r>
              <a:rPr lang="en-US" dirty="0" err="1"/>
              <a:t>cntl</a:t>
            </a:r>
            <a:r>
              <a:rPr lang="en-US" dirty="0"/>
              <a:t> pt3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2D570-CEF7-4EC6-B985-331CAD803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26" y="1690688"/>
            <a:ext cx="4439653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Leukocyte Aggregation (GO:0070486)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S100A9 -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regulates inflammation and the immune response (promotes macrophage transition and induces neutrophil release)</a:t>
            </a:r>
            <a:endParaRPr lang="en-US" dirty="0"/>
          </a:p>
          <a:p>
            <a:pPr lvl="1"/>
            <a:r>
              <a:rPr lang="en-US" dirty="0"/>
              <a:t>S100A8 -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regulates inflammation and the immune response (Neutrophil chemotaxis and proinflammatory cytokines)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E51DC2-E219-4D55-8B7B-BD1055139BA9}"/>
              </a:ext>
            </a:extLst>
          </p:cNvPr>
          <p:cNvSpPr txBox="1">
            <a:spLocks/>
          </p:cNvSpPr>
          <p:nvPr/>
        </p:nvSpPr>
        <p:spPr>
          <a:xfrm>
            <a:off x="5967663" y="1690688"/>
            <a:ext cx="44396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Positive Regulation Of DNA Demethylation (GO:1901537)</a:t>
            </a:r>
          </a:p>
          <a:p>
            <a:endParaRPr lang="en-US" dirty="0"/>
          </a:p>
          <a:p>
            <a:pPr lvl="1"/>
            <a:r>
              <a:rPr lang="en-US" dirty="0"/>
              <a:t>USP7 -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regulates the stability of many other proteins</a:t>
            </a:r>
            <a:endParaRPr lang="en-US" dirty="0"/>
          </a:p>
          <a:p>
            <a:pPr lvl="1"/>
            <a:r>
              <a:rPr lang="en-US" dirty="0"/>
              <a:t>HNRNPAB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plays a role in RNA splicing, nuclear export, and sensing, and regulates axon maturation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45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FC93-AD7A-4B5C-AD6D-0F3EB801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D5 vs </a:t>
            </a:r>
            <a:r>
              <a:rPr lang="en-US" dirty="0" err="1"/>
              <a:t>cntl</a:t>
            </a:r>
            <a:r>
              <a:rPr lang="en-US" dirty="0"/>
              <a:t> pt4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2D570-CEF7-4EC6-B985-331CAD803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26" y="1690688"/>
            <a:ext cx="443965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Detection Of Mechanical Stimulus (GO:0050982)</a:t>
            </a:r>
          </a:p>
          <a:p>
            <a:endParaRPr lang="en-US" dirty="0"/>
          </a:p>
          <a:p>
            <a:pPr lvl="1"/>
            <a:r>
              <a:rPr lang="en-US" dirty="0"/>
              <a:t>CSRP3 -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helps maintain muscle structure and function, and sarcomere assembly, and cytoskeleton integrity</a:t>
            </a:r>
            <a:endParaRPr lang="en-US" dirty="0"/>
          </a:p>
          <a:p>
            <a:pPr lvl="1"/>
            <a:r>
              <a:rPr lang="en-US" dirty="0"/>
              <a:t>PIEZO1 -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mechanosensitive ion channel that senses mechanical force and regulates many physiological processes</a:t>
            </a:r>
            <a:endParaRPr lang="en-US" dirty="0"/>
          </a:p>
          <a:p>
            <a:pPr lvl="1"/>
            <a:r>
              <a:rPr lang="en-US" dirty="0"/>
              <a:t>PKD2 - cell interactions and calcium signaling particularly in renal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E51DC2-E219-4D55-8B7B-BD1055139BA9}"/>
              </a:ext>
            </a:extLst>
          </p:cNvPr>
          <p:cNvSpPr txBox="1">
            <a:spLocks/>
          </p:cNvSpPr>
          <p:nvPr/>
        </p:nvSpPr>
        <p:spPr>
          <a:xfrm>
            <a:off x="5967663" y="1690688"/>
            <a:ext cx="44396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Neuromuscular Process (GO:0050905)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CLN3 -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autophagy, endocytosis, and lysosomal pH maintenance</a:t>
            </a:r>
            <a:endParaRPr lang="en-US" dirty="0"/>
          </a:p>
          <a:p>
            <a:pPr lvl="1"/>
            <a:r>
              <a:rPr lang="en-US" dirty="0"/>
              <a:t>MYCBP2 -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regulates neuronal development, cytoskeletal dynamics, and axonal degeneration</a:t>
            </a:r>
            <a:endParaRPr lang="en-US" dirty="0"/>
          </a:p>
          <a:p>
            <a:pPr lvl="1"/>
            <a:r>
              <a:rPr lang="en-US" dirty="0"/>
              <a:t>SHANK1 -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helps maintain and form excitatory synapses in the brain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13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8B62-D094-425E-A38F-CF2792D1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D14 vs D5</a:t>
            </a:r>
          </a:p>
        </p:txBody>
      </p:sp>
    </p:spTree>
    <p:extLst>
      <p:ext uri="{BB962C8B-B14F-4D97-AF65-F5344CB8AC3E}">
        <p14:creationId xmlns:p14="http://schemas.microsoft.com/office/powerpoint/2010/main" val="1454529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117B-2314-4CEB-865B-56E7F9C8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876" y="2766218"/>
            <a:ext cx="3904248" cy="1325563"/>
          </a:xfrm>
        </p:spPr>
        <p:txBody>
          <a:bodyPr/>
          <a:lstStyle/>
          <a:p>
            <a:r>
              <a:rPr lang="en-US" b="1" dirty="0"/>
              <a:t>Downregulated</a:t>
            </a:r>
          </a:p>
        </p:txBody>
      </p:sp>
    </p:spTree>
    <p:extLst>
      <p:ext uri="{BB962C8B-B14F-4D97-AF65-F5344CB8AC3E}">
        <p14:creationId xmlns:p14="http://schemas.microsoft.com/office/powerpoint/2010/main" val="207255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117B-2314-4CEB-865B-56E7F9C8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026" y="2766218"/>
            <a:ext cx="3027947" cy="1325563"/>
          </a:xfrm>
        </p:spPr>
        <p:txBody>
          <a:bodyPr/>
          <a:lstStyle/>
          <a:p>
            <a:r>
              <a:rPr lang="en-US" b="1" dirty="0"/>
              <a:t>Upregulated</a:t>
            </a:r>
          </a:p>
        </p:txBody>
      </p:sp>
    </p:spTree>
    <p:extLst>
      <p:ext uri="{BB962C8B-B14F-4D97-AF65-F5344CB8AC3E}">
        <p14:creationId xmlns:p14="http://schemas.microsoft.com/office/powerpoint/2010/main" val="3182666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DE04-39D6-4C94-96A3-4E813B12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Downregulated Gene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5AF65-1A49-4B2D-94E5-368B86B74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273" y="1825625"/>
            <a:ext cx="3942348" cy="466725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TFAP2A</a:t>
            </a:r>
          </a:p>
          <a:p>
            <a:pPr lvl="1"/>
            <a:r>
              <a:rPr lang="en-US" dirty="0"/>
              <a:t>SFRP4</a:t>
            </a:r>
          </a:p>
          <a:p>
            <a:pPr lvl="1"/>
            <a:r>
              <a:rPr lang="en-US" dirty="0"/>
              <a:t>HOXD9</a:t>
            </a:r>
          </a:p>
          <a:p>
            <a:pPr lvl="1"/>
            <a:r>
              <a:rPr lang="en-US" dirty="0"/>
              <a:t>RFLNA</a:t>
            </a:r>
          </a:p>
          <a:p>
            <a:pPr lvl="1"/>
            <a:r>
              <a:rPr lang="en-US" dirty="0"/>
              <a:t>BCKDHA</a:t>
            </a:r>
          </a:p>
          <a:p>
            <a:pPr lvl="1"/>
            <a:r>
              <a:rPr lang="en-US" dirty="0"/>
              <a:t>MCCC2</a:t>
            </a:r>
          </a:p>
          <a:p>
            <a:pPr lvl="1"/>
            <a:r>
              <a:rPr lang="en-US" dirty="0"/>
              <a:t>ECHS1</a:t>
            </a:r>
          </a:p>
          <a:p>
            <a:pPr lvl="1"/>
            <a:r>
              <a:rPr lang="en-US" dirty="0"/>
              <a:t>IVD</a:t>
            </a:r>
          </a:p>
          <a:p>
            <a:pPr lvl="1"/>
            <a:r>
              <a:rPr lang="en-US" dirty="0"/>
              <a:t>MYH3</a:t>
            </a:r>
          </a:p>
          <a:p>
            <a:pPr lvl="1"/>
            <a:r>
              <a:rPr lang="en-US" dirty="0"/>
              <a:t>TPM1</a:t>
            </a:r>
          </a:p>
          <a:p>
            <a:pPr lvl="1"/>
            <a:r>
              <a:rPr lang="en-US" dirty="0"/>
              <a:t>TNNT3</a:t>
            </a:r>
          </a:p>
          <a:p>
            <a:pPr lvl="1"/>
            <a:r>
              <a:rPr lang="en-US" dirty="0"/>
              <a:t>CASQ1</a:t>
            </a:r>
          </a:p>
          <a:p>
            <a:pPr lvl="1"/>
            <a:r>
              <a:rPr lang="en-US" dirty="0"/>
              <a:t>MYOZ1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63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745B-D3B9-4B81-903B-B09324E8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D14 vs </a:t>
            </a:r>
            <a:r>
              <a:rPr lang="en-US" dirty="0" err="1"/>
              <a:t>cntl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79CE5-F795-4C50-9AFE-82D5E94D1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Skeletal System Morphogenesis (GO:0048705)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TFAP2A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embryonic development, cell division, and apoptosis</a:t>
            </a:r>
            <a:endParaRPr lang="en-US" dirty="0"/>
          </a:p>
          <a:p>
            <a:pPr lvl="1"/>
            <a:r>
              <a:rPr lang="en-US" dirty="0"/>
              <a:t>SFRP4 -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bone development, fatty tissue development</a:t>
            </a:r>
            <a:endParaRPr lang="en-US" dirty="0"/>
          </a:p>
          <a:p>
            <a:pPr lvl="1"/>
            <a:r>
              <a:rPr lang="en-US" dirty="0"/>
              <a:t>HOXD9 - involved in mediating the transition of cells through the G1-phase</a:t>
            </a:r>
          </a:p>
          <a:p>
            <a:pPr lvl="1"/>
            <a:r>
              <a:rPr lang="en-US" dirty="0"/>
              <a:t>RFLNA - regulates actin networks and forms actin cytoskeletons</a:t>
            </a:r>
          </a:p>
        </p:txBody>
      </p:sp>
    </p:spTree>
    <p:extLst>
      <p:ext uri="{BB962C8B-B14F-4D97-AF65-F5344CB8AC3E}">
        <p14:creationId xmlns:p14="http://schemas.microsoft.com/office/powerpoint/2010/main" val="2304190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6642-45C8-4982-AEEE-E7E5C7C2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D5 vs </a:t>
            </a:r>
            <a:r>
              <a:rPr lang="en-US" dirty="0" err="1"/>
              <a:t>cntl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362A-693E-4131-87E8-BA159503C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173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Branched-Chain Amino Acid Metabolic Process (GO:0009081)</a:t>
            </a:r>
          </a:p>
          <a:p>
            <a:endParaRPr lang="en-US" dirty="0"/>
          </a:p>
          <a:p>
            <a:pPr lvl="1"/>
            <a:r>
              <a:rPr lang="en-US" dirty="0"/>
              <a:t>BCKDHA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breaks down the amino acids leucine, isoleucine, and valine</a:t>
            </a:r>
            <a:endParaRPr lang="en-US" dirty="0"/>
          </a:p>
          <a:p>
            <a:pPr lvl="1"/>
            <a:r>
              <a:rPr lang="en-US" dirty="0"/>
              <a:t>MCCC2 -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leucine and isovaleric acid catabolism</a:t>
            </a:r>
            <a:endParaRPr lang="en-US" dirty="0"/>
          </a:p>
          <a:p>
            <a:pPr lvl="1"/>
            <a:r>
              <a:rPr lang="en-US" dirty="0"/>
              <a:t>ECHS1 -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valine, leucine, and isoleucine and oxidation of fatty acids</a:t>
            </a:r>
            <a:endParaRPr lang="en-US" dirty="0"/>
          </a:p>
          <a:p>
            <a:pPr lvl="1"/>
            <a:r>
              <a:rPr lang="en-US" dirty="0"/>
              <a:t>IVD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break down leucine, an amino acid, into molecules that can be used for energy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448D6E-8AA0-457F-95B4-95DC62E34FE3}"/>
              </a:ext>
            </a:extLst>
          </p:cNvPr>
          <p:cNvSpPr txBox="1">
            <a:spLocks/>
          </p:cNvSpPr>
          <p:nvPr/>
        </p:nvSpPr>
        <p:spPr>
          <a:xfrm>
            <a:off x="6509084" y="1825625"/>
            <a:ext cx="44717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Sarcomere Organization (GO:0045214)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MYH3 -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specifies the production of myosin-3, a protein that helps muscles develop and contract</a:t>
            </a:r>
            <a:endParaRPr lang="en-US" dirty="0"/>
          </a:p>
          <a:p>
            <a:pPr lvl="1"/>
            <a:r>
              <a:rPr lang="en-US" dirty="0"/>
              <a:t>TPM1 -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regulates cell shape and strength by stabilizing the thin filament and facilitating actin's interaction with myosin</a:t>
            </a:r>
            <a:endParaRPr lang="en-US" dirty="0"/>
          </a:p>
          <a:p>
            <a:pPr lvl="1"/>
            <a:r>
              <a:rPr lang="en-US" dirty="0"/>
              <a:t>TNNT3 -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produces troponin T, which helps regulate muscle contraction</a:t>
            </a:r>
            <a:endParaRPr lang="en-US" dirty="0"/>
          </a:p>
          <a:p>
            <a:pPr lvl="1"/>
            <a:r>
              <a:rPr lang="en-US" dirty="0"/>
              <a:t>CASQ1 -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regulates calcium levels in muscle cells</a:t>
            </a:r>
            <a:endParaRPr lang="en-US" dirty="0"/>
          </a:p>
          <a:p>
            <a:pPr lvl="1"/>
            <a:r>
              <a:rPr lang="en-US" dirty="0"/>
              <a:t>MYOZ1 </a:t>
            </a:r>
            <a:r>
              <a:rPr lang="en-US"/>
              <a:t>- </a:t>
            </a:r>
            <a:r>
              <a:rPr lang="en-US" b="0" i="0">
                <a:solidFill>
                  <a:srgbClr val="001D35"/>
                </a:solidFill>
                <a:effectLst/>
                <a:latin typeface="Google Sans"/>
              </a:rPr>
              <a:t>regulate calcineurin signaling by binding to calcineurin and tethering it to the sarcomere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84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091F-4280-416B-812B-3509BB720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D14 vs D5</a:t>
            </a:r>
          </a:p>
        </p:txBody>
      </p:sp>
    </p:spTree>
    <p:extLst>
      <p:ext uri="{BB962C8B-B14F-4D97-AF65-F5344CB8AC3E}">
        <p14:creationId xmlns:p14="http://schemas.microsoft.com/office/powerpoint/2010/main" val="406117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0E9F-9A50-4808-8DD4-6DE5FC7B4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958" y="-230021"/>
            <a:ext cx="10515600" cy="1325563"/>
          </a:xfrm>
        </p:spPr>
        <p:txBody>
          <a:bodyPr/>
          <a:lstStyle/>
          <a:p>
            <a:r>
              <a:rPr lang="en-US" dirty="0"/>
              <a:t>Total Upregulated Gene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3DCAD-9BED-4256-868F-8D51A23CD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50432" cy="435133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TBX1</a:t>
            </a:r>
          </a:p>
          <a:p>
            <a:pPr lvl="1"/>
            <a:r>
              <a:rPr lang="en-US" dirty="0"/>
              <a:t>MYF6</a:t>
            </a:r>
          </a:p>
          <a:p>
            <a:pPr lvl="1"/>
            <a:r>
              <a:rPr lang="en-US" dirty="0"/>
              <a:t>SIX2</a:t>
            </a:r>
          </a:p>
          <a:p>
            <a:pPr lvl="1"/>
            <a:r>
              <a:rPr lang="en-US" dirty="0"/>
              <a:t>CREBBP</a:t>
            </a:r>
          </a:p>
          <a:p>
            <a:pPr lvl="1"/>
            <a:r>
              <a:rPr lang="en-US" dirty="0"/>
              <a:t>LRG1</a:t>
            </a:r>
          </a:p>
          <a:p>
            <a:pPr lvl="1"/>
            <a:r>
              <a:rPr lang="en-US" dirty="0"/>
              <a:t>EP300</a:t>
            </a:r>
          </a:p>
          <a:p>
            <a:pPr lvl="1"/>
            <a:r>
              <a:rPr lang="en-US" dirty="0"/>
              <a:t>RNF111</a:t>
            </a:r>
          </a:p>
          <a:p>
            <a:pPr lvl="1"/>
            <a:r>
              <a:rPr lang="en-US" dirty="0"/>
              <a:t>HIPK2</a:t>
            </a:r>
          </a:p>
          <a:p>
            <a:pPr lvl="1"/>
            <a:r>
              <a:rPr lang="en-US" dirty="0"/>
              <a:t>BMPR2</a:t>
            </a:r>
          </a:p>
          <a:p>
            <a:pPr lvl="1"/>
            <a:r>
              <a:rPr lang="en-US" dirty="0"/>
              <a:t>FOXF1</a:t>
            </a:r>
          </a:p>
          <a:p>
            <a:pPr lvl="1"/>
            <a:r>
              <a:rPr lang="en-US" dirty="0"/>
              <a:t>NF1</a:t>
            </a:r>
          </a:p>
          <a:p>
            <a:pPr lvl="1"/>
            <a:r>
              <a:rPr lang="en-US" dirty="0"/>
              <a:t>PKD2</a:t>
            </a:r>
          </a:p>
          <a:p>
            <a:pPr lvl="1"/>
            <a:r>
              <a:rPr lang="en-US" dirty="0"/>
              <a:t>TBX2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655B7DD-13A3-40B1-BB1F-BDFD3E965E9C}"/>
              </a:ext>
            </a:extLst>
          </p:cNvPr>
          <p:cNvSpPr txBox="1">
            <a:spLocks/>
          </p:cNvSpPr>
          <p:nvPr/>
        </p:nvSpPr>
        <p:spPr>
          <a:xfrm>
            <a:off x="4106778" y="1577348"/>
            <a:ext cx="3043990" cy="48478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SPEF1</a:t>
            </a:r>
          </a:p>
          <a:p>
            <a:pPr lvl="1"/>
            <a:r>
              <a:rPr lang="en-US" dirty="0"/>
              <a:t>NAV3</a:t>
            </a:r>
          </a:p>
          <a:p>
            <a:pPr lvl="1"/>
            <a:r>
              <a:rPr lang="en-US" dirty="0"/>
              <a:t>ATXN7</a:t>
            </a:r>
          </a:p>
          <a:p>
            <a:pPr lvl="1"/>
            <a:r>
              <a:rPr lang="en-US" dirty="0"/>
              <a:t>TAOK1</a:t>
            </a:r>
          </a:p>
          <a:p>
            <a:pPr lvl="1"/>
            <a:r>
              <a:rPr lang="en-US" dirty="0"/>
              <a:t>FOXC1</a:t>
            </a:r>
          </a:p>
          <a:p>
            <a:pPr lvl="1"/>
            <a:r>
              <a:rPr lang="en-US" dirty="0"/>
              <a:t>SEMA6A</a:t>
            </a:r>
          </a:p>
          <a:p>
            <a:pPr lvl="1"/>
            <a:r>
              <a:rPr lang="en-US" dirty="0"/>
              <a:t>SERPINE1</a:t>
            </a:r>
          </a:p>
          <a:p>
            <a:pPr lvl="1"/>
            <a:r>
              <a:rPr lang="en-US" dirty="0"/>
              <a:t>HIPK1</a:t>
            </a:r>
          </a:p>
          <a:p>
            <a:pPr lvl="1"/>
            <a:r>
              <a:rPr lang="en-US" dirty="0"/>
              <a:t>RUNX1</a:t>
            </a:r>
          </a:p>
          <a:p>
            <a:pPr lvl="1"/>
            <a:r>
              <a:rPr lang="en-US" dirty="0"/>
              <a:t>SPRED1</a:t>
            </a:r>
          </a:p>
          <a:p>
            <a:pPr lvl="1"/>
            <a:r>
              <a:rPr lang="en-US" dirty="0"/>
              <a:t>ADAMTS1</a:t>
            </a:r>
          </a:p>
          <a:p>
            <a:pPr lvl="1"/>
            <a:r>
              <a:rPr lang="en-US" dirty="0"/>
              <a:t>AGO2</a:t>
            </a:r>
          </a:p>
          <a:p>
            <a:pPr lvl="1"/>
            <a:r>
              <a:rPr lang="en-US" dirty="0"/>
              <a:t>STAB1</a:t>
            </a:r>
          </a:p>
          <a:p>
            <a:pPr lvl="1"/>
            <a:r>
              <a:rPr lang="en-US" dirty="0"/>
              <a:t>ANGPTL4</a:t>
            </a:r>
          </a:p>
          <a:p>
            <a:pPr lvl="1"/>
            <a:r>
              <a:rPr lang="en-US" dirty="0"/>
              <a:t>EPHA1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0C87D2-6B9B-45CF-A721-FB04F8B3CEBF}"/>
              </a:ext>
            </a:extLst>
          </p:cNvPr>
          <p:cNvSpPr txBox="1">
            <a:spLocks/>
          </p:cNvSpPr>
          <p:nvPr/>
        </p:nvSpPr>
        <p:spPr>
          <a:xfrm>
            <a:off x="7263063" y="1690688"/>
            <a:ext cx="3043990" cy="484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r>
              <a:rPr lang="en-US" dirty="0"/>
              <a:t>S100A9</a:t>
            </a:r>
          </a:p>
          <a:p>
            <a:pPr lvl="1"/>
            <a:r>
              <a:rPr lang="en-US" dirty="0"/>
              <a:t>S100A8</a:t>
            </a:r>
          </a:p>
          <a:p>
            <a:pPr lvl="1"/>
            <a:r>
              <a:rPr lang="en-US" dirty="0"/>
              <a:t>USP7</a:t>
            </a:r>
          </a:p>
          <a:p>
            <a:pPr lvl="1"/>
            <a:r>
              <a:rPr lang="en-US" dirty="0"/>
              <a:t>HNRNPAB</a:t>
            </a:r>
          </a:p>
          <a:p>
            <a:pPr lvl="1"/>
            <a:r>
              <a:rPr lang="en-US" dirty="0"/>
              <a:t>CSRP3</a:t>
            </a:r>
          </a:p>
          <a:p>
            <a:pPr lvl="1"/>
            <a:r>
              <a:rPr lang="en-US" dirty="0"/>
              <a:t>PIEZO1</a:t>
            </a:r>
          </a:p>
          <a:p>
            <a:pPr lvl="1"/>
            <a:r>
              <a:rPr lang="en-US" dirty="0"/>
              <a:t>CLN3</a:t>
            </a:r>
          </a:p>
          <a:p>
            <a:pPr lvl="1"/>
            <a:r>
              <a:rPr lang="en-US" dirty="0"/>
              <a:t>MYCBP2</a:t>
            </a:r>
          </a:p>
          <a:p>
            <a:pPr lvl="1"/>
            <a:r>
              <a:rPr lang="en-US" dirty="0"/>
              <a:t>SHANK1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6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1CAD3E-6B09-BD3A-81AE-22AA05ECD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5719-8CC7-FE3B-6870-559613746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Aharoni" panose="02010803020104030203" pitchFamily="2" charset="-79"/>
                <a:cs typeface="Aharoni" panose="02010803020104030203" pitchFamily="2" charset="-79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393434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55E7-C46C-45A0-5B9B-CA7F237A5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Aharoni" panose="02010803020104030203" pitchFamily="2" charset="-79"/>
                <a:cs typeface="Aharoni" panose="02010803020104030203" pitchFamily="2" charset="-79"/>
              </a:rPr>
              <a:t>Gene Expression (grouped samples and conditions) for all genes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2788D2-B9FD-5716-FF57-CB35044DD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809" y="1325563"/>
            <a:ext cx="7924382" cy="526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2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56E147-7995-4F2A-0918-EFE3F9DBC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5FDDE-0DF3-C2A0-1A27-A428E8D32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Aharoni" panose="02010803020104030203" pitchFamily="2" charset="-79"/>
                <a:cs typeface="Aharoni" panose="02010803020104030203" pitchFamily="2" charset="-79"/>
              </a:rPr>
              <a:t>Selecting for top 3 upregulated hits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B54AF-CED1-BE7F-DE10-B46B92D49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731" y="1419225"/>
            <a:ext cx="7894537" cy="524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34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2FF718-5067-0058-B033-99839DAE0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9184-4FCD-FDD9-D863-8AB8B031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Aharoni" panose="02010803020104030203" pitchFamily="2" charset="-79"/>
                <a:cs typeface="Aharoni" panose="02010803020104030203" pitchFamily="2" charset="-79"/>
              </a:rPr>
              <a:t>Removing Top 3 Hits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78953D-C9B8-721F-D04E-A31396395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85" y="965835"/>
            <a:ext cx="8558429" cy="5686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EB016C-9E7C-F999-2EE1-916C1BA7E353}"/>
              </a:ext>
            </a:extLst>
          </p:cNvPr>
          <p:cNvSpPr txBox="1"/>
          <p:nvPr/>
        </p:nvSpPr>
        <p:spPr>
          <a:xfrm>
            <a:off x="9037320" y="1120140"/>
            <a:ext cx="27127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removing top 3 hits, we can also discern that there are other more variably expressed genes, such as: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BMPR2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SPRED1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S100A8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S100A9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HIPK1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PKD2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ATXN7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MYCBP2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CREBBP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USP7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RUNX1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ANGPTL4</a:t>
            </a:r>
          </a:p>
        </p:txBody>
      </p:sp>
    </p:spTree>
    <p:extLst>
      <p:ext uri="{BB962C8B-B14F-4D97-AF65-F5344CB8AC3E}">
        <p14:creationId xmlns:p14="http://schemas.microsoft.com/office/powerpoint/2010/main" val="81543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B948A9-A62F-CF58-A261-BCCB024BF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BCDB-93F3-F2F7-ABC0-EB15C3138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Aharoni" panose="02010803020104030203" pitchFamily="2" charset="-79"/>
                <a:cs typeface="Aharoni" panose="02010803020104030203" pitchFamily="2" charset="-79"/>
              </a:rPr>
              <a:t>Heatmap for all genes (FPKM)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11449-788C-DD5E-ADE2-C5B504AAD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382" y="1034732"/>
            <a:ext cx="7849235" cy="563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82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2B74C6-E960-252C-4B03-7D06F2A30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DF14-BC25-8F06-B9A5-B34FF773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Aharoni" panose="02010803020104030203" pitchFamily="2" charset="-79"/>
                <a:cs typeface="Aharoni" panose="02010803020104030203" pitchFamily="2" charset="-79"/>
              </a:rPr>
              <a:t>Heatmap for Top 3 Hits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063928-E47E-3942-714F-BA926678E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698" y="1443037"/>
            <a:ext cx="6650604" cy="505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1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1368</Words>
  <Application>Microsoft Office PowerPoint</Application>
  <PresentationFormat>Widescreen</PresentationFormat>
  <Paragraphs>197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Aharoni</vt:lpstr>
      <vt:lpstr>Arial</vt:lpstr>
      <vt:lpstr>Calibri</vt:lpstr>
      <vt:lpstr>Calibri Light</vt:lpstr>
      <vt:lpstr>ElsevierGulliver</vt:lpstr>
      <vt:lpstr>Google Sans</vt:lpstr>
      <vt:lpstr>Office Theme</vt:lpstr>
      <vt:lpstr>Col1GFP Bulk RNAseq</vt:lpstr>
      <vt:lpstr>Upregulated</vt:lpstr>
      <vt:lpstr>Total Upregulated Gene List</vt:lpstr>
      <vt:lpstr>Results</vt:lpstr>
      <vt:lpstr>Gene Expression (grouped samples and conditions) for all genes</vt:lpstr>
      <vt:lpstr>Selecting for top 3 upregulated hits</vt:lpstr>
      <vt:lpstr>Removing Top 3 Hits</vt:lpstr>
      <vt:lpstr>Heatmap for all genes (FPKM)</vt:lpstr>
      <vt:lpstr>Heatmap for Top 3 Hits</vt:lpstr>
      <vt:lpstr>Heatmap Removing Top 3 Hits</vt:lpstr>
      <vt:lpstr>Top Picks of Upregulated Genes Involved in Remodeling, or Regulating Cell Processes</vt:lpstr>
      <vt:lpstr>Some genes downregulated after D5</vt:lpstr>
      <vt:lpstr>D14 vs cntl</vt:lpstr>
      <vt:lpstr>D5 vs cntl</vt:lpstr>
      <vt:lpstr>D5 vs cntl pt2</vt:lpstr>
      <vt:lpstr>D5 vs cntl pt3</vt:lpstr>
      <vt:lpstr>D5 vs cntl pt4</vt:lpstr>
      <vt:lpstr>D14 vs D5</vt:lpstr>
      <vt:lpstr>Downregulated</vt:lpstr>
      <vt:lpstr>Total Downregulated Gene List</vt:lpstr>
      <vt:lpstr>D14 vs cntl</vt:lpstr>
      <vt:lpstr>D5 vs cntl</vt:lpstr>
      <vt:lpstr>D14 vs D5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Col1GFP Bulk RNAseq</dc:title>
  <dc:creator>Bates, Zane T.</dc:creator>
  <cp:lastModifiedBy>Zane Bates</cp:lastModifiedBy>
  <cp:revision>9</cp:revision>
  <dcterms:created xsi:type="dcterms:W3CDTF">2025-02-05T17:34:43Z</dcterms:created>
  <dcterms:modified xsi:type="dcterms:W3CDTF">2025-02-10T21:09:12Z</dcterms:modified>
</cp:coreProperties>
</file>