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261" r:id="rId4"/>
    <p:sldId id="257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07" r:id="rId31"/>
    <p:sldId id="284" r:id="rId32"/>
    <p:sldId id="285" r:id="rId33"/>
    <p:sldId id="286" r:id="rId34"/>
    <p:sldId id="287" r:id="rId35"/>
    <p:sldId id="308" r:id="rId36"/>
    <p:sldId id="288" r:id="rId37"/>
    <p:sldId id="289" r:id="rId38"/>
    <p:sldId id="290" r:id="rId39"/>
    <p:sldId id="291" r:id="rId40"/>
    <p:sldId id="292" r:id="rId41"/>
    <p:sldId id="293" r:id="rId42"/>
    <p:sldId id="309" r:id="rId43"/>
    <p:sldId id="294" r:id="rId44"/>
    <p:sldId id="310" r:id="rId45"/>
    <p:sldId id="295" r:id="rId46"/>
    <p:sldId id="296" r:id="rId47"/>
    <p:sldId id="297" r:id="rId48"/>
    <p:sldId id="299" r:id="rId49"/>
    <p:sldId id="300" r:id="rId50"/>
    <p:sldId id="260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6372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7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6" y="2060848"/>
            <a:ext cx="9145326" cy="276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" y="692696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说出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中至少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5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个的默认拦截</a:t>
            </a:r>
            <a:r>
              <a:rPr lang="zh-CN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器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1914798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fileUpload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i18n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modelDriven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params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prepare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token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tokenSession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validation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 </a:t>
            </a:r>
          </a:p>
        </p:txBody>
      </p:sp>
    </p:spTree>
    <p:extLst>
      <p:ext uri="{BB962C8B-B14F-4D97-AF65-F5344CB8AC3E}">
        <p14:creationId xmlns:p14="http://schemas.microsoft.com/office/powerpoint/2010/main" val="139500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谈谈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ValueStack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4"/>
            <a:ext cx="8424936" cy="4752528"/>
          </a:xfrm>
        </p:spPr>
        <p:txBody>
          <a:bodyPr>
            <a:noAutofit/>
          </a:bodyPr>
          <a:lstStyle/>
          <a:p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ValueStack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贯穿整个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Action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的生命周期，保存在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request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域中，所以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ValueStack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request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的生命周期一样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接受一个请求时，会迅速创建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ActionContext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ValueStack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Action.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然后把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Action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存放进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ValueStack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，所以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Action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的实例变量可以被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OGNL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访问。 请求来的时候，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ValueStack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的生命开始；请求结束，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ValueStack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的生命结束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值栈是多实例的，因为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是多例的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Servlet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不一样，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Servelt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是单例的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，而每个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Action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都有一个对应的值栈，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对象默认保存在栈顶；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③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ValueStack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本质上就是一个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ArrayList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查看源代码得到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④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OGNL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访问值栈的内容时，不需要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号，而访问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request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application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attr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时，需要加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号；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⑤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Struts2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重写了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request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getAttribute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方法，所以可以使用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EL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直接访问值栈中的内容</a:t>
            </a:r>
          </a:p>
          <a:p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84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ActionContext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ServletContext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pageContext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的区别 </a:t>
            </a:r>
            <a:r>
              <a:rPr lang="zh-CN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？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2077691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ActionContext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API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：是当前的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Action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的上下文环境</a:t>
            </a:r>
          </a:p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ServletContext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PageContext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Servlet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API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1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Struts2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有哪几种结果类型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1338734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参看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struts-default.xml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中的相关配置：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dispatcher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chain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redirect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79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拦截器的生命周期与工作过程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4147046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每个拦截器都是需要实现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Interceptor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：在拦截器被创建后立即被调用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它在拦截器的生命周期内只被调用一次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可以在该方法中对相关资源进行必要的初始化；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intercept(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ActionInvocation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invocation)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：每拦截一个动作请求，该方法就会被调用一次；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destroy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：该方法将在拦截器被销毁之前被调用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它在拦截器的生命周期内也只被调用一次；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44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如何在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中使用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Ajax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功能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JSON plugin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DOJO plugin  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③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DWR plugin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④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Stream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结果类型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176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692696"/>
            <a:ext cx="9036496" cy="1143000"/>
          </a:xfrm>
        </p:spPr>
        <p:txBody>
          <a:bodyPr>
            <a:normAutofit/>
          </a:bodyPr>
          <a:lstStyle/>
          <a:p>
            <a:r>
              <a:rPr lang="zh-CN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Hibernate </a:t>
            </a:r>
            <a:r>
              <a:rPr lang="zh-CN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</a:t>
            </a:r>
            <a:r>
              <a:rPr lang="en-US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Java </a:t>
            </a:r>
            <a:r>
              <a:rPr lang="zh-CN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对象的状态有哪些 ？</a:t>
            </a:r>
            <a:endParaRPr lang="zh-CN" altLang="en-US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920" y="1844824"/>
            <a:ext cx="8362880" cy="45259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站在持久化的角度</a:t>
            </a:r>
            <a:r>
              <a:rPr lang="en-US" altLang="zh-CN" sz="2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Hibernate </a:t>
            </a:r>
            <a:r>
              <a:rPr lang="zh-CN" altLang="en-US" sz="2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把对象分为 </a:t>
            </a:r>
            <a:r>
              <a:rPr lang="en-US" altLang="zh-CN" sz="2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 </a:t>
            </a:r>
            <a:r>
              <a:rPr lang="zh-CN" altLang="en-US" sz="2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种状态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持久化状态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临时状态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游离状态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删除状态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Session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的特定方法能使对象从一个状态转换到另一个状态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3856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70" y="53762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对象的状态转换图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07504" y="1556792"/>
            <a:ext cx="8856662" cy="4752975"/>
            <a:chOff x="68" y="935"/>
            <a:chExt cx="5579" cy="2994"/>
          </a:xfrm>
        </p:grpSpPr>
        <p:sp>
          <p:nvSpPr>
            <p:cNvPr id="39940" name="AutoShape 6"/>
            <p:cNvSpPr>
              <a:spLocks noChangeArrowheads="1"/>
            </p:cNvSpPr>
            <p:nvPr/>
          </p:nvSpPr>
          <p:spPr bwMode="auto">
            <a:xfrm>
              <a:off x="2215" y="1061"/>
              <a:ext cx="717" cy="28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>
                  <a:ea typeface="仿宋_GB2312" pitchFamily="49" charset="-122"/>
                </a:rPr>
                <a:t>临时状态</a:t>
              </a:r>
            </a:p>
          </p:txBody>
        </p:sp>
        <p:sp>
          <p:nvSpPr>
            <p:cNvPr id="39941" name="AutoShape 7"/>
            <p:cNvSpPr>
              <a:spLocks noChangeArrowheads="1"/>
            </p:cNvSpPr>
            <p:nvPr/>
          </p:nvSpPr>
          <p:spPr bwMode="auto">
            <a:xfrm>
              <a:off x="2235" y="2380"/>
              <a:ext cx="735" cy="28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>
                  <a:ea typeface="仿宋_GB2312" pitchFamily="49" charset="-122"/>
                </a:rPr>
                <a:t>持久化状态</a:t>
              </a:r>
            </a:p>
          </p:txBody>
        </p:sp>
        <p:sp>
          <p:nvSpPr>
            <p:cNvPr id="39942" name="AutoShape 8"/>
            <p:cNvSpPr>
              <a:spLocks noChangeArrowheads="1"/>
            </p:cNvSpPr>
            <p:nvPr/>
          </p:nvSpPr>
          <p:spPr bwMode="auto">
            <a:xfrm>
              <a:off x="2300" y="3664"/>
              <a:ext cx="792" cy="2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>
                  <a:ea typeface="仿宋_GB2312" pitchFamily="49" charset="-122"/>
                </a:rPr>
                <a:t>游离状态</a:t>
              </a:r>
            </a:p>
          </p:txBody>
        </p:sp>
        <p:sp>
          <p:nvSpPr>
            <p:cNvPr id="39943" name="AutoShape 9"/>
            <p:cNvSpPr>
              <a:spLocks noChangeArrowheads="1"/>
            </p:cNvSpPr>
            <p:nvPr/>
          </p:nvSpPr>
          <p:spPr bwMode="auto">
            <a:xfrm>
              <a:off x="3931" y="2373"/>
              <a:ext cx="725" cy="2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>
                  <a:ea typeface="仿宋_GB2312" pitchFamily="49" charset="-122"/>
                </a:rPr>
                <a:t>删除状态</a:t>
              </a:r>
            </a:p>
          </p:txBody>
        </p:sp>
        <p:sp>
          <p:nvSpPr>
            <p:cNvPr id="39944" name="Oval 10"/>
            <p:cNvSpPr>
              <a:spLocks noChangeArrowheads="1"/>
            </p:cNvSpPr>
            <p:nvPr/>
          </p:nvSpPr>
          <p:spPr bwMode="auto">
            <a:xfrm>
              <a:off x="930" y="1071"/>
              <a:ext cx="227" cy="2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Line 11"/>
            <p:cNvSpPr>
              <a:spLocks noChangeShapeType="1"/>
            </p:cNvSpPr>
            <p:nvPr/>
          </p:nvSpPr>
          <p:spPr bwMode="auto">
            <a:xfrm>
              <a:off x="1112" y="1207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6" name="Text Box 12"/>
            <p:cNvSpPr txBox="1">
              <a:spLocks noChangeArrowheads="1"/>
            </p:cNvSpPr>
            <p:nvPr/>
          </p:nvSpPr>
          <p:spPr bwMode="auto">
            <a:xfrm>
              <a:off x="1293" y="935"/>
              <a:ext cx="7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FF"/>
                  </a:solidFill>
                  <a:latin typeface="Arial" charset="0"/>
                  <a:ea typeface="仿宋_GB2312" pitchFamily="49" charset="-122"/>
                </a:rPr>
                <a:t>new</a:t>
              </a:r>
              <a:r>
                <a:rPr lang="en-US" altLang="zh-CN" sz="1400" dirty="0">
                  <a:latin typeface="Arial" charset="0"/>
                  <a:ea typeface="仿宋_GB2312" pitchFamily="49" charset="-122"/>
                </a:rPr>
                <a:t> </a:t>
              </a:r>
              <a:r>
                <a:rPr lang="zh-CN" altLang="en-US" sz="1400" dirty="0">
                  <a:latin typeface="Arial" charset="0"/>
                  <a:ea typeface="仿宋_GB2312" pitchFamily="49" charset="-122"/>
                </a:rPr>
                <a:t>语句</a:t>
              </a:r>
            </a:p>
          </p:txBody>
        </p:sp>
        <p:sp>
          <p:nvSpPr>
            <p:cNvPr id="39947" name="Line 13"/>
            <p:cNvSpPr>
              <a:spLocks noChangeShapeType="1"/>
            </p:cNvSpPr>
            <p:nvPr/>
          </p:nvSpPr>
          <p:spPr bwMode="auto">
            <a:xfrm>
              <a:off x="1049" y="1305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Line 14"/>
            <p:cNvSpPr>
              <a:spLocks noChangeShapeType="1"/>
            </p:cNvSpPr>
            <p:nvPr/>
          </p:nvSpPr>
          <p:spPr bwMode="auto">
            <a:xfrm>
              <a:off x="1049" y="2536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Text Box 15"/>
            <p:cNvSpPr txBox="1">
              <a:spLocks noChangeArrowheads="1"/>
            </p:cNvSpPr>
            <p:nvPr/>
          </p:nvSpPr>
          <p:spPr bwMode="auto">
            <a:xfrm>
              <a:off x="68" y="1298"/>
              <a:ext cx="1088" cy="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0000FF"/>
                  </a:solidFill>
                  <a:latin typeface="Arial" charset="0"/>
                  <a:ea typeface="仿宋_GB2312" pitchFamily="49" charset="-122"/>
                </a:rPr>
                <a:t>get()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0000FF"/>
                  </a:solidFill>
                  <a:latin typeface="Arial" charset="0"/>
                  <a:ea typeface="仿宋_GB2312" pitchFamily="49" charset="-122"/>
                </a:rPr>
                <a:t>Load()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200" dirty="0" err="1">
                  <a:latin typeface="Arial" charset="0"/>
                  <a:ea typeface="仿宋_GB2312" pitchFamily="49" charset="-122"/>
                </a:rPr>
                <a:t>Query.list</a:t>
              </a:r>
              <a:r>
                <a:rPr lang="en-US" altLang="zh-CN" sz="1200" dirty="0">
                  <a:latin typeface="Arial" charset="0"/>
                  <a:ea typeface="仿宋_GB2312" pitchFamily="49" charset="-122"/>
                </a:rPr>
                <a:t>()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200" dirty="0" err="1">
                  <a:latin typeface="Arial" charset="0"/>
                  <a:ea typeface="仿宋_GB2312" pitchFamily="49" charset="-122"/>
                </a:rPr>
                <a:t>Query.uniqueResult</a:t>
              </a:r>
              <a:r>
                <a:rPr lang="en-US" altLang="zh-CN" sz="1200" dirty="0">
                  <a:latin typeface="Arial" charset="0"/>
                  <a:ea typeface="仿宋_GB2312" pitchFamily="49" charset="-122"/>
                </a:rPr>
                <a:t>()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200" dirty="0" err="1">
                  <a:latin typeface="Arial" charset="0"/>
                  <a:ea typeface="仿宋_GB2312" pitchFamily="49" charset="-122"/>
                </a:rPr>
                <a:t>Query.iterator</a:t>
              </a:r>
              <a:r>
                <a:rPr lang="en-US" altLang="zh-CN" sz="1200" dirty="0">
                  <a:latin typeface="Arial" charset="0"/>
                  <a:ea typeface="仿宋_GB2312" pitchFamily="49" charset="-122"/>
                </a:rPr>
                <a:t>()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200" dirty="0" err="1">
                  <a:latin typeface="Arial" charset="0"/>
                  <a:ea typeface="仿宋_GB2312" pitchFamily="49" charset="-122"/>
                </a:rPr>
                <a:t>Query.scoll</a:t>
              </a:r>
              <a:r>
                <a:rPr lang="en-US" altLang="zh-CN" sz="1200" dirty="0">
                  <a:latin typeface="Arial" charset="0"/>
                  <a:ea typeface="仿宋_GB2312" pitchFamily="49" charset="-122"/>
                </a:rPr>
                <a:t>()</a:t>
              </a:r>
            </a:p>
          </p:txBody>
        </p:sp>
        <p:sp>
          <p:nvSpPr>
            <p:cNvPr id="39950" name="Line 16"/>
            <p:cNvSpPr>
              <a:spLocks noChangeShapeType="1"/>
            </p:cNvSpPr>
            <p:nvPr/>
          </p:nvSpPr>
          <p:spPr bwMode="auto">
            <a:xfrm>
              <a:off x="2562" y="1343"/>
              <a:ext cx="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Text Box 17"/>
            <p:cNvSpPr txBox="1">
              <a:spLocks noChangeArrowheads="1"/>
            </p:cNvSpPr>
            <p:nvPr/>
          </p:nvSpPr>
          <p:spPr bwMode="auto">
            <a:xfrm>
              <a:off x="1792" y="1468"/>
              <a:ext cx="861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0000FF"/>
                  </a:solidFill>
                  <a:latin typeface="Arial" charset="0"/>
                  <a:ea typeface="仿宋_GB2312" pitchFamily="49" charset="-122"/>
                </a:rPr>
                <a:t>save()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200" dirty="0" err="1">
                  <a:latin typeface="Arial" charset="0"/>
                  <a:ea typeface="仿宋_GB2312" pitchFamily="49" charset="-122"/>
                </a:rPr>
                <a:t>saveOrUpdate</a:t>
              </a:r>
              <a:r>
                <a:rPr lang="en-US" altLang="zh-CN" sz="1200" dirty="0">
                  <a:latin typeface="Arial" charset="0"/>
                  <a:ea typeface="仿宋_GB2312" pitchFamily="49" charset="-122"/>
                </a:rPr>
                <a:t>()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0000FF"/>
                  </a:solidFill>
                  <a:latin typeface="Arial" charset="0"/>
                  <a:ea typeface="仿宋_GB2312" pitchFamily="49" charset="-122"/>
                </a:rPr>
                <a:t>persist()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200" dirty="0">
                  <a:latin typeface="Arial" charset="0"/>
                  <a:ea typeface="仿宋_GB2312" pitchFamily="49" charset="-122"/>
                </a:rPr>
                <a:t>merge()</a:t>
              </a:r>
            </a:p>
          </p:txBody>
        </p:sp>
        <p:sp>
          <p:nvSpPr>
            <p:cNvPr id="39952" name="Line 18"/>
            <p:cNvSpPr>
              <a:spLocks noChangeShapeType="1"/>
            </p:cNvSpPr>
            <p:nvPr/>
          </p:nvSpPr>
          <p:spPr bwMode="auto">
            <a:xfrm>
              <a:off x="2516" y="2697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Text Box 19"/>
            <p:cNvSpPr txBox="1">
              <a:spLocks noChangeArrowheads="1"/>
            </p:cNvSpPr>
            <p:nvPr/>
          </p:nvSpPr>
          <p:spPr bwMode="auto">
            <a:xfrm>
              <a:off x="2108" y="2775"/>
              <a:ext cx="499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dirty="0">
                  <a:latin typeface="Arial" charset="0"/>
                  <a:ea typeface="仿宋_GB2312" pitchFamily="49" charset="-122"/>
                </a:rPr>
                <a:t>evict()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0000FF"/>
                  </a:solidFill>
                  <a:latin typeface="Arial" charset="0"/>
                  <a:ea typeface="仿宋_GB2312" pitchFamily="49" charset="-122"/>
                </a:rPr>
                <a:t>close()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200" dirty="0">
                  <a:latin typeface="Arial" charset="0"/>
                  <a:ea typeface="仿宋_GB2312" pitchFamily="49" charset="-122"/>
                </a:rPr>
                <a:t>clear()</a:t>
              </a:r>
            </a:p>
          </p:txBody>
        </p:sp>
        <p:sp>
          <p:nvSpPr>
            <p:cNvPr id="39954" name="Line 20"/>
            <p:cNvSpPr>
              <a:spLocks noChangeShapeType="1"/>
            </p:cNvSpPr>
            <p:nvPr/>
          </p:nvSpPr>
          <p:spPr bwMode="auto">
            <a:xfrm flipV="1">
              <a:off x="2754" y="2680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Text Box 21"/>
            <p:cNvSpPr txBox="1">
              <a:spLocks noChangeArrowheads="1"/>
            </p:cNvSpPr>
            <p:nvPr/>
          </p:nvSpPr>
          <p:spPr bwMode="auto">
            <a:xfrm>
              <a:off x="2744" y="2795"/>
              <a:ext cx="8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0000FF"/>
                  </a:solidFill>
                  <a:latin typeface="Arial" charset="0"/>
                  <a:ea typeface="仿宋_GB2312" pitchFamily="49" charset="-122"/>
                </a:rPr>
                <a:t>update()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200" dirty="0" err="1">
                  <a:latin typeface="Arial" charset="0"/>
                  <a:ea typeface="仿宋_GB2312" pitchFamily="49" charset="-122"/>
                </a:rPr>
                <a:t>saveOrUpdate</a:t>
              </a:r>
              <a:r>
                <a:rPr lang="en-US" altLang="zh-CN" sz="1200" dirty="0" smtClean="0">
                  <a:latin typeface="Arial" charset="0"/>
                  <a:ea typeface="仿宋_GB2312" pitchFamily="49" charset="-122"/>
                </a:rPr>
                <a:t>()</a:t>
              </a:r>
              <a:endParaRPr lang="en-US" altLang="zh-CN" sz="1200" dirty="0">
                <a:latin typeface="Arial" charset="0"/>
                <a:ea typeface="仿宋_GB2312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200" dirty="0">
                  <a:latin typeface="Arial" charset="0"/>
                  <a:ea typeface="仿宋_GB2312" pitchFamily="49" charset="-122"/>
                </a:rPr>
                <a:t>merge()</a:t>
              </a:r>
            </a:p>
          </p:txBody>
        </p:sp>
        <p:sp>
          <p:nvSpPr>
            <p:cNvPr id="39956" name="Line 22"/>
            <p:cNvSpPr>
              <a:spLocks noChangeShapeType="1"/>
            </p:cNvSpPr>
            <p:nvPr/>
          </p:nvSpPr>
          <p:spPr bwMode="auto">
            <a:xfrm>
              <a:off x="2970" y="2523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Text Box 23"/>
            <p:cNvSpPr txBox="1">
              <a:spLocks noChangeArrowheads="1"/>
            </p:cNvSpPr>
            <p:nvPr/>
          </p:nvSpPr>
          <p:spPr bwMode="auto">
            <a:xfrm>
              <a:off x="3832" y="2885"/>
              <a:ext cx="4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dirty="0">
                  <a:latin typeface="Arial" charset="0"/>
                  <a:ea typeface="仿宋_GB2312" pitchFamily="49" charset="-122"/>
                </a:rPr>
                <a:t>delete()</a:t>
              </a:r>
            </a:p>
          </p:txBody>
        </p:sp>
        <p:sp>
          <p:nvSpPr>
            <p:cNvPr id="39958" name="Line 24"/>
            <p:cNvSpPr>
              <a:spLocks noChangeShapeType="1"/>
            </p:cNvSpPr>
            <p:nvPr/>
          </p:nvSpPr>
          <p:spPr bwMode="auto">
            <a:xfrm>
              <a:off x="3099" y="3730"/>
              <a:ext cx="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25"/>
            <p:cNvSpPr>
              <a:spLocks noChangeShapeType="1"/>
            </p:cNvSpPr>
            <p:nvPr/>
          </p:nvSpPr>
          <p:spPr bwMode="auto">
            <a:xfrm flipV="1">
              <a:off x="4286" y="2645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Line 26"/>
            <p:cNvSpPr>
              <a:spLocks noChangeShapeType="1"/>
            </p:cNvSpPr>
            <p:nvPr/>
          </p:nvSpPr>
          <p:spPr bwMode="auto">
            <a:xfrm>
              <a:off x="3106" y="3838"/>
              <a:ext cx="2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5420" y="2387"/>
              <a:ext cx="227" cy="227"/>
              <a:chOff x="839" y="3748"/>
              <a:chExt cx="227" cy="227"/>
            </a:xfrm>
          </p:grpSpPr>
          <p:sp>
            <p:nvSpPr>
              <p:cNvPr id="39970" name="Oval 27"/>
              <p:cNvSpPr>
                <a:spLocks noChangeArrowheads="1"/>
              </p:cNvSpPr>
              <p:nvPr/>
            </p:nvSpPr>
            <p:spPr bwMode="auto">
              <a:xfrm>
                <a:off x="884" y="3793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1" name="Oval 28"/>
              <p:cNvSpPr>
                <a:spLocks noChangeArrowheads="1"/>
              </p:cNvSpPr>
              <p:nvPr/>
            </p:nvSpPr>
            <p:spPr bwMode="auto">
              <a:xfrm>
                <a:off x="839" y="3748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62" name="Text Box 30"/>
            <p:cNvSpPr txBox="1">
              <a:spLocks noChangeArrowheads="1"/>
            </p:cNvSpPr>
            <p:nvPr/>
          </p:nvSpPr>
          <p:spPr bwMode="auto">
            <a:xfrm>
              <a:off x="3243" y="2341"/>
              <a:ext cx="4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charset="0"/>
                  <a:ea typeface="仿宋_GB2312" pitchFamily="49" charset="-122"/>
                </a:rPr>
                <a:t>delete()</a:t>
              </a:r>
            </a:p>
          </p:txBody>
        </p:sp>
        <p:sp>
          <p:nvSpPr>
            <p:cNvPr id="39963" name="Line 31"/>
            <p:cNvSpPr>
              <a:spLocks noChangeShapeType="1"/>
            </p:cNvSpPr>
            <p:nvPr/>
          </p:nvSpPr>
          <p:spPr bwMode="auto">
            <a:xfrm>
              <a:off x="4673" y="2509"/>
              <a:ext cx="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Line 34"/>
            <p:cNvSpPr>
              <a:spLocks noChangeShapeType="1"/>
            </p:cNvSpPr>
            <p:nvPr/>
          </p:nvSpPr>
          <p:spPr bwMode="auto">
            <a:xfrm flipV="1">
              <a:off x="5552" y="2631"/>
              <a:ext cx="0" cy="1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5" name="Line 35"/>
            <p:cNvSpPr>
              <a:spLocks noChangeShapeType="1"/>
            </p:cNvSpPr>
            <p:nvPr/>
          </p:nvSpPr>
          <p:spPr bwMode="auto">
            <a:xfrm>
              <a:off x="2932" y="1207"/>
              <a:ext cx="2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Line 36"/>
            <p:cNvSpPr>
              <a:spLocks noChangeShapeType="1"/>
            </p:cNvSpPr>
            <p:nvPr/>
          </p:nvSpPr>
          <p:spPr bwMode="auto">
            <a:xfrm>
              <a:off x="5510" y="1207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7" name="Text Box 37"/>
            <p:cNvSpPr txBox="1">
              <a:spLocks noChangeArrowheads="1"/>
            </p:cNvSpPr>
            <p:nvPr/>
          </p:nvSpPr>
          <p:spPr bwMode="auto">
            <a:xfrm>
              <a:off x="3923" y="980"/>
              <a:ext cx="6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>
                  <a:latin typeface="Arial" charset="0"/>
                  <a:ea typeface="仿宋_GB2312" pitchFamily="49" charset="-122"/>
                </a:rPr>
                <a:t>垃圾回收</a:t>
              </a:r>
            </a:p>
          </p:txBody>
        </p:sp>
        <p:sp>
          <p:nvSpPr>
            <p:cNvPr id="39968" name="Text Box 38"/>
            <p:cNvSpPr txBox="1">
              <a:spLocks noChangeArrowheads="1"/>
            </p:cNvSpPr>
            <p:nvPr/>
          </p:nvSpPr>
          <p:spPr bwMode="auto">
            <a:xfrm>
              <a:off x="4739" y="2313"/>
              <a:ext cx="6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>
                  <a:latin typeface="Arial" charset="0"/>
                  <a:ea typeface="仿宋_GB2312" pitchFamily="49" charset="-122"/>
                </a:rPr>
                <a:t>垃圾回收</a:t>
              </a:r>
            </a:p>
          </p:txBody>
        </p:sp>
        <p:sp>
          <p:nvSpPr>
            <p:cNvPr id="39969" name="Text Box 39"/>
            <p:cNvSpPr txBox="1">
              <a:spLocks noChangeArrowheads="1"/>
            </p:cNvSpPr>
            <p:nvPr/>
          </p:nvSpPr>
          <p:spPr bwMode="auto">
            <a:xfrm>
              <a:off x="4785" y="3657"/>
              <a:ext cx="6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>
                  <a:latin typeface="Arial" charset="0"/>
                  <a:ea typeface="仿宋_GB2312" pitchFamily="49" charset="-122"/>
                </a:rPr>
                <a:t>垃圾回收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54104" y="2402930"/>
            <a:ext cx="359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是否在 </a:t>
            </a:r>
            <a:r>
              <a:rPr lang="en-US" altLang="zh-CN" dirty="0" smtClean="0"/>
              <a:t>Session </a:t>
            </a:r>
            <a:r>
              <a:rPr lang="zh-CN" altLang="en-US" dirty="0" smtClean="0"/>
              <a:t>缓存中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在数据表中是否有对应的记录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5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的清理和清空有什么区别</a:t>
            </a:r>
            <a:r>
              <a:rPr lang="zh-CN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？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5"/>
            <a:ext cx="8229600" cy="2160240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清理缓存调用的是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session.flush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而清空调用的是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session.clear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清理缓存是指按照缓存中对象的状态的变化来同步更新数据库，但不清空缓存；清空是把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Session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的缓存置空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但不同步更新数据库；</a:t>
            </a: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04937" y="3921670"/>
            <a:ext cx="2087563" cy="136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034137" y="3839120"/>
            <a:ext cx="1655763" cy="1462088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600" y="3904208"/>
            <a:ext cx="12676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 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缓存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11912" y="4150270"/>
            <a:ext cx="1223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数据库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287512" y="4569370"/>
            <a:ext cx="1366838" cy="5048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News </a:t>
            </a:r>
            <a:r>
              <a:rPr lang="zh-CN" altLang="en-US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6178600" y="4582070"/>
            <a:ext cx="1417637" cy="5032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news </a:t>
            </a:r>
            <a:r>
              <a:rPr lang="zh-CN" altLang="en-US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记录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721024" y="4717931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46575" y="4359156"/>
            <a:ext cx="865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flush()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00100" y="5444951"/>
            <a:ext cx="2087563" cy="136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1282675" y="6092651"/>
            <a:ext cx="1366838" cy="5048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News </a:t>
            </a:r>
            <a:r>
              <a:rPr lang="zh-CN" altLang="en-US" sz="1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652789" y="5408438"/>
            <a:ext cx="2087563" cy="136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011941" y="5449724"/>
            <a:ext cx="12676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 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缓存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666586" y="5411759"/>
            <a:ext cx="12676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 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缓存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21000" y="6345063"/>
            <a:ext cx="2459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917962" y="5862775"/>
            <a:ext cx="865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clear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endParaRPr lang="en-US" altLang="zh-CN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850711" y="4905005"/>
            <a:ext cx="865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reflesh</a:t>
            </a:r>
            <a:r>
              <a:rPr lang="en-US" altLang="zh-CN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H="1">
            <a:off x="2698185" y="4922468"/>
            <a:ext cx="348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548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load()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get()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的区别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3066926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①：如果数据库中，没有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OID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指定的对象。通过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get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方法加载，则返回的是一个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；通过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load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加载，则返回一个代理对象，如果后面代码如果调用对象的某个属性会抛出异常：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org.hibernate.ObjectNotFoundException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 </a:t>
            </a:r>
          </a:p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②：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load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支持延迟加载，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不支持延迟加载。 </a:t>
            </a: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63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除了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SSH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以外还要会什么 ？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99034"/>
            <a:ext cx="886777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505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hibernate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优缺点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916832"/>
            <a:ext cx="8640960" cy="4525963"/>
          </a:xfrm>
        </p:spPr>
        <p:txBody>
          <a:bodyPr>
            <a:noAutofit/>
          </a:bodyPr>
          <a:lstStyle/>
          <a:p>
            <a:r>
              <a:rPr lang="zh-CN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优点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JDBC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访问数据库的代码做了封装，简化了数据访问层繁琐的重复性代码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映射的灵活性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它支持各种关系数据库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从一对一到多对多的各种复杂关系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非侵入性、移植性会好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缓存机制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提供一级缓存和二级</a:t>
            </a:r>
            <a:r>
              <a:rPr lang="zh-CN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缓存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缺点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无法对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SQL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进行优化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框架中使用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ORM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原则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导致配置过于复杂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执行效率和原生的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JDBC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相比偏差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特别是在批量数据处理的时候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不支持批量修改、删除</a:t>
            </a:r>
          </a:p>
          <a:p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122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8784976" cy="1143000"/>
          </a:xfrm>
        </p:spPr>
        <p:txBody>
          <a:bodyPr>
            <a:noAutofit/>
          </a:bodyPr>
          <a:lstStyle/>
          <a:p>
            <a:r>
              <a:rPr lang="zh-CN" altLang="zh-CN" sz="3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描述使用</a:t>
            </a:r>
            <a:r>
              <a:rPr lang="en-US" altLang="zh-CN" sz="3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Hibernate </a:t>
            </a:r>
            <a:r>
              <a:rPr lang="zh-CN" altLang="zh-CN" sz="3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进行大批量更新的经验</a:t>
            </a:r>
            <a:r>
              <a:rPr lang="en-US" altLang="zh-CN" sz="3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直接通过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JDBC API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执行相关的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SQl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语句或调用相关的存储过程是最佳的方式</a:t>
            </a:r>
          </a:p>
          <a:p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518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Hibernate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OpenSessionView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问题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Autofit/>
          </a:bodyPr>
          <a:lstStyle/>
          <a:p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用于解决懒加载异常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主要功能就是把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Hibernate Session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和一个请求的线程绑定在一起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直到页面完整输出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这样就可以保证页面读取数据的时候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Session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一直是开启的状态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如果去获取延迟加载对象也不会报错。</a:t>
            </a:r>
          </a:p>
          <a:p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问题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如果在业务处理阶段大批量处理数据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有可能导致一级缓存里的对象占用内存过多导致内存溢出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另外一个是连接问题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 Session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和数据库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Connection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是绑定在一起的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如果业务处理缓慢也会导致数据库连接得不到及时的释放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造成连接池连接不够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所以在并发量较大的项目中不建议使用此种方式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可以考虑使用迫切左外连接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(LEFT OUTER JOIN FETCH)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或手工对关联的对象进行初始化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③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Filter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的时候要放在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过滤器的前面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因为它要页面完全显示完后再退出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99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Hibernate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getCurrentSession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openSession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的区别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? 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3949899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getCurrentSession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它会先查看当前线程中是否绑定了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Session,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如果有则直接返回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如果没有再创建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而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openSession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则是直接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new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一个新的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Session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并返回。</a:t>
            </a:r>
          </a:p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来实现线程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Session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的隔离。</a:t>
            </a:r>
          </a:p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③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getCurrentSession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在事务提交的时候会自动关闭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Session,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而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openSession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需要手动关闭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730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如何调用原生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jdbc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API?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1050702"/>
          </a:xfrm>
        </p:spPr>
        <p:txBody>
          <a:bodyPr/>
          <a:lstStyle/>
          <a:p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Session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doWork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932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说说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Hibernate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的缓存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071389"/>
            <a:ext cx="8496944" cy="4525963"/>
          </a:xfrm>
        </p:spPr>
        <p:txBody>
          <a:bodyPr>
            <a:normAutofit/>
          </a:bodyPr>
          <a:lstStyle/>
          <a:p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Hibernate</a:t>
            </a:r>
            <a:r>
              <a:rPr lang="zh-CN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缓存包括两大类：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Hibernate</a:t>
            </a:r>
            <a:r>
              <a:rPr lang="zh-CN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一级缓存和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Hibernate</a:t>
            </a:r>
            <a:r>
              <a:rPr lang="zh-CN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二级缓存：</a:t>
            </a:r>
            <a:endParaRPr lang="zh-CN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Hibernate</a:t>
            </a:r>
            <a:r>
              <a:rPr lang="zh-CN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一级缓存又称为“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</a:t>
            </a:r>
            <a:r>
              <a:rPr lang="zh-CN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的缓存”，它是内置的，不能被卸载。由于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</a:t>
            </a:r>
            <a:r>
              <a:rPr lang="zh-CN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对象的生命周期通常对应一个数据库事务或者一个应用事务，因此它的缓存是事务范围的缓存。在第一级缓存中，持久化类的每个实例都具有唯一的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OID</a:t>
            </a:r>
            <a:r>
              <a:rPr lang="zh-CN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Hibernate</a:t>
            </a:r>
            <a:r>
              <a:rPr lang="zh-CN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二级缓存又称为“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SessionFactory</a:t>
            </a:r>
            <a:r>
              <a:rPr lang="zh-CN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的缓存”，由于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SessionFactory</a:t>
            </a:r>
            <a:r>
              <a:rPr lang="zh-CN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对象的生命周期和应用程序的整个过程对应，因此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Hibernate</a:t>
            </a:r>
            <a:r>
              <a:rPr lang="zh-CN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二级缓存是进程范围或者集群范围的缓存，有可能出现并发问题，因此需要采用适当的并发访问策略，该策略为被缓存的数据提供了事务隔离级别。第二级缓存是可选的，是一个可配置的插件，在默认情况下，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SessionFactory</a:t>
            </a:r>
            <a:r>
              <a:rPr lang="zh-CN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不会启用这个插件。</a:t>
            </a:r>
          </a:p>
          <a:p>
            <a:r>
              <a:rPr lang="zh-CN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Hibernate</a:t>
            </a:r>
            <a:r>
              <a:rPr lang="zh-CN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zh-CN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访问数据对象的时候，首先从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</a:t>
            </a:r>
            <a:r>
              <a:rPr lang="zh-CN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一级缓存中查；查不到，如果配置了二级缓存，那么从二级缓存中查；如果都查不到，再查询数据库，把结果按照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zh-CN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放入到缓存删除、更新、增加数据的时候，同时更新缓存。</a:t>
            </a:r>
          </a:p>
          <a:p>
            <a:endParaRPr lang="zh-CN" altLang="en-US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6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23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开发中主要使用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Spring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的什么技术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2149699"/>
          </a:xfrm>
        </p:spPr>
        <p:txBody>
          <a:bodyPr/>
          <a:lstStyle/>
          <a:p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IOC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容器管理各层的组件</a:t>
            </a:r>
          </a:p>
          <a:p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AOP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配置声明式事务</a:t>
            </a:r>
          </a:p>
          <a:p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③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整合其他框架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880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简述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AOP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IOC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概念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8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AOP: Aspect Oriented Program,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面向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方面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切面的编程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;Filter(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过滤器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也是一种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AOP. AOP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是一种新的方法论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是对传统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OOP(Object-Oriented Programming,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面向对象编程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的补充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AOP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的主要编程对象是切面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(aspect),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而切面模块化横切关注点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可以举例通过事务说明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endParaRPr lang="zh-CN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IOC: Invert Of Control,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控制反转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也成为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DI(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依赖注入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其思想是反转资源获取的方向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传统的资源查找方式要求组件向容器发起请求查找资源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作为回应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容器适时的返回资源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而应用了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IOC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之后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则是容器主动地将资源推送给它所管理的组件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组件所要做的仅是选择一种合适的方式来接受资源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这种行为也被称为查找的被动形式</a:t>
            </a: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268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Spring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中如何配置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Bean 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的配置方式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通过全类名（反射）、通过工厂方法（静态工厂方法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实例工厂方法）、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FactoryBean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006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IOC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容器对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Bean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zh-CN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生命周期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通过构造器或工厂方法创建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Bean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</a:t>
            </a:r>
          </a:p>
          <a:p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Bean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的属性设置值和对其他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Bean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的引用</a:t>
            </a:r>
          </a:p>
          <a:p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③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Bean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实例传递给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Bean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后置处理器的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postProcessBeforeInitialization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  <a:p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④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的初始化方法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-method)</a:t>
            </a:r>
            <a:endParaRPr lang="zh-CN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⑤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Bean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实例传递给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Bean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后置处理器的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postProcessAfterInitialization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  <a:p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⑦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Bean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可以使用了</a:t>
            </a:r>
          </a:p>
          <a:p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⑧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当容器关闭时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Bean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的销毁方法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(destroy-method)</a:t>
            </a:r>
            <a:endParaRPr lang="zh-CN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66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提要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3714998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Struts2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面试问题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Hibernate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面试问题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&amp;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SpringMVC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面试问题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SpringSecurity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面试问题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 &amp;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面试问题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项目面试问题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800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说一下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struts2-hibernate-Spring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的工作流程？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06290"/>
            <a:ext cx="8229600" cy="263487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1). Struts2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负责显示页面和接受请求</a:t>
            </a: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2). Spring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IOC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容器管理各个组件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整合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Struts2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Hibernate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其他组件，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AOP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完成声明式事务</a:t>
            </a: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3). Hibernate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005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如何整合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 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27389"/>
          </a:xfrm>
        </p:spPr>
        <p:txBody>
          <a:bodyPr>
            <a:noAutofit/>
          </a:bodyPr>
          <a:lstStyle/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整合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Struts2,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即由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IOC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容器管理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Action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安装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Spring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插件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把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struts2-spring-plugin-2.2.1.jar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复制到当前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WEB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应用的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WEB-INF/lib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</a:t>
            </a: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Spring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的配置文件中配置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Action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</a:t>
            </a: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配置文件中配置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action,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但其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class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属性不再指向该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Action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的实现类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而是指向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Spring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容器中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Action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实例的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ID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390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如何整合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Hibernate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88840"/>
            <a:ext cx="8568952" cy="4525963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整合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Hibernate,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即由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IOC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容器生成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SessionFactory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并使用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Spring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的声明式</a:t>
            </a:r>
            <a:r>
              <a:rPr lang="zh-CN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利用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LocalSessionFactoryBean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工厂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Bean,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声明一个使用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XML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映射文件的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SessionFactory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利用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HibernateTransactionManager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Hibernate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的事务管理器</a:t>
            </a: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467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MVC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比较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Spring MVC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的入口是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Servlet,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而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Filter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Spring MVC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会稍微比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快些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Spring MVC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是基于方法设计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而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Sturts2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是基于类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每次发一次请求都会实例一个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Action.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③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Spring MVC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使用更加简洁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开发效率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MVC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确实比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struts2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高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支持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JSR303,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ajax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的请求更方便</a:t>
            </a:r>
          </a:p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④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Struts2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OGNL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表达式使页面的开发效率相比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Spring MVC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更高些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 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011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Spring MVC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的运行流程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723110"/>
          </a:xfrm>
        </p:spPr>
        <p:txBody>
          <a:bodyPr>
            <a:normAutofit/>
          </a:bodyPr>
          <a:lstStyle/>
          <a:p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在整个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Spring MVC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框架中，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DispatcherServlet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处于核心位置，负责协调和组织不同组件以完成请求处理并返回响应的工作</a:t>
            </a:r>
          </a:p>
          <a:p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SpringMVC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处理请求过程：</a:t>
            </a:r>
          </a:p>
          <a:p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若一个请求匹配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DispatcherServlet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的请求映射路径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web.xml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中指定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), WEB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容器将该请求转交给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DispatcherServlet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</a:t>
            </a:r>
          </a:p>
          <a:p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DispatcherServlet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接收到请求后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将根据请求信息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包括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URL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方法、请求头、请求参数、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Cookie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及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HandlerMapping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的配置找到处理请求的处理器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(Handler).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可将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HandlerMapping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看成路由控制器，将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Handler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看成目标主机。</a:t>
            </a:r>
          </a:p>
          <a:p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DispatcherServlet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HandlerMapping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得到对应当前请求的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Handler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后，通过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HandlerAdapter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Handler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进行封装，再以统一的适配器接口调用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Handler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处理器完成业务逻辑的处理后将返回一个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ModelAndView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给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DispatcherServlet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ModelAndView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包含了视图逻辑名和模型数据信息</a:t>
            </a:r>
          </a:p>
          <a:p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DispatcherServlet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借助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ViewResoler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完成逻辑视图名到真实视图对象的解析</a:t>
            </a:r>
          </a:p>
          <a:p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得到真实视图对象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View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DispatcherServlet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使用这个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View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ModelAndView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中的模型数据进行视图渲染 </a:t>
            </a:r>
          </a:p>
          <a:p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223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MVC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运行流程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5" y="1844824"/>
            <a:ext cx="802911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3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说出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Spring MVC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常用的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5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</a:t>
            </a:r>
            <a:r>
              <a:rPr lang="zh-CN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1927373"/>
            <a:ext cx="8229600" cy="4525963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RequestMapping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PathVariable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RequestParam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RequestBoy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ResponseBody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86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363272" cy="1143000"/>
          </a:xfrm>
        </p:spPr>
        <p:txBody>
          <a:bodyPr>
            <a:normAutofit/>
          </a:bodyPr>
          <a:lstStyle/>
          <a:p>
            <a:r>
              <a:rPr lang="zh-CN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如何使用</a:t>
            </a:r>
            <a:r>
              <a:rPr lang="en-US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6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SpringMVC</a:t>
            </a:r>
            <a:r>
              <a:rPr lang="en-US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 </a:t>
            </a:r>
            <a:r>
              <a:rPr lang="en-US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JSON </a:t>
            </a:r>
            <a:r>
              <a:rPr lang="zh-CN" altLang="zh-CN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endParaRPr lang="zh-CN" altLang="en-US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1626766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MappingJacksonHttpMessageConverter</a:t>
            </a:r>
            <a:endParaRPr lang="zh-CN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@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RequestBody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注解或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ResponseEntity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作为返回值</a:t>
            </a: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663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比较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SpringSecurity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916832"/>
            <a:ext cx="8363272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相比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Security,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在保持强大功能的同时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使用简单性和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灵活性</a:t>
            </a: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SpringSecurity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即使是一个一个简单的请求，最少得经过它的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SpringSecurity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必须在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的环境下使用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初学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Security,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曲线还是较大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需要深入学习其源码和框架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配置起来也较费力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399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简单的身份认证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支持多种数据源</a:t>
            </a:r>
          </a:p>
          <a:p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对角色的简单的授权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支持细粒度的授权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方法级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支持一级缓存，以提升应用程序的性能；</a:t>
            </a:r>
          </a:p>
          <a:p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内置的基于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POJO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企业会话管理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适用于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以及非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的环境</a:t>
            </a:r>
          </a:p>
          <a:p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非常简单的加密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API</a:t>
            </a:r>
          </a:p>
          <a:p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不跟任何的框架或者容器捆绑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可以独立运行	</a:t>
            </a:r>
          </a:p>
        </p:txBody>
      </p:sp>
    </p:spTree>
    <p:extLst>
      <p:ext uri="{BB962C8B-B14F-4D97-AF65-F5344CB8AC3E}">
        <p14:creationId xmlns:p14="http://schemas.microsoft.com/office/powerpoint/2010/main" val="193141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10916"/>
            <a:ext cx="8640960" cy="1143000"/>
          </a:xfrm>
        </p:spPr>
        <p:txBody>
          <a:bodyPr>
            <a:normAutofit/>
          </a:bodyPr>
          <a:lstStyle/>
          <a:p>
            <a:pPr lvl="0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简述 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Struts2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的工作流程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44824"/>
            <a:ext cx="8568952" cy="4320480"/>
          </a:xfrm>
        </p:spPr>
        <p:txBody>
          <a:bodyPr>
            <a:normAutofit/>
          </a:bodyPr>
          <a:lstStyle/>
          <a:p>
            <a:r>
              <a:rPr lang="zh-CN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请求发送给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StrutsPrepareAndExecuteFilter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StrutsPrepareAndExecuteFilter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判定该请求是否是一个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请求</a:t>
            </a:r>
          </a:p>
          <a:p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③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若该请求是一个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请求，则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StrutsPrepareAndExecuteFilter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把请求的处理交给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ActionProxy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④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ActionProxy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创建一个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ActionInvocation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的实例，并进行初始化</a:t>
            </a:r>
          </a:p>
          <a:p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⑤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ActionInvocation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实例在调用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Action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的过程前后，涉及到相关拦截器（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Intercepter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）的调用。</a:t>
            </a:r>
          </a:p>
          <a:p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⑥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Action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执行完毕，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ActionInvocation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负责根据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struts.xml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中的配置找到对应的返回结果。调用结果的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execute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方法，渲染结果。</a:t>
            </a:r>
          </a:p>
          <a:p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⑦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执行各个拦截器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invocation.invoke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之后的代码</a:t>
            </a:r>
          </a:p>
          <a:p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⑧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把结果发送到</a:t>
            </a:r>
            <a:r>
              <a:rPr lang="zh-CN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客户端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简述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的核心组件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98884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架构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个核心组件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Subject: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正与系统进行交互的人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或某一个第三方服务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所有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Subject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实例都被绑定到（且这是必须的）一个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SecurityManager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上。</a:t>
            </a:r>
          </a:p>
          <a:p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SecurityManager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架构的心脏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用来协调内部各安全组件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管理内部组件实例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并通过它来提供安全管理的各种服务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与一个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Subject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进行交互时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实质上是幕后的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SecurityManager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处理所有繁重的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Subject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安全操作。</a:t>
            </a:r>
          </a:p>
          <a:p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Realms: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本质上是一个特定安全的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DAO.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当配置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必须指定至少一个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Realm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用来进行身份验证和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或授权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提供了多种可用的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Realms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来获取安全相关的数据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如关系数据库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(JDBC), INI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及属性文件等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可以定义自己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Realm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实现来代表自定义的数据源。</a:t>
            </a:r>
          </a:p>
        </p:txBody>
      </p:sp>
    </p:spTree>
    <p:extLst>
      <p:ext uri="{BB962C8B-B14F-4D97-AF65-F5344CB8AC3E}">
        <p14:creationId xmlns:p14="http://schemas.microsoft.com/office/powerpoint/2010/main" val="4183133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2380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认证过程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916832"/>
            <a:ext cx="8568952" cy="4525963"/>
          </a:xfrm>
        </p:spPr>
        <p:txBody>
          <a:bodyPr>
            <a:noAutofit/>
          </a:bodyPr>
          <a:lstStyle/>
          <a:p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应用程序代码调用 </a:t>
            </a:r>
            <a:r>
              <a:rPr lang="en-US" altLang="zh-CN" sz="1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Subject.login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方法，传递创建好的包含终端用户的 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Principals(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身份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</a:p>
          <a:p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Credentials(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凭证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 </a:t>
            </a:r>
            <a:r>
              <a:rPr lang="en-US" altLang="zh-CN" sz="1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AuthenticationToken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</a:t>
            </a:r>
          </a:p>
          <a:p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Subject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通常为 </a:t>
            </a:r>
            <a:r>
              <a:rPr lang="en-US" altLang="zh-CN" sz="1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DelegatingSubject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或子类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委托应用程序的 </a:t>
            </a:r>
            <a:r>
              <a:rPr lang="en-US" altLang="zh-CN" sz="1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SecurityManager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通过调用 </a:t>
            </a:r>
          </a:p>
          <a:p>
            <a:r>
              <a:rPr lang="en-US" altLang="zh-CN" sz="1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securityManager.login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(token)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开始真正的验证。</a:t>
            </a:r>
          </a:p>
          <a:p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③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1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SubjectManager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接收 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token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，调用内部的 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Authenticator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实例调用 </a:t>
            </a:r>
            <a:r>
              <a:rPr lang="en-US" altLang="zh-CN" sz="1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authenticator.authenticate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(token).</a:t>
            </a:r>
          </a:p>
          <a:p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Authenticator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通常是一个 </a:t>
            </a:r>
            <a:r>
              <a:rPr lang="en-US" altLang="zh-CN" sz="1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ModularRealmAuthenticator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支持在身份验证中协调一个或多个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Realm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</a:t>
            </a:r>
          </a:p>
          <a:p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④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如果应用程序中配置了一个以上的 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Realm, </a:t>
            </a:r>
            <a:r>
              <a:rPr lang="en-US" altLang="zh-CN" sz="1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ModularRealmAuthenticator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实例将利用配置好的 </a:t>
            </a:r>
          </a:p>
          <a:p>
            <a:r>
              <a:rPr lang="en-US" altLang="zh-CN" sz="1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AuthenticationStrategy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来启动 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Multi-Realm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认证尝试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Realms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被身份验证调用之前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期间和以后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</a:p>
          <a:p>
            <a:r>
              <a:rPr lang="en-US" altLang="zh-CN" sz="1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AuthenticationStrategy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被调用使其能够对每个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Realm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的结果作出反应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⑤.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每个配置的 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Realm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用来帮助看它是否支持提交的 </a:t>
            </a:r>
            <a:r>
              <a:rPr lang="en-US" altLang="zh-CN" sz="1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AuthenticationToken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如果支持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那么支持 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Realm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 </a:t>
            </a:r>
            <a:r>
              <a:rPr lang="en-US" altLang="zh-CN" sz="1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getAuthenticationInfo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方法将会伴随着提交的 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token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被调用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r>
              <a:rPr lang="en-US" altLang="zh-CN" sz="1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getAuthenticationInfo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方法有效地代表一个特定 </a:t>
            </a:r>
            <a:r>
              <a:rPr lang="en-US" altLang="zh-CN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Realm </a:t>
            </a:r>
            <a:r>
              <a:rPr lang="zh-CN" altLang="en-US" sz="1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的单一的身份验证尝试。</a:t>
            </a:r>
          </a:p>
        </p:txBody>
      </p:sp>
    </p:spTree>
    <p:extLst>
      <p:ext uri="{BB962C8B-B14F-4D97-AF65-F5344CB8AC3E}">
        <p14:creationId xmlns:p14="http://schemas.microsoft.com/office/powerpoint/2010/main" val="2507218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6597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认证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1985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006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授权过程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018259"/>
            <a:ext cx="8352928" cy="450708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应用程序或框架代码调用任何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Subject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hasRole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*,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checkRole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*,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isPermitted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*,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或者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checkPermission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方法的变体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</a:p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传递任何所需的权限</a:t>
            </a:r>
          </a:p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Subject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的实例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—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通常是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DelegatingSubject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或子类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securityManager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的对应的方法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③.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SecurityManager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org.apache.shiro.authz.Authorizer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接口的对应方法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默认情况下，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authorizer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实例是一个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ModularRealmAuthorizer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它支持协调任何授权操作过程中的一个或多个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Realm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</a:t>
            </a:r>
          </a:p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④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每个配置好的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Realm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被检查是否实现了相同的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Authorizer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如果是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Realm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各自的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hasRole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*,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checkRole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*,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isPermitted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，或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checkPermission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方法将被调用。</a:t>
            </a:r>
          </a:p>
        </p:txBody>
      </p:sp>
    </p:spTree>
    <p:extLst>
      <p:ext uri="{BB962C8B-B14F-4D97-AF65-F5344CB8AC3E}">
        <p14:creationId xmlns:p14="http://schemas.microsoft.com/office/powerpoint/2010/main" val="907274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授权的顺序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26" y="2132856"/>
            <a:ext cx="811375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612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如何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自实现认证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3301827"/>
          </a:xfrm>
        </p:spPr>
        <p:txBody>
          <a:bodyPr>
            <a:noAutofit/>
          </a:bodyPr>
          <a:lstStyle/>
          <a:p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的认证过程由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Realm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执行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SecurityManager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会调用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org.apache.shiro.realm.Realm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 </a:t>
            </a:r>
          </a:p>
          <a:p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getAuthenticationInfo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AuthenticationToken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token)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实际开发中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通常提供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org.apache.shiro.realm.AuthenticatingRealm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的实现类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并在该实现类中提供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doGetAuthenticationInfo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AuthenticationToken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token)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方法的具体实现</a:t>
            </a:r>
          </a:p>
        </p:txBody>
      </p:sp>
    </p:spTree>
    <p:extLst>
      <p:ext uri="{BB962C8B-B14F-4D97-AF65-F5344CB8AC3E}">
        <p14:creationId xmlns:p14="http://schemas.microsoft.com/office/powerpoint/2010/main" val="1983661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如何实现自实现授权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299491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实际开发中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通常提供 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org.apache.shiro.realm.AuthorizingRealm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的实现类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并提供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doGetAuthorizationInfo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PrincipalCollection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principals)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方法的具体实现</a:t>
            </a:r>
          </a:p>
        </p:txBody>
      </p:sp>
    </p:spTree>
    <p:extLst>
      <p:ext uri="{BB962C8B-B14F-4D97-AF65-F5344CB8AC3E}">
        <p14:creationId xmlns:p14="http://schemas.microsoft.com/office/powerpoint/2010/main" val="2891406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如何配置在 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中配置使用 </a:t>
            </a:r>
            <a:r>
              <a:rPr lang="en-US" altLang="zh-CN" sz="3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endParaRPr lang="zh-CN" altLang="en-US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4"/>
            <a:ext cx="8496944" cy="45259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中配置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②.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的配置文件中配置 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配置自定义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Realm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：实现自定义认证和授权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实体类使用的缓存策略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SecurityManager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&gt;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配置保证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内部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声明周期都得到执行的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Lifecycle Bean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后置处理器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AOP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式方法级权限检查 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Shiro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Filter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2479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r>
              <a:rPr lang="zh-CN" altLang="en-US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：为</a:t>
            </a:r>
            <a:r>
              <a:rPr lang="zh-CN" altLang="en-US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某一个</a:t>
            </a:r>
            <a:r>
              <a:rPr lang="zh-CN" altLang="en-US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特定  </a:t>
            </a:r>
            <a:r>
              <a:rPr lang="en-US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添加自定义方法。</a:t>
            </a:r>
            <a:endParaRPr lang="zh-CN" altLang="en-US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414704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1)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定义一个接口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声明要添加的方法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2)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提供该接口的实现类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类名需符合 </a:t>
            </a:r>
            <a:r>
              <a:rPr lang="en-US" altLang="zh-CN" sz="24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EntityNameRepositoryImpl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格式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提供方法的实现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3)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声明一个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并继承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1)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声明的接口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4)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5)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注意：默认情况下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Spring Data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会在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base-package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中查找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接口名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Impl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作为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实现类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也可以通过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repository-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impl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-postfix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声明后缀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049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为所有的 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添加自定义的方法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018258"/>
            <a:ext cx="8424936" cy="4525963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声明一个接口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在该接口中声明需要自定义的方法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该接口需要继承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接口或其子接口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所声明的接口的实现类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且继承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SimpleJpaRepository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并提供方</a:t>
            </a:r>
          </a:p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法的实现。注意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全局的扩展实现类不要用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RepositoryImp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作为后缀名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或为全局扩展接口添加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NoRepositoryBean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注解告知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Data: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该</a:t>
            </a:r>
          </a:p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实现类不是一个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RepositoryFactoryBean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的实现类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使其生成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定义的接口实现类</a:t>
            </a:r>
          </a:p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的对象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修改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jpa:repositories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/&gt;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节点的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factory-class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属性指向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的全类名</a:t>
            </a: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12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9512" y="1043430"/>
            <a:ext cx="8784976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StrutsPrepareAndExecuteFilter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6300192" y="31668"/>
            <a:ext cx="2160240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HttpServletRequest</a:t>
            </a:r>
            <a:endParaRPr lang="zh-CN" altLang="en-US" b="1" dirty="0"/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8748464" y="627754"/>
            <a:ext cx="0" cy="5591338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6529663" y="2206690"/>
            <a:ext cx="1872208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ActionMapper</a:t>
            </a:r>
            <a:endParaRPr lang="zh-CN" altLang="en-US" b="1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681791" y="1553633"/>
            <a:ext cx="0" cy="653057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7092280" y="1553635"/>
            <a:ext cx="0" cy="653055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51520" y="2278229"/>
            <a:ext cx="1944216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ActionProxy</a:t>
            </a:r>
            <a:endParaRPr lang="zh-CN" altLang="en-US" b="1" dirty="0"/>
          </a:p>
        </p:txBody>
      </p:sp>
      <p:cxnSp>
        <p:nvCxnSpPr>
          <p:cNvPr id="19" name="直接箭头连接符 18"/>
          <p:cNvCxnSpPr>
            <a:endCxn id="14" idx="0"/>
          </p:cNvCxnSpPr>
          <p:nvPr/>
        </p:nvCxnSpPr>
        <p:spPr>
          <a:xfrm>
            <a:off x="1223628" y="1553635"/>
            <a:ext cx="0" cy="724594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</p:cNvCxnSpPr>
          <p:nvPr/>
        </p:nvCxnSpPr>
        <p:spPr>
          <a:xfrm>
            <a:off x="7380312" y="535724"/>
            <a:ext cx="0" cy="507706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915816" y="1700808"/>
            <a:ext cx="1440160" cy="51571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Action</a:t>
            </a:r>
          </a:p>
          <a:p>
            <a:pPr algn="ctr"/>
            <a:r>
              <a:rPr lang="en-US" altLang="zh-CN" b="1" dirty="0" smtClean="0"/>
              <a:t>Invocation</a:t>
            </a:r>
            <a:endParaRPr lang="zh-CN" altLang="en-US" b="1" dirty="0"/>
          </a:p>
        </p:txBody>
      </p:sp>
      <p:cxnSp>
        <p:nvCxnSpPr>
          <p:cNvPr id="27" name="直接箭头连接符 26"/>
          <p:cNvCxnSpPr>
            <a:stCxn id="14" idx="3"/>
          </p:cNvCxnSpPr>
          <p:nvPr/>
        </p:nvCxnSpPr>
        <p:spPr>
          <a:xfrm>
            <a:off x="2195736" y="2530257"/>
            <a:ext cx="72008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51520" y="3536645"/>
            <a:ext cx="1944216" cy="7321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Configuration</a:t>
            </a:r>
          </a:p>
          <a:p>
            <a:pPr algn="ctr"/>
            <a:r>
              <a:rPr lang="en-US" altLang="zh-CN" b="1" dirty="0" smtClean="0"/>
              <a:t>Manager</a:t>
            </a:r>
            <a:endParaRPr lang="zh-CN" altLang="en-US" b="1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5109846" y="2096634"/>
            <a:ext cx="1" cy="2301979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51520" y="4929078"/>
            <a:ext cx="1944216" cy="7321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struts.xml</a:t>
            </a:r>
            <a:endParaRPr lang="zh-CN" altLang="en-US" b="1" dirty="0"/>
          </a:p>
        </p:txBody>
      </p:sp>
      <p:cxnSp>
        <p:nvCxnSpPr>
          <p:cNvPr id="31" name="直接箭头连接符 30"/>
          <p:cNvCxnSpPr>
            <a:stCxn id="28" idx="0"/>
            <a:endCxn id="14" idx="2"/>
          </p:cNvCxnSpPr>
          <p:nvPr/>
        </p:nvCxnSpPr>
        <p:spPr>
          <a:xfrm flipV="1">
            <a:off x="1223628" y="2782285"/>
            <a:ext cx="0" cy="754360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2"/>
            <a:endCxn id="29" idx="0"/>
          </p:cNvCxnSpPr>
          <p:nvPr/>
        </p:nvCxnSpPr>
        <p:spPr>
          <a:xfrm>
            <a:off x="1223628" y="4268815"/>
            <a:ext cx="0" cy="660263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211960" y="1827040"/>
            <a:ext cx="1800200" cy="3509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Interceptor 1</a:t>
            </a:r>
            <a:endParaRPr lang="zh-CN" altLang="en-US" b="1" dirty="0"/>
          </a:p>
        </p:txBody>
      </p:sp>
      <p:sp>
        <p:nvSpPr>
          <p:cNvPr id="38" name="圆角矩形 37"/>
          <p:cNvSpPr/>
          <p:nvPr/>
        </p:nvSpPr>
        <p:spPr>
          <a:xfrm>
            <a:off x="4212414" y="2406586"/>
            <a:ext cx="1800200" cy="3509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Interceptor 2</a:t>
            </a:r>
            <a:endParaRPr lang="zh-CN" altLang="en-US" b="1" dirty="0"/>
          </a:p>
        </p:txBody>
      </p:sp>
      <p:sp>
        <p:nvSpPr>
          <p:cNvPr id="39" name="圆角矩形 38"/>
          <p:cNvSpPr/>
          <p:nvPr/>
        </p:nvSpPr>
        <p:spPr>
          <a:xfrm>
            <a:off x="4211543" y="2992615"/>
            <a:ext cx="1800200" cy="3509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Interceptor 3</a:t>
            </a:r>
            <a:endParaRPr lang="zh-CN" altLang="en-US" b="1" dirty="0"/>
          </a:p>
        </p:txBody>
      </p:sp>
      <p:sp>
        <p:nvSpPr>
          <p:cNvPr id="40" name="圆角矩形 39"/>
          <p:cNvSpPr/>
          <p:nvPr/>
        </p:nvSpPr>
        <p:spPr>
          <a:xfrm>
            <a:off x="4226315" y="3640687"/>
            <a:ext cx="1800200" cy="3509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Action</a:t>
            </a:r>
            <a:endParaRPr lang="zh-CN" altLang="en-US" b="1" dirty="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5089503" y="5257920"/>
            <a:ext cx="418" cy="1055955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4211543" y="4358272"/>
            <a:ext cx="1800200" cy="3509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Result</a:t>
            </a:r>
            <a:endParaRPr lang="zh-CN" altLang="en-US" b="1" dirty="0"/>
          </a:p>
        </p:txBody>
      </p:sp>
      <p:sp>
        <p:nvSpPr>
          <p:cNvPr id="42" name="圆角矩形 41"/>
          <p:cNvSpPr/>
          <p:nvPr/>
        </p:nvSpPr>
        <p:spPr>
          <a:xfrm>
            <a:off x="4191617" y="4906990"/>
            <a:ext cx="1800200" cy="3509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Interceptor 3</a:t>
            </a:r>
            <a:endParaRPr lang="zh-CN" altLang="en-US" b="1" dirty="0"/>
          </a:p>
        </p:txBody>
      </p:sp>
      <p:sp>
        <p:nvSpPr>
          <p:cNvPr id="43" name="圆角矩形 42"/>
          <p:cNvSpPr/>
          <p:nvPr/>
        </p:nvSpPr>
        <p:spPr>
          <a:xfrm>
            <a:off x="4192071" y="5486536"/>
            <a:ext cx="1800200" cy="3509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Interceptor 2</a:t>
            </a:r>
            <a:endParaRPr lang="zh-CN" altLang="en-US" b="1" dirty="0"/>
          </a:p>
        </p:txBody>
      </p:sp>
      <p:sp>
        <p:nvSpPr>
          <p:cNvPr id="44" name="圆角矩形 43"/>
          <p:cNvSpPr/>
          <p:nvPr/>
        </p:nvSpPr>
        <p:spPr>
          <a:xfrm>
            <a:off x="4191200" y="6313875"/>
            <a:ext cx="1800200" cy="3509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Interceptor 1</a:t>
            </a:r>
            <a:endParaRPr lang="zh-CN" altLang="en-US" b="1" dirty="0"/>
          </a:p>
        </p:txBody>
      </p:sp>
      <p:sp>
        <p:nvSpPr>
          <p:cNvPr id="52" name="圆角矩形 51"/>
          <p:cNvSpPr/>
          <p:nvPr/>
        </p:nvSpPr>
        <p:spPr>
          <a:xfrm>
            <a:off x="6660232" y="6237312"/>
            <a:ext cx="2376264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HttpServletResponse</a:t>
            </a:r>
            <a:endParaRPr lang="zh-CN" altLang="en-US" b="1" dirty="0"/>
          </a:p>
        </p:txBody>
      </p:sp>
      <p:cxnSp>
        <p:nvCxnSpPr>
          <p:cNvPr id="54" name="直接箭头连接符 53"/>
          <p:cNvCxnSpPr>
            <a:stCxn id="44" idx="3"/>
            <a:endCxn id="52" idx="1"/>
          </p:cNvCxnSpPr>
          <p:nvPr/>
        </p:nvCxnSpPr>
        <p:spPr>
          <a:xfrm>
            <a:off x="5991400" y="6489340"/>
            <a:ext cx="66883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6529663" y="4214473"/>
            <a:ext cx="2160241" cy="6473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Template</a:t>
            </a:r>
          </a:p>
          <a:p>
            <a:pPr algn="ctr"/>
            <a:r>
              <a:rPr lang="en-US" altLang="zh-CN" b="1" dirty="0" smtClean="0"/>
              <a:t>JSP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FreeMarker</a:t>
            </a:r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cxnSp>
        <p:nvCxnSpPr>
          <p:cNvPr id="68" name="直接箭头连接符 67"/>
          <p:cNvCxnSpPr>
            <a:stCxn id="41" idx="3"/>
          </p:cNvCxnSpPr>
          <p:nvPr/>
        </p:nvCxnSpPr>
        <p:spPr>
          <a:xfrm>
            <a:off x="6011743" y="4533737"/>
            <a:ext cx="51792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6529663" y="3215169"/>
            <a:ext cx="1872208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TagSubsystem</a:t>
            </a:r>
            <a:endParaRPr lang="zh-CN" altLang="en-US" b="1" dirty="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7596336" y="3719225"/>
            <a:ext cx="0" cy="49524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4" grpId="0" animBg="1"/>
      <p:bldP spid="23" grpId="0" animBg="1"/>
      <p:bldP spid="28" grpId="0" animBg="1"/>
      <p:bldP spid="29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2" grpId="0" animBg="1"/>
      <p:bldP spid="66" grpId="0" animBg="1"/>
      <p:bldP spid="7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Struts2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拦截器 和 过滤器 的区别：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988840"/>
            <a:ext cx="8229600" cy="3960440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①、</a:t>
            </a:r>
            <a:r>
              <a:rPr lang="zh-CN" altLang="en-US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过滤器依赖于</a:t>
            </a:r>
            <a:r>
              <a:rPr lang="en-US" altLang="zh-CN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容器，而拦截器不依赖于</a:t>
            </a:r>
            <a:r>
              <a:rPr lang="en-US" altLang="zh-CN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②、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Struts2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拦截器只能对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请求起作用，而过滤器则可以对几乎所有请求起作用。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③、拦截器可以访问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上下文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ActionContext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、值栈里的对象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ValueStack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，而过滤器不能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④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、在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的生命周期中，拦截器可以多次调用，而过滤器只能在容器初始化时被调用一次。</a:t>
            </a:r>
          </a:p>
          <a:p>
            <a:endParaRPr lang="zh-CN" altLang="en-US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18933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为什么要使用 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Struts2 &amp; Struts2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的优点：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4"/>
            <a:ext cx="8352928" cy="4525963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基于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MVC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架构，框架结构清晰。</a:t>
            </a:r>
          </a:p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OGNL: OGNL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可以快捷的访问值栈中的数据、调用值栈中对象的方法</a:t>
            </a:r>
          </a:p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③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拦截器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Struts2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的拦截器是一个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Action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级别的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AOP, Struts2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中的许多特性都是通过拦截器来实现的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例如异常处理，文件上传，验证等。拦截器是可配置与重用的</a:t>
            </a:r>
          </a:p>
          <a:p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④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多种表现层技术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如：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FreeMarker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Velocity </a:t>
            </a:r>
            <a:r>
              <a:rPr lang="zh-CN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</a:t>
            </a:r>
          </a:p>
          <a:p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 </a:t>
            </a:r>
            <a:r>
              <a:rPr lang="zh-CN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如何访问 </a:t>
            </a:r>
            <a:r>
              <a:rPr lang="en-US" altLang="zh-CN" sz="36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HttpServletRequest</a:t>
            </a:r>
            <a:r>
              <a:rPr lang="zh-CN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36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HttpSession</a:t>
            </a:r>
            <a:r>
              <a:rPr lang="zh-CN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36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ServletContext</a:t>
            </a:r>
            <a:r>
              <a:rPr lang="en-US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三个域对象</a:t>
            </a:r>
            <a:r>
              <a:rPr lang="en-US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  <a:endParaRPr lang="zh-CN" altLang="en-US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332527"/>
            <a:ext cx="8568952" cy="3256713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 API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解耦的访问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方式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ActionContext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访问域对象对应的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通过实现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Aware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接口使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Struts2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注入对应的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 API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耦合的访问方式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ServletActionContext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直接获取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 API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通过实现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ServletXxxAware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接口的方式使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Struts2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注入对应的对象</a:t>
            </a: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23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Struts2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中的默认包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struts-default </a:t>
            </a:r>
            <a:r>
              <a:rPr lang="zh-CN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有什么作用？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struts-default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包是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内置的，它定义了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内部的众多拦截器和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Result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类型，而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很多核心的功能都是通过这些内置的拦截器实现，如：从请求中把请求参数封装到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action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、文件上传和数据验证等等都是通过拦截器实现的。当包继承了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struts-default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包才能使用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struts2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为我们提供的这些功能。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endParaRPr lang="zh-CN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.struts-default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包是在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struts-default.xml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中定义，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struts-default.xml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也是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Struts2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默认配置文件。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Struts2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每次都会自动加载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struts-default.xml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文件。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lang="zh-CN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③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通常每个包都应该继承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struts-default </a:t>
            </a:r>
            <a:r>
              <a:rPr lang="zh-CN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包。 </a:t>
            </a: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12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3064</Words>
  <Application>Microsoft Office PowerPoint</Application>
  <PresentationFormat>全屏显示(4:3)</PresentationFormat>
  <Paragraphs>286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PowerPoint 演示文稿</vt:lpstr>
      <vt:lpstr>除了 SSH 以外还要会什么 ？</vt:lpstr>
      <vt:lpstr>提要</vt:lpstr>
      <vt:lpstr>简述 Struts2 的工作流程</vt:lpstr>
      <vt:lpstr>PowerPoint 演示文稿</vt:lpstr>
      <vt:lpstr>Struts2 拦截器 和 过滤器 的区别：</vt:lpstr>
      <vt:lpstr>为什么要使用 Struts2 &amp; Struts2 的优点：</vt:lpstr>
      <vt:lpstr> Struts2 如何访问 HttpServletRequest、HttpSession、ServletContext 三个域对象 ?</vt:lpstr>
      <vt:lpstr>Struts2 中的默认包 struts-default 有什么作用？</vt:lpstr>
      <vt:lpstr>说出 struts2 中至少 5 个的默认拦截器</vt:lpstr>
      <vt:lpstr>谈谈 ValueStack</vt:lpstr>
      <vt:lpstr>ActionContext、ServletContext、pageContext的区别 ？</vt:lpstr>
      <vt:lpstr>Struts2 有哪几种结果类型 ?</vt:lpstr>
      <vt:lpstr>拦截器的生命周期与工作过程 ?</vt:lpstr>
      <vt:lpstr>如何在 Struts2 中使用 Ajax 功能 ?</vt:lpstr>
      <vt:lpstr>在 Hibernate 中 Java 对象的状态有哪些 ？</vt:lpstr>
      <vt:lpstr>对象的状态转换图</vt:lpstr>
      <vt:lpstr>Session的清理和清空有什么区别？</vt:lpstr>
      <vt:lpstr>load()和get()的区别</vt:lpstr>
      <vt:lpstr>hibernate 优缺点</vt:lpstr>
      <vt:lpstr>描述使用 Hibernate 进行大批量更新的经验.</vt:lpstr>
      <vt:lpstr>Hibernate 的 OpenSessionView 问题</vt:lpstr>
      <vt:lpstr>Hibernate 中 getCurrentSession() 和 openSession() 的区别 ? </vt:lpstr>
      <vt:lpstr>如何调用原生  jdbc API?</vt:lpstr>
      <vt:lpstr>说说 Hibernate 的缓存</vt:lpstr>
      <vt:lpstr>开发中主要使用 Spring 的什么技术 ?</vt:lpstr>
      <vt:lpstr>简述 AOP 和 IOC 概念</vt:lpstr>
      <vt:lpstr>在 Spring 中如何配置 Bean ?</vt:lpstr>
      <vt:lpstr> IOC 容器对 Bean 的生命周期</vt:lpstr>
      <vt:lpstr>说一下struts2-hibernate-Spring 的工作流程？</vt:lpstr>
      <vt:lpstr>Spring 如何整合 Struts2 ?</vt:lpstr>
      <vt:lpstr>Spring 如何整合 Hibernate</vt:lpstr>
      <vt:lpstr> Spring MVC 比较 Struts2</vt:lpstr>
      <vt:lpstr> Spring MVC 的运行流程</vt:lpstr>
      <vt:lpstr>Spring MVC 运行流程</vt:lpstr>
      <vt:lpstr>说出 Spring MVC常用的 5 个注解</vt:lpstr>
      <vt:lpstr> 如何使用 SpringMVC 完成 JSON 操作</vt:lpstr>
      <vt:lpstr>比较 SpringSecurity 和 Shiro</vt:lpstr>
      <vt:lpstr>Shiro 的优点</vt:lpstr>
      <vt:lpstr>简述 Shiro 的核心组件</vt:lpstr>
      <vt:lpstr>Shiro认证过程</vt:lpstr>
      <vt:lpstr>认证过程</vt:lpstr>
      <vt:lpstr>Shiro授权过程</vt:lpstr>
      <vt:lpstr>授权的顺序</vt:lpstr>
      <vt:lpstr>Shiro 如何自实现认证</vt:lpstr>
      <vt:lpstr>如何实现自实现授权</vt:lpstr>
      <vt:lpstr>如何配置在 Spring 中配置使用 Shiro</vt:lpstr>
      <vt:lpstr>SpringData：为某一个特定  Repository 添加自定义方法。</vt:lpstr>
      <vt:lpstr>为所有的 Repository 添加自定义的方法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Think Pad</cp:lastModifiedBy>
  <cp:revision>55</cp:revision>
  <dcterms:created xsi:type="dcterms:W3CDTF">2013-03-04T07:19:04Z</dcterms:created>
  <dcterms:modified xsi:type="dcterms:W3CDTF">2014-03-27T11:22:05Z</dcterms:modified>
</cp:coreProperties>
</file>