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4" r:id="rId1"/>
  </p:sldMasterIdLst>
  <p:sldIdLst>
    <p:sldId id="258" r:id="rId2"/>
    <p:sldId id="259" r:id="rId3"/>
    <p:sldId id="260" r:id="rId4"/>
    <p:sldId id="267" r:id="rId5"/>
    <p:sldId id="269" r:id="rId6"/>
    <p:sldId id="268" r:id="rId7"/>
    <p:sldId id="270" r:id="rId8"/>
    <p:sldId id="261" r:id="rId9"/>
    <p:sldId id="271" r:id="rId10"/>
    <p:sldId id="265" r:id="rId11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" panose="020B0604020202020204" charset="-52"/>
      <p:regular r:id="rId16"/>
      <p:bold r:id="rId17"/>
      <p:italic r:id="rId18"/>
      <p:boldItalic r:id="rId1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2A"/>
    <a:srgbClr val="FF7300"/>
    <a:srgbClr val="0055BB"/>
    <a:srgbClr val="0061AF"/>
    <a:srgbClr val="8F9092"/>
    <a:srgbClr val="DDDEDE"/>
    <a:srgbClr val="222A3F"/>
    <a:srgbClr val="00B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97"/>
  </p:normalViewPr>
  <p:slideViewPr>
    <p:cSldViewPr snapToGrid="0" showGuides="1">
      <p:cViewPr varScale="1">
        <p:scale>
          <a:sx n="104" d="100"/>
          <a:sy n="104" d="100"/>
        </p:scale>
        <p:origin x="126" y="33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пка с атом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1641138" y="6453188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 algn="l"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0" y="1269807"/>
            <a:ext cx="982787" cy="1505489"/>
          </a:xfrm>
          <a:prstGeom prst="rect">
            <a:avLst/>
          </a:prstGeom>
        </p:spPr>
      </p:pic>
      <p:sp>
        <p:nvSpPr>
          <p:cNvPr id="6" name="Прямоугольник 5"/>
          <p:cNvSpPr/>
          <p:nvPr userDrawn="1"/>
        </p:nvSpPr>
        <p:spPr bwMode="hidden">
          <a:xfrm>
            <a:off x="-1" y="-1"/>
            <a:ext cx="12192001" cy="1224000"/>
          </a:xfrm>
          <a:prstGeom prst="rect">
            <a:avLst/>
          </a:prstGeom>
          <a:solidFill>
            <a:srgbClr val="005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55BB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654" b="46857"/>
          <a:stretch/>
        </p:blipFill>
        <p:spPr>
          <a:xfrm>
            <a:off x="8040340" y="-1"/>
            <a:ext cx="4151660" cy="122399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0" y="6296025"/>
            <a:ext cx="982787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11703437" y="3382263"/>
            <a:ext cx="491219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559572" y="359101"/>
            <a:ext cx="11081566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2800" b="1">
                <a:solidFill>
                  <a:schemeClr val="bg1"/>
                </a:solidFill>
                <a:latin typeface="Montserrat" panose="000005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0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72" y="1729294"/>
            <a:ext cx="1348446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accent2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7" name="Текст 26"/>
          <p:cNvSpPr>
            <a:spLocks noGrp="1"/>
          </p:cNvSpPr>
          <p:nvPr>
            <p:ph type="body" sz="quarter" idx="11"/>
          </p:nvPr>
        </p:nvSpPr>
        <p:spPr>
          <a:xfrm>
            <a:off x="559572" y="2409034"/>
            <a:ext cx="1649811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3239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пка с логотипом без коня (бела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0" y="1269807"/>
            <a:ext cx="982787" cy="15054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0" y="6296025"/>
            <a:ext cx="982787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11703437" y="3382263"/>
            <a:ext cx="491219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559572" y="359101"/>
            <a:ext cx="9199890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2800" b="1">
                <a:solidFill>
                  <a:srgbClr val="0055BB"/>
                </a:solidFill>
                <a:latin typeface="Montserrat" panose="000005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138" y="170399"/>
            <a:ext cx="1656000" cy="883200"/>
          </a:xfrm>
          <a:prstGeom prst="rect">
            <a:avLst/>
          </a:prstGeom>
        </p:spPr>
      </p:pic>
      <p:sp>
        <p:nvSpPr>
          <p:cNvPr id="14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72" y="1729294"/>
            <a:ext cx="1348446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rgbClr val="00BBEE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26"/>
          <p:cNvSpPr>
            <a:spLocks noGrp="1"/>
          </p:cNvSpPr>
          <p:nvPr>
            <p:ph type="body" sz="quarter" idx="11"/>
          </p:nvPr>
        </p:nvSpPr>
        <p:spPr>
          <a:xfrm>
            <a:off x="559572" y="2409034"/>
            <a:ext cx="1649811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5D4A470-D186-460E-BFFA-A336BBB6414C}"/>
              </a:ext>
            </a:extLst>
          </p:cNvPr>
          <p:cNvSpPr/>
          <p:nvPr userDrawn="1"/>
        </p:nvSpPr>
        <p:spPr>
          <a:xfrm>
            <a:off x="11641138" y="6453188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 algn="l"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4376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пка с логотипом без коня (синя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 bwMode="hidden">
          <a:xfrm>
            <a:off x="-1" y="-1"/>
            <a:ext cx="12192001" cy="1224000"/>
          </a:xfrm>
          <a:prstGeom prst="rect">
            <a:avLst/>
          </a:prstGeom>
          <a:solidFill>
            <a:srgbClr val="005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762" y="170399"/>
            <a:ext cx="1656000" cy="883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0" y="1269807"/>
            <a:ext cx="982787" cy="15054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0" y="6296025"/>
            <a:ext cx="982787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11703437" y="3382263"/>
            <a:ext cx="491219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559572" y="359101"/>
            <a:ext cx="9173513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2800" b="1">
                <a:solidFill>
                  <a:schemeClr val="bg1"/>
                </a:solidFill>
                <a:latin typeface="Montserrat" panose="000005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72" y="1729294"/>
            <a:ext cx="1348446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rgbClr val="00BBEE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26"/>
          <p:cNvSpPr>
            <a:spLocks noGrp="1"/>
          </p:cNvSpPr>
          <p:nvPr>
            <p:ph type="body" sz="quarter" idx="11"/>
          </p:nvPr>
        </p:nvSpPr>
        <p:spPr>
          <a:xfrm>
            <a:off x="559572" y="2409034"/>
            <a:ext cx="1649811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3DE57E-711D-404D-B188-192C4B659303}"/>
              </a:ext>
            </a:extLst>
          </p:cNvPr>
          <p:cNvSpPr/>
          <p:nvPr userDrawn="1"/>
        </p:nvSpPr>
        <p:spPr>
          <a:xfrm>
            <a:off x="11641138" y="6453188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 algn="l"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4683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пка с логотипом коня (бела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0" y="1269807"/>
            <a:ext cx="982787" cy="15054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0" y="6296025"/>
            <a:ext cx="982787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11703437" y="3382263"/>
            <a:ext cx="491219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559572" y="359101"/>
            <a:ext cx="8900951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lang="ru-RU" sz="2800" b="1" kern="1200" dirty="0">
                <a:solidFill>
                  <a:srgbClr val="E46C2A"/>
                </a:solidFill>
                <a:latin typeface="Montserrat" panose="00000500000000000000" pitchFamily="2" charset="-52"/>
                <a:ea typeface="+mj-ea"/>
                <a:cs typeface="+mj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72" y="1729294"/>
            <a:ext cx="1348446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rgbClr val="00BBEE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26"/>
          <p:cNvSpPr>
            <a:spLocks noGrp="1"/>
          </p:cNvSpPr>
          <p:nvPr>
            <p:ph type="body" sz="quarter" idx="11"/>
          </p:nvPr>
        </p:nvSpPr>
        <p:spPr>
          <a:xfrm>
            <a:off x="559572" y="2409034"/>
            <a:ext cx="1649811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956" y="-135287"/>
            <a:ext cx="2376074" cy="151200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00D0962-6951-42C9-AAB7-A8419B4562CD}"/>
              </a:ext>
            </a:extLst>
          </p:cNvPr>
          <p:cNvSpPr/>
          <p:nvPr userDrawn="1"/>
        </p:nvSpPr>
        <p:spPr>
          <a:xfrm>
            <a:off x="11641138" y="6453188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 algn="l"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46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пка с логотипом коня (сера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 bwMode="hidden">
          <a:xfrm>
            <a:off x="-1" y="-1"/>
            <a:ext cx="12192001" cy="1224000"/>
          </a:xfrm>
          <a:prstGeom prst="rect">
            <a:avLst/>
          </a:prstGeom>
          <a:solidFill>
            <a:srgbClr val="DD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0" y="1269807"/>
            <a:ext cx="982787" cy="15054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0" y="6296025"/>
            <a:ext cx="982787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11703437" y="3382263"/>
            <a:ext cx="491219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559572" y="359101"/>
            <a:ext cx="9032836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lang="ru-RU" sz="2800" b="1" kern="1200" dirty="0">
                <a:solidFill>
                  <a:srgbClr val="0055BB"/>
                </a:solidFill>
                <a:latin typeface="Montserrat" panose="00000500000000000000" pitchFamily="2" charset="-52"/>
                <a:ea typeface="+mj-ea"/>
                <a:cs typeface="+mj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72" y="1729294"/>
            <a:ext cx="1348446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rgbClr val="00BBEE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26"/>
          <p:cNvSpPr>
            <a:spLocks noGrp="1"/>
          </p:cNvSpPr>
          <p:nvPr>
            <p:ph type="body" sz="quarter" idx="11"/>
          </p:nvPr>
        </p:nvSpPr>
        <p:spPr>
          <a:xfrm>
            <a:off x="559572" y="2409034"/>
            <a:ext cx="1649811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525956" y="-144001"/>
            <a:ext cx="2376074" cy="151200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2077ADA-551A-4656-A047-B811D4148796}"/>
              </a:ext>
            </a:extLst>
          </p:cNvPr>
          <p:cNvSpPr/>
          <p:nvPr userDrawn="1"/>
        </p:nvSpPr>
        <p:spPr>
          <a:xfrm>
            <a:off x="11641138" y="6453188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 algn="l"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7572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425" y="2898000"/>
            <a:ext cx="4752575" cy="396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94" y="558606"/>
            <a:ext cx="2484000" cy="1656000"/>
          </a:xfrm>
          <a:prstGeom prst="rect">
            <a:avLst/>
          </a:prstGeom>
        </p:spPr>
      </p:pic>
      <p:sp>
        <p:nvSpPr>
          <p:cNvPr id="6" name="Текст 26"/>
          <p:cNvSpPr>
            <a:spLocks noGrp="1"/>
          </p:cNvSpPr>
          <p:nvPr>
            <p:ph type="body" sz="quarter" idx="11" hasCustomPrompt="1"/>
          </p:nvPr>
        </p:nvSpPr>
        <p:spPr>
          <a:xfrm>
            <a:off x="560194" y="6083856"/>
            <a:ext cx="1649811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01.01.2010</a:t>
            </a:r>
          </a:p>
        </p:txBody>
      </p:sp>
      <p:sp>
        <p:nvSpPr>
          <p:cNvPr id="7" name="Текст 26"/>
          <p:cNvSpPr>
            <a:spLocks noGrp="1"/>
          </p:cNvSpPr>
          <p:nvPr>
            <p:ph type="body" sz="quarter" idx="12" hasCustomPrompt="1"/>
          </p:nvPr>
        </p:nvSpPr>
        <p:spPr>
          <a:xfrm>
            <a:off x="560194" y="2567225"/>
            <a:ext cx="269475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8" name="Текст 26"/>
          <p:cNvSpPr>
            <a:spLocks noGrp="1"/>
          </p:cNvSpPr>
          <p:nvPr>
            <p:ph type="body" sz="quarter" idx="13" hasCustomPrompt="1"/>
          </p:nvPr>
        </p:nvSpPr>
        <p:spPr>
          <a:xfrm>
            <a:off x="560194" y="3198167"/>
            <a:ext cx="2936041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3600" b="1">
                <a:solidFill>
                  <a:srgbClr val="0055BB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02702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26"/>
          <p:cNvSpPr>
            <a:spLocks noGrp="1"/>
          </p:cNvSpPr>
          <p:nvPr>
            <p:ph type="body" sz="quarter" idx="11" hasCustomPrompt="1"/>
          </p:nvPr>
        </p:nvSpPr>
        <p:spPr>
          <a:xfrm>
            <a:off x="6418217" y="6083856"/>
            <a:ext cx="1649811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01.01.2010</a:t>
            </a:r>
          </a:p>
        </p:txBody>
      </p:sp>
      <p:sp>
        <p:nvSpPr>
          <p:cNvPr id="7" name="Текст 26"/>
          <p:cNvSpPr>
            <a:spLocks noGrp="1"/>
          </p:cNvSpPr>
          <p:nvPr>
            <p:ph type="body" sz="quarter" idx="12" hasCustomPrompt="1"/>
          </p:nvPr>
        </p:nvSpPr>
        <p:spPr>
          <a:xfrm>
            <a:off x="6418217" y="2567225"/>
            <a:ext cx="269475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8" name="Текст 26"/>
          <p:cNvSpPr>
            <a:spLocks noGrp="1"/>
          </p:cNvSpPr>
          <p:nvPr>
            <p:ph type="body" sz="quarter" idx="13" hasCustomPrompt="1"/>
          </p:nvPr>
        </p:nvSpPr>
        <p:spPr>
          <a:xfrm>
            <a:off x="6418217" y="3198167"/>
            <a:ext cx="2936041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3600" b="1">
                <a:solidFill>
                  <a:srgbClr val="0055BB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9250"/>
            <a:ext cx="5886994" cy="408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0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ите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425" y="2898000"/>
            <a:ext cx="4752575" cy="3960000"/>
          </a:xfrm>
          <a:prstGeom prst="rect">
            <a:avLst/>
          </a:prstGeom>
        </p:spPr>
      </p:pic>
      <p:sp>
        <p:nvSpPr>
          <p:cNvPr id="7" name="Текст 26"/>
          <p:cNvSpPr>
            <a:spLocks noGrp="1"/>
          </p:cNvSpPr>
          <p:nvPr>
            <p:ph type="body" sz="quarter" idx="13" hasCustomPrompt="1"/>
          </p:nvPr>
        </p:nvSpPr>
        <p:spPr>
          <a:xfrm>
            <a:off x="560194" y="3105834"/>
            <a:ext cx="2936041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3600" b="1">
                <a:solidFill>
                  <a:srgbClr val="0055BB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97975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05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7" r:id="rId2"/>
    <p:sldLayoutId id="2147483678" r:id="rId3"/>
    <p:sldLayoutId id="2147483679" r:id="rId4"/>
    <p:sldLayoutId id="2147483680" r:id="rId5"/>
    <p:sldLayoutId id="2147483675" r:id="rId6"/>
    <p:sldLayoutId id="2147483682" r:id="rId7"/>
    <p:sldLayoutId id="214748368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91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pos="347" userDrawn="1">
          <p15:clr>
            <a:srgbClr val="F26B43"/>
          </p15:clr>
        </p15:guide>
        <p15:guide id="6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94.190.71.245:8000/api_forms/doctors/" TargetMode="External"/><Relationship Id="rId2" Type="http://schemas.openxmlformats.org/officeDocument/2006/relationships/hyperlink" Target="http://94.190.71.245:8000/api_root/doctors?page=1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27.12.2022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2"/>
          </p:nvPr>
        </p:nvSpPr>
        <p:spPr>
          <a:xfrm>
            <a:off x="560194" y="2567225"/>
            <a:ext cx="3905274" cy="830997"/>
          </a:xfrm>
        </p:spPr>
        <p:txBody>
          <a:bodyPr/>
          <a:lstStyle/>
          <a:p>
            <a:r>
              <a:rPr lang="ru-RU" dirty="0">
                <a:latin typeface="Montserrat" panose="020B0604020202020204" charset="-52"/>
              </a:rPr>
              <a:t>Тема курсовой работы</a:t>
            </a:r>
            <a:r>
              <a:rPr lang="en-US" dirty="0">
                <a:latin typeface="Montserrat" panose="020B0604020202020204" charset="-52"/>
              </a:rPr>
              <a:t>:</a:t>
            </a:r>
            <a:endParaRPr lang="ru-RU" dirty="0">
              <a:latin typeface="Montserrat" panose="020B0604020202020204" charset="-52"/>
            </a:endParaRP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3"/>
          </p:nvPr>
        </p:nvSpPr>
        <p:spPr>
          <a:xfrm>
            <a:off x="560194" y="3198167"/>
            <a:ext cx="9729025" cy="3416320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RESTful </a:t>
            </a:r>
            <a:r>
              <a:rPr lang="ru-RU" dirty="0"/>
              <a:t>сервиса для записи к врачу</a:t>
            </a:r>
          </a:p>
        </p:txBody>
      </p:sp>
      <p:sp>
        <p:nvSpPr>
          <p:cNvPr id="5" name="Текст 11">
            <a:extLst>
              <a:ext uri="{FF2B5EF4-FFF2-40B4-BE49-F238E27FC236}">
                <a16:creationId xmlns:a16="http://schemas.microsoft.com/office/drawing/2014/main" id="{02264648-2CFD-4DF0-BE51-268B632F0F51}"/>
              </a:ext>
            </a:extLst>
          </p:cNvPr>
          <p:cNvSpPr txBox="1">
            <a:spLocks/>
          </p:cNvSpPr>
          <p:nvPr/>
        </p:nvSpPr>
        <p:spPr>
          <a:xfrm>
            <a:off x="560193" y="4602792"/>
            <a:ext cx="7864715" cy="7232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latin typeface="Montserrat" panose="020B0604020202020204" charset="-52"/>
              </a:rPr>
              <a:t>Выполнил</a:t>
            </a:r>
            <a:r>
              <a:rPr lang="en-US" sz="1800" dirty="0">
                <a:latin typeface="Montserrat" panose="020B0604020202020204" charset="-52"/>
              </a:rPr>
              <a:t>: </a:t>
            </a:r>
            <a:r>
              <a:rPr lang="ru-RU" sz="1800" dirty="0">
                <a:latin typeface="Montserrat" panose="020B0604020202020204" charset="-52"/>
              </a:rPr>
              <a:t>студент группы ИВТ-49Д Бурлов Г.П.</a:t>
            </a:r>
          </a:p>
          <a:p>
            <a:r>
              <a:rPr lang="ru-RU" sz="1800" dirty="0">
                <a:latin typeface="Montserrat" panose="020B0604020202020204" charset="-52"/>
              </a:rPr>
              <a:t>Научный руководитель</a:t>
            </a:r>
            <a:r>
              <a:rPr lang="en-US" sz="1800" dirty="0">
                <a:latin typeface="Montserrat" panose="020B0604020202020204" charset="-52"/>
              </a:rPr>
              <a:t>:</a:t>
            </a:r>
            <a:r>
              <a:rPr lang="ru-RU" sz="1800" dirty="0">
                <a:latin typeface="Montserrat" panose="020B0604020202020204" charset="-52"/>
              </a:rPr>
              <a:t> старший преподаватель</a:t>
            </a:r>
            <a:r>
              <a:rPr lang="en-US" sz="1800" dirty="0">
                <a:latin typeface="Montserrat" panose="020B0604020202020204" charset="-52"/>
              </a:rPr>
              <a:t> </a:t>
            </a:r>
            <a:r>
              <a:rPr lang="ru-RU" sz="1800" dirty="0">
                <a:latin typeface="Montserrat" panose="020B0604020202020204" charset="-52"/>
              </a:rPr>
              <a:t>Ваганов Д.А.</a:t>
            </a:r>
          </a:p>
        </p:txBody>
      </p:sp>
    </p:spTree>
    <p:extLst>
      <p:ext uri="{BB962C8B-B14F-4D97-AF65-F5344CB8AC3E}">
        <p14:creationId xmlns:p14="http://schemas.microsoft.com/office/powerpoint/2010/main" val="1841292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D5E93B8E-7749-449D-B8D0-1A79ABAC77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F676C2-8B4A-404C-866D-86294C365F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240D3A-C612-4462-8A1D-B82785BBA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24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7D5EACF-7929-4F98-921C-9DB62AA8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темы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8CA3792-6E85-44BA-A22C-B6425433F4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9572" y="1712150"/>
            <a:ext cx="5471773" cy="2739211"/>
          </a:xfrm>
        </p:spPr>
        <p:txBody>
          <a:bodyPr/>
          <a:lstStyle/>
          <a:p>
            <a:r>
              <a:rPr lang="ru-RU" sz="1800" dirty="0"/>
              <a:t>Активное использование </a:t>
            </a:r>
            <a:r>
              <a:rPr lang="en-US" sz="1800" dirty="0"/>
              <a:t>REST </a:t>
            </a:r>
            <a:r>
              <a:rPr lang="ru-RU" sz="1800" dirty="0"/>
              <a:t>сервисов для функционирования крупных веб-сайтов</a:t>
            </a:r>
          </a:p>
          <a:p>
            <a:r>
              <a:rPr lang="ru-RU" sz="1800" dirty="0"/>
              <a:t>Наличие </a:t>
            </a:r>
            <a:r>
              <a:rPr lang="en-US" sz="1800" dirty="0"/>
              <a:t>RESTful </a:t>
            </a:r>
            <a:r>
              <a:rPr lang="ru-RU" sz="1800" dirty="0"/>
              <a:t>сервисов позволяет разгружать сервер, быстрее загружать страницы.</a:t>
            </a:r>
          </a:p>
          <a:p>
            <a:r>
              <a:rPr lang="en-US" sz="1800" dirty="0"/>
              <a:t>RESTful </a:t>
            </a:r>
            <a:r>
              <a:rPr lang="ru-RU" sz="1800" dirty="0"/>
              <a:t>сервисы позволяют создавать современные динамические страницы, с использованием </a:t>
            </a:r>
            <a:r>
              <a:rPr lang="en-US" sz="1800" dirty="0"/>
              <a:t>ajax.</a:t>
            </a:r>
            <a:endParaRPr lang="ru-RU" sz="1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431D68C-3BD3-43F0-9801-E96419719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046" y="2215861"/>
            <a:ext cx="4313382" cy="242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85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4F3E63E-279A-47BF-9880-4C235016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и предмет исследования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CF8BA46-7431-422A-884F-1B26F37526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9572" y="1536174"/>
            <a:ext cx="6615928" cy="27546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Объектом исследования является функционирование больницы.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Предмет исследования – процесс записи на прием к врачу</a:t>
            </a:r>
          </a:p>
        </p:txBody>
      </p:sp>
      <p:pic>
        <p:nvPicPr>
          <p:cNvPr id="5122" name="Picture 2" descr="Бесплатное векторное изображение Иллюстрация вектора абстрактной концепции инициативы данных. открытая платформа, информационная инициатива, исследование метаданных, запуск на основе данных, исследования и разработки, абстрактная метафора политики конфиденциальности.">
            <a:extLst>
              <a:ext uri="{FF2B5EF4-FFF2-40B4-BE49-F238E27FC236}">
                <a16:creationId xmlns:a16="http://schemas.microsoft.com/office/drawing/2014/main" id="{8248ED24-B8D1-4287-B219-9798AE176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1741249"/>
            <a:ext cx="3921125" cy="392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25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D3F7A9-2C15-4655-BF82-91348F2F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курсовой работы	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05226D-8C31-4D22-89D0-1F4DF20497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400" y="1301671"/>
            <a:ext cx="6896100" cy="5647700"/>
          </a:xfrm>
        </p:spPr>
        <p:txBody>
          <a:bodyPr/>
          <a:lstStyle/>
          <a:p>
            <a:r>
              <a:rPr lang="ru-RU" sz="2400" dirty="0"/>
              <a:t>Цель курсовой работы - разработка </a:t>
            </a:r>
            <a:r>
              <a:rPr lang="en-US" sz="2400" dirty="0"/>
              <a:t>RESTful</a:t>
            </a:r>
            <a:r>
              <a:rPr lang="ru-RU" sz="2400" dirty="0"/>
              <a:t> сервиса для записи к врачу.</a:t>
            </a:r>
          </a:p>
          <a:p>
            <a:r>
              <a:rPr lang="ru-RU" sz="2400" dirty="0"/>
              <a:t>Определены следующие задачи</a:t>
            </a:r>
            <a:r>
              <a:rPr lang="en-US" sz="2400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tx1"/>
                </a:solidFill>
              </a:rPr>
              <a:t>Проанализировать предметную область.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tx1"/>
                </a:solidFill>
              </a:rPr>
              <a:t>Изучить понятия, связанные с реализацией </a:t>
            </a:r>
            <a:r>
              <a:rPr lang="en-US" sz="1500" dirty="0">
                <a:solidFill>
                  <a:schemeClr val="tx1"/>
                </a:solidFill>
              </a:rPr>
              <a:t>RESTful</a:t>
            </a:r>
            <a:r>
              <a:rPr lang="ru-RU" sz="1500" dirty="0">
                <a:solidFill>
                  <a:schemeClr val="tx1"/>
                </a:solidFill>
              </a:rPr>
              <a:t> сервиса (</a:t>
            </a:r>
            <a:r>
              <a:rPr lang="en-US" sz="1500" dirty="0">
                <a:solidFill>
                  <a:schemeClr val="tx1"/>
                </a:solidFill>
              </a:rPr>
              <a:t>HTTP</a:t>
            </a:r>
            <a:r>
              <a:rPr lang="ru-RU" sz="1500" dirty="0">
                <a:solidFill>
                  <a:schemeClr val="tx1"/>
                </a:solidFill>
              </a:rPr>
              <a:t>, </a:t>
            </a:r>
            <a:r>
              <a:rPr lang="en-US" sz="1500" dirty="0">
                <a:solidFill>
                  <a:schemeClr val="tx1"/>
                </a:solidFill>
              </a:rPr>
              <a:t>API</a:t>
            </a:r>
            <a:r>
              <a:rPr lang="ru-RU" sz="1500" dirty="0">
                <a:solidFill>
                  <a:schemeClr val="tx1"/>
                </a:solidFill>
              </a:rPr>
              <a:t>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tx1"/>
                </a:solidFill>
              </a:rPr>
              <a:t>Рассмотреть и выбрать способ проектирования </a:t>
            </a:r>
            <a:r>
              <a:rPr lang="en-US" sz="1500" dirty="0">
                <a:solidFill>
                  <a:schemeClr val="tx1"/>
                </a:solidFill>
              </a:rPr>
              <a:t>RESTful</a:t>
            </a:r>
            <a:r>
              <a:rPr lang="ru-RU" sz="1500" dirty="0">
                <a:solidFill>
                  <a:schemeClr val="tx1"/>
                </a:solidFill>
              </a:rPr>
              <a:t> сервиса.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tx1"/>
                </a:solidFill>
              </a:rPr>
              <a:t>Выделить открытые ресурсы </a:t>
            </a:r>
            <a:r>
              <a:rPr lang="en-US" sz="1500" dirty="0">
                <a:solidFill>
                  <a:schemeClr val="tx1"/>
                </a:solidFill>
              </a:rPr>
              <a:t>RESTful </a:t>
            </a:r>
            <a:r>
              <a:rPr lang="ru-RU" sz="1500" dirty="0">
                <a:solidFill>
                  <a:schemeClr val="tx1"/>
                </a:solidFill>
              </a:rPr>
              <a:t>сервиса.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tx1"/>
                </a:solidFill>
              </a:rPr>
              <a:t>Рассмотреть основные понятия </a:t>
            </a:r>
            <a:r>
              <a:rPr lang="en-US" sz="1500" dirty="0">
                <a:solidFill>
                  <a:schemeClr val="tx1"/>
                </a:solidFill>
              </a:rPr>
              <a:t>Django</a:t>
            </a:r>
            <a:r>
              <a:rPr lang="ru-RU" sz="1500" dirty="0">
                <a:solidFill>
                  <a:schemeClr val="tx1"/>
                </a:solidFill>
              </a:rPr>
              <a:t> и </a:t>
            </a:r>
            <a:r>
              <a:rPr lang="en-US" sz="1500" dirty="0" err="1">
                <a:solidFill>
                  <a:schemeClr val="tx1"/>
                </a:solidFill>
              </a:rPr>
              <a:t>django</a:t>
            </a:r>
            <a:r>
              <a:rPr lang="ru-RU" sz="1500" dirty="0">
                <a:solidFill>
                  <a:schemeClr val="tx1"/>
                </a:solidFill>
              </a:rPr>
              <a:t>-</a:t>
            </a:r>
            <a:r>
              <a:rPr lang="en-US" sz="1500" dirty="0">
                <a:solidFill>
                  <a:schemeClr val="tx1"/>
                </a:solidFill>
              </a:rPr>
              <a:t>rest</a:t>
            </a:r>
            <a:r>
              <a:rPr lang="ru-RU" sz="1500" dirty="0">
                <a:solidFill>
                  <a:schemeClr val="tx1"/>
                </a:solidFill>
              </a:rPr>
              <a:t>-</a:t>
            </a:r>
            <a:r>
              <a:rPr lang="en-US" sz="1500" dirty="0">
                <a:solidFill>
                  <a:schemeClr val="tx1"/>
                </a:solidFill>
              </a:rPr>
              <a:t>framework</a:t>
            </a:r>
            <a:r>
              <a:rPr lang="ru-RU" sz="1500" dirty="0">
                <a:solidFill>
                  <a:schemeClr val="tx1"/>
                </a:solidFill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tx1"/>
                </a:solidFill>
              </a:rPr>
              <a:t>Спроектировать и разработать базу данных.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tx1"/>
                </a:solidFill>
              </a:rPr>
              <a:t>Разработать </a:t>
            </a:r>
            <a:r>
              <a:rPr lang="en-US" sz="1500" dirty="0">
                <a:solidFill>
                  <a:schemeClr val="tx1"/>
                </a:solidFill>
              </a:rPr>
              <a:t>RESTful</a:t>
            </a:r>
            <a:r>
              <a:rPr lang="ru-RU" sz="1500" dirty="0">
                <a:solidFill>
                  <a:schemeClr val="tx1"/>
                </a:solidFill>
              </a:rPr>
              <a:t> сервис с использованием </a:t>
            </a:r>
            <a:r>
              <a:rPr lang="en-US" sz="1500" dirty="0" err="1">
                <a:solidFill>
                  <a:schemeClr val="tx1"/>
                </a:solidFill>
              </a:rPr>
              <a:t>django</a:t>
            </a:r>
            <a:r>
              <a:rPr lang="ru-RU" sz="1500" dirty="0">
                <a:solidFill>
                  <a:schemeClr val="tx1"/>
                </a:solidFill>
              </a:rPr>
              <a:t>-</a:t>
            </a:r>
            <a:r>
              <a:rPr lang="en-US" sz="1500" dirty="0">
                <a:solidFill>
                  <a:schemeClr val="tx1"/>
                </a:solidFill>
              </a:rPr>
              <a:t>rest</a:t>
            </a:r>
            <a:r>
              <a:rPr lang="ru-RU" sz="1500" dirty="0">
                <a:solidFill>
                  <a:schemeClr val="tx1"/>
                </a:solidFill>
              </a:rPr>
              <a:t>-</a:t>
            </a:r>
            <a:r>
              <a:rPr lang="en-US" sz="1500" dirty="0">
                <a:solidFill>
                  <a:schemeClr val="tx1"/>
                </a:solidFill>
              </a:rPr>
              <a:t>framework</a:t>
            </a:r>
            <a:r>
              <a:rPr lang="ru-RU" sz="1500" dirty="0">
                <a:solidFill>
                  <a:schemeClr val="tx1"/>
                </a:solidFill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tx1"/>
                </a:solidFill>
              </a:rPr>
              <a:t>Протестировать </a:t>
            </a:r>
            <a:r>
              <a:rPr lang="en-US" sz="1500" dirty="0">
                <a:solidFill>
                  <a:schemeClr val="tx1"/>
                </a:solidFill>
              </a:rPr>
              <a:t>RESTful</a:t>
            </a:r>
            <a:r>
              <a:rPr lang="ru-RU" sz="1500" dirty="0">
                <a:solidFill>
                  <a:schemeClr val="tx1"/>
                </a:solidFill>
              </a:rPr>
              <a:t> сервис.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tx1"/>
                </a:solidFill>
              </a:rPr>
              <a:t>Создать шаблоны, которые используют функционал </a:t>
            </a:r>
            <a:r>
              <a:rPr lang="en-US" sz="1500" dirty="0">
                <a:solidFill>
                  <a:schemeClr val="tx1"/>
                </a:solidFill>
              </a:rPr>
              <a:t>RESTful </a:t>
            </a:r>
            <a:r>
              <a:rPr lang="ru-RU" sz="1500" dirty="0">
                <a:solidFill>
                  <a:schemeClr val="tx1"/>
                </a:solidFill>
              </a:rPr>
              <a:t>сервиса.</a:t>
            </a:r>
          </a:p>
          <a:p>
            <a:endParaRPr lang="ru-RU" sz="2400" dirty="0"/>
          </a:p>
        </p:txBody>
      </p:sp>
      <p:pic>
        <p:nvPicPr>
          <p:cNvPr id="1026" name="Picture 2" descr="Бесплатное векторное изображение Скрипт нестандартного стиля. оптимизация веб-сайтов, верстка, разработка программного обеспечения. женский программист мультипликационный персонаж работает, добавляя javascript, код css.">
            <a:extLst>
              <a:ext uri="{FF2B5EF4-FFF2-40B4-BE49-F238E27FC236}">
                <a16:creationId xmlns:a16="http://schemas.microsoft.com/office/drawing/2014/main" id="{773E9D85-C852-4A39-A454-5A628F337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1898571"/>
            <a:ext cx="3984625" cy="398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62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D9DD4-4C39-49F3-8970-632A89B1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572" y="143658"/>
            <a:ext cx="9460049" cy="954107"/>
          </a:xfrm>
        </p:spPr>
        <p:txBody>
          <a:bodyPr/>
          <a:lstStyle/>
          <a:p>
            <a:r>
              <a:rPr lang="ru-RU" dirty="0"/>
              <a:t>Инструменты для реализации </a:t>
            </a:r>
            <a:r>
              <a:rPr lang="en-US" dirty="0"/>
              <a:t>RESTful</a:t>
            </a:r>
            <a:r>
              <a:rPr lang="ru-RU" dirty="0"/>
              <a:t> сервиса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C3C917E-9AA3-4D0B-AD73-21E38E8737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9572" y="1608934"/>
            <a:ext cx="6298428" cy="4632037"/>
          </a:xfrm>
        </p:spPr>
        <p:txBody>
          <a:bodyPr/>
          <a:lstStyle/>
          <a:p>
            <a:r>
              <a:rPr lang="ru-RU" sz="2000" dirty="0"/>
              <a:t>Были выбраны следующие технологии</a:t>
            </a:r>
            <a:r>
              <a:rPr lang="en-US" sz="2000" dirty="0"/>
              <a:t>:</a:t>
            </a:r>
          </a:p>
          <a:p>
            <a:r>
              <a:rPr lang="ru-RU" sz="2000" dirty="0"/>
              <a:t>В качестве </a:t>
            </a:r>
            <a:r>
              <a:rPr lang="en-US" sz="2000" dirty="0"/>
              <a:t>IDE </a:t>
            </a:r>
            <a:r>
              <a:rPr lang="ru-RU" sz="2000" dirty="0"/>
              <a:t>был использован </a:t>
            </a:r>
            <a:r>
              <a:rPr lang="en-US" sz="2000" dirty="0"/>
              <a:t>VS Code.</a:t>
            </a:r>
            <a:endParaRPr lang="ru-RU" sz="2000" dirty="0"/>
          </a:p>
          <a:p>
            <a:r>
              <a:rPr lang="ru-RU" sz="2000" dirty="0"/>
              <a:t>Базы данных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PostgreSQL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PgAdmin</a:t>
            </a:r>
            <a:r>
              <a:rPr lang="en-US" sz="2000" dirty="0"/>
              <a:t> 4</a:t>
            </a:r>
          </a:p>
          <a:p>
            <a:r>
              <a:rPr lang="en-US" sz="2000" dirty="0"/>
              <a:t>Backend: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Python == 3.10.5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Django == 4.0.6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Django rest framework == 0.1.0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requests == 2.28.1</a:t>
            </a:r>
          </a:p>
          <a:p>
            <a:r>
              <a:rPr lang="en-US" sz="2000" dirty="0"/>
              <a:t>Frontend: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Bootstrap 5.0</a:t>
            </a:r>
            <a:endParaRPr lang="ru-RU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7AC21BF-D1CF-4EEA-A1FE-34ED58B7D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678" y="1540584"/>
            <a:ext cx="2160265" cy="135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52F4561-DE12-4058-8B1C-3073B1DFA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250" y="3030912"/>
            <a:ext cx="1350166" cy="135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B30AA152-C9D4-4DC6-AE97-C10030E52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355" y="2078834"/>
            <a:ext cx="1350166" cy="135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DE5DDC9-A78D-4CA5-A4C5-DF6E3A196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412" y="4910464"/>
            <a:ext cx="3617412" cy="167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433369C-7169-468D-B3DD-A5FA71529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666" y="3851692"/>
            <a:ext cx="2117544" cy="211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69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D3F7A9-2C15-4655-BF82-91348F2F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05226D-8C31-4D22-89D0-1F4DF20497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400" y="1898570"/>
            <a:ext cx="6045200" cy="36317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/>
              <a:t>Проанализирована задача, рассмотрены различные варианты использования сервиса.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/>
              <a:t>Во время анализа предметной области, были рассмотрены следующие определения</a:t>
            </a:r>
            <a:r>
              <a:rPr lang="en-US" sz="2200" dirty="0"/>
              <a:t>: HTTP, REST, API</a:t>
            </a:r>
            <a:r>
              <a:rPr lang="ru-RU" sz="2200" dirty="0"/>
              <a:t>, методы предоставляющие </a:t>
            </a:r>
            <a:r>
              <a:rPr lang="en-US" sz="2200" dirty="0"/>
              <a:t>HTTP</a:t>
            </a:r>
            <a:r>
              <a:rPr lang="ru-RU" sz="2200" dirty="0"/>
              <a:t> и статус коды данного протокола.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/>
              <a:t>Проанализированы варианты создания </a:t>
            </a:r>
            <a:r>
              <a:rPr lang="en-US" sz="2200" dirty="0"/>
              <a:t>RESTful </a:t>
            </a:r>
            <a:r>
              <a:rPr lang="ru-RU" sz="2200" dirty="0"/>
              <a:t>сервисов.</a:t>
            </a:r>
          </a:p>
        </p:txBody>
      </p:sp>
      <p:pic>
        <p:nvPicPr>
          <p:cNvPr id="2052" name="Picture 4" descr="Бесплатное векторное изображение Дата-центр социальных сетей. статистика smm, исследования цифрового маркетинга, анализ рыночных тенденций. эксперт-женщина изучает результаты онлайн-опроса.">
            <a:extLst>
              <a:ext uri="{FF2B5EF4-FFF2-40B4-BE49-F238E27FC236}">
                <a16:creationId xmlns:a16="http://schemas.microsoft.com/office/drawing/2014/main" id="{74F80679-B629-4D27-9EAF-17DC855BC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535" y="1898570"/>
            <a:ext cx="3975100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6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5891E-3F15-4D4F-8ED3-02B7DD3A3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572" y="143658"/>
            <a:ext cx="8863828" cy="954107"/>
          </a:xfrm>
        </p:spPr>
        <p:txBody>
          <a:bodyPr/>
          <a:lstStyle/>
          <a:p>
            <a:r>
              <a:rPr lang="ru-RU" dirty="0"/>
              <a:t>Проектирование и разработка </a:t>
            </a:r>
            <a:r>
              <a:rPr lang="en-US" dirty="0"/>
              <a:t>RESTful</a:t>
            </a:r>
            <a:r>
              <a:rPr lang="ru-RU" dirty="0"/>
              <a:t> сервиса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09FD88-A951-47DF-B1C6-9174D8FDA7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9572" y="2193134"/>
            <a:ext cx="6095228" cy="29546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Были выделены ресурсы</a:t>
            </a:r>
            <a:r>
              <a:rPr lang="en-US" sz="2200" dirty="0"/>
              <a:t>(URI)</a:t>
            </a:r>
            <a:r>
              <a:rPr lang="ru-RU" sz="2200" dirty="0"/>
              <a:t>, которые будут использоваться веб-сервисом.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Рассмотрены основные понятия используемые в </a:t>
            </a:r>
            <a:r>
              <a:rPr lang="en-US" sz="2200" dirty="0"/>
              <a:t>Django (Templates, Views, Serializers, Paginators)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Спроектирована база данных</a:t>
            </a:r>
            <a:r>
              <a:rPr lang="en-US" sz="2200" dirty="0"/>
              <a:t> (</a:t>
            </a:r>
            <a:r>
              <a:rPr lang="en-US" sz="2200" dirty="0" err="1"/>
              <a:t>PgAdmin</a:t>
            </a:r>
            <a:r>
              <a:rPr lang="ru-RU" sz="2200" dirty="0"/>
              <a:t> 4</a:t>
            </a:r>
            <a:r>
              <a:rPr lang="en-US" sz="2200" dirty="0"/>
              <a:t>, PostgreSQL 13)</a:t>
            </a:r>
          </a:p>
        </p:txBody>
      </p:sp>
      <p:pic>
        <p:nvPicPr>
          <p:cNvPr id="4098" name="Picture 2" descr="Бесплатное векторное изображение Член команды разработчиков и мастер схватки, работающий над agile-проектом для владельцев продукта и заинтересованных сторон. концепция управления гибкими проектами">
            <a:extLst>
              <a:ext uri="{FF2B5EF4-FFF2-40B4-BE49-F238E27FC236}">
                <a16:creationId xmlns:a16="http://schemas.microsoft.com/office/drawing/2014/main" id="{242EFCDA-7D74-441C-BBE4-00BA9570D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183" y="2277430"/>
            <a:ext cx="4182434" cy="278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1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8A50A-53CD-4E60-A18D-C406CF89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базы данных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984CBB-0DCC-4620-A4B0-8447C78414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9572" y="1239367"/>
            <a:ext cx="3873883" cy="842165"/>
          </a:xfrm>
        </p:spPr>
        <p:txBody>
          <a:bodyPr/>
          <a:lstStyle/>
          <a:p>
            <a:r>
              <a:rPr lang="ru-RU" sz="2200" dirty="0"/>
              <a:t>Модель базы данных в приложении </a:t>
            </a:r>
            <a:r>
              <a:rPr lang="en-US" sz="2200" dirty="0"/>
              <a:t>PgAdmin4</a:t>
            </a:r>
            <a:endParaRPr lang="ru-RU" sz="2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5F7E20-C4C0-419F-B4F7-9F43D2DDD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044" y="1239367"/>
            <a:ext cx="4806662" cy="479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30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EFD389-8B33-48F9-9908-B52725A89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572" y="143658"/>
            <a:ext cx="9173513" cy="954107"/>
          </a:xfrm>
        </p:spPr>
        <p:txBody>
          <a:bodyPr/>
          <a:lstStyle/>
          <a:p>
            <a:r>
              <a:rPr lang="ru-RU" dirty="0"/>
              <a:t>Проверка работоспособности </a:t>
            </a:r>
            <a:r>
              <a:rPr lang="en-US" dirty="0"/>
              <a:t>RESTful </a:t>
            </a:r>
            <a:r>
              <a:rPr lang="ru-RU" dirty="0"/>
              <a:t>сервиса</a:t>
            </a:r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60ACD548-CCBB-4EF2-B919-63BF0B4FCB99}"/>
              </a:ext>
            </a:extLst>
          </p:cNvPr>
          <p:cNvSpPr txBox="1">
            <a:spLocks/>
          </p:cNvSpPr>
          <p:nvPr/>
        </p:nvSpPr>
        <p:spPr>
          <a:xfrm>
            <a:off x="559572" y="1951672"/>
            <a:ext cx="5536428" cy="253915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rgbClr val="222A3F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RESTful</a:t>
            </a:r>
            <a:r>
              <a:rPr lang="ru-RU" sz="2200" dirty="0"/>
              <a:t> сервис</a:t>
            </a:r>
            <a:r>
              <a:rPr lang="en-US" sz="2200" dirty="0"/>
              <a:t> </a:t>
            </a:r>
            <a:r>
              <a:rPr lang="ru-RU" sz="2200" dirty="0"/>
              <a:t>располагается по адресу</a:t>
            </a:r>
            <a:r>
              <a:rPr lang="en-US" sz="2200" dirty="0"/>
              <a:t>: </a:t>
            </a:r>
            <a:r>
              <a:rPr lang="en-US" sz="2200" dirty="0">
                <a:hlinkClick r:id="rId2"/>
              </a:rPr>
              <a:t>http://94.190.71.245:8000/api_root/doctors?page=1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Приложение для проверки </a:t>
            </a:r>
            <a:r>
              <a:rPr lang="en-US" sz="2200" dirty="0">
                <a:hlinkClick r:id="rId3"/>
              </a:rPr>
              <a:t>http://94.190.71.245:8000/api_forms/doctors/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60450988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МИФИ">
  <a:themeElements>
    <a:clrScheme name="Другая 7">
      <a:dk1>
        <a:srgbClr val="171616"/>
      </a:dk1>
      <a:lt1>
        <a:srgbClr val="FFFFFF"/>
      </a:lt1>
      <a:dk2>
        <a:srgbClr val="0055BB"/>
      </a:dk2>
      <a:lt2>
        <a:srgbClr val="E2E2E2"/>
      </a:lt2>
      <a:accent1>
        <a:srgbClr val="0055BB"/>
      </a:accent1>
      <a:accent2>
        <a:srgbClr val="00BBEE"/>
      </a:accent2>
      <a:accent3>
        <a:srgbClr val="FF5000"/>
      </a:accent3>
      <a:accent4>
        <a:srgbClr val="00B050"/>
      </a:accent4>
      <a:accent5>
        <a:srgbClr val="00FFCC"/>
      </a:accent5>
      <a:accent6>
        <a:srgbClr val="FF66CC"/>
      </a:accent6>
      <a:hlink>
        <a:srgbClr val="00BBEE"/>
      </a:hlink>
      <a:folHlink>
        <a:srgbClr val="FFAE89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b="1" dirty="0" smtClean="0">
            <a:solidFill>
              <a:schemeClr val="bg1"/>
            </a:solidFill>
            <a:latin typeface="Montserrat" panose="00000500000000000000" pitchFamily="2" charset="-5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353</Words>
  <Application>Microsoft Office PowerPoint</Application>
  <PresentationFormat>Широкоэкранный</PresentationFormat>
  <Paragraphs>50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Montserrat</vt:lpstr>
      <vt:lpstr>Calibri</vt:lpstr>
      <vt:lpstr>Шаблон МИФИ</vt:lpstr>
      <vt:lpstr>Презентация PowerPoint</vt:lpstr>
      <vt:lpstr>Актуальность темы</vt:lpstr>
      <vt:lpstr>Объект и предмет исследования</vt:lpstr>
      <vt:lpstr>Цель и задачи курсовой работы </vt:lpstr>
      <vt:lpstr>Инструменты для реализации RESTful сервиса</vt:lpstr>
      <vt:lpstr>Анализ предметной области</vt:lpstr>
      <vt:lpstr>Проектирование и разработка RESTful сервиса</vt:lpstr>
      <vt:lpstr>Модель базы данных</vt:lpstr>
      <vt:lpstr>Проверка работоспособности RESTful сервиса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 Замахаев</dc:creator>
  <cp:lastModifiedBy>Георгий Бурлов</cp:lastModifiedBy>
  <cp:revision>32</cp:revision>
  <dcterms:created xsi:type="dcterms:W3CDTF">2020-05-28T16:18:16Z</dcterms:created>
  <dcterms:modified xsi:type="dcterms:W3CDTF">2022-12-26T18:49:47Z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