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64" r:id="rId3"/>
    <p:sldId id="424" r:id="rId4"/>
    <p:sldId id="425" r:id="rId5"/>
    <p:sldId id="423" r:id="rId6"/>
    <p:sldId id="401" r:id="rId7"/>
    <p:sldId id="399" r:id="rId8"/>
    <p:sldId id="400" r:id="rId9"/>
    <p:sldId id="335" r:id="rId10"/>
    <p:sldId id="402" r:id="rId11"/>
    <p:sldId id="378" r:id="rId12"/>
    <p:sldId id="403" r:id="rId13"/>
    <p:sldId id="380" r:id="rId14"/>
    <p:sldId id="387" r:id="rId15"/>
    <p:sldId id="263" r:id="rId16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7B7AF-00B6-424B-9E20-B79261F867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DC4D0-242F-481B-B378-1B94DE609A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58"/>
          <p:cNvSpPr/>
          <p:nvPr/>
        </p:nvSpPr>
        <p:spPr>
          <a:xfrm>
            <a:off x="866773" y="2079795"/>
            <a:ext cx="74104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Impact" panose="020B0806030902050204" pitchFamily="34" charset="0"/>
              </a:rPr>
              <a:t>资 金 推 动 论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Impact" panose="020B080603090205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136390" y="4885956"/>
            <a:ext cx="87153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落款标题"/>
          <p:cNvSpPr/>
          <p:nvPr/>
        </p:nvSpPr>
        <p:spPr>
          <a:xfrm>
            <a:off x="3128063" y="4976325"/>
            <a:ext cx="2887867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汇报人：经传多赢王学峰</a:t>
            </a:r>
            <a:endParaRPr lang="en-US" altLang="zh-CN" sz="1800" noProof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pic>
        <p:nvPicPr>
          <p:cNvPr id="9" name="图片 8" descr="G:\LOGO\经传多赢01-白色.png经传多赢01-白色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25240" y="697865"/>
            <a:ext cx="1494790" cy="336550"/>
          </a:xfrm>
          <a:prstGeom prst="rect">
            <a:avLst/>
          </a:prstGeom>
        </p:spPr>
      </p:pic>
      <p:sp>
        <p:nvSpPr>
          <p:cNvPr id="10" name="落款标题"/>
          <p:cNvSpPr/>
          <p:nvPr/>
        </p:nvSpPr>
        <p:spPr>
          <a:xfrm>
            <a:off x="3312954" y="5436025"/>
            <a:ext cx="251841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1200" noProof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中国 </a:t>
            </a:r>
            <a:r>
              <a:rPr lang="en-US" altLang="zh-CN" sz="1200" noProof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· </a:t>
            </a:r>
            <a:r>
              <a:rPr lang="zh-CN" altLang="en-US" sz="1200" noProof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上海</a:t>
            </a:r>
            <a:endParaRPr lang="zh-CN" altLang="en-US" sz="1200" noProof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5515" y="3529041"/>
            <a:ext cx="7212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   战   运   用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258"/>
          <p:cNvSpPr/>
          <p:nvPr/>
        </p:nvSpPr>
        <p:spPr>
          <a:xfrm>
            <a:off x="3629025" y="2724785"/>
            <a:ext cx="200596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Impact" panose="020B0806030902050204" pitchFamily="34" charset="0"/>
              </a:rPr>
              <a:t>之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Impact" panose="020B080603090205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  <p:bldP spid="28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经传多赢01-白色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205" y="644366"/>
            <a:ext cx="1131570" cy="2547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2630" y="541655"/>
            <a:ext cx="2019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强势回档个股</a:t>
            </a:r>
            <a:endParaRPr lang="zh-CN" altLang="en-US" sz="2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" y="1002030"/>
            <a:ext cx="8051800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经传多赢01-白色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205" y="644366"/>
            <a:ext cx="1131570" cy="2547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0" y="997585"/>
            <a:ext cx="7660640" cy="49834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经传多赢01-白色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205" y="644366"/>
            <a:ext cx="1131570" cy="2547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239" y="469185"/>
            <a:ext cx="4787107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上升回档把握当前机会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5746115"/>
            <a:ext cx="527685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资金决定盈利概率，上升回档助你跑赢市场！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图片 3" descr="14H2Y0R0(2J4Y_JXCP8}(C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981075"/>
            <a:ext cx="7291705" cy="43922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经传多赢01-白色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205" y="644366"/>
            <a:ext cx="1131570" cy="254794"/>
          </a:xfrm>
          <a:prstGeom prst="rect">
            <a:avLst/>
          </a:prstGeom>
        </p:spPr>
      </p:pic>
      <p:pic>
        <p:nvPicPr>
          <p:cNvPr id="4" name="图片 3" descr="]){2BWMS{ZZSQA{USPY[LK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" y="1013460"/>
            <a:ext cx="8137525" cy="50552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7"/>
          <p:cNvSpPr txBox="1"/>
          <p:nvPr/>
        </p:nvSpPr>
        <p:spPr>
          <a:xfrm>
            <a:off x="2437451" y="1492885"/>
            <a:ext cx="42500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>
                <a:solidFill>
                  <a:schemeClr val="bg1"/>
                </a:solidFill>
                <a:effectLst>
                  <a:outerShdw blurRad="266700" algn="tl" rotWithShape="0">
                    <a:schemeClr val="tx2">
                      <a:lumMod val="40000"/>
                      <a:lumOff val="60000"/>
                      <a:alpha val="55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謝謝您的聆聽</a:t>
            </a:r>
            <a:endParaRPr lang="zh-CN" altLang="en-US" sz="4800" dirty="0">
              <a:solidFill>
                <a:schemeClr val="bg1"/>
              </a:solidFill>
              <a:effectLst>
                <a:outerShdw blurRad="266700" algn="tl" rotWithShape="0">
                  <a:schemeClr val="tx2">
                    <a:lumMod val="40000"/>
                    <a:lumOff val="60000"/>
                    <a:alpha val="55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3789" y="2323068"/>
            <a:ext cx="1897380" cy="3219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祝你有个美好的一天</a:t>
            </a:r>
            <a:endParaRPr lang="zh-CN" altLang="en-US" sz="15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61340" y="5992182"/>
            <a:ext cx="4202279" cy="252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广州经传多赢投资咨询有限公司</a:t>
            </a:r>
            <a:endParaRPr lang="zh-CN" altLang="en-US" sz="105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1" descr="D:\360data\重要数据\桌面\66666666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143" y="3250248"/>
            <a:ext cx="1996440" cy="199644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2" descr="D:\360data\重要数据\桌面\55555555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143" y="3250248"/>
            <a:ext cx="1996440" cy="199644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3" descr="D:\360data\重要数据\桌面\444444444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143" y="3250248"/>
            <a:ext cx="1996440" cy="199644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4" descr="D:\360data\重要数据\桌面\33333333333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143" y="3250248"/>
            <a:ext cx="1996440" cy="199644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5" descr="D:\360data\重要数据\桌面\22222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143" y="3250248"/>
            <a:ext cx="1996440" cy="199644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6" descr="D:\360data\重要数据\桌面\1111111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143" y="3250248"/>
            <a:ext cx="1996440" cy="199644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LOGO" descr="G:\LOGO\经传多赢01-白色.png经传多赢01-白色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338320" y="4171950"/>
            <a:ext cx="680085" cy="153035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4800000">
                                      <p:cBhvr>
                                        <p:cTn id="26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8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30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4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ldLvl="0" animBg="1"/>
      <p:bldP spid="1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G:\LOGO\经传多赢01-白色.png经传多赢01-白色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92880" y="486410"/>
            <a:ext cx="1494790" cy="336550"/>
          </a:xfrm>
          <a:prstGeom prst="rect">
            <a:avLst/>
          </a:prstGeom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457200" y="389890"/>
            <a:ext cx="8229600" cy="458470"/>
          </a:xfrm>
        </p:spPr>
        <p:txBody>
          <a:bodyPr vert="horz" wrap="square" lIns="91440" tIns="45720" rIns="91440" bIns="45720" anchor="t">
            <a:normAutofit/>
          </a:bodyPr>
          <a:p>
            <a:pPr algn="l" eaLnBrk="1" hangingPunct="1"/>
            <a:r>
              <a:rPr lang="zh-CN" altLang="en-US" sz="2400" b="1" dirty="0">
                <a:solidFill>
                  <a:schemeClr val="bg1"/>
                </a:solidFill>
                <a:latin typeface="+mj-ea"/>
              </a:rPr>
              <a:t>大盘分析</a:t>
            </a:r>
            <a:endParaRPr lang="zh-CN" altLang="en-US" sz="24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6146" name="图片 3" descr="经传多赢01-白色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683" y="534988"/>
            <a:ext cx="1066800" cy="2397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29970"/>
            <a:ext cx="8228965" cy="511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G:\LOGO\经传多赢01-白色.png经传多赢01-白色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24605" y="306070"/>
            <a:ext cx="1494790" cy="336550"/>
          </a:xfrm>
          <a:prstGeom prst="rect">
            <a:avLst/>
          </a:prstGeom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457200" y="256540"/>
            <a:ext cx="8229600" cy="434340"/>
          </a:xfrm>
        </p:spPr>
        <p:txBody>
          <a:bodyPr vert="horz" wrap="square" lIns="91440" tIns="45720" rIns="91440" bIns="45720" anchor="t">
            <a:normAutofit/>
          </a:bodyPr>
          <a:p>
            <a:pPr algn="l" eaLnBrk="1" hangingPunct="1"/>
            <a:r>
              <a:rPr lang="zh-CN" altLang="en-US" sz="2400" b="1" dirty="0">
                <a:solidFill>
                  <a:schemeClr val="bg1"/>
                </a:solidFill>
                <a:latin typeface="+mj-ea"/>
              </a:rPr>
              <a:t>乾坤看盘</a:t>
            </a:r>
            <a:endParaRPr lang="zh-CN" altLang="en-US" sz="24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6146" name="图片 3" descr="经传多赢01-白色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683" y="354013"/>
            <a:ext cx="1066800" cy="2397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87095"/>
            <a:ext cx="8230235" cy="5266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G:\LOGO\经传多赢01-白色.png经传多赢01-白色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24605" y="361315"/>
            <a:ext cx="1494790" cy="336550"/>
          </a:xfrm>
          <a:prstGeom prst="rect">
            <a:avLst/>
          </a:prstGeom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457200" y="264160"/>
            <a:ext cx="8229600" cy="541655"/>
          </a:xfrm>
        </p:spPr>
        <p:txBody>
          <a:bodyPr vert="horz" wrap="square" lIns="91440" tIns="45720" rIns="91440" bIns="45720" anchor="t">
            <a:normAutofit/>
          </a:bodyPr>
          <a:p>
            <a:pPr algn="l" eaLnBrk="1" hangingPunct="1"/>
            <a:r>
              <a:rPr lang="zh-CN" altLang="en-US" sz="2400" b="1" dirty="0">
                <a:solidFill>
                  <a:schemeClr val="bg1"/>
                </a:solidFill>
                <a:latin typeface="+mj-ea"/>
              </a:rPr>
              <a:t>上证指数</a:t>
            </a:r>
            <a:endParaRPr lang="zh-CN" altLang="en-US" sz="24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6146" name="图片 3" descr="经传多赢01-白色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138" y="409893"/>
            <a:ext cx="1066800" cy="2397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49020"/>
            <a:ext cx="8314055" cy="5128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经传多赢01-白色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235" y="572611"/>
            <a:ext cx="1131570" cy="25479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74320" y="1443990"/>
            <a:ext cx="8325485" cy="17532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indent="266700" algn="l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kern="100" cap="none" spc="0" normalizeH="0" baseline="0" noProof="0" dirty="0">
                <a:solidFill>
                  <a:schemeClr val="bg1"/>
                </a:solidFill>
                <a:latin typeface="+mn-ea"/>
                <a:cs typeface="+mn-ea"/>
              </a:rPr>
              <a:t>大盘流动资金绿</a:t>
            </a:r>
            <a:r>
              <a:rPr kumimoji="0" lang="en-US" altLang="zh-CN" kern="100" cap="none" spc="0" normalizeH="0" baseline="0" noProof="0" dirty="0">
                <a:solidFill>
                  <a:schemeClr val="bg1"/>
                </a:solidFill>
                <a:latin typeface="+mn-ea"/>
                <a:cs typeface="+mn-ea"/>
              </a:rPr>
              <a:t>--</a:t>
            </a:r>
            <a:r>
              <a:rPr kumimoji="0" lang="zh-CN" altLang="en-US" kern="100" cap="none" spc="0" normalizeH="0" baseline="0" noProof="0" dirty="0">
                <a:solidFill>
                  <a:schemeClr val="bg1"/>
                </a:solidFill>
                <a:latin typeface="+mn-ea"/>
                <a:cs typeface="+mn-ea"/>
              </a:rPr>
              <a:t>市场赚钱效应低迷，没有持续热点</a:t>
            </a:r>
            <a:r>
              <a:rPr kumimoji="0" lang="en-US" altLang="zh-CN" kern="100" cap="none" spc="0" normalizeH="0" baseline="0" noProof="0" dirty="0">
                <a:solidFill>
                  <a:schemeClr val="bg1"/>
                </a:solidFill>
                <a:latin typeface="+mn-ea"/>
                <a:cs typeface="+mn-ea"/>
              </a:rPr>
              <a:t>--</a:t>
            </a:r>
            <a:r>
              <a:rPr kumimoji="0" lang="zh-CN" altLang="en-US" kern="100" cap="none" spc="0" normalizeH="0" baseline="0" noProof="0" dirty="0">
                <a:solidFill>
                  <a:schemeClr val="bg1"/>
                </a:solidFill>
                <a:latin typeface="+mn-ea"/>
                <a:cs typeface="+mn-ea"/>
              </a:rPr>
              <a:t>个股资金强于大盘</a:t>
            </a:r>
            <a:endParaRPr kumimoji="0" lang="zh-CN" altLang="en-US" kern="100" cap="none" spc="0" normalizeH="0" baseline="0" noProof="0" dirty="0">
              <a:solidFill>
                <a:schemeClr val="bg1"/>
              </a:solidFill>
              <a:latin typeface="+mn-ea"/>
              <a:cs typeface="+mn-ea"/>
            </a:endParaRPr>
          </a:p>
          <a:p>
            <a:pPr marR="0" indent="266700" algn="l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kern="100" cap="none" spc="0" normalizeH="0" baseline="0" noProof="0" dirty="0">
              <a:solidFill>
                <a:schemeClr val="bg1"/>
              </a:solidFill>
              <a:latin typeface="+mn-ea"/>
              <a:cs typeface="+mn-ea"/>
            </a:endParaRPr>
          </a:p>
          <a:p>
            <a:pPr marR="0" indent="266700" algn="l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kern="100" cap="none" spc="0" normalizeH="0" baseline="0" noProof="0" dirty="0">
                <a:solidFill>
                  <a:schemeClr val="bg1"/>
                </a:solidFill>
                <a:latin typeface="+mn-ea"/>
                <a:cs typeface="+mn-ea"/>
              </a:rPr>
              <a:t>大盘捕捞季节死叉</a:t>
            </a:r>
            <a:r>
              <a:rPr kumimoji="0" lang="en-US" altLang="zh-CN" kern="100" cap="none" spc="0" normalizeH="0" baseline="0" noProof="0" dirty="0">
                <a:solidFill>
                  <a:schemeClr val="bg1"/>
                </a:solidFill>
                <a:latin typeface="+mn-ea"/>
                <a:cs typeface="+mn-ea"/>
              </a:rPr>
              <a:t>--</a:t>
            </a:r>
            <a:r>
              <a:rPr kumimoji="0" lang="zh-CN" altLang="en-US" kern="100" cap="none" spc="0" normalizeH="0" baseline="0" noProof="0" dirty="0">
                <a:solidFill>
                  <a:schemeClr val="bg1"/>
                </a:solidFill>
                <a:latin typeface="+mn-ea"/>
                <a:cs typeface="+mn-ea"/>
              </a:rPr>
              <a:t>市场回落，主力资金调仓换股</a:t>
            </a:r>
            <a:r>
              <a:rPr kumimoji="0" lang="en-US" altLang="zh-CN" kern="100" cap="none" spc="0" normalizeH="0" baseline="0" noProof="0" dirty="0">
                <a:solidFill>
                  <a:schemeClr val="bg1"/>
                </a:solidFill>
                <a:latin typeface="+mn-ea"/>
                <a:cs typeface="+mn-ea"/>
              </a:rPr>
              <a:t>--</a:t>
            </a:r>
            <a:r>
              <a:rPr kumimoji="0" lang="zh-CN" altLang="en-US" kern="100" cap="none" spc="0" normalizeH="0" baseline="0" noProof="0" dirty="0">
                <a:solidFill>
                  <a:schemeClr val="bg1"/>
                </a:solidFill>
                <a:latin typeface="+mn-ea"/>
                <a:cs typeface="+mn-ea"/>
              </a:rPr>
              <a:t>先于大盘启动个股</a:t>
            </a:r>
            <a:endParaRPr kumimoji="0" lang="zh-CN" altLang="en-US" kern="100" cap="none" spc="0" normalizeH="0" baseline="0" noProof="0" dirty="0">
              <a:solidFill>
                <a:schemeClr val="bg1"/>
              </a:solidFill>
              <a:latin typeface="+mn-ea"/>
              <a:cs typeface="+mn-ea"/>
            </a:endParaRPr>
          </a:p>
          <a:p>
            <a:pPr marR="0" indent="266700" algn="l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kern="100" cap="none" spc="0" normalizeH="0" baseline="0" noProof="0" dirty="0">
              <a:solidFill>
                <a:schemeClr val="bg1"/>
              </a:solidFill>
              <a:latin typeface="+mn-ea"/>
              <a:cs typeface="+mn-ea"/>
            </a:endParaRPr>
          </a:p>
          <a:p>
            <a:pPr marR="0" indent="266700" algn="l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kern="100" cap="none" spc="0" normalizeH="0" baseline="0" noProof="0" dirty="0">
                <a:solidFill>
                  <a:schemeClr val="bg1"/>
                </a:solidFill>
                <a:latin typeface="+mn-ea"/>
                <a:cs typeface="+mn-ea"/>
              </a:rPr>
              <a:t>大盘流动资金红</a:t>
            </a:r>
            <a:r>
              <a:rPr kumimoji="0" lang="en-US" altLang="zh-CN" kern="100" cap="none" spc="0" normalizeH="0" baseline="0" noProof="0" dirty="0">
                <a:solidFill>
                  <a:schemeClr val="bg1"/>
                </a:solidFill>
                <a:latin typeface="+mn-ea"/>
                <a:cs typeface="+mn-ea"/>
              </a:rPr>
              <a:t>--</a:t>
            </a:r>
            <a:r>
              <a:rPr kumimoji="0" lang="zh-CN" altLang="en-US" kern="100" cap="none" spc="0" normalizeH="0" baseline="0" noProof="0" dirty="0">
                <a:solidFill>
                  <a:schemeClr val="bg1"/>
                </a:solidFill>
                <a:latin typeface="+mn-ea"/>
                <a:cs typeface="+mn-ea"/>
              </a:rPr>
              <a:t>赚钱效应增加，热点持续</a:t>
            </a:r>
            <a:r>
              <a:rPr kumimoji="0" lang="en-US" altLang="zh-CN" kern="100" cap="none" spc="0" normalizeH="0" baseline="0" noProof="0" dirty="0">
                <a:solidFill>
                  <a:schemeClr val="bg1"/>
                </a:solidFill>
                <a:latin typeface="+mn-ea"/>
                <a:cs typeface="+mn-ea"/>
              </a:rPr>
              <a:t>--</a:t>
            </a:r>
            <a:r>
              <a:rPr kumimoji="0" lang="zh-CN" altLang="en-US" kern="100" cap="none" spc="0" normalizeH="0" baseline="0" noProof="0" dirty="0">
                <a:solidFill>
                  <a:schemeClr val="bg1"/>
                </a:solidFill>
                <a:latin typeface="+mn-ea"/>
                <a:cs typeface="+mn-ea"/>
              </a:rPr>
              <a:t>强势回档个股</a:t>
            </a:r>
            <a:endParaRPr kumimoji="0" lang="en-US" altLang="zh-CN" kern="100" cap="none" spc="0" normalizeH="0" baseline="0" noProof="0" dirty="0">
              <a:solidFill>
                <a:schemeClr val="bg1"/>
              </a:solidFill>
              <a:latin typeface="+mn-ea"/>
              <a:cs typeface="+mn-ea"/>
            </a:endParaRPr>
          </a:p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kern="100" cap="none" spc="0" normalizeH="0" baseline="0" noProof="0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320" y="500380"/>
            <a:ext cx="29375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应对行情的盈利模式</a:t>
            </a:r>
            <a:endParaRPr lang="zh-CN" altLang="en-US" sz="2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9" name="图片 8" descr="G:\LOGO\经传多赢01-白色.png经传多赢01-白色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24605" y="531495"/>
            <a:ext cx="1494790" cy="33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经传多赢01-白色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205" y="644366"/>
            <a:ext cx="1131570" cy="25479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0685" y="541655"/>
            <a:ext cx="2862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资金强于大盘个股</a:t>
            </a:r>
            <a:endParaRPr lang="zh-CN" altLang="en-US" sz="2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05" y="1100455"/>
            <a:ext cx="3045460" cy="48907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265" y="1100455"/>
            <a:ext cx="5350510" cy="48901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经传多赢01-白色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995" y="336391"/>
            <a:ext cx="1131570" cy="2547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" y="717550"/>
            <a:ext cx="3742690" cy="5197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980" y="717550"/>
            <a:ext cx="5031740" cy="5197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6850" y="6099810"/>
            <a:ext cx="726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注意：强于大盘个股，横盘止跌建仓，捕捞金叉补仓，短线快进快出！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经传多赢01-白色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205" y="644366"/>
            <a:ext cx="1131570" cy="254794"/>
          </a:xfrm>
          <a:prstGeom prst="rect">
            <a:avLst/>
          </a:prstGeom>
        </p:spPr>
      </p:pic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2887034" y="2646473"/>
            <a:ext cx="3348356" cy="1767618"/>
          </a:xfrm>
          <a:custGeom>
            <a:avLst/>
            <a:gdLst>
              <a:gd name="T0" fmla="*/ 1771 w 1771"/>
              <a:gd name="T1" fmla="*/ 885 h 890"/>
              <a:gd name="T2" fmla="*/ 885 w 1771"/>
              <a:gd name="T3" fmla="*/ 0 h 890"/>
              <a:gd name="T4" fmla="*/ 0 w 1771"/>
              <a:gd name="T5" fmla="*/ 885 h 890"/>
              <a:gd name="T6" fmla="*/ 0 w 1771"/>
              <a:gd name="T7" fmla="*/ 890 h 890"/>
              <a:gd name="T8" fmla="*/ 1771 w 1771"/>
              <a:gd name="T9" fmla="*/ 890 h 890"/>
              <a:gd name="T10" fmla="*/ 1771 w 1771"/>
              <a:gd name="T11" fmla="*/ 885 h 8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1"/>
              <a:gd name="T19" fmla="*/ 0 h 890"/>
              <a:gd name="T20" fmla="*/ 1771 w 1771"/>
              <a:gd name="T21" fmla="*/ 890 h 89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/>
          </a:cu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1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7" name="Freeform 9"/>
          <p:cNvSpPr>
            <a:spLocks noChangeArrowheads="1"/>
          </p:cNvSpPr>
          <p:nvPr/>
        </p:nvSpPr>
        <p:spPr bwMode="auto">
          <a:xfrm>
            <a:off x="2747767" y="3301147"/>
            <a:ext cx="1659299" cy="1028432"/>
          </a:xfrm>
          <a:custGeom>
            <a:avLst/>
            <a:gdLst>
              <a:gd name="T0" fmla="*/ 0 w 883"/>
              <a:gd name="T1" fmla="*/ 491 h 496"/>
              <a:gd name="T2" fmla="*/ 0 w 883"/>
              <a:gd name="T3" fmla="*/ 496 h 496"/>
              <a:gd name="T4" fmla="*/ 883 w 883"/>
              <a:gd name="T5" fmla="*/ 496 h 496"/>
              <a:gd name="T6" fmla="*/ 155 w 883"/>
              <a:gd name="T7" fmla="*/ 0 h 496"/>
              <a:gd name="T8" fmla="*/ 0 w 883"/>
              <a:gd name="T9" fmla="*/ 491 h 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3"/>
              <a:gd name="T16" fmla="*/ 0 h 496"/>
              <a:gd name="T17" fmla="*/ 883 w 883"/>
              <a:gd name="T18" fmla="*/ 496 h 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/>
          </a:custGeom>
          <a:gradFill rotWithShape="1">
            <a:gsLst>
              <a:gs pos="0">
                <a:srgbClr val="8CB81E"/>
              </a:gs>
              <a:gs pos="53999">
                <a:srgbClr val="C0F123"/>
              </a:gs>
              <a:gs pos="100000">
                <a:srgbClr val="FFFF00"/>
              </a:gs>
            </a:gsLst>
            <a:lin ang="7200000" scaled="1"/>
          </a:gradFill>
          <a:ln w="9525" cmpd="sng">
            <a:solidFill>
              <a:srgbClr val="FFFF00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  <a:sym typeface="Calibri" panose="020F0502020204030204" charset="0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3996407" y="2454833"/>
            <a:ext cx="1105802" cy="1853320"/>
          </a:xfrm>
          <a:custGeom>
            <a:avLst/>
            <a:gdLst>
              <a:gd name="T0" fmla="*/ 585 w 585"/>
              <a:gd name="T1" fmla="*/ 43 h 893"/>
              <a:gd name="T2" fmla="*/ 293 w 585"/>
              <a:gd name="T3" fmla="*/ 0 h 893"/>
              <a:gd name="T4" fmla="*/ 0 w 585"/>
              <a:gd name="T5" fmla="*/ 44 h 893"/>
              <a:gd name="T6" fmla="*/ 293 w 585"/>
              <a:gd name="T7" fmla="*/ 893 h 893"/>
              <a:gd name="T8" fmla="*/ 585 w 585"/>
              <a:gd name="T9" fmla="*/ 43 h 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5"/>
              <a:gd name="T16" fmla="*/ 0 h 893"/>
              <a:gd name="T17" fmla="*/ 585 w 585"/>
              <a:gd name="T18" fmla="*/ 893 h 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/>
          </a:custGeom>
          <a:gradFill rotWithShape="1">
            <a:gsLst>
              <a:gs pos="0">
                <a:srgbClr val="8CB81E"/>
              </a:gs>
              <a:gs pos="51999">
                <a:srgbClr val="C0F123"/>
              </a:gs>
              <a:gs pos="100000">
                <a:srgbClr val="FFFF00"/>
              </a:gs>
            </a:gsLst>
            <a:lin ang="5400000" scaled="1"/>
          </a:gradFill>
          <a:ln w="9525" cmpd="sng">
            <a:solidFill>
              <a:srgbClr val="FFFF00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  <a:sym typeface="Calibri" panose="020F0502020204030204" charset="0"/>
            </a:endParaRPr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4608229" y="2564342"/>
            <a:ext cx="1420045" cy="1752144"/>
          </a:xfrm>
          <a:custGeom>
            <a:avLst/>
            <a:gdLst>
              <a:gd name="T0" fmla="*/ 751 w 751"/>
              <a:gd name="T1" fmla="*/ 331 h 844"/>
              <a:gd name="T2" fmla="*/ 290 w 751"/>
              <a:gd name="T3" fmla="*/ 0 h 844"/>
              <a:gd name="T4" fmla="*/ 0 w 751"/>
              <a:gd name="T5" fmla="*/ 844 h 844"/>
              <a:gd name="T6" fmla="*/ 751 w 751"/>
              <a:gd name="T7" fmla="*/ 331 h 844"/>
              <a:gd name="T8" fmla="*/ 0 60000 65536"/>
              <a:gd name="T9" fmla="*/ 0 60000 65536"/>
              <a:gd name="T10" fmla="*/ 0 60000 65536"/>
              <a:gd name="T11" fmla="*/ 0 60000 65536"/>
              <a:gd name="T12" fmla="*/ 0 w 751"/>
              <a:gd name="T13" fmla="*/ 0 h 844"/>
              <a:gd name="T14" fmla="*/ 751 w 751"/>
              <a:gd name="T15" fmla="*/ 844 h 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gradFill rotWithShape="1">
            <a:gsLst>
              <a:gs pos="0">
                <a:srgbClr val="8CB81E"/>
              </a:gs>
              <a:gs pos="51999">
                <a:srgbClr val="C0F123"/>
              </a:gs>
              <a:gs pos="100000">
                <a:srgbClr val="FFFF00"/>
              </a:gs>
            </a:gsLst>
            <a:lin ang="5400000" scaled="1"/>
          </a:gradFill>
          <a:ln w="9525" cmpd="sng">
            <a:solidFill>
              <a:srgbClr val="FFFF00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  <a:sym typeface="Calibri" panose="020F0502020204030204" charset="0"/>
            </a:endParaRPr>
          </a:p>
        </p:txBody>
      </p:sp>
      <p:sp>
        <p:nvSpPr>
          <p:cNvPr id="10" name="Freeform 12"/>
          <p:cNvSpPr>
            <a:spLocks noChangeArrowheads="1"/>
          </p:cNvSpPr>
          <p:nvPr/>
        </p:nvSpPr>
        <p:spPr bwMode="auto">
          <a:xfrm>
            <a:off x="3076293" y="2564342"/>
            <a:ext cx="1411714" cy="1741431"/>
          </a:xfrm>
          <a:custGeom>
            <a:avLst/>
            <a:gdLst>
              <a:gd name="T0" fmla="*/ 458 w 747"/>
              <a:gd name="T1" fmla="*/ 0 h 839"/>
              <a:gd name="T2" fmla="*/ 0 w 747"/>
              <a:gd name="T3" fmla="*/ 330 h 839"/>
              <a:gd name="T4" fmla="*/ 747 w 747"/>
              <a:gd name="T5" fmla="*/ 839 h 839"/>
              <a:gd name="T6" fmla="*/ 458 w 747"/>
              <a:gd name="T7" fmla="*/ 0 h 839"/>
              <a:gd name="T8" fmla="*/ 0 60000 65536"/>
              <a:gd name="T9" fmla="*/ 0 60000 65536"/>
              <a:gd name="T10" fmla="*/ 0 60000 65536"/>
              <a:gd name="T11" fmla="*/ 0 60000 65536"/>
              <a:gd name="T12" fmla="*/ 0 w 747"/>
              <a:gd name="T13" fmla="*/ 0 h 839"/>
              <a:gd name="T14" fmla="*/ 747 w 747"/>
              <a:gd name="T15" fmla="*/ 839 h 8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gradFill rotWithShape="1">
            <a:gsLst>
              <a:gs pos="0">
                <a:srgbClr val="8CB81E"/>
              </a:gs>
              <a:gs pos="35423">
                <a:srgbClr val="AEDD21"/>
              </a:gs>
              <a:gs pos="53999">
                <a:srgbClr val="C0F123"/>
              </a:gs>
              <a:gs pos="100000">
                <a:srgbClr val="FFFF00"/>
              </a:gs>
            </a:gsLst>
            <a:lin ang="5400000" scaled="1"/>
          </a:gradFill>
          <a:ln w="9525" cmpd="sng">
            <a:solidFill>
              <a:srgbClr val="FFFF00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1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1" name="Freeform 13"/>
          <p:cNvSpPr>
            <a:spLocks noChangeArrowheads="1"/>
          </p:cNvSpPr>
          <p:nvPr/>
        </p:nvSpPr>
        <p:spPr bwMode="auto">
          <a:xfrm>
            <a:off x="4690360" y="3301147"/>
            <a:ext cx="1661680" cy="1028432"/>
          </a:xfrm>
          <a:custGeom>
            <a:avLst/>
            <a:gdLst>
              <a:gd name="T0" fmla="*/ 0 w 879"/>
              <a:gd name="T1" fmla="*/ 495 h 495"/>
              <a:gd name="T2" fmla="*/ 879 w 879"/>
              <a:gd name="T3" fmla="*/ 495 h 495"/>
              <a:gd name="T4" fmla="*/ 879 w 879"/>
              <a:gd name="T5" fmla="*/ 490 h 495"/>
              <a:gd name="T6" fmla="*/ 725 w 879"/>
              <a:gd name="T7" fmla="*/ 0 h 495"/>
              <a:gd name="T8" fmla="*/ 0 w 879"/>
              <a:gd name="T9" fmla="*/ 495 h 4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79"/>
              <a:gd name="T16" fmla="*/ 0 h 495"/>
              <a:gd name="T17" fmla="*/ 879 w 879"/>
              <a:gd name="T18" fmla="*/ 495 h 4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/>
          </a:custGeom>
          <a:gradFill rotWithShape="1">
            <a:gsLst>
              <a:gs pos="0">
                <a:srgbClr val="8CB81E"/>
              </a:gs>
              <a:gs pos="53999">
                <a:srgbClr val="C0F123"/>
              </a:gs>
              <a:gs pos="100000">
                <a:srgbClr val="FFFF00"/>
              </a:gs>
            </a:gsLst>
            <a:lin ang="7200000" scaled="1"/>
          </a:gradFill>
          <a:ln w="9525" cmpd="sng">
            <a:solidFill>
              <a:srgbClr val="FFFF00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  <a:sym typeface="Calibri" panose="020F0502020204030204" charset="0"/>
            </a:endParaRPr>
          </a:p>
        </p:txBody>
      </p:sp>
      <p:sp>
        <p:nvSpPr>
          <p:cNvPr id="12" name="Freeform 14"/>
          <p:cNvSpPr>
            <a:spLocks noChangeArrowheads="1"/>
          </p:cNvSpPr>
          <p:nvPr/>
        </p:nvSpPr>
        <p:spPr bwMode="auto">
          <a:xfrm>
            <a:off x="3675022" y="3527307"/>
            <a:ext cx="1754524" cy="992723"/>
          </a:xfrm>
          <a:custGeom>
            <a:avLst/>
            <a:gdLst>
              <a:gd name="T0" fmla="*/ 1259 w 1259"/>
              <a:gd name="T1" fmla="*/ 645 h 649"/>
              <a:gd name="T2" fmla="*/ 629 w 1259"/>
              <a:gd name="T3" fmla="*/ 0 h 649"/>
              <a:gd name="T4" fmla="*/ 0 w 1259"/>
              <a:gd name="T5" fmla="*/ 645 h 649"/>
              <a:gd name="T6" fmla="*/ 0 w 1259"/>
              <a:gd name="T7" fmla="*/ 649 h 649"/>
              <a:gd name="T8" fmla="*/ 1259 w 1259"/>
              <a:gd name="T9" fmla="*/ 649 h 649"/>
              <a:gd name="T10" fmla="*/ 1259 w 1259"/>
              <a:gd name="T11" fmla="*/ 645 h 6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59"/>
              <a:gd name="T19" fmla="*/ 0 h 649"/>
              <a:gd name="T20" fmla="*/ 1259 w 1259"/>
              <a:gd name="T21" fmla="*/ 649 h 64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/>
          </a:custGeom>
          <a:gradFill rotWithShape="1">
            <a:gsLst>
              <a:gs pos="0">
                <a:srgbClr val="8CB81E"/>
              </a:gs>
              <a:gs pos="87999">
                <a:srgbClr val="C0F123"/>
              </a:gs>
              <a:gs pos="100000">
                <a:srgbClr val="FFFF00"/>
              </a:gs>
            </a:gsLst>
            <a:lin ang="5400000" scaled="1"/>
          </a:gradFill>
          <a:ln w="9525" cmpd="sng">
            <a:solidFill>
              <a:srgbClr val="C0F123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  <a:sym typeface="Calibri" panose="020F0502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0050" y="672465"/>
            <a:ext cx="2631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先于大盘启动个股</a:t>
            </a:r>
            <a:endParaRPr lang="zh-CN" altLang="en-US" sz="2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132840"/>
            <a:ext cx="2347595" cy="48139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645" y="1132840"/>
            <a:ext cx="5866765" cy="4813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经传多赢01-白色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455" y="423545"/>
            <a:ext cx="1066165" cy="2400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55" y="934085"/>
            <a:ext cx="5828665" cy="4990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15" y="934085"/>
            <a:ext cx="2542540" cy="4991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WPS 演示</Application>
  <PresentationFormat>全屏显示(4:3)</PresentationFormat>
  <Paragraphs>43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Impact</vt:lpstr>
      <vt:lpstr>Arial Unicode MS</vt:lpstr>
      <vt:lpstr>Calibri Light</vt:lpstr>
      <vt:lpstr>等线</vt:lpstr>
      <vt:lpstr>Office 主题</vt:lpstr>
      <vt:lpstr>PowerPoint 演示文稿</vt:lpstr>
      <vt:lpstr>大盘分析</vt:lpstr>
      <vt:lpstr>乾坤看盘</vt:lpstr>
      <vt:lpstr>上证指数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经传集团</dc:creator>
  <cp:lastModifiedBy>技术服务顾问</cp:lastModifiedBy>
  <cp:revision>115</cp:revision>
  <dcterms:created xsi:type="dcterms:W3CDTF">2017-11-23T07:21:00Z</dcterms:created>
  <dcterms:modified xsi:type="dcterms:W3CDTF">2018-09-28T06:52:00Z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