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0"/>
  </p:handoutMasterIdLst>
  <p:sldIdLst>
    <p:sldId id="256" r:id="rId3"/>
    <p:sldId id="376" r:id="rId4"/>
    <p:sldId id="454" r:id="rId5"/>
    <p:sldId id="377" r:id="rId6"/>
    <p:sldId id="441" r:id="rId7"/>
    <p:sldId id="317" r:id="rId8"/>
    <p:sldId id="415" r:id="rId9"/>
    <p:sldId id="378" r:id="rId11"/>
    <p:sldId id="442" r:id="rId12"/>
    <p:sldId id="443" r:id="rId13"/>
    <p:sldId id="455" r:id="rId14"/>
    <p:sldId id="456" r:id="rId15"/>
    <p:sldId id="457" r:id="rId16"/>
    <p:sldId id="261" r:id="rId17"/>
    <p:sldId id="458" r:id="rId18"/>
    <p:sldId id="3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143"/>
    <a:srgbClr val="D9D9D9"/>
    <a:srgbClr val="F68426"/>
    <a:srgbClr val="E49302"/>
    <a:srgbClr val="77933C"/>
    <a:srgbClr val="A6A6A6"/>
    <a:srgbClr val="8AAC46"/>
    <a:srgbClr val="6FA0DB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66" y="-96"/>
      </p:cViewPr>
      <p:guideLst>
        <p:guide orient="horz" pos="2175"/>
        <p:guide pos="38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2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00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hyperlink" Target="http://www.eyefulpresentations.co.uk/" TargetMode="External"/><Relationship Id="rId5" Type="http://schemas.openxmlformats.org/officeDocument/2006/relationships/hyperlink" Target="mailto:info@eyefulpresentations.co.uk" TargetMode="Externa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hyperlink" Target="http://www.tianya.cn/publicforum/content/no20/1/317960.shtml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2204864"/>
            <a:ext cx="12192000" cy="281669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矩形 23"/>
          <p:cNvSpPr/>
          <p:nvPr userDrawn="1"/>
        </p:nvSpPr>
        <p:spPr>
          <a:xfrm>
            <a:off x="624817" y="1988840"/>
            <a:ext cx="896208" cy="3240360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直角三角形 20"/>
          <p:cNvSpPr/>
          <p:nvPr userDrawn="1"/>
        </p:nvSpPr>
        <p:spPr>
          <a:xfrm>
            <a:off x="1521024" y="1988840"/>
            <a:ext cx="259133" cy="216024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直角三角形 26"/>
          <p:cNvSpPr/>
          <p:nvPr userDrawn="1"/>
        </p:nvSpPr>
        <p:spPr>
          <a:xfrm flipV="1">
            <a:off x="1521022" y="5021560"/>
            <a:ext cx="259134" cy="207640"/>
          </a:xfrm>
          <a:prstGeom prst="rtTriangle">
            <a:avLst/>
          </a:prstGeom>
          <a:solidFill>
            <a:srgbClr val="FF5050">
              <a:alpha val="64706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33" name="Picture 9" descr="C:\Users\user\Desktop\讲师png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41570" y="361716"/>
            <a:ext cx="4950431" cy="61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/>
          <p:nvPr userDrawn="1"/>
        </p:nvSpPr>
        <p:spPr>
          <a:xfrm>
            <a:off x="1632666" y="3092768"/>
            <a:ext cx="749808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涨停复制模式</a:t>
            </a:r>
            <a:r>
              <a:rPr lang="zh-CN" alt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精讲</a:t>
            </a:r>
            <a:endParaRPr lang="zh-CN" altLang="en-US" sz="72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05425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>
            <a:off x="784381" y="2398777"/>
            <a:ext cx="551815" cy="248920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20181031</a:t>
            </a:r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现场课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8"/>
          <p:cNvSpPr txBox="1">
            <a:spLocks noChangeArrowheads="1"/>
          </p:cNvSpPr>
          <p:nvPr userDrawn="1"/>
        </p:nvSpPr>
        <p:spPr bwMode="auto">
          <a:xfrm>
            <a:off x="1704340" y="2586355"/>
            <a:ext cx="48247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上海经传多赢体验中心《广积粮，缓称王》系列之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0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43200000">
                                          <p:cBhvr>
                                            <p:cTn id="10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4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5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6" grpId="0"/>
          <p:bldP spid="16" grpId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 userDrawn="1"/>
        </p:nvGrpSpPr>
        <p:grpSpPr>
          <a:xfrm rot="3152971">
            <a:off x="-67432" y="4845176"/>
            <a:ext cx="2738864" cy="1117751"/>
            <a:chOff x="2482316" y="2299046"/>
            <a:chExt cx="4752528" cy="1940042"/>
          </a:xfrm>
        </p:grpSpPr>
        <p:sp>
          <p:nvSpPr>
            <p:cNvPr id="18" name="矩形 17"/>
            <p:cNvSpPr/>
            <p:nvPr/>
          </p:nvSpPr>
          <p:spPr>
            <a:xfrm>
              <a:off x="2482316" y="4221088"/>
              <a:ext cx="4752528" cy="1800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椭圆 3"/>
            <p:cNvSpPr/>
            <p:nvPr/>
          </p:nvSpPr>
          <p:spPr>
            <a:xfrm>
              <a:off x="2626332" y="3933056"/>
              <a:ext cx="4464496" cy="291171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0" name="椭圆 6"/>
            <p:cNvSpPr/>
            <p:nvPr/>
          </p:nvSpPr>
          <p:spPr>
            <a:xfrm>
              <a:off x="3491880" y="2299046"/>
              <a:ext cx="2448272" cy="1925181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1" name="椭圆 6"/>
            <p:cNvSpPr/>
            <p:nvPr/>
          </p:nvSpPr>
          <p:spPr>
            <a:xfrm>
              <a:off x="3563888" y="2405560"/>
              <a:ext cx="2308825" cy="1815528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5801F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32" name="矩形 3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情绪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信心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备－调整状态，准备登台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6"/>
          <p:cNvSpPr/>
          <p:nvPr/>
        </p:nvSpPr>
        <p:spPr>
          <a:xfrm rot="3152971">
            <a:off x="549988" y="4781629"/>
            <a:ext cx="1410930" cy="1109189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7" name="椭圆 6"/>
          <p:cNvSpPr/>
          <p:nvPr userDrawn="1"/>
        </p:nvSpPr>
        <p:spPr>
          <a:xfrm rot="3152971">
            <a:off x="565654" y="4830749"/>
            <a:ext cx="1332000" cy="104732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FDA403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3152971">
            <a:off x="-506996" y="5735639"/>
            <a:ext cx="2738864" cy="1037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椭圆 3"/>
          <p:cNvSpPr/>
          <p:nvPr/>
        </p:nvSpPr>
        <p:spPr>
          <a:xfrm rot="3152971">
            <a:off x="-354729" y="5603875"/>
            <a:ext cx="2572872" cy="167757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端正态度酝酿激情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备－调整状态，准备登台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6"/>
          <p:cNvSpPr/>
          <p:nvPr/>
        </p:nvSpPr>
        <p:spPr>
          <a:xfrm rot="3152971">
            <a:off x="549988" y="4781629"/>
            <a:ext cx="1410930" cy="1109189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48" name="椭圆 6"/>
          <p:cNvSpPr/>
          <p:nvPr userDrawn="1"/>
        </p:nvSpPr>
        <p:spPr>
          <a:xfrm rot="3152971">
            <a:off x="565654" y="4830749"/>
            <a:ext cx="1332000" cy="104732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innerShdw blurRad="114300">
              <a:schemeClr val="accent3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 rot="3152971">
            <a:off x="-506996" y="5735639"/>
            <a:ext cx="2738864" cy="1037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椭圆 3"/>
          <p:cNvSpPr/>
          <p:nvPr/>
        </p:nvSpPr>
        <p:spPr>
          <a:xfrm rot="3152971">
            <a:off x="-354729" y="5603875"/>
            <a:ext cx="2572872" cy="167757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50000"/>
                  <a:alpha val="27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 userDrawn="1"/>
        </p:nvSpPr>
        <p:spPr>
          <a:xfrm rot="5400000">
            <a:off x="435785" y="5256251"/>
            <a:ext cx="792000" cy="17995"/>
          </a:xfrm>
          <a:prstGeom prst="rect">
            <a:avLst/>
          </a:prstGeom>
          <a:gradFill>
            <a:gsLst>
              <a:gs pos="49628">
                <a:schemeClr val="bg1"/>
              </a:gs>
              <a:gs pos="2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79456" y="4941169"/>
            <a:ext cx="99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审视仪表教具准备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1581" y="5034662"/>
            <a:ext cx="533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11063258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 userDrawn="1"/>
        </p:nvSpPr>
        <p:spPr>
          <a:xfrm>
            <a:off x="11063258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157235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备－调整状态，准备登台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 userDrawn="1"/>
        </p:nvSpPr>
        <p:spPr bwMode="auto">
          <a:xfrm>
            <a:off x="11135275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 smtClean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9767451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6274763" y="5903694"/>
            <a:ext cx="4391344" cy="62165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346808" y="595564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066645" y="599219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启－互动开场，引起兴趣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 userDrawn="1"/>
        </p:nvGrpSpPr>
        <p:grpSpPr>
          <a:xfrm>
            <a:off x="336860" y="4831307"/>
            <a:ext cx="3196990" cy="1137927"/>
            <a:chOff x="2483768" y="1628800"/>
            <a:chExt cx="4282437" cy="174814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6" name="矩形 35"/>
            <p:cNvSpPr/>
            <p:nvPr/>
          </p:nvSpPr>
          <p:spPr>
            <a:xfrm>
              <a:off x="2483768" y="3360725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椭圆 3"/>
            <p:cNvSpPr/>
            <p:nvPr/>
          </p:nvSpPr>
          <p:spPr>
            <a:xfrm>
              <a:off x="2613539" y="3180252"/>
              <a:ext cx="4022895" cy="183301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  <a:alpha val="40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38" name="椭圆 6"/>
            <p:cNvSpPr/>
            <p:nvPr/>
          </p:nvSpPr>
          <p:spPr>
            <a:xfrm>
              <a:off x="3393472" y="1628800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39" name="椭圆 6"/>
            <p:cNvSpPr/>
            <p:nvPr/>
          </p:nvSpPr>
          <p:spPr>
            <a:xfrm>
              <a:off x="3458358" y="1724778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5801F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0" name="椭圆 6"/>
            <p:cNvSpPr/>
            <p:nvPr/>
          </p:nvSpPr>
          <p:spPr>
            <a:xfrm>
              <a:off x="3478478" y="1916832"/>
              <a:ext cx="2029626" cy="1460114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208750" y="4478283"/>
            <a:ext cx="126448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ln>
                  <a:solidFill>
                    <a:schemeClr val="bg1"/>
                  </a:solidFill>
                </a:ln>
                <a:solidFill>
                  <a:srgbClr val="FC510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lang="zh-CN" altLang="en-US" sz="5400" dirty="0">
              <a:ln>
                <a:solidFill>
                  <a:schemeClr val="bg1"/>
                </a:solidFill>
              </a:ln>
              <a:solidFill>
                <a:srgbClr val="FC5104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089089" y="5171186"/>
            <a:ext cx="150554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开场白需要达到的目的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337882" y="4831633"/>
            <a:ext cx="3195968" cy="1137600"/>
            <a:chOff x="2483768" y="1628800"/>
            <a:chExt cx="4282437" cy="174814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4" name="矩形 43"/>
            <p:cNvSpPr/>
            <p:nvPr/>
          </p:nvSpPr>
          <p:spPr>
            <a:xfrm>
              <a:off x="2483768" y="3360725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椭圆 3"/>
            <p:cNvSpPr/>
            <p:nvPr/>
          </p:nvSpPr>
          <p:spPr>
            <a:xfrm>
              <a:off x="2613539" y="3088914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DA403">
                    <a:alpha val="38000"/>
                  </a:srgb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6" name="椭圆 6"/>
            <p:cNvSpPr/>
            <p:nvPr/>
          </p:nvSpPr>
          <p:spPr>
            <a:xfrm>
              <a:off x="3393472" y="1628800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7" name="椭圆 6"/>
            <p:cNvSpPr/>
            <p:nvPr/>
          </p:nvSpPr>
          <p:spPr>
            <a:xfrm>
              <a:off x="3458358" y="1724778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8" name="椭圆 6"/>
            <p:cNvSpPr/>
            <p:nvPr/>
          </p:nvSpPr>
          <p:spPr>
            <a:xfrm>
              <a:off x="3478478" y="1936786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6274763" y="5903694"/>
            <a:ext cx="4391344" cy="62165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346808" y="595564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066645" y="599219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启－互动开场，引起兴趣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1208750" y="4478283"/>
            <a:ext cx="126448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ln>
                  <a:solidFill>
                    <a:schemeClr val="bg1"/>
                  </a:solidFill>
                </a:ln>
                <a:solidFill>
                  <a:srgbClr val="E4930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lang="zh-CN" altLang="en-US" sz="5400" dirty="0">
              <a:ln>
                <a:solidFill>
                  <a:schemeClr val="bg1"/>
                </a:solidFill>
              </a:ln>
              <a:solidFill>
                <a:srgbClr val="E4930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089089" y="5171186"/>
            <a:ext cx="150584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开场（破冰）的实用技巧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 userDrawn="1"/>
        </p:nvGrpSpPr>
        <p:grpSpPr>
          <a:xfrm>
            <a:off x="336859" y="4831633"/>
            <a:ext cx="3195968" cy="1137600"/>
            <a:chOff x="2483768" y="1628800"/>
            <a:chExt cx="4282437" cy="174814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2" name="矩形 41"/>
            <p:cNvSpPr/>
            <p:nvPr/>
          </p:nvSpPr>
          <p:spPr>
            <a:xfrm>
              <a:off x="2483768" y="3360725"/>
              <a:ext cx="4282437" cy="16220"/>
            </a:xfrm>
            <a:prstGeom prst="rect">
              <a:avLst/>
            </a:prstGeom>
            <a:gradFill>
              <a:gsLst>
                <a:gs pos="49628">
                  <a:schemeClr val="tx1">
                    <a:lumMod val="65000"/>
                    <a:lumOff val="35000"/>
                  </a:schemeClr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椭圆 3"/>
            <p:cNvSpPr/>
            <p:nvPr/>
          </p:nvSpPr>
          <p:spPr>
            <a:xfrm>
              <a:off x="2613539" y="3088914"/>
              <a:ext cx="4022895" cy="274640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75000"/>
                    <a:alpha val="36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4" name="椭圆 6"/>
            <p:cNvSpPr/>
            <p:nvPr/>
          </p:nvSpPr>
          <p:spPr>
            <a:xfrm>
              <a:off x="3393472" y="1628800"/>
              <a:ext cx="2206104" cy="1734754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6200000" sx="101000" sy="101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5" name="椭圆 6"/>
            <p:cNvSpPr/>
            <p:nvPr/>
          </p:nvSpPr>
          <p:spPr>
            <a:xfrm>
              <a:off x="3458358" y="1724778"/>
              <a:ext cx="2080450" cy="1635947"/>
            </a:xfrm>
            <a:custGeom>
              <a:avLst/>
              <a:gdLst/>
              <a:ahLst/>
              <a:cxnLst/>
              <a:rect l="l" t="t" r="r" b="b"/>
              <a:pathLst>
                <a:path w="2448272" h="1925181">
                  <a:moveTo>
                    <a:pt x="1224136" y="0"/>
                  </a:moveTo>
                  <a:cubicBezTo>
                    <a:pt x="1900208" y="0"/>
                    <a:pt x="2448272" y="548064"/>
                    <a:pt x="2448272" y="1224136"/>
                  </a:cubicBezTo>
                  <a:cubicBezTo>
                    <a:pt x="2448272" y="1485100"/>
                    <a:pt x="2366613" y="1726991"/>
                    <a:pt x="2226782" y="1925181"/>
                  </a:cubicBezTo>
                  <a:lnTo>
                    <a:pt x="221490" y="1925181"/>
                  </a:lnTo>
                  <a:cubicBezTo>
                    <a:pt x="81659" y="1726991"/>
                    <a:pt x="0" y="1485100"/>
                    <a:pt x="0" y="1224136"/>
                  </a:cubicBezTo>
                  <a:cubicBezTo>
                    <a:pt x="0" y="548064"/>
                    <a:pt x="548064" y="0"/>
                    <a:pt x="1224136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innerShdw blurRad="114300">
                <a:srgbClr val="7C3B06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  <p:sp>
          <p:nvSpPr>
            <p:cNvPr id="46" name="椭圆 6"/>
            <p:cNvSpPr/>
            <p:nvPr/>
          </p:nvSpPr>
          <p:spPr>
            <a:xfrm>
              <a:off x="3478478" y="1936786"/>
              <a:ext cx="2029626" cy="1440160"/>
            </a:xfrm>
            <a:custGeom>
              <a:avLst/>
              <a:gdLst/>
              <a:ahLst/>
              <a:cxnLst/>
              <a:rect l="l" t="t" r="r" b="b"/>
              <a:pathLst>
                <a:path w="2029626" h="1543927">
                  <a:moveTo>
                    <a:pt x="1014813" y="0"/>
                  </a:moveTo>
                  <a:cubicBezTo>
                    <a:pt x="1575279" y="0"/>
                    <a:pt x="2029626" y="454347"/>
                    <a:pt x="2029626" y="1014813"/>
                  </a:cubicBezTo>
                  <a:cubicBezTo>
                    <a:pt x="2029626" y="1209411"/>
                    <a:pt x="1974854" y="1391215"/>
                    <a:pt x="1877153" y="1543927"/>
                  </a:cubicBezTo>
                  <a:lnTo>
                    <a:pt x="152474" y="1543927"/>
                  </a:lnTo>
                  <a:cubicBezTo>
                    <a:pt x="54772" y="1391215"/>
                    <a:pt x="0" y="1209411"/>
                    <a:pt x="0" y="1014813"/>
                  </a:cubicBezTo>
                  <a:cubicBezTo>
                    <a:pt x="0" y="454347"/>
                    <a:pt x="454347" y="0"/>
                    <a:pt x="1014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schemeClr val="accent3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5039248" y="5903694"/>
            <a:ext cx="602401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6274763" y="5903694"/>
            <a:ext cx="4391344" cy="621650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椭圆 31"/>
          <p:cNvSpPr/>
          <p:nvPr userDrawn="1"/>
        </p:nvSpPr>
        <p:spPr bwMode="auto">
          <a:xfrm>
            <a:off x="6346808" y="5955641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7066645" y="5992198"/>
            <a:ext cx="3383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启－互动开场，引起兴趣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1063258" y="5013176"/>
            <a:ext cx="0" cy="8905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1208750" y="4478283"/>
            <a:ext cx="126448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ln>
                  <a:solidFill>
                    <a:schemeClr val="bg1"/>
                  </a:solidFill>
                </a:ln>
                <a:solidFill>
                  <a:srgbClr val="77933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微软雅黑" panose="020B0503020204020204" pitchFamily="34" charset="-122"/>
              </a:rPr>
              <a:t>3</a:t>
            </a:r>
            <a:endParaRPr lang="zh-CN" altLang="en-US" sz="5400" dirty="0">
              <a:ln>
                <a:solidFill>
                  <a:schemeClr val="bg1"/>
                </a:solidFill>
              </a:ln>
              <a:solidFill>
                <a:srgbClr val="77933C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5287" y="5171186"/>
            <a:ext cx="122350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应避免的开头语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 userDrawn="1"/>
        </p:nvGrpSpPr>
        <p:grpSpPr>
          <a:xfrm>
            <a:off x="2856755" y="2078039"/>
            <a:ext cx="1433139" cy="3786187"/>
            <a:chOff x="2857499" y="2078038"/>
            <a:chExt cx="1433512" cy="3786187"/>
          </a:xfrm>
        </p:grpSpPr>
        <p:sp>
          <p:nvSpPr>
            <p:cNvPr id="79" name="AutoShape 2"/>
            <p:cNvSpPr>
              <a:spLocks noChangeArrowheads="1"/>
            </p:cNvSpPr>
            <p:nvPr/>
          </p:nvSpPr>
          <p:spPr bwMode="auto">
            <a:xfrm>
              <a:off x="2857499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）提问技巧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）聆听技巧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）点评技巧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）回答技巧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7"/>
            <p:cNvSpPr/>
            <p:nvPr/>
          </p:nvSpPr>
          <p:spPr bwMode="auto">
            <a:xfrm>
              <a:off x="2995611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49302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2994024" y="4381500"/>
              <a:ext cx="1128712" cy="1131888"/>
            </a:xfrm>
            <a:prstGeom prst="ellipse">
              <a:avLst/>
            </a:prstGeom>
            <a:solidFill>
              <a:srgbClr val="E49302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3035299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2990887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互动技巧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 userDrawn="1"/>
        </p:nvGrpSpPr>
        <p:grpSpPr>
          <a:xfrm>
            <a:off x="4459713" y="2078039"/>
            <a:ext cx="1433139" cy="3786187"/>
            <a:chOff x="4460874" y="2078038"/>
            <a:chExt cx="1433512" cy="3786187"/>
          </a:xfrm>
        </p:grpSpPr>
        <p:sp>
          <p:nvSpPr>
            <p:cNvPr id="85" name="AutoShape 3"/>
            <p:cNvSpPr>
              <a:spLocks noChangeArrowheads="1"/>
            </p:cNvSpPr>
            <p:nvPr/>
          </p:nvSpPr>
          <p:spPr bwMode="auto">
            <a:xfrm>
              <a:off x="4460874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）语言表达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身体语言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"/>
            <p:cNvSpPr/>
            <p:nvPr/>
          </p:nvSpPr>
          <p:spPr bwMode="auto">
            <a:xfrm>
              <a:off x="4619624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8426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4618036" y="4381500"/>
              <a:ext cx="1128713" cy="1131888"/>
            </a:xfrm>
            <a:prstGeom prst="ellipse">
              <a:avLst/>
            </a:prstGeom>
            <a:solidFill>
              <a:srgbClr val="F68426"/>
            </a:soli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8" name="Freeform 12"/>
            <p:cNvSpPr/>
            <p:nvPr/>
          </p:nvSpPr>
          <p:spPr bwMode="auto">
            <a:xfrm>
              <a:off x="4659311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46196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表达技巧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6064257" y="2078039"/>
            <a:ext cx="1431552" cy="3786187"/>
            <a:chOff x="6065836" y="2078038"/>
            <a:chExt cx="1431925" cy="3786187"/>
          </a:xfrm>
        </p:grpSpPr>
        <p:sp>
          <p:nvSpPr>
            <p:cNvPr id="91" name="AutoShape 4"/>
            <p:cNvSpPr>
              <a:spLocks noChangeArrowheads="1"/>
            </p:cNvSpPr>
            <p:nvPr/>
          </p:nvSpPr>
          <p:spPr bwMode="auto">
            <a:xfrm>
              <a:off x="6065836" y="2078038"/>
              <a:ext cx="1431925" cy="1966912"/>
            </a:xfrm>
            <a:prstGeom prst="downArrowCallout">
              <a:avLst>
                <a:gd name="adj1" fmla="val 49880"/>
                <a:gd name="adj2" fmla="val 24940"/>
                <a:gd name="adj3" fmla="val 15275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条理、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例证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引证、类比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13"/>
            <p:cNvSpPr/>
            <p:nvPr/>
          </p:nvSpPr>
          <p:spPr bwMode="auto">
            <a:xfrm>
              <a:off x="6218236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BC143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6216649" y="4381500"/>
              <a:ext cx="1128712" cy="1131888"/>
            </a:xfrm>
            <a:prstGeom prst="ellipse">
              <a:avLst/>
            </a:prstGeom>
            <a:solidFill>
              <a:srgbClr val="7BC143"/>
            </a:soli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4" name="Freeform 15"/>
            <p:cNvSpPr/>
            <p:nvPr/>
          </p:nvSpPr>
          <p:spPr bwMode="auto">
            <a:xfrm>
              <a:off x="6257924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95" name="Rectangle 26"/>
            <p:cNvSpPr>
              <a:spLocks noChangeArrowheads="1"/>
            </p:cNvSpPr>
            <p:nvPr/>
          </p:nvSpPr>
          <p:spPr bwMode="auto">
            <a:xfrm>
              <a:off x="6229387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论述技巧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 userDrawn="1"/>
        </p:nvGrpSpPr>
        <p:grpSpPr>
          <a:xfrm>
            <a:off x="7665628" y="2078039"/>
            <a:ext cx="1433139" cy="3786187"/>
            <a:chOff x="7667624" y="2078038"/>
            <a:chExt cx="1433512" cy="3786187"/>
          </a:xfrm>
        </p:grpSpPr>
        <p:sp>
          <p:nvSpPr>
            <p:cNvPr id="97" name="AutoShape 5"/>
            <p:cNvSpPr>
              <a:spLocks noChangeArrowheads="1"/>
            </p:cNvSpPr>
            <p:nvPr/>
          </p:nvSpPr>
          <p:spPr bwMode="auto">
            <a:xfrm>
              <a:off x="7667624" y="2078038"/>
              <a:ext cx="1433512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）气氛控制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ctr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）时间把握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16"/>
            <p:cNvSpPr/>
            <p:nvPr/>
          </p:nvSpPr>
          <p:spPr bwMode="auto">
            <a:xfrm>
              <a:off x="7820024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B0F0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9" name="Oval 17"/>
            <p:cNvSpPr>
              <a:spLocks noChangeArrowheads="1"/>
            </p:cNvSpPr>
            <p:nvPr/>
          </p:nvSpPr>
          <p:spPr bwMode="auto">
            <a:xfrm>
              <a:off x="7818436" y="4381500"/>
              <a:ext cx="1128713" cy="11318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18"/>
            <p:cNvSpPr/>
            <p:nvPr/>
          </p:nvSpPr>
          <p:spPr bwMode="auto">
            <a:xfrm>
              <a:off x="7859711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78200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控</a:t>
              </a: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场技巧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 userDrawn="1"/>
        </p:nvGrpSpPr>
        <p:grpSpPr>
          <a:xfrm>
            <a:off x="9270172" y="2078039"/>
            <a:ext cx="1433140" cy="3786187"/>
            <a:chOff x="9272586" y="2078038"/>
            <a:chExt cx="1433513" cy="3786187"/>
          </a:xfrm>
        </p:grpSpPr>
        <p:sp>
          <p:nvSpPr>
            <p:cNvPr id="103" name="AutoShape 6"/>
            <p:cNvSpPr>
              <a:spLocks noChangeArrowheads="1"/>
            </p:cNvSpPr>
            <p:nvPr/>
          </p:nvSpPr>
          <p:spPr bwMode="auto">
            <a:xfrm>
              <a:off x="9272586" y="2078038"/>
              <a:ext cx="1433513" cy="1966912"/>
            </a:xfrm>
            <a:prstGeom prst="downArrowCallout">
              <a:avLst>
                <a:gd name="adj1" fmla="val 49880"/>
                <a:gd name="adj2" fmla="val 24940"/>
                <a:gd name="adj3" fmla="val 15258"/>
                <a:gd name="adj4" fmla="val 8888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白板使用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rgbClr val="E1B40C"/>
                </a:buClr>
                <a:buFont typeface="Wingdings" panose="05000000000000000000" pitchFamily="2" charset="2"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）激光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笔使用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20"/>
            <p:cNvSpPr/>
            <p:nvPr/>
          </p:nvSpPr>
          <p:spPr bwMode="auto">
            <a:xfrm>
              <a:off x="9404349" y="5534025"/>
              <a:ext cx="1133475" cy="330200"/>
            </a:xfrm>
            <a:custGeom>
              <a:avLst/>
              <a:gdLst>
                <a:gd name="T0" fmla="*/ 563 w 1126"/>
                <a:gd name="T1" fmla="*/ 0 h 327"/>
                <a:gd name="T2" fmla="*/ 0 w 1126"/>
                <a:gd name="T3" fmla="*/ 327 h 327"/>
                <a:gd name="T4" fmla="*/ 1126 w 1126"/>
                <a:gd name="T5" fmla="*/ 327 h 327"/>
                <a:gd name="T6" fmla="*/ 563 w 1126"/>
                <a:gd name="T7" fmla="*/ 0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6"/>
                <a:gd name="T13" fmla="*/ 0 h 327"/>
                <a:gd name="T14" fmla="*/ 1126 w 1126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6" h="327">
                  <a:moveTo>
                    <a:pt x="563" y="0"/>
                  </a:moveTo>
                  <a:cubicBezTo>
                    <a:pt x="322" y="0"/>
                    <a:pt x="112" y="132"/>
                    <a:pt x="0" y="327"/>
                  </a:cubicBezTo>
                  <a:cubicBezTo>
                    <a:pt x="1126" y="327"/>
                    <a:pt x="1126" y="327"/>
                    <a:pt x="1126" y="327"/>
                  </a:cubicBezTo>
                  <a:cubicBezTo>
                    <a:pt x="1014" y="132"/>
                    <a:pt x="804" y="0"/>
                    <a:pt x="5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0C0">
                    <a:alpha val="70000"/>
                  </a:srgbClr>
                </a:gs>
                <a:gs pos="100000">
                  <a:srgbClr val="800000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5" name="Oval 21"/>
            <p:cNvSpPr>
              <a:spLocks noChangeArrowheads="1"/>
            </p:cNvSpPr>
            <p:nvPr/>
          </p:nvSpPr>
          <p:spPr bwMode="auto">
            <a:xfrm>
              <a:off x="9402761" y="4381500"/>
              <a:ext cx="1128713" cy="11318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endParaRPr lang="zh-CN" altLang="en-US" sz="1800" kern="0">
                <a:solidFill>
                  <a:sysClr val="windowText" lastClr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22"/>
            <p:cNvSpPr/>
            <p:nvPr/>
          </p:nvSpPr>
          <p:spPr bwMode="auto">
            <a:xfrm>
              <a:off x="9444036" y="4411663"/>
              <a:ext cx="1044575" cy="503237"/>
            </a:xfrm>
            <a:custGeom>
              <a:avLst/>
              <a:gdLst>
                <a:gd name="T0" fmla="*/ 1038 w 1038"/>
                <a:gd name="T1" fmla="*/ 499 h 499"/>
                <a:gd name="T2" fmla="*/ 519 w 1038"/>
                <a:gd name="T3" fmla="*/ 0 h 499"/>
                <a:gd name="T4" fmla="*/ 0 w 1038"/>
                <a:gd name="T5" fmla="*/ 499 h 499"/>
                <a:gd name="T6" fmla="*/ 519 w 1038"/>
                <a:gd name="T7" fmla="*/ 360 h 499"/>
                <a:gd name="T8" fmla="*/ 1038 w 1038"/>
                <a:gd name="T9" fmla="*/ 499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8"/>
                <a:gd name="T16" fmla="*/ 0 h 499"/>
                <a:gd name="T17" fmla="*/ 1038 w 1038"/>
                <a:gd name="T18" fmla="*/ 499 h 4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8" h="499">
                  <a:moveTo>
                    <a:pt x="1038" y="499"/>
                  </a:moveTo>
                  <a:cubicBezTo>
                    <a:pt x="1037" y="223"/>
                    <a:pt x="805" y="0"/>
                    <a:pt x="519" y="0"/>
                  </a:cubicBezTo>
                  <a:cubicBezTo>
                    <a:pt x="233" y="0"/>
                    <a:pt x="1" y="223"/>
                    <a:pt x="0" y="499"/>
                  </a:cubicBezTo>
                  <a:cubicBezTo>
                    <a:pt x="132" y="413"/>
                    <a:pt x="315" y="360"/>
                    <a:pt x="519" y="360"/>
                  </a:cubicBezTo>
                  <a:cubicBezTo>
                    <a:pt x="723" y="360"/>
                    <a:pt x="907" y="413"/>
                    <a:pt x="1038" y="4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89998"/>
                  </a:srgbClr>
                </a:gs>
                <a:gs pos="100000">
                  <a:srgbClr val="FFFFFF">
                    <a:alpha val="10001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9420262" y="474662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b="1" kern="0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道具使用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E49302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E49302"/>
          </a:solidFill>
          <a:ln>
            <a:noFill/>
          </a:ln>
        </p:spPr>
        <p:txBody>
          <a:bodyPr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互动技巧</a:t>
            </a:r>
            <a:endParaRPr lang="zh-CN" altLang="en-US" sz="1800" b="1" kern="0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F68426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F68426"/>
          </a:soli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表达技巧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F68426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F68426"/>
          </a:soli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表达技巧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26" name="AutoShape 2"/>
          <p:cNvSpPr>
            <a:spLocks noChangeArrowheads="1"/>
          </p:cNvSpPr>
          <p:nvPr userDrawn="1"/>
        </p:nvSpPr>
        <p:spPr bwMode="auto">
          <a:xfrm>
            <a:off x="9894318" y="4181202"/>
            <a:ext cx="1433139" cy="831974"/>
          </a:xfrm>
          <a:prstGeom prst="downArrowCallout">
            <a:avLst>
              <a:gd name="adj1" fmla="val 49880"/>
              <a:gd name="adj2" fmla="val 24940"/>
              <a:gd name="adj3" fmla="val 15258"/>
              <a:gd name="adj4" fmla="val 88880"/>
            </a:avLst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E1B40C"/>
              </a:buCl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solidFill>
                  <a:srgbClr val="F68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F68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）身体语言</a:t>
            </a:r>
            <a:endParaRPr lang="zh-CN" altLang="en-US" sz="1600" b="1" dirty="0">
              <a:solidFill>
                <a:srgbClr val="F684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7BC143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7BC143"/>
          </a:solidFill>
          <a:ln>
            <a:noFill/>
          </a:ln>
        </p:spPr>
        <p:txBody>
          <a:bodyPr/>
          <a:lstStyle/>
          <a:p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论述技巧</a:t>
            </a:r>
            <a:endParaRPr lang="zh-CN" altLang="en-US" sz="1800" b="1" kern="0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控场技巧</a:t>
            </a:r>
            <a:endParaRPr lang="zh-CN" altLang="en-US" sz="1800" b="1" kern="0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1056752" y="1412776"/>
            <a:ext cx="0" cy="50405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矩形 35"/>
          <p:cNvSpPr/>
          <p:nvPr userDrawn="1"/>
        </p:nvSpPr>
        <p:spPr>
          <a:xfrm>
            <a:off x="408849" y="1772816"/>
            <a:ext cx="647903" cy="4366066"/>
          </a:xfrm>
          <a:prstGeom prst="rect">
            <a:avLst/>
          </a:prstGeom>
          <a:solidFill>
            <a:srgbClr val="7BC143">
              <a:alpha val="74902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502826" y="2496765"/>
            <a:ext cx="553998" cy="36421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展－进入正题，展开培训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 userDrawn="1"/>
        </p:nvSpPr>
        <p:spPr bwMode="auto">
          <a:xfrm>
            <a:off x="480866" y="1916832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kern="0" noProof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1056752" y="6453336"/>
            <a:ext cx="129580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Freeform 10"/>
          <p:cNvSpPr/>
          <p:nvPr/>
        </p:nvSpPr>
        <p:spPr bwMode="auto">
          <a:xfrm>
            <a:off x="10056996" y="6267152"/>
            <a:ext cx="1133180" cy="330200"/>
          </a:xfrm>
          <a:custGeom>
            <a:avLst/>
            <a:gdLst>
              <a:gd name="T0" fmla="*/ 563 w 1126"/>
              <a:gd name="T1" fmla="*/ 0 h 327"/>
              <a:gd name="T2" fmla="*/ 0 w 1126"/>
              <a:gd name="T3" fmla="*/ 327 h 327"/>
              <a:gd name="T4" fmla="*/ 1126 w 1126"/>
              <a:gd name="T5" fmla="*/ 327 h 327"/>
              <a:gd name="T6" fmla="*/ 563 w 1126"/>
              <a:gd name="T7" fmla="*/ 0 h 327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327"/>
              <a:gd name="T14" fmla="*/ 1126 w 1126"/>
              <a:gd name="T15" fmla="*/ 327 h 3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327">
                <a:moveTo>
                  <a:pt x="563" y="0"/>
                </a:moveTo>
                <a:cubicBezTo>
                  <a:pt x="322" y="0"/>
                  <a:pt x="112" y="132"/>
                  <a:pt x="0" y="327"/>
                </a:cubicBezTo>
                <a:cubicBezTo>
                  <a:pt x="1126" y="327"/>
                  <a:pt x="1126" y="327"/>
                  <a:pt x="1126" y="327"/>
                </a:cubicBezTo>
                <a:cubicBezTo>
                  <a:pt x="1014" y="132"/>
                  <a:pt x="804" y="0"/>
                  <a:pt x="563" y="0"/>
                </a:cubicBezTo>
                <a:close/>
              </a:path>
            </a:pathLst>
          </a:custGeom>
          <a:gradFill rotWithShape="1">
            <a:gsLst>
              <a:gs pos="0">
                <a:srgbClr val="0070C0">
                  <a:alpha val="70000"/>
                </a:srgbClr>
              </a:gs>
              <a:gs pos="100000">
                <a:srgbClr val="800000">
                  <a:alpha val="0"/>
                </a:srgb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10055409" y="5114627"/>
            <a:ext cx="1128419" cy="11318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/>
          <a:lstStyle/>
          <a:p>
            <a:pPr lvl="0"/>
            <a:endParaRPr lang="zh-CN" altLang="en-US" sz="1800" kern="0">
              <a:solidFill>
                <a:sysClr val="windowText" lastClr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Freeform 12"/>
          <p:cNvSpPr/>
          <p:nvPr/>
        </p:nvSpPr>
        <p:spPr bwMode="auto">
          <a:xfrm>
            <a:off x="10096673" y="5144791"/>
            <a:ext cx="1044303" cy="503237"/>
          </a:xfrm>
          <a:custGeom>
            <a:avLst/>
            <a:gdLst>
              <a:gd name="T0" fmla="*/ 1038 w 1038"/>
              <a:gd name="T1" fmla="*/ 499 h 499"/>
              <a:gd name="T2" fmla="*/ 519 w 1038"/>
              <a:gd name="T3" fmla="*/ 0 h 499"/>
              <a:gd name="T4" fmla="*/ 0 w 1038"/>
              <a:gd name="T5" fmla="*/ 499 h 499"/>
              <a:gd name="T6" fmla="*/ 519 w 1038"/>
              <a:gd name="T7" fmla="*/ 360 h 499"/>
              <a:gd name="T8" fmla="*/ 1038 w 1038"/>
              <a:gd name="T9" fmla="*/ 499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"/>
              <a:gd name="T16" fmla="*/ 0 h 499"/>
              <a:gd name="T17" fmla="*/ 1038 w 1038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" h="499">
                <a:moveTo>
                  <a:pt x="1038" y="499"/>
                </a:moveTo>
                <a:cubicBezTo>
                  <a:pt x="1037" y="223"/>
                  <a:pt x="805" y="0"/>
                  <a:pt x="519" y="0"/>
                </a:cubicBezTo>
                <a:cubicBezTo>
                  <a:pt x="233" y="0"/>
                  <a:pt x="1" y="223"/>
                  <a:pt x="0" y="499"/>
                </a:cubicBezTo>
                <a:cubicBezTo>
                  <a:pt x="132" y="413"/>
                  <a:pt x="315" y="360"/>
                  <a:pt x="519" y="360"/>
                </a:cubicBezTo>
                <a:cubicBezTo>
                  <a:pt x="723" y="360"/>
                  <a:pt x="907" y="413"/>
                  <a:pt x="1038" y="49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89998"/>
                </a:srgbClr>
              </a:gs>
              <a:gs pos="100000">
                <a:srgbClr val="FFFFFF">
                  <a:alpha val="10001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10057034" y="5479752"/>
            <a:ext cx="1107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道具使用</a:t>
            </a:r>
            <a:endParaRPr lang="zh-CN" altLang="en-US" sz="1800" b="1" kern="0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8447038" y="542678"/>
            <a:ext cx="287957" cy="161388"/>
          </a:xfrm>
          <a:prstGeom prst="triangle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19865" y="116632"/>
            <a:ext cx="2142304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00B0F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00B0F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00B0F0"/>
                </a:solidFill>
              </a:rPr>
              <a:t>  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8447038" y="542678"/>
            <a:ext cx="287957" cy="161388"/>
          </a:xfrm>
          <a:prstGeom prst="triangle">
            <a:avLst/>
          </a:prstGeom>
          <a:solidFill>
            <a:srgbClr val="009B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19865" y="116632"/>
            <a:ext cx="2142304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370482" y="138118"/>
            <a:ext cx="2149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00B0F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81"/>
          <p:cNvSpPr txBox="1">
            <a:spLocks noChangeArrowheads="1"/>
          </p:cNvSpPr>
          <p:nvPr userDrawn="1"/>
        </p:nvSpPr>
        <p:spPr bwMode="auto">
          <a:xfrm>
            <a:off x="5689428" y="5472810"/>
            <a:ext cx="184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3317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8" name="矩形 6"/>
          <p:cNvSpPr>
            <a:spLocks noChangeArrowheads="1"/>
          </p:cNvSpPr>
          <p:nvPr userDrawn="1"/>
        </p:nvSpPr>
        <p:spPr bwMode="auto">
          <a:xfrm>
            <a:off x="912773" y="1828856"/>
            <a:ext cx="10078495" cy="4336009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1092746" y="2276872"/>
            <a:ext cx="9682556" cy="374441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kern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035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126614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56979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60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5968254" y="2757245"/>
            <a:ext cx="444067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61">
            <a:hlinkClick r:id="rId6"/>
          </p:cNvPr>
          <p:cNvSpPr>
            <a:spLocks noChangeArrowheads="1"/>
          </p:cNvSpPr>
          <p:nvPr userDrawn="1"/>
        </p:nvSpPr>
        <p:spPr bwMode="auto">
          <a:xfrm>
            <a:off x="5980217" y="3565675"/>
            <a:ext cx="420141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​​ 5"/>
          <p:cNvSpPr>
            <a:spLocks noChangeArrowheads="1"/>
          </p:cNvSpPr>
          <p:nvPr userDrawn="1"/>
        </p:nvSpPr>
        <p:spPr bwMode="auto">
          <a:xfrm>
            <a:off x="1" y="405462"/>
            <a:ext cx="12191999" cy="4079229"/>
          </a:xfrm>
          <a:prstGeom prst="rect">
            <a:avLst/>
          </a:prstGeom>
          <a:solidFill>
            <a:srgbClr val="36B2E6"/>
          </a:solidFill>
          <a:ln w="9525" cmpd="sng">
            <a:noFill/>
            <a:miter lim="800000"/>
          </a:ln>
        </p:spPr>
        <p:txBody>
          <a:bodyPr lIns="287926" tIns="45708" rIns="91417" bIns="45708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Line 33"/>
          <p:cNvSpPr>
            <a:spLocks noChangeShapeType="1"/>
          </p:cNvSpPr>
          <p:nvPr userDrawn="1"/>
        </p:nvSpPr>
        <p:spPr bwMode="auto">
          <a:xfrm flipV="1">
            <a:off x="6188699" y="1671390"/>
            <a:ext cx="1588" cy="270033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1" y="3913342"/>
            <a:ext cx="1923230" cy="1547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923231" y="2740573"/>
            <a:ext cx="200051" cy="118824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3136236" y="2561978"/>
            <a:ext cx="7939" cy="1806178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Oval 22"/>
          <p:cNvSpPr>
            <a:spLocks noChangeArrowheads="1"/>
          </p:cNvSpPr>
          <p:nvPr userDrawn="1"/>
        </p:nvSpPr>
        <p:spPr bwMode="auto">
          <a:xfrm>
            <a:off x="5680186" y="692696"/>
            <a:ext cx="1008240" cy="978694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课件制作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63"/>
          <p:cNvGrpSpPr/>
          <p:nvPr userDrawn="1"/>
        </p:nvGrpSpPr>
        <p:grpSpPr bwMode="auto">
          <a:xfrm>
            <a:off x="5908199" y="2757245"/>
            <a:ext cx="564173" cy="523875"/>
            <a:chOff x="3073" y="2610"/>
            <a:chExt cx="438" cy="440"/>
          </a:xfrm>
        </p:grpSpPr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138 w 278"/>
                <a:gd name="T3" fmla="*/ 140 h 140"/>
                <a:gd name="T4" fmla="*/ 27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64"/>
          <p:cNvGrpSpPr/>
          <p:nvPr userDrawn="1"/>
        </p:nvGrpSpPr>
        <p:grpSpPr bwMode="auto">
          <a:xfrm>
            <a:off x="5908199" y="3565675"/>
            <a:ext cx="564173" cy="521494"/>
            <a:chOff x="3073" y="3289"/>
            <a:chExt cx="438" cy="438"/>
          </a:xfrm>
        </p:grpSpPr>
        <p:sp>
          <p:nvSpPr>
            <p:cNvPr id="19" name="Freeform 32"/>
            <p:cNvSpPr/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303 w 303"/>
                <a:gd name="T1" fmla="*/ 263 h 305"/>
                <a:gd name="T2" fmla="*/ 171 w 303"/>
                <a:gd name="T3" fmla="*/ 131 h 305"/>
                <a:gd name="T4" fmla="*/ 223 w 303"/>
                <a:gd name="T5" fmla="*/ 77 h 305"/>
                <a:gd name="T6" fmla="*/ 0 w 303"/>
                <a:gd name="T7" fmla="*/ 0 h 305"/>
                <a:gd name="T8" fmla="*/ 76 w 303"/>
                <a:gd name="T9" fmla="*/ 224 h 305"/>
                <a:gd name="T10" fmla="*/ 129 w 303"/>
                <a:gd name="T11" fmla="*/ 170 h 305"/>
                <a:gd name="T12" fmla="*/ 262 w 303"/>
                <a:gd name="T13" fmla="*/ 305 h 305"/>
                <a:gd name="T14" fmla="*/ 303 w 303"/>
                <a:gd name="T15" fmla="*/ 263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noFill/>
              <a:prstDash val="solid"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" name="Freeform 11"/>
          <p:cNvSpPr/>
          <p:nvPr userDrawn="1"/>
        </p:nvSpPr>
        <p:spPr bwMode="auto">
          <a:xfrm>
            <a:off x="1154784" y="2738190"/>
            <a:ext cx="981202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Freeform 13"/>
          <p:cNvSpPr/>
          <p:nvPr userDrawn="1"/>
        </p:nvSpPr>
        <p:spPr bwMode="auto">
          <a:xfrm>
            <a:off x="2104226" y="2459588"/>
            <a:ext cx="1567067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Freeform 15"/>
          <p:cNvSpPr/>
          <p:nvPr userDrawn="1"/>
        </p:nvSpPr>
        <p:spPr bwMode="auto">
          <a:xfrm>
            <a:off x="1261160" y="946300"/>
            <a:ext cx="2541918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Freeform 16"/>
          <p:cNvSpPr/>
          <p:nvPr userDrawn="1"/>
        </p:nvSpPr>
        <p:spPr bwMode="auto">
          <a:xfrm>
            <a:off x="938850" y="1778551"/>
            <a:ext cx="325480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Freeform 17"/>
          <p:cNvSpPr/>
          <p:nvPr userDrawn="1"/>
        </p:nvSpPr>
        <p:spPr bwMode="auto">
          <a:xfrm>
            <a:off x="3674469" y="952255"/>
            <a:ext cx="130827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auto">
          <a:xfrm>
            <a:off x="3129887" y="4365776"/>
            <a:ext cx="3071603" cy="2380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52"/>
          <p:cNvSpPr txBox="1">
            <a:spLocks noChangeArrowheads="1"/>
          </p:cNvSpPr>
          <p:nvPr userDrawn="1"/>
        </p:nvSpPr>
        <p:spPr bwMode="auto">
          <a:xfrm>
            <a:off x="6788308" y="2060711"/>
            <a:ext cx="4620152" cy="351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</a:rPr>
              <a:t>http://t.qq.com/teliss</a:t>
            </a:r>
            <a:endParaRPr lang="en-GB" altLang="zh-CN" sz="2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 userDrawn="1"/>
        </p:nvSpPr>
        <p:spPr bwMode="auto">
          <a:xfrm>
            <a:off x="6786884" y="2845942"/>
            <a:ext cx="4476116" cy="3512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</a:rPr>
              <a:t>http://teliss.blog.163.com</a:t>
            </a:r>
            <a:endParaRPr lang="en-US" altLang="zh-CN" sz="2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 Box 59"/>
          <p:cNvSpPr txBox="1">
            <a:spLocks noChangeArrowheads="1"/>
          </p:cNvSpPr>
          <p:nvPr userDrawn="1"/>
        </p:nvSpPr>
        <p:spPr bwMode="auto">
          <a:xfrm>
            <a:off x="6788307" y="3662450"/>
            <a:ext cx="4997065" cy="351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zh-CN" sz="22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://weibo.com/teliss</a:t>
            </a:r>
            <a:endParaRPr lang="en-GB" altLang="zh-CN" sz="2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62"/>
          <p:cNvSpPr txBox="1">
            <a:spLocks noChangeArrowheads="1"/>
          </p:cNvSpPr>
          <p:nvPr userDrawn="1"/>
        </p:nvSpPr>
        <p:spPr bwMode="auto">
          <a:xfrm>
            <a:off x="6788308" y="882559"/>
            <a:ext cx="4764186" cy="5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课件制作：布衣公子</a:t>
            </a:r>
            <a:r>
              <a:rPr lang="en-US" altLang="zh-CN" sz="2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/@</a:t>
            </a:r>
            <a:r>
              <a:rPr lang="en-US" altLang="zh-CN" sz="22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teliss</a:t>
            </a:r>
            <a:endParaRPr lang="en-GB" altLang="zh-CN" sz="2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9"/>
          <p:cNvSpPr txBox="1"/>
          <p:nvPr userDrawn="1"/>
        </p:nvSpPr>
        <p:spPr>
          <a:xfrm rot="20445248">
            <a:off x="1391214" y="1491920"/>
            <a:ext cx="2954993" cy="923305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972888" y="3632352"/>
            <a:ext cx="457203" cy="4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E:\仝德志文件，勿删！\03-参考文档\！PPT图片及版面资源\06-PPT精选插图\05-头像\嘿嘿.png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5754936" y="728321"/>
            <a:ext cx="853445" cy="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Documents and Settings\tdz\桌面\新建文件夹\欢迎02.jpg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9195333" y="4635336"/>
            <a:ext cx="2909178" cy="1818000"/>
          </a:xfrm>
          <a:prstGeom prst="rect">
            <a:avLst/>
          </a:prstGeom>
          <a:noFill/>
          <a:ln w="28575">
            <a:solidFill>
              <a:srgbClr val="36B2E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user\Desktop\未标题-4 拷贝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6013352" y="2794759"/>
            <a:ext cx="356446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 userDrawn="1"/>
        </p:nvGrpSpPr>
        <p:grpSpPr>
          <a:xfrm>
            <a:off x="5908198" y="1965479"/>
            <a:ext cx="564175" cy="523876"/>
            <a:chOff x="5907429" y="1965479"/>
            <a:chExt cx="564102" cy="523876"/>
          </a:xfrm>
        </p:grpSpPr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5907429" y="1965479"/>
              <a:ext cx="564102" cy="523876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38" name="Picture 4" descr="C:\Users\user\Desktop\未标题-5 拷贝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6007082" y="2021384"/>
              <a:ext cx="448164" cy="40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0" y="0"/>
            <a:ext cx="628412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1490112" y="5188659"/>
            <a:ext cx="326443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标题 1"/>
          <p:cNvSpPr txBox="1"/>
          <p:nvPr userDrawn="1"/>
        </p:nvSpPr>
        <p:spPr>
          <a:xfrm>
            <a:off x="6814604" y="457161"/>
            <a:ext cx="4894177" cy="1214995"/>
          </a:xfrm>
          <a:prstGeom prst="rect">
            <a:avLst/>
          </a:prstGeom>
        </p:spPr>
        <p:txBody>
          <a:bodyPr vert="horz" lIns="91417" tIns="45708" rIns="91417" bIns="45708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FC6F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我的黄金十年</a:t>
            </a:r>
            <a:endParaRPr lang="zh-CN" altLang="en-US" sz="7200" b="1" dirty="0">
              <a:solidFill>
                <a:srgbClr val="FC6F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336" y="272494"/>
            <a:ext cx="2033207" cy="461665"/>
            <a:chOff x="8525122" y="157879"/>
            <a:chExt cx="651124" cy="461664"/>
          </a:xfrm>
        </p:grpSpPr>
        <p:sp>
          <p:nvSpPr>
            <p:cNvPr id="6" name="矩形 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16"/>
            <p:cNvSpPr txBox="1"/>
            <p:nvPr/>
          </p:nvSpPr>
          <p:spPr>
            <a:xfrm>
              <a:off x="8525122" y="157879"/>
              <a:ext cx="651124" cy="461664"/>
            </a:xfrm>
            <a:prstGeom prst="rect">
              <a:avLst/>
            </a:prstGeom>
            <a:solidFill>
              <a:srgbClr val="1094E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专业字体设计服务/WWW.ZTSGC.COM/" pitchFamily="2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片尾广告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7340515" y="1647203"/>
            <a:ext cx="4162968" cy="430863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565"/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一位平凡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后的职场与情感历程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476" y="155104"/>
            <a:ext cx="609441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9"/>
          <p:cNvSpPr txBox="1"/>
          <p:nvPr userDrawn="1"/>
        </p:nvSpPr>
        <p:spPr>
          <a:xfrm>
            <a:off x="6814604" y="2492897"/>
            <a:ext cx="4894177" cy="2166723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indent="-457200" defTabSz="121856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 defTabSz="121856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101469" y="5469419"/>
            <a:ext cx="4368267" cy="369308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200" dirty="0">
                <a:solidFill>
                  <a:srgbClr val="1094EE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  <a:hlinkClick r:id="rId4"/>
              </a:rPr>
              <a:t>http://www.tianya.cn/publicforum/content/no20/1/317960.shtml</a:t>
            </a:r>
            <a:endParaRPr lang="en-US" altLang="zh-CN" sz="1200" dirty="0">
              <a:solidFill>
                <a:srgbClr val="1094EE"/>
              </a:solidFill>
              <a:latin typeface="Arial" panose="020B0604020202020204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484492" y="5849452"/>
            <a:ext cx="3123884" cy="4598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7" tIns="45708" rIns="91417" bIns="45708" anchor="ctr"/>
          <a:lstStyle/>
          <a:p>
            <a:pPr algn="ctr" defTabSz="1218565">
              <a:defRPr/>
            </a:pPr>
            <a:r>
              <a:rPr lang="zh-CN" altLang="en-US" sz="16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自传体小说，请您多多捧场</a:t>
            </a:r>
            <a:r>
              <a:rPr lang="zh-CN" altLang="en-US" sz="16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：）</a:t>
            </a:r>
            <a:endParaRPr lang="zh-CN" altLang="en-US" sz="1600" kern="0" dirty="0"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0688015" y="5841270"/>
            <a:ext cx="395942" cy="3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1490112" y="1673152"/>
            <a:ext cx="326443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9"/>
          <p:cNvSpPr txBox="1"/>
          <p:nvPr userDrawn="1"/>
        </p:nvSpPr>
        <p:spPr>
          <a:xfrm>
            <a:off x="1490112" y="5219377"/>
            <a:ext cx="326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800" b="1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8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649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49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b="1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b="1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5650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F054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054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05425"/>
                </a:solidFill>
              </a:rPr>
              <a:t>  </a:t>
            </a:r>
            <a:r>
              <a:rPr lang="zh-CN" altLang="en-US" sz="1600" dirty="0">
                <a:solidFill>
                  <a:srgbClr val="F054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054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92881" y="173346"/>
            <a:ext cx="896208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 smtClean="0">
                <a:solidFill>
                  <a:srgbClr val="7BC14A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7BC14A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7BC14A"/>
                </a:solidFill>
              </a:rPr>
              <a:t>  </a:t>
            </a:r>
            <a:r>
              <a:rPr lang="zh-CN" altLang="en-US" sz="1600" dirty="0">
                <a:solidFill>
                  <a:srgbClr val="7BC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7BC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89088" y="138118"/>
            <a:ext cx="2132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讲师的角色概述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44099" y="138118"/>
            <a:ext cx="212638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成人的学习特点</a:t>
            </a:r>
            <a:endParaRPr lang="zh-CN" altLang="en-US" sz="1600" b="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V="1">
            <a:off x="6301194" y="542678"/>
            <a:ext cx="287957" cy="161388"/>
          </a:xfrm>
          <a:prstGeom prst="triangle">
            <a:avLst/>
          </a:prstGeom>
          <a:solidFill>
            <a:srgbClr val="6CA62C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70482" y="116632"/>
            <a:ext cx="2149383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授课的过程及技巧</a:t>
            </a:r>
            <a:endPara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19865" y="138118"/>
            <a:ext cx="2142304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异常情况的处理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7BC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695462" y="611396"/>
            <a:ext cx="100785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7BC14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7BC14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wheelReverse spokes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回档金叉不涨停走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46" name="Picture 2" descr="C:\Users\16580\Desktop\QQ截图20181031183808.pngQQ截图2018103118380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09415" y="2530475"/>
            <a:ext cx="5030470" cy="342519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86223" y="1655600"/>
            <a:ext cx="835292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dirty="0"/>
              <a:t>涨停复制的个股，回档后不涨停的基本都是要考虑跑路，此类个股容易次日直接跌停板下杀。</a:t>
            </a:r>
            <a:endParaRPr lang="zh-CN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不涨停过前高走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46" name="Picture 2" descr="C:\Users\16580\Desktop\QQ截图20181031184129.pngQQ截图2018103118412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37990" y="2530475"/>
            <a:ext cx="4973320" cy="342519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86223" y="1655600"/>
            <a:ext cx="835292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dirty="0"/>
              <a:t>涨停复制的个股，如果不是以涨停的方式过前高记得减仓甚至清仓，以免获利回吐</a:t>
            </a:r>
            <a:endParaRPr lang="zh-CN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只做第一次回档的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4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46" name="Picture 2" descr="C:\Users\16580\Desktop\QQ截图20181031184551.pngQQ截图2018103118455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37990" y="2647950"/>
            <a:ext cx="4973320" cy="319024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86223" y="1655600"/>
            <a:ext cx="835292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dirty="0"/>
              <a:t>涨停复制的个股，第一次回档操作成功率高，另外最好找以涨停复制突破辅助线压力的品种较好</a:t>
            </a:r>
            <a:endParaRPr lang="zh-CN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做热点复制涨停率高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5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46" name="Picture 2" descr="C:\Users\16580\Desktop\QQ截图20181031184955.pngQQ截图2018103118495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6390" y="2878773"/>
            <a:ext cx="4973320" cy="2667635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86223" y="1655600"/>
            <a:ext cx="835292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dirty="0"/>
              <a:t>热点板块容易频繁出涨停板，涨停棱镜可以将近期市场涨停板主要集中的板块快速展现</a:t>
            </a:r>
            <a:endParaRPr lang="zh-CN" dirty="0"/>
          </a:p>
        </p:txBody>
      </p:sp>
      <p:pic>
        <p:nvPicPr>
          <p:cNvPr id="2" name="Picture 2" descr="C:\Users\16580\Desktop\gyh_20181031104321547.pnggyh_201810311043215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8973" y="2878773"/>
            <a:ext cx="4501515" cy="2667635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725805"/>
            <a:ext cx="7087235" cy="579183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979805"/>
            <a:ext cx="7353935" cy="2621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5" y="2941955"/>
            <a:ext cx="5875655" cy="375729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7001" y="68461"/>
            <a:ext cx="360141" cy="36000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856" y="394690"/>
            <a:ext cx="165665" cy="16560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271" y="333452"/>
            <a:ext cx="234121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结尾警示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9497" y="1196752"/>
            <a:ext cx="10081119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537" y="1628800"/>
            <a:ext cx="9433047" cy="4032448"/>
          </a:xfrm>
          <a:prstGeom prst="rect">
            <a:avLst/>
          </a:prstGeom>
          <a:solidFill>
            <a:srgbClr val="D9D9D9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2329228" y="1412777"/>
            <a:ext cx="100012" cy="37895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10"/>
          <p:cNvSpPr>
            <a:spLocks noChangeArrowheads="1"/>
          </p:cNvSpPr>
          <p:nvPr/>
        </p:nvSpPr>
        <p:spPr bwMode="auto">
          <a:xfrm>
            <a:off x="2509248" y="1412776"/>
            <a:ext cx="2938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结尾警示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2329228" y="2564904"/>
            <a:ext cx="3844428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俗话说，</a:t>
            </a:r>
            <a:r>
              <a:rPr lang="zh-CN" altLang="en-US" b="1" dirty="0">
                <a:solidFill>
                  <a:srgbClr val="FF0000"/>
                </a:solidFill>
              </a:rPr>
              <a:t>“练武不练功，到老一场空”。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这里的“武”单指套路，类似于本课程所讲的技巧；这里的“功”指耐力、力量，也就是所谓的“内功”。因此，技巧只是表面的，暂时的。而</a:t>
            </a:r>
            <a:r>
              <a:rPr lang="zh-CN" altLang="en-US" b="1" dirty="0">
                <a:solidFill>
                  <a:srgbClr val="00B0F0"/>
                </a:solidFill>
              </a:rPr>
              <a:t>深厚的文化底蕴，精湛的专业知识，良好的品行修养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这些“内功”才是最重要的！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D:\Teliss_Tong\Copy\定期备份\工作备份\！PPT图片及版面资源\06-PPT精选插图\03-人物\学习.jp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542423" y="1933260"/>
            <a:ext cx="4572000" cy="3442494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026754" y="2104382"/>
            <a:ext cx="8626066" cy="2932686"/>
          </a:xfrm>
          <a:prstGeom prst="roundRect">
            <a:avLst>
              <a:gd name="adj" fmla="val 0"/>
            </a:avLst>
          </a:prstGeom>
          <a:solidFill>
            <a:srgbClr val="FFFFFF">
              <a:alpha val="8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2303992" y="2610538"/>
            <a:ext cx="8071394" cy="19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sz="1800" dirty="0">
                <a:solidFill>
                  <a:sysClr val="windowText" lastClr="000000"/>
                </a:solidFill>
              </a:rPr>
              <a:t>炒股切忌浮燥是宓老师多年实战的经验宝典，不追涨杀跌是宓老师多年实战的格守信条。“操作就是战胜自我” 是宓老师多年实战的内涵修养。宓老师告诫每一位入市的炒股者，如果你能把进入股市象闲庭信步一样悠然自得，有所为有所不为，那你就成功了一半；如果你漫步股市能轻松自如心境宽阔，尤如在自家花园中散步一样，众人皆醉我独醒，那你就完全成功了。</a:t>
            </a:r>
            <a:endParaRPr sz="18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Picture 7" descr="D:\360data\重要数据\桌面\2334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446" y="1739112"/>
            <a:ext cx="5214720" cy="96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D:\360data\重要数据\桌面\未标题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880" y="404664"/>
            <a:ext cx="1914780" cy="16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9"/>
          <p:cNvSpPr txBox="1"/>
          <p:nvPr/>
        </p:nvSpPr>
        <p:spPr>
          <a:xfrm>
            <a:off x="2615754" y="1007805"/>
            <a:ext cx="131318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Qianyan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3" descr="D:\360data\重要数据\桌面\未标题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0" y="603099"/>
            <a:ext cx="3671740" cy="19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5"/>
          <p:cNvSpPr/>
          <p:nvPr/>
        </p:nvSpPr>
        <p:spPr bwMode="auto">
          <a:xfrm>
            <a:off x="10127130" y="4807037"/>
            <a:ext cx="1495343" cy="149404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8110434" y="4570485"/>
            <a:ext cx="1997921" cy="199726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385870" y="4845330"/>
            <a:ext cx="1447049" cy="144757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65" r="-47089"/>
            </a:stretch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357997" y="5037067"/>
            <a:ext cx="1033607" cy="1033981"/>
          </a:xfrm>
          <a:prstGeom prst="ellipse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3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3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3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453"/>
                            </p:stCondLst>
                            <p:childTnLst>
                              <p:par>
                                <p:cTn id="3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953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4" grpId="0"/>
      <p:bldP spid="27" grpId="0" bldLvl="0" animBg="1"/>
      <p:bldP spid="28" grpId="0" bldLvl="0" animBg="1"/>
      <p:bldP spid="32" grpId="0" bldLvl="0" animBg="1"/>
      <p:bldP spid="3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2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4"/>
          <p:cNvSpPr txBox="1"/>
          <p:nvPr userDrawn="1"/>
        </p:nvSpPr>
        <p:spPr>
          <a:xfrm>
            <a:off x="1089088" y="94367"/>
            <a:ext cx="2132010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分化行情，应对思路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55440" y="2015262"/>
            <a:ext cx="0" cy="451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55440" y="6525344"/>
            <a:ext cx="1440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7368" y="2536279"/>
            <a:ext cx="648072" cy="3681289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6"/>
          <p:cNvSpPr txBox="1"/>
          <p:nvPr/>
        </p:nvSpPr>
        <p:spPr>
          <a:xfrm>
            <a:off x="502534" y="4131806"/>
            <a:ext cx="551815" cy="102108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一句话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79404" y="2704866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397000" y="2472690"/>
            <a:ext cx="4746625" cy="374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rgbClr val="FF0000"/>
                </a:solidFill>
              </a:rPr>
              <a:t>刘伯温：高筑墙，广积粮，缓称王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这句话直译过来就是“多积蓄粮草，把城墙筑高，推迟称王”，起因是刘伯温分析当时的元朝虽然是日落西山，各地义军接连起义，但是元朝任然拥有无比雄厚的实力，可以轻而易举的摧毁朱元璋；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次，当时的中国，基本是元朝坐拥北方，而各地起义军在南方，当此之时，朱元璋还不是最强的几个义军首领，这种时候谁先称王谁就会被元朝优先打击，自然刘伯温想让朱元璋推迟称王，当元朝和其他几个起义军打的两败俱伤之时在坐拥渔人之利，历史证明，这一招非常高明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2" descr="C:\Users\16580\Desktop\图片1.png图片1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6623685" y="2357120"/>
            <a:ext cx="4223385" cy="382651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055440" y="2015262"/>
            <a:ext cx="0" cy="451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5440" y="6525344"/>
            <a:ext cx="1440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7368" y="2536279"/>
            <a:ext cx="648072" cy="3681289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534" y="3357106"/>
            <a:ext cx="551815" cy="257048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市场本质：大吃小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79404" y="2704866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2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4"/>
          <p:cNvSpPr txBox="1"/>
          <p:nvPr userDrawn="1"/>
        </p:nvSpPr>
        <p:spPr>
          <a:xfrm>
            <a:off x="1089088" y="94367"/>
            <a:ext cx="2132010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分化行情，应对思路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1414210" y="2805108"/>
            <a:ext cx="4248472" cy="341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市场本质是零和博弈，属非合作博弈。指参与博弈的各方，在严格竞争下，一方的收益必然意味着另一方的损失，博弈各方的收益和损失相加总和永远为“零”，双方不存在合作的可能。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/>
            <a:r>
              <a:rPr lang="zh-CN" altLang="en-US" b="1" dirty="0">
                <a:solidFill>
                  <a:srgbClr val="FF0000"/>
                </a:solidFill>
              </a:rPr>
              <a:t>也可以说：自己的幸福是建立在他人的痛苦之上的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，二者的大小完全相等，因而双方都想尽一切办法以实现“损人利己”。零和博弈的结果是一方吃掉另一方，一方的所得正是另一方的所失。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12" descr="C:\Users\16580\Desktop\QQ截图20180729070753.pngQQ截图20180729070753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6021070" y="2357120"/>
            <a:ext cx="5428615" cy="382651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055440" y="2015262"/>
            <a:ext cx="0" cy="451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55440" y="6525344"/>
            <a:ext cx="1440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7368" y="2536279"/>
            <a:ext cx="648072" cy="3681289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534" y="3666986"/>
            <a:ext cx="551815" cy="195072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机构所拥有的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79404" y="2704866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127448" y="1484784"/>
            <a:ext cx="8424936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altLang="en-US" b="1" dirty="0">
                <a:solidFill>
                  <a:srgbClr val="FF0000"/>
                </a:solidFill>
              </a:rPr>
              <a:t>一直有人说跟庄操作才能赚钱，那么机构怎么做股票的？我们只要跟着庄家的思路，与他一样的操作行为是否就能赚钱呢？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506699" y="4675778"/>
            <a:ext cx="3892731" cy="2144590"/>
            <a:chOff x="4508285" y="4675778"/>
            <a:chExt cx="3892731" cy="2144590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508285" y="5538661"/>
              <a:ext cx="3892731" cy="1281707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5099024" y="4675778"/>
              <a:ext cx="2725134" cy="1714653"/>
              <a:chOff x="2823691" y="2992831"/>
              <a:chExt cx="3116263" cy="1960752"/>
            </a:xfrm>
          </p:grpSpPr>
          <p:grpSp>
            <p:nvGrpSpPr>
              <p:cNvPr id="10" name="Group 10"/>
              <p:cNvGrpSpPr/>
              <p:nvPr/>
            </p:nvGrpSpPr>
            <p:grpSpPr bwMode="auto">
              <a:xfrm>
                <a:off x="2823691" y="3005532"/>
                <a:ext cx="3116263" cy="1948051"/>
                <a:chOff x="1610" y="2838"/>
                <a:chExt cx="1089" cy="681"/>
              </a:xfrm>
            </p:grpSpPr>
            <p:sp>
              <p:nvSpPr>
                <p:cNvPr id="11" name="Freeform 11"/>
                <p:cNvSpPr/>
                <p:nvPr/>
              </p:nvSpPr>
              <p:spPr bwMode="auto">
                <a:xfrm>
                  <a:off x="1610" y="2838"/>
                  <a:ext cx="1089" cy="681"/>
                </a:xfrm>
                <a:custGeom>
                  <a:avLst/>
                  <a:gdLst>
                    <a:gd name="T0" fmla="*/ 637 w 1862"/>
                    <a:gd name="T1" fmla="*/ 318 h 1164"/>
                    <a:gd name="T2" fmla="*/ 635 w 1862"/>
                    <a:gd name="T3" fmla="*/ 326 h 1164"/>
                    <a:gd name="T4" fmla="*/ 630 w 1862"/>
                    <a:gd name="T5" fmla="*/ 335 h 1164"/>
                    <a:gd name="T6" fmla="*/ 622 w 1862"/>
                    <a:gd name="T7" fmla="*/ 342 h 1164"/>
                    <a:gd name="T8" fmla="*/ 612 w 1862"/>
                    <a:gd name="T9" fmla="*/ 349 h 1164"/>
                    <a:gd name="T10" fmla="*/ 582 w 1862"/>
                    <a:gd name="T11" fmla="*/ 363 h 1164"/>
                    <a:gd name="T12" fmla="*/ 543 w 1862"/>
                    <a:gd name="T13" fmla="*/ 374 h 1164"/>
                    <a:gd name="T14" fmla="*/ 497 w 1862"/>
                    <a:gd name="T15" fmla="*/ 385 h 1164"/>
                    <a:gd name="T16" fmla="*/ 443 w 1862"/>
                    <a:gd name="T17" fmla="*/ 391 h 1164"/>
                    <a:gd name="T18" fmla="*/ 382 w 1862"/>
                    <a:gd name="T19" fmla="*/ 396 h 1164"/>
                    <a:gd name="T20" fmla="*/ 318 w 1862"/>
                    <a:gd name="T21" fmla="*/ 398 h 1164"/>
                    <a:gd name="T22" fmla="*/ 286 w 1862"/>
                    <a:gd name="T23" fmla="*/ 398 h 1164"/>
                    <a:gd name="T24" fmla="*/ 223 w 1862"/>
                    <a:gd name="T25" fmla="*/ 394 h 1164"/>
                    <a:gd name="T26" fmla="*/ 167 w 1862"/>
                    <a:gd name="T27" fmla="*/ 388 h 1164"/>
                    <a:gd name="T28" fmla="*/ 116 w 1862"/>
                    <a:gd name="T29" fmla="*/ 380 h 1164"/>
                    <a:gd name="T30" fmla="*/ 73 w 1862"/>
                    <a:gd name="T31" fmla="*/ 369 h 1164"/>
                    <a:gd name="T32" fmla="*/ 39 w 1862"/>
                    <a:gd name="T33" fmla="*/ 357 h 1164"/>
                    <a:gd name="T34" fmla="*/ 19 w 1862"/>
                    <a:gd name="T35" fmla="*/ 346 h 1164"/>
                    <a:gd name="T36" fmla="*/ 11 w 1862"/>
                    <a:gd name="T37" fmla="*/ 338 h 1164"/>
                    <a:gd name="T38" fmla="*/ 4 w 1862"/>
                    <a:gd name="T39" fmla="*/ 331 h 1164"/>
                    <a:gd name="T40" fmla="*/ 1 w 1862"/>
                    <a:gd name="T41" fmla="*/ 322 h 1164"/>
                    <a:gd name="T42" fmla="*/ 0 w 1862"/>
                    <a:gd name="T43" fmla="*/ 318 h 1164"/>
                    <a:gd name="T44" fmla="*/ 1 w 1862"/>
                    <a:gd name="T45" fmla="*/ 286 h 1164"/>
                    <a:gd name="T46" fmla="*/ 6 w 1862"/>
                    <a:gd name="T47" fmla="*/ 254 h 1164"/>
                    <a:gd name="T48" fmla="*/ 15 w 1862"/>
                    <a:gd name="T49" fmla="*/ 224 h 1164"/>
                    <a:gd name="T50" fmla="*/ 25 w 1862"/>
                    <a:gd name="T51" fmla="*/ 194 h 1164"/>
                    <a:gd name="T52" fmla="*/ 39 w 1862"/>
                    <a:gd name="T53" fmla="*/ 166 h 1164"/>
                    <a:gd name="T54" fmla="*/ 54 w 1862"/>
                    <a:gd name="T55" fmla="*/ 140 h 1164"/>
                    <a:gd name="T56" fmla="*/ 73 w 1862"/>
                    <a:gd name="T57" fmla="*/ 116 h 1164"/>
                    <a:gd name="T58" fmla="*/ 93 w 1862"/>
                    <a:gd name="T59" fmla="*/ 93 h 1164"/>
                    <a:gd name="T60" fmla="*/ 116 w 1862"/>
                    <a:gd name="T61" fmla="*/ 73 h 1164"/>
                    <a:gd name="T62" fmla="*/ 140 w 1862"/>
                    <a:gd name="T63" fmla="*/ 54 h 1164"/>
                    <a:gd name="T64" fmla="*/ 167 w 1862"/>
                    <a:gd name="T65" fmla="*/ 39 h 1164"/>
                    <a:gd name="T66" fmla="*/ 194 w 1862"/>
                    <a:gd name="T67" fmla="*/ 25 h 1164"/>
                    <a:gd name="T68" fmla="*/ 223 w 1862"/>
                    <a:gd name="T69" fmla="*/ 15 h 1164"/>
                    <a:gd name="T70" fmla="*/ 254 w 1862"/>
                    <a:gd name="T71" fmla="*/ 6 h 1164"/>
                    <a:gd name="T72" fmla="*/ 286 w 1862"/>
                    <a:gd name="T73" fmla="*/ 1 h 1164"/>
                    <a:gd name="T74" fmla="*/ 318 w 1862"/>
                    <a:gd name="T75" fmla="*/ 0 h 1164"/>
                    <a:gd name="T76" fmla="*/ 335 w 1862"/>
                    <a:gd name="T77" fmla="*/ 0 h 1164"/>
                    <a:gd name="T78" fmla="*/ 367 w 1862"/>
                    <a:gd name="T79" fmla="*/ 4 h 1164"/>
                    <a:gd name="T80" fmla="*/ 398 w 1862"/>
                    <a:gd name="T81" fmla="*/ 9 h 1164"/>
                    <a:gd name="T82" fmla="*/ 428 w 1862"/>
                    <a:gd name="T83" fmla="*/ 19 h 1164"/>
                    <a:gd name="T84" fmla="*/ 456 w 1862"/>
                    <a:gd name="T85" fmla="*/ 32 h 1164"/>
                    <a:gd name="T86" fmla="*/ 484 w 1862"/>
                    <a:gd name="T87" fmla="*/ 46 h 1164"/>
                    <a:gd name="T88" fmla="*/ 509 w 1862"/>
                    <a:gd name="T89" fmla="*/ 63 h 1164"/>
                    <a:gd name="T90" fmla="*/ 532 w 1862"/>
                    <a:gd name="T91" fmla="*/ 83 h 1164"/>
                    <a:gd name="T92" fmla="*/ 554 w 1862"/>
                    <a:gd name="T93" fmla="*/ 104 h 1164"/>
                    <a:gd name="T94" fmla="*/ 573 w 1862"/>
                    <a:gd name="T95" fmla="*/ 128 h 1164"/>
                    <a:gd name="T96" fmla="*/ 590 w 1862"/>
                    <a:gd name="T97" fmla="*/ 153 h 1164"/>
                    <a:gd name="T98" fmla="*/ 605 w 1862"/>
                    <a:gd name="T99" fmla="*/ 180 h 1164"/>
                    <a:gd name="T100" fmla="*/ 618 w 1862"/>
                    <a:gd name="T101" fmla="*/ 209 h 1164"/>
                    <a:gd name="T102" fmla="*/ 626 w 1862"/>
                    <a:gd name="T103" fmla="*/ 239 h 1164"/>
                    <a:gd name="T104" fmla="*/ 633 w 1862"/>
                    <a:gd name="T105" fmla="*/ 270 h 1164"/>
                    <a:gd name="T106" fmla="*/ 636 w 1862"/>
                    <a:gd name="T107" fmla="*/ 302 h 1164"/>
                    <a:gd name="T108" fmla="*/ 637 w 1862"/>
                    <a:gd name="T109" fmla="*/ 318 h 116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62"/>
                    <a:gd name="T166" fmla="*/ 0 h 1164"/>
                    <a:gd name="T167" fmla="*/ 1862 w 1862"/>
                    <a:gd name="T168" fmla="*/ 1164 h 116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62" h="1164">
                      <a:moveTo>
                        <a:pt x="1862" y="930"/>
                      </a:moveTo>
                      <a:lnTo>
                        <a:pt x="1862" y="930"/>
                      </a:lnTo>
                      <a:lnTo>
                        <a:pt x="1860" y="942"/>
                      </a:lnTo>
                      <a:lnTo>
                        <a:pt x="1856" y="954"/>
                      </a:lnTo>
                      <a:lnTo>
                        <a:pt x="1850" y="966"/>
                      </a:lnTo>
                      <a:lnTo>
                        <a:pt x="1842" y="978"/>
                      </a:lnTo>
                      <a:lnTo>
                        <a:pt x="1832" y="988"/>
                      </a:lnTo>
                      <a:lnTo>
                        <a:pt x="1820" y="1000"/>
                      </a:lnTo>
                      <a:lnTo>
                        <a:pt x="1806" y="1010"/>
                      </a:lnTo>
                      <a:lnTo>
                        <a:pt x="1788" y="1020"/>
                      </a:lnTo>
                      <a:lnTo>
                        <a:pt x="1750" y="1042"/>
                      </a:lnTo>
                      <a:lnTo>
                        <a:pt x="1702" y="1060"/>
                      </a:lnTo>
                      <a:lnTo>
                        <a:pt x="1650" y="1078"/>
                      </a:lnTo>
                      <a:lnTo>
                        <a:pt x="1588" y="1094"/>
                      </a:lnTo>
                      <a:lnTo>
                        <a:pt x="1522" y="1110"/>
                      </a:lnTo>
                      <a:lnTo>
                        <a:pt x="1452" y="1124"/>
                      </a:lnTo>
                      <a:lnTo>
                        <a:pt x="1374" y="1134"/>
                      </a:lnTo>
                      <a:lnTo>
                        <a:pt x="1294" y="1144"/>
                      </a:lnTo>
                      <a:lnTo>
                        <a:pt x="1208" y="1152"/>
                      </a:lnTo>
                      <a:lnTo>
                        <a:pt x="1118" y="1158"/>
                      </a:lnTo>
                      <a:lnTo>
                        <a:pt x="1026" y="1162"/>
                      </a:lnTo>
                      <a:lnTo>
                        <a:pt x="930" y="1164"/>
                      </a:lnTo>
                      <a:lnTo>
                        <a:pt x="836" y="1162"/>
                      </a:lnTo>
                      <a:lnTo>
                        <a:pt x="744" y="1158"/>
                      </a:lnTo>
                      <a:lnTo>
                        <a:pt x="654" y="1152"/>
                      </a:lnTo>
                      <a:lnTo>
                        <a:pt x="568" y="1144"/>
                      </a:lnTo>
                      <a:lnTo>
                        <a:pt x="488" y="1134"/>
                      </a:lnTo>
                      <a:lnTo>
                        <a:pt x="410" y="1124"/>
                      </a:lnTo>
                      <a:lnTo>
                        <a:pt x="338" y="1110"/>
                      </a:lnTo>
                      <a:lnTo>
                        <a:pt x="272" y="1094"/>
                      </a:lnTo>
                      <a:lnTo>
                        <a:pt x="212" y="1078"/>
                      </a:lnTo>
                      <a:lnTo>
                        <a:pt x="158" y="1060"/>
                      </a:lnTo>
                      <a:lnTo>
                        <a:pt x="112" y="1042"/>
                      </a:lnTo>
                      <a:lnTo>
                        <a:pt x="74" y="1020"/>
                      </a:lnTo>
                      <a:lnTo>
                        <a:pt x="56" y="1010"/>
                      </a:lnTo>
                      <a:lnTo>
                        <a:pt x="42" y="1000"/>
                      </a:lnTo>
                      <a:lnTo>
                        <a:pt x="30" y="988"/>
                      </a:lnTo>
                      <a:lnTo>
                        <a:pt x="18" y="978"/>
                      </a:lnTo>
                      <a:lnTo>
                        <a:pt x="10" y="966"/>
                      </a:lnTo>
                      <a:lnTo>
                        <a:pt x="4" y="954"/>
                      </a:lnTo>
                      <a:lnTo>
                        <a:pt x="2" y="942"/>
                      </a:lnTo>
                      <a:lnTo>
                        <a:pt x="0" y="930"/>
                      </a:lnTo>
                      <a:lnTo>
                        <a:pt x="2" y="882"/>
                      </a:lnTo>
                      <a:lnTo>
                        <a:pt x="4" y="836"/>
                      </a:lnTo>
                      <a:lnTo>
                        <a:pt x="10" y="788"/>
                      </a:lnTo>
                      <a:lnTo>
                        <a:pt x="18" y="742"/>
                      </a:lnTo>
                      <a:lnTo>
                        <a:pt x="30" y="698"/>
                      </a:lnTo>
                      <a:lnTo>
                        <a:pt x="42" y="654"/>
                      </a:lnTo>
                      <a:lnTo>
                        <a:pt x="56" y="610"/>
                      </a:lnTo>
                      <a:lnTo>
                        <a:pt x="74" y="568"/>
                      </a:lnTo>
                      <a:lnTo>
                        <a:pt x="92" y="526"/>
                      </a:lnTo>
                      <a:lnTo>
                        <a:pt x="112" y="486"/>
                      </a:lnTo>
                      <a:lnTo>
                        <a:pt x="134" y="448"/>
                      </a:lnTo>
                      <a:lnTo>
                        <a:pt x="158" y="410"/>
                      </a:lnTo>
                      <a:lnTo>
                        <a:pt x="184" y="374"/>
                      </a:lnTo>
                      <a:lnTo>
                        <a:pt x="212" y="338"/>
                      </a:lnTo>
                      <a:lnTo>
                        <a:pt x="242" y="304"/>
                      </a:lnTo>
                      <a:lnTo>
                        <a:pt x="272" y="272"/>
                      </a:lnTo>
                      <a:lnTo>
                        <a:pt x="304" y="242"/>
                      </a:lnTo>
                      <a:lnTo>
                        <a:pt x="338" y="212"/>
                      </a:lnTo>
                      <a:lnTo>
                        <a:pt x="374" y="184"/>
                      </a:lnTo>
                      <a:lnTo>
                        <a:pt x="410" y="158"/>
                      </a:lnTo>
                      <a:lnTo>
                        <a:pt x="448" y="134"/>
                      </a:lnTo>
                      <a:lnTo>
                        <a:pt x="488" y="112"/>
                      </a:lnTo>
                      <a:lnTo>
                        <a:pt x="528" y="92"/>
                      </a:lnTo>
                      <a:lnTo>
                        <a:pt x="568" y="72"/>
                      </a:lnTo>
                      <a:lnTo>
                        <a:pt x="610" y="56"/>
                      </a:lnTo>
                      <a:lnTo>
                        <a:pt x="654" y="42"/>
                      </a:lnTo>
                      <a:lnTo>
                        <a:pt x="698" y="28"/>
                      </a:lnTo>
                      <a:lnTo>
                        <a:pt x="744" y="18"/>
                      </a:lnTo>
                      <a:lnTo>
                        <a:pt x="790" y="10"/>
                      </a:lnTo>
                      <a:lnTo>
                        <a:pt x="836" y="4"/>
                      </a:lnTo>
                      <a:lnTo>
                        <a:pt x="882" y="0"/>
                      </a:lnTo>
                      <a:lnTo>
                        <a:pt x="930" y="0"/>
                      </a:lnTo>
                      <a:lnTo>
                        <a:pt x="978" y="0"/>
                      </a:lnTo>
                      <a:lnTo>
                        <a:pt x="1026" y="4"/>
                      </a:lnTo>
                      <a:lnTo>
                        <a:pt x="1072" y="10"/>
                      </a:lnTo>
                      <a:lnTo>
                        <a:pt x="1118" y="18"/>
                      </a:lnTo>
                      <a:lnTo>
                        <a:pt x="1164" y="28"/>
                      </a:lnTo>
                      <a:lnTo>
                        <a:pt x="1208" y="42"/>
                      </a:lnTo>
                      <a:lnTo>
                        <a:pt x="1250" y="56"/>
                      </a:lnTo>
                      <a:lnTo>
                        <a:pt x="1294" y="72"/>
                      </a:lnTo>
                      <a:lnTo>
                        <a:pt x="1334" y="92"/>
                      </a:lnTo>
                      <a:lnTo>
                        <a:pt x="1374" y="112"/>
                      </a:lnTo>
                      <a:lnTo>
                        <a:pt x="1414" y="134"/>
                      </a:lnTo>
                      <a:lnTo>
                        <a:pt x="1452" y="158"/>
                      </a:lnTo>
                      <a:lnTo>
                        <a:pt x="1488" y="184"/>
                      </a:lnTo>
                      <a:lnTo>
                        <a:pt x="1522" y="212"/>
                      </a:lnTo>
                      <a:lnTo>
                        <a:pt x="1556" y="242"/>
                      </a:lnTo>
                      <a:lnTo>
                        <a:pt x="1588" y="272"/>
                      </a:lnTo>
                      <a:lnTo>
                        <a:pt x="1620" y="304"/>
                      </a:lnTo>
                      <a:lnTo>
                        <a:pt x="1650" y="338"/>
                      </a:lnTo>
                      <a:lnTo>
                        <a:pt x="1676" y="374"/>
                      </a:lnTo>
                      <a:lnTo>
                        <a:pt x="1702" y="410"/>
                      </a:lnTo>
                      <a:lnTo>
                        <a:pt x="1726" y="448"/>
                      </a:lnTo>
                      <a:lnTo>
                        <a:pt x="1750" y="486"/>
                      </a:lnTo>
                      <a:lnTo>
                        <a:pt x="1770" y="526"/>
                      </a:lnTo>
                      <a:lnTo>
                        <a:pt x="1788" y="568"/>
                      </a:lnTo>
                      <a:lnTo>
                        <a:pt x="1806" y="610"/>
                      </a:lnTo>
                      <a:lnTo>
                        <a:pt x="1820" y="654"/>
                      </a:lnTo>
                      <a:lnTo>
                        <a:pt x="1832" y="698"/>
                      </a:lnTo>
                      <a:lnTo>
                        <a:pt x="1842" y="742"/>
                      </a:lnTo>
                      <a:lnTo>
                        <a:pt x="1850" y="788"/>
                      </a:lnTo>
                      <a:lnTo>
                        <a:pt x="1856" y="836"/>
                      </a:lnTo>
                      <a:lnTo>
                        <a:pt x="1860" y="882"/>
                      </a:lnTo>
                      <a:lnTo>
                        <a:pt x="1862" y="93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1835" y="2976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Text Box 13"/>
              <p:cNvSpPr txBox="1">
                <a:spLocks noChangeArrowheads="1"/>
              </p:cNvSpPr>
              <p:nvPr/>
            </p:nvSpPr>
            <p:spPr bwMode="auto">
              <a:xfrm>
                <a:off x="3142427" y="3872713"/>
                <a:ext cx="2552351" cy="484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ctr" eaLnBrk="1" latinLnBrk="1" hangingPunct="1">
                  <a:lnSpc>
                    <a:spcPct val="120000"/>
                  </a:lnSpc>
                  <a:defRPr/>
                </a:pPr>
                <a:r>
                  <a:rPr kumimoji="1" lang="zh-CN" altLang="en-US" kern="0" dirty="0">
                    <a:solidFill>
                      <a:srgbClr val="5F5F5F"/>
                    </a:solidFill>
                    <a:latin typeface="微软雅黑" panose="020B0503020204020204" pitchFamily="34" charset="-122"/>
                  </a:rPr>
                  <a:t>机构有什么？</a:t>
                </a:r>
                <a:endParaRPr kumimoji="1" lang="zh-CN" altLang="en-US" kern="0" dirty="0">
                  <a:solidFill>
                    <a:srgbClr val="5F5F5F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Freeform 33"/>
              <p:cNvSpPr/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7809940" y="4182184"/>
            <a:ext cx="1742445" cy="1367161"/>
            <a:chOff x="7811526" y="4182183"/>
            <a:chExt cx="1742445" cy="1367161"/>
          </a:xfrm>
        </p:grpSpPr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 rot="3600000">
              <a:off x="7776473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gray">
            <a:xfrm>
              <a:off x="8146806" y="4182183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95596" y="4687591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ysClr val="window" lastClr="FFFFFF"/>
                  </a:solidFill>
                </a:rPr>
                <a:t>资金量大</a:t>
              </a:r>
              <a:endParaRPr lang="zh-CN" altLang="en-US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19363" y="3023731"/>
            <a:ext cx="1467112" cy="1743074"/>
            <a:chOff x="7120950" y="3023731"/>
            <a:chExt cx="1467112" cy="1743074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 rot="1800000">
              <a:off x="7120950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gray">
            <a:xfrm>
              <a:off x="7180897" y="3023731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7329687" y="3529139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ysClr val="window" lastClr="FFFFFF"/>
                  </a:solidFill>
                </a:rPr>
                <a:t>使用工具</a:t>
              </a:r>
              <a:endParaRPr lang="zh-CN" altLang="en-US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37780" y="2552263"/>
            <a:ext cx="1407165" cy="1866478"/>
            <a:chOff x="5739366" y="2552263"/>
            <a:chExt cx="1407165" cy="1866478"/>
          </a:xfrm>
        </p:grpSpPr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6278094" y="4089032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gray">
            <a:xfrm>
              <a:off x="5739366" y="2552263"/>
              <a:ext cx="1407165" cy="1367161"/>
            </a:xfrm>
            <a:prstGeom prst="ellipse">
              <a:avLst/>
            </a:prstGeom>
            <a:gradFill>
              <a:gsLst>
                <a:gs pos="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9525" cap="rnd">
              <a:solidFill>
                <a:srgbClr val="6DAA2D">
                  <a:lumMod val="40000"/>
                  <a:lumOff val="60000"/>
                </a:srgbClr>
              </a:solidFill>
              <a:prstDash val="solid"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25"/>
            <p:cNvSpPr txBox="1"/>
            <p:nvPr/>
          </p:nvSpPr>
          <p:spPr>
            <a:xfrm>
              <a:off x="5888156" y="3057671"/>
              <a:ext cx="1127965" cy="35634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txBody>
            <a:bodyPr wrap="none" anchor="ctr"/>
            <a:lstStyle>
              <a:defPPr>
                <a:defRPr lang="zh-CN"/>
              </a:defPPr>
              <a:lvl1pPr>
                <a:defRPr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ysClr val="window" lastClr="FFFFFF"/>
                  </a:solidFill>
                </a:rPr>
                <a:t>专业团队</a:t>
              </a:r>
              <a:endParaRPr lang="zh-CN" altLang="en-US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96249" y="3023731"/>
            <a:ext cx="1467112" cy="1743074"/>
            <a:chOff x="4297836" y="3023731"/>
            <a:chExt cx="1467112" cy="1743074"/>
          </a:xfrm>
        </p:grpSpPr>
        <p:sp>
          <p:nvSpPr>
            <p:cNvPr id="44" name="AutoShape 15"/>
            <p:cNvSpPr>
              <a:spLocks noChangeArrowheads="1"/>
            </p:cNvSpPr>
            <p:nvPr/>
          </p:nvSpPr>
          <p:spPr bwMode="auto">
            <a:xfrm rot="19800000">
              <a:off x="5365132" y="4437096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297836" y="3023731"/>
              <a:ext cx="1407165" cy="1367161"/>
              <a:chOff x="4297836" y="3023731"/>
              <a:chExt cx="1407165" cy="1367161"/>
            </a:xfrm>
          </p:grpSpPr>
          <p:sp>
            <p:nvSpPr>
              <p:cNvPr id="46" name="Oval 7"/>
              <p:cNvSpPr>
                <a:spLocks noChangeArrowheads="1"/>
              </p:cNvSpPr>
              <p:nvPr/>
            </p:nvSpPr>
            <p:spPr bwMode="gray">
              <a:xfrm>
                <a:off x="4297836" y="3023731"/>
                <a:ext cx="1407165" cy="1367161"/>
              </a:xfrm>
              <a:prstGeom prst="ellipse">
                <a:avLst/>
              </a:prstGeom>
              <a:gradFill>
                <a:gsLst>
                  <a:gs pos="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28"/>
              <p:cNvSpPr txBox="1"/>
              <p:nvPr/>
            </p:nvSpPr>
            <p:spPr>
              <a:xfrm>
                <a:off x="4446626" y="3478536"/>
                <a:ext cx="1127965" cy="457549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>
                  <a:defRPr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dirty="0">
                    <a:solidFill>
                      <a:sysClr val="window" lastClr="FFFFFF"/>
                    </a:solidFill>
                  </a:rPr>
                  <a:t>信息渠道</a:t>
                </a:r>
                <a:endParaRPr lang="zh-CN" altLang="en-US" dirty="0">
                  <a:solidFill>
                    <a:sysClr val="window" lastClr="FFFFFF"/>
                  </a:solidFill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dirty="0">
                    <a:solidFill>
                      <a:sysClr val="window" lastClr="FFFFFF"/>
                    </a:solidFill>
                  </a:rPr>
                  <a:t>畅通</a:t>
                </a:r>
                <a:endParaRPr lang="zh-CN" altLang="en-US" dirty="0">
                  <a:solidFill>
                    <a:sysClr val="window" lastClr="FFFFFF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3330836" y="4182184"/>
            <a:ext cx="1741948" cy="1367161"/>
            <a:chOff x="3332423" y="4182183"/>
            <a:chExt cx="1741948" cy="1367161"/>
          </a:xfrm>
        </p:grpSpPr>
        <p:sp>
          <p:nvSpPr>
            <p:cNvPr id="49" name="AutoShape 15"/>
            <p:cNvSpPr>
              <a:spLocks noChangeArrowheads="1"/>
            </p:cNvSpPr>
            <p:nvPr/>
          </p:nvSpPr>
          <p:spPr bwMode="auto">
            <a:xfrm rot="18000000">
              <a:off x="4709609" y="5116937"/>
              <a:ext cx="399816" cy="329709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332423" y="4182183"/>
              <a:ext cx="1407165" cy="1367161"/>
              <a:chOff x="3332423" y="4182183"/>
              <a:chExt cx="1407165" cy="1367161"/>
            </a:xfrm>
          </p:grpSpPr>
          <p:sp>
            <p:nvSpPr>
              <p:cNvPr id="51" name="Oval 7"/>
              <p:cNvSpPr>
                <a:spLocks noChangeArrowheads="1"/>
              </p:cNvSpPr>
              <p:nvPr/>
            </p:nvSpPr>
            <p:spPr bwMode="gray">
              <a:xfrm>
                <a:off x="3332423" y="4182183"/>
                <a:ext cx="1407165" cy="1367161"/>
              </a:xfrm>
              <a:prstGeom prst="ellipse">
                <a:avLst/>
              </a:prstGeom>
              <a:gradFill>
                <a:gsLst>
                  <a:gs pos="0">
                    <a:srgbClr val="6DAA2D">
                      <a:lumMod val="60000"/>
                      <a:lumOff val="40000"/>
                    </a:srgbClr>
                  </a:gs>
                  <a:gs pos="100000">
                    <a:srgbClr val="6DAA2D"/>
                  </a:gs>
                </a:gsLst>
                <a:lin ang="5400000" scaled="0"/>
              </a:gradFill>
              <a:ln w="9525" cap="rnd">
                <a:solidFill>
                  <a:srgbClr val="6DAA2D">
                    <a:lumMod val="40000"/>
                    <a:lumOff val="60000"/>
                  </a:srgbClr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Box 31"/>
              <p:cNvSpPr txBox="1"/>
              <p:nvPr/>
            </p:nvSpPr>
            <p:spPr>
              <a:xfrm>
                <a:off x="3481213" y="4704275"/>
                <a:ext cx="1127965" cy="322976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>
                  <a:defRPr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dirty="0">
                    <a:solidFill>
                      <a:sysClr val="window" lastClr="FFFFFF"/>
                    </a:solidFill>
                  </a:rPr>
                  <a:t>专业</a:t>
                </a:r>
                <a:endParaRPr lang="zh-CN" altLang="en-US" dirty="0">
                  <a:solidFill>
                    <a:sysClr val="window" lastClr="FFFFFF"/>
                  </a:solidFill>
                </a:endParaRPr>
              </a:p>
            </p:txBody>
          </p:sp>
        </p:grpSp>
      </p:grpSp>
      <p:pic>
        <p:nvPicPr>
          <p:cNvPr id="2051" name="Picture 3" descr="D:\Teliss_Tong\Copy\定期备份\工作备份\！PPT图片及版面资源\06-PPT精选插图\04-图标\3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0420787" y="5022680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分化行情，应对思路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 userDrawn="1"/>
        </p:nvCxnSpPr>
        <p:spPr>
          <a:xfrm>
            <a:off x="1056752" y="2015262"/>
            <a:ext cx="0" cy="451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56752" y="6525344"/>
            <a:ext cx="1439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408849" y="2536279"/>
            <a:ext cx="647903" cy="3681289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800"/>
          </a:p>
        </p:txBody>
      </p:sp>
      <p:sp>
        <p:nvSpPr>
          <p:cNvPr id="16" name="TextBox 33"/>
          <p:cNvSpPr txBox="1"/>
          <p:nvPr userDrawn="1"/>
        </p:nvSpPr>
        <p:spPr>
          <a:xfrm>
            <a:off x="503918" y="4131806"/>
            <a:ext cx="551815" cy="102108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钢丝股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80866" y="2704866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pic>
        <p:nvPicPr>
          <p:cNvPr id="45" name="Picture 33" descr="C:\Users\16580\Desktop\QQ截图20181031172752.pngQQ截图20181031172752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5201920" y="1870710"/>
            <a:ext cx="6519545" cy="43465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45870" y="3371215"/>
            <a:ext cx="3601085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谓“钢丝股”？即上下方向明确不定，摇摇晃晃悬在半空如同走钢丝一样，能做的只能是静待这支个股选择方向或者耐不住性子抽身离开，再明确点的，设立一个止盈止损的位置，一旦这只个股触及到任何一条线，都做好操作策略，只能如此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56752" y="2015262"/>
            <a:ext cx="0" cy="451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56752" y="6525344"/>
            <a:ext cx="143978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408849" y="2536279"/>
            <a:ext cx="647903" cy="3681289"/>
          </a:xfrm>
          <a:prstGeom prst="rect">
            <a:avLst/>
          </a:prstGeom>
          <a:solidFill>
            <a:srgbClr val="CC0000">
              <a:alpha val="65098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800"/>
          </a:p>
        </p:txBody>
      </p:sp>
      <p:sp>
        <p:nvSpPr>
          <p:cNvPr id="9" name="TextBox 33"/>
          <p:cNvSpPr txBox="1"/>
          <p:nvPr userDrawn="1"/>
        </p:nvSpPr>
        <p:spPr>
          <a:xfrm>
            <a:off x="503918" y="4131806"/>
            <a:ext cx="551815" cy="102108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强势股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 bwMode="auto">
          <a:xfrm>
            <a:off x="480866" y="2704866"/>
            <a:ext cx="503869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pic>
        <p:nvPicPr>
          <p:cNvPr id="11" name="Picture 33" descr="C:\Users\16580\Desktop\QQ截图20181031173029.pngQQ截图20181031173029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5201920" y="1871028"/>
            <a:ext cx="6519545" cy="434594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56030" y="5093335"/>
            <a:ext cx="360108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何谓“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强势股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”？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通俗来讲，你买完后没多少就就直接涨停，全天可以安心工作的个股。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1127448" y="1484784"/>
            <a:ext cx="8424936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20725" eaLnBrk="0" hangingPunct="0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分化行情，最痛苦的一点是往往选的涨，买的不涨。想要解决这个问题，宓老师认为你需要做好以下这几点：</a:t>
            </a:r>
            <a:endParaRPr lang="zh-CN" b="1" dirty="0">
              <a:solidFill>
                <a:srgbClr val="7BC143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32328" y="2780928"/>
            <a:ext cx="6604032" cy="3600400"/>
            <a:chOff x="2000526" y="1859136"/>
            <a:chExt cx="4729426" cy="2578397"/>
          </a:xfrm>
        </p:grpSpPr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796060" y="2716709"/>
              <a:ext cx="1135980" cy="925724"/>
            </a:xfrm>
            <a:prstGeom prst="hexagon">
              <a:avLst>
                <a:gd name="adj" fmla="val 30740"/>
                <a:gd name="vf" fmla="val 115470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SG" sz="12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044194" y="2787700"/>
              <a:ext cx="1640903" cy="721270"/>
            </a:xfrm>
            <a:custGeom>
              <a:avLst/>
              <a:gdLst>
                <a:gd name="T0" fmla="*/ 0 w 690"/>
                <a:gd name="T1" fmla="*/ 190 h 254"/>
                <a:gd name="T2" fmla="*/ 0 w 690"/>
                <a:gd name="T3" fmla="*/ 190 h 254"/>
                <a:gd name="T4" fmla="*/ 0 w 690"/>
                <a:gd name="T5" fmla="*/ 62 h 254"/>
                <a:gd name="T6" fmla="*/ 618 w 690"/>
                <a:gd name="T7" fmla="*/ 62 h 254"/>
                <a:gd name="T8" fmla="*/ 618 w 690"/>
                <a:gd name="T9" fmla="*/ 0 h 254"/>
                <a:gd name="T10" fmla="*/ 689 w 690"/>
                <a:gd name="T11" fmla="*/ 128 h 254"/>
                <a:gd name="T12" fmla="*/ 618 w 690"/>
                <a:gd name="T13" fmla="*/ 253 h 254"/>
                <a:gd name="T14" fmla="*/ 618 w 690"/>
                <a:gd name="T15" fmla="*/ 190 h 254"/>
                <a:gd name="T16" fmla="*/ 0 w 690"/>
                <a:gd name="T17" fmla="*/ 19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254">
                  <a:moveTo>
                    <a:pt x="0" y="190"/>
                  </a:moveTo>
                  <a:lnTo>
                    <a:pt x="0" y="190"/>
                  </a:lnTo>
                  <a:lnTo>
                    <a:pt x="0" y="62"/>
                  </a:lnTo>
                  <a:lnTo>
                    <a:pt x="618" y="62"/>
                  </a:lnTo>
                  <a:lnTo>
                    <a:pt x="618" y="0"/>
                  </a:lnTo>
                  <a:lnTo>
                    <a:pt x="689" y="128"/>
                  </a:lnTo>
                  <a:lnTo>
                    <a:pt x="618" y="253"/>
                  </a:lnTo>
                  <a:lnTo>
                    <a:pt x="618" y="190"/>
                  </a:lnTo>
                  <a:lnTo>
                    <a:pt x="0" y="190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044194" y="1859136"/>
              <a:ext cx="2123662" cy="789421"/>
            </a:xfrm>
            <a:custGeom>
              <a:avLst/>
              <a:gdLst>
                <a:gd name="T0" fmla="*/ 0 w 893"/>
                <a:gd name="T1" fmla="*/ 0 h 278"/>
                <a:gd name="T2" fmla="*/ 0 w 893"/>
                <a:gd name="T3" fmla="*/ 0 h 278"/>
                <a:gd name="T4" fmla="*/ 696 w 893"/>
                <a:gd name="T5" fmla="*/ 0 h 278"/>
                <a:gd name="T6" fmla="*/ 838 w 893"/>
                <a:gd name="T7" fmla="*/ 155 h 278"/>
                <a:gd name="T8" fmla="*/ 892 w 893"/>
                <a:gd name="T9" fmla="*/ 112 h 278"/>
                <a:gd name="T10" fmla="*/ 835 w 893"/>
                <a:gd name="T11" fmla="*/ 244 h 278"/>
                <a:gd name="T12" fmla="*/ 686 w 893"/>
                <a:gd name="T13" fmla="*/ 277 h 278"/>
                <a:gd name="T14" fmla="*/ 735 w 893"/>
                <a:gd name="T15" fmla="*/ 237 h 278"/>
                <a:gd name="T16" fmla="*/ 639 w 893"/>
                <a:gd name="T17" fmla="*/ 135 h 278"/>
                <a:gd name="T18" fmla="*/ 0 w 893"/>
                <a:gd name="T19" fmla="*/ 135 h 278"/>
                <a:gd name="T20" fmla="*/ 0 w 893"/>
                <a:gd name="T2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0" y="0"/>
                  </a:moveTo>
                  <a:lnTo>
                    <a:pt x="0" y="0"/>
                  </a:lnTo>
                  <a:lnTo>
                    <a:pt x="696" y="0"/>
                  </a:lnTo>
                  <a:lnTo>
                    <a:pt x="838" y="155"/>
                  </a:lnTo>
                  <a:lnTo>
                    <a:pt x="892" y="112"/>
                  </a:lnTo>
                  <a:lnTo>
                    <a:pt x="835" y="244"/>
                  </a:lnTo>
                  <a:lnTo>
                    <a:pt x="686" y="277"/>
                  </a:lnTo>
                  <a:lnTo>
                    <a:pt x="735" y="237"/>
                  </a:lnTo>
                  <a:lnTo>
                    <a:pt x="639" y="135"/>
                  </a:lnTo>
                  <a:lnTo>
                    <a:pt x="0" y="135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562623" y="1859136"/>
              <a:ext cx="2123662" cy="789421"/>
            </a:xfrm>
            <a:custGeom>
              <a:avLst/>
              <a:gdLst>
                <a:gd name="T0" fmla="*/ 892 w 893"/>
                <a:gd name="T1" fmla="*/ 0 h 278"/>
                <a:gd name="T2" fmla="*/ 892 w 893"/>
                <a:gd name="T3" fmla="*/ 0 h 278"/>
                <a:gd name="T4" fmla="*/ 195 w 893"/>
                <a:gd name="T5" fmla="*/ 0 h 278"/>
                <a:gd name="T6" fmla="*/ 53 w 893"/>
                <a:gd name="T7" fmla="*/ 155 h 278"/>
                <a:gd name="T8" fmla="*/ 0 w 893"/>
                <a:gd name="T9" fmla="*/ 112 h 278"/>
                <a:gd name="T10" fmla="*/ 57 w 893"/>
                <a:gd name="T11" fmla="*/ 244 h 278"/>
                <a:gd name="T12" fmla="*/ 206 w 893"/>
                <a:gd name="T13" fmla="*/ 277 h 278"/>
                <a:gd name="T14" fmla="*/ 156 w 893"/>
                <a:gd name="T15" fmla="*/ 237 h 278"/>
                <a:gd name="T16" fmla="*/ 252 w 893"/>
                <a:gd name="T17" fmla="*/ 135 h 278"/>
                <a:gd name="T18" fmla="*/ 892 w 893"/>
                <a:gd name="T19" fmla="*/ 135 h 278"/>
                <a:gd name="T20" fmla="*/ 892 w 893"/>
                <a:gd name="T2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892" y="0"/>
                  </a:moveTo>
                  <a:lnTo>
                    <a:pt x="892" y="0"/>
                  </a:lnTo>
                  <a:lnTo>
                    <a:pt x="195" y="0"/>
                  </a:lnTo>
                  <a:lnTo>
                    <a:pt x="53" y="155"/>
                  </a:lnTo>
                  <a:lnTo>
                    <a:pt x="0" y="112"/>
                  </a:lnTo>
                  <a:lnTo>
                    <a:pt x="57" y="244"/>
                  </a:lnTo>
                  <a:lnTo>
                    <a:pt x="206" y="277"/>
                  </a:lnTo>
                  <a:lnTo>
                    <a:pt x="156" y="237"/>
                  </a:lnTo>
                  <a:lnTo>
                    <a:pt x="252" y="135"/>
                  </a:lnTo>
                  <a:lnTo>
                    <a:pt x="892" y="135"/>
                  </a:lnTo>
                  <a:lnTo>
                    <a:pt x="892" y="0"/>
                  </a:lnTo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044194" y="3648112"/>
              <a:ext cx="2123662" cy="789421"/>
            </a:xfrm>
            <a:custGeom>
              <a:avLst/>
              <a:gdLst>
                <a:gd name="T0" fmla="*/ 0 w 893"/>
                <a:gd name="T1" fmla="*/ 277 h 278"/>
                <a:gd name="T2" fmla="*/ 0 w 893"/>
                <a:gd name="T3" fmla="*/ 277 h 278"/>
                <a:gd name="T4" fmla="*/ 696 w 893"/>
                <a:gd name="T5" fmla="*/ 277 h 278"/>
                <a:gd name="T6" fmla="*/ 838 w 893"/>
                <a:gd name="T7" fmla="*/ 125 h 278"/>
                <a:gd name="T8" fmla="*/ 892 w 893"/>
                <a:gd name="T9" fmla="*/ 165 h 278"/>
                <a:gd name="T10" fmla="*/ 835 w 893"/>
                <a:gd name="T11" fmla="*/ 33 h 278"/>
                <a:gd name="T12" fmla="*/ 686 w 893"/>
                <a:gd name="T13" fmla="*/ 0 h 278"/>
                <a:gd name="T14" fmla="*/ 735 w 893"/>
                <a:gd name="T15" fmla="*/ 40 h 278"/>
                <a:gd name="T16" fmla="*/ 639 w 893"/>
                <a:gd name="T17" fmla="*/ 142 h 278"/>
                <a:gd name="T18" fmla="*/ 0 w 893"/>
                <a:gd name="T19" fmla="*/ 142 h 278"/>
                <a:gd name="T20" fmla="*/ 0 w 893"/>
                <a:gd name="T2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0" y="277"/>
                  </a:moveTo>
                  <a:lnTo>
                    <a:pt x="0" y="277"/>
                  </a:lnTo>
                  <a:lnTo>
                    <a:pt x="696" y="277"/>
                  </a:lnTo>
                  <a:lnTo>
                    <a:pt x="838" y="125"/>
                  </a:lnTo>
                  <a:lnTo>
                    <a:pt x="892" y="165"/>
                  </a:lnTo>
                  <a:lnTo>
                    <a:pt x="835" y="33"/>
                  </a:lnTo>
                  <a:lnTo>
                    <a:pt x="686" y="0"/>
                  </a:lnTo>
                  <a:lnTo>
                    <a:pt x="735" y="40"/>
                  </a:lnTo>
                  <a:lnTo>
                    <a:pt x="639" y="142"/>
                  </a:lnTo>
                  <a:lnTo>
                    <a:pt x="0" y="142"/>
                  </a:lnTo>
                  <a:lnTo>
                    <a:pt x="0" y="277"/>
                  </a:lnTo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62623" y="3648112"/>
              <a:ext cx="2123662" cy="789421"/>
            </a:xfrm>
            <a:custGeom>
              <a:avLst/>
              <a:gdLst>
                <a:gd name="T0" fmla="*/ 892 w 893"/>
                <a:gd name="T1" fmla="*/ 277 h 278"/>
                <a:gd name="T2" fmla="*/ 892 w 893"/>
                <a:gd name="T3" fmla="*/ 277 h 278"/>
                <a:gd name="T4" fmla="*/ 195 w 893"/>
                <a:gd name="T5" fmla="*/ 277 h 278"/>
                <a:gd name="T6" fmla="*/ 53 w 893"/>
                <a:gd name="T7" fmla="*/ 125 h 278"/>
                <a:gd name="T8" fmla="*/ 0 w 893"/>
                <a:gd name="T9" fmla="*/ 165 h 278"/>
                <a:gd name="T10" fmla="*/ 57 w 893"/>
                <a:gd name="T11" fmla="*/ 33 h 278"/>
                <a:gd name="T12" fmla="*/ 206 w 893"/>
                <a:gd name="T13" fmla="*/ 0 h 278"/>
                <a:gd name="T14" fmla="*/ 156 w 893"/>
                <a:gd name="T15" fmla="*/ 40 h 278"/>
                <a:gd name="T16" fmla="*/ 252 w 893"/>
                <a:gd name="T17" fmla="*/ 142 h 278"/>
                <a:gd name="T18" fmla="*/ 892 w 893"/>
                <a:gd name="T19" fmla="*/ 142 h 278"/>
                <a:gd name="T20" fmla="*/ 892 w 893"/>
                <a:gd name="T2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892" y="277"/>
                  </a:moveTo>
                  <a:lnTo>
                    <a:pt x="892" y="277"/>
                  </a:lnTo>
                  <a:lnTo>
                    <a:pt x="195" y="277"/>
                  </a:lnTo>
                  <a:lnTo>
                    <a:pt x="53" y="125"/>
                  </a:lnTo>
                  <a:lnTo>
                    <a:pt x="0" y="165"/>
                  </a:lnTo>
                  <a:lnTo>
                    <a:pt x="57" y="33"/>
                  </a:lnTo>
                  <a:lnTo>
                    <a:pt x="206" y="0"/>
                  </a:lnTo>
                  <a:lnTo>
                    <a:pt x="156" y="40"/>
                  </a:lnTo>
                  <a:lnTo>
                    <a:pt x="252" y="142"/>
                  </a:lnTo>
                  <a:lnTo>
                    <a:pt x="892" y="142"/>
                  </a:lnTo>
                  <a:lnTo>
                    <a:pt x="892" y="277"/>
                  </a:lnTo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045382" y="2787700"/>
              <a:ext cx="1640903" cy="721270"/>
            </a:xfrm>
            <a:custGeom>
              <a:avLst/>
              <a:gdLst>
                <a:gd name="T0" fmla="*/ 689 w 690"/>
                <a:gd name="T1" fmla="*/ 190 h 254"/>
                <a:gd name="T2" fmla="*/ 689 w 690"/>
                <a:gd name="T3" fmla="*/ 190 h 254"/>
                <a:gd name="T4" fmla="*/ 689 w 690"/>
                <a:gd name="T5" fmla="*/ 62 h 254"/>
                <a:gd name="T6" fmla="*/ 71 w 690"/>
                <a:gd name="T7" fmla="*/ 62 h 254"/>
                <a:gd name="T8" fmla="*/ 67 w 690"/>
                <a:gd name="T9" fmla="*/ 0 h 254"/>
                <a:gd name="T10" fmla="*/ 0 w 690"/>
                <a:gd name="T11" fmla="*/ 128 h 254"/>
                <a:gd name="T12" fmla="*/ 71 w 690"/>
                <a:gd name="T13" fmla="*/ 253 h 254"/>
                <a:gd name="T14" fmla="*/ 71 w 690"/>
                <a:gd name="T15" fmla="*/ 190 h 254"/>
                <a:gd name="T16" fmla="*/ 689 w 690"/>
                <a:gd name="T17" fmla="*/ 19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254">
                  <a:moveTo>
                    <a:pt x="689" y="190"/>
                  </a:moveTo>
                  <a:lnTo>
                    <a:pt x="689" y="190"/>
                  </a:lnTo>
                  <a:lnTo>
                    <a:pt x="689" y="62"/>
                  </a:lnTo>
                  <a:lnTo>
                    <a:pt x="71" y="62"/>
                  </a:lnTo>
                  <a:lnTo>
                    <a:pt x="67" y="0"/>
                  </a:lnTo>
                  <a:lnTo>
                    <a:pt x="0" y="128"/>
                  </a:lnTo>
                  <a:lnTo>
                    <a:pt x="71" y="253"/>
                  </a:lnTo>
                  <a:lnTo>
                    <a:pt x="71" y="190"/>
                  </a:lnTo>
                  <a:lnTo>
                    <a:pt x="689" y="190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2061030" y="1945639"/>
              <a:ext cx="1667735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屏弃弱股，捕捉强股</a:t>
              </a:r>
              <a:endParaRPr lang="zh-CN" altLang="en-US" sz="2400" kern="0" dirty="0">
                <a:solidFill>
                  <a:sysClr val="window" lastClr="FFFFFF">
                    <a:lumMod val="95000"/>
                  </a:sys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TextBox 53"/>
            <p:cNvSpPr txBox="1">
              <a:spLocks noChangeArrowheads="1"/>
            </p:cNvSpPr>
            <p:nvPr/>
          </p:nvSpPr>
          <p:spPr bwMode="auto">
            <a:xfrm>
              <a:off x="2000526" y="3038544"/>
              <a:ext cx="1728238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止损不拖，不会纠结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TextBox 53"/>
            <p:cNvSpPr txBox="1">
              <a:spLocks noChangeArrowheads="1"/>
            </p:cNvSpPr>
            <p:nvPr/>
          </p:nvSpPr>
          <p:spPr bwMode="auto">
            <a:xfrm>
              <a:off x="2067822" y="4143512"/>
              <a:ext cx="1660942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稳定模型，坚持操作</a:t>
              </a:r>
              <a:endParaRPr lang="zh-CN" altLang="en-US" sz="2400" kern="0" dirty="0">
                <a:solidFill>
                  <a:sysClr val="window" lastClr="FFFFFF">
                    <a:lumMod val="95000"/>
                  </a:sys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TextBox 53"/>
            <p:cNvSpPr txBox="1">
              <a:spLocks noChangeArrowheads="1"/>
            </p:cNvSpPr>
            <p:nvPr/>
          </p:nvSpPr>
          <p:spPr bwMode="auto">
            <a:xfrm>
              <a:off x="5045382" y="4143512"/>
              <a:ext cx="1640903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宁可少赚，不给一分</a:t>
              </a:r>
              <a:endParaRPr lang="zh-CN" altLang="en-US" sz="2400" kern="0" dirty="0">
                <a:solidFill>
                  <a:sysClr val="window" lastClr="FFFFFF">
                    <a:lumMod val="95000"/>
                  </a:sys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4" name="TextBox 53"/>
            <p:cNvSpPr txBox="1">
              <a:spLocks noChangeArrowheads="1"/>
            </p:cNvSpPr>
            <p:nvPr/>
          </p:nvSpPr>
          <p:spPr bwMode="auto">
            <a:xfrm>
              <a:off x="5001714" y="3038544"/>
              <a:ext cx="1728238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初次操作，小仓试探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5045382" y="1945639"/>
              <a:ext cx="1656409" cy="24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买入不急，卖出不贪</a:t>
              </a:r>
              <a:endParaRPr lang="zh-CN" altLang="en-US" sz="2400" kern="0" dirty="0">
                <a:solidFill>
                  <a:sysClr val="window" lastClr="FFFFFF">
                    <a:lumMod val="95000"/>
                  </a:sys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" name="TextBox 53"/>
            <p:cNvSpPr txBox="1">
              <a:spLocks noChangeArrowheads="1"/>
            </p:cNvSpPr>
            <p:nvPr/>
          </p:nvSpPr>
          <p:spPr bwMode="auto">
            <a:xfrm>
              <a:off x="3931990" y="2830098"/>
              <a:ext cx="864119" cy="69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如何在分化行情中长期生存</a:t>
              </a:r>
              <a:endPara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分化行情的应对思路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3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89088" y="0"/>
            <a:ext cx="9947081" cy="542678"/>
          </a:xfrm>
          <a:prstGeom prst="rect">
            <a:avLst/>
          </a:prstGeom>
          <a:solidFill>
            <a:srgbClr val="DE0000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lvl="0" algn="ctr"/>
            <a:endParaRPr lang="en-US" sz="1800"/>
          </a:p>
        </p:txBody>
      </p:sp>
      <p:sp>
        <p:nvSpPr>
          <p:cNvPr id="53" name="TextBox 18"/>
          <p:cNvSpPr txBox="1"/>
          <p:nvPr userDrawn="1"/>
        </p:nvSpPr>
        <p:spPr>
          <a:xfrm>
            <a:off x="192881" y="173346"/>
            <a:ext cx="896208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上海</a:t>
            </a:r>
            <a:endParaRPr lang="zh-CN" altLang="en-US" sz="1800" kern="12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3221098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11036169" y="173346"/>
            <a:ext cx="1093283" cy="369332"/>
          </a:xfrm>
          <a:prstGeom prst="rect">
            <a:avLst/>
          </a:prstGeom>
        </p:spPr>
        <p:txBody>
          <a:bodyPr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600" dirty="0">
                <a:solidFill>
                  <a:srgbClr val="FF0000"/>
                </a:solidFill>
              </a:rPr>
              <a:t>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 userDrawn="1"/>
        </p:nvSpPr>
        <p:spPr bwMode="auto">
          <a:xfrm rot="16200000">
            <a:off x="9601011" y="94451"/>
            <a:ext cx="1196752" cy="1007850"/>
          </a:xfrm>
          <a:custGeom>
            <a:avLst/>
            <a:gdLst/>
            <a:ahLst/>
            <a:cxnLst/>
            <a:rect l="l" t="t" r="r" b="b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31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kern="0" cap="none" spc="0" normalizeH="0" baseline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5370481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7519865" y="142728"/>
            <a:ext cx="0" cy="261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4"/>
          <p:cNvSpPr txBox="1"/>
          <p:nvPr userDrawn="1"/>
        </p:nvSpPr>
        <p:spPr>
          <a:xfrm>
            <a:off x="1089088" y="94367"/>
            <a:ext cx="2132010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刘伯温的一句话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0" name="TextBox 26"/>
          <p:cNvSpPr txBox="1"/>
          <p:nvPr userDrawn="1"/>
        </p:nvSpPr>
        <p:spPr>
          <a:xfrm>
            <a:off x="3244099" y="138118"/>
            <a:ext cx="2126383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分化行情应对思路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TextBox 27"/>
          <p:cNvSpPr txBox="1"/>
          <p:nvPr userDrawn="1"/>
        </p:nvSpPr>
        <p:spPr>
          <a:xfrm>
            <a:off x="5370482" y="138118"/>
            <a:ext cx="2149383" cy="36830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b="1" kern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涨停复制实战精讲</a:t>
            </a:r>
            <a:endParaRPr lang="zh-CN" altLang="en-US" b="1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TextBox 28"/>
          <p:cNvSpPr txBox="1"/>
          <p:nvPr userDrawn="1"/>
        </p:nvSpPr>
        <p:spPr>
          <a:xfrm>
            <a:off x="7519865" y="138118"/>
            <a:ext cx="2142304" cy="33718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en-US" altLang="zh-CN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elva</a:t>
            </a:r>
            <a:r>
              <a:rPr lang="zh-CN" altLang="en-US" sz="16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十月总结</a:t>
            </a:r>
            <a:endPara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TextBox 29"/>
          <p:cNvSpPr txBox="1"/>
          <p:nvPr userDrawn="1"/>
        </p:nvSpPr>
        <p:spPr>
          <a:xfrm>
            <a:off x="9695462" y="179348"/>
            <a:ext cx="10078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600" b="0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正文</a:t>
            </a:r>
            <a:endParaRPr lang="en-US" altLang="zh-CN" sz="1600" b="0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4" name="直接连接符 63"/>
          <p:cNvCxnSpPr/>
          <p:nvPr userDrawn="1"/>
        </p:nvCxnSpPr>
        <p:spPr>
          <a:xfrm>
            <a:off x="9839440" y="542678"/>
            <a:ext cx="71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0"/>
          <p:cNvSpPr txBox="1"/>
          <p:nvPr userDrawn="1"/>
        </p:nvSpPr>
        <p:spPr>
          <a:xfrm>
            <a:off x="9695462" y="611396"/>
            <a:ext cx="100785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0" algn="ctr" defTabSz="914400" rtl="0" eaLnBrk="1" latinLnBrk="0" hangingPunct="1"/>
            <a:r>
              <a:rPr lang="zh-CN" altLang="en-US" sz="1800" b="1" kern="1200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第三章</a:t>
            </a:r>
            <a:endParaRPr lang="en-US" altLang="zh-CN" sz="1800" b="1" kern="1200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1"/>
          <p:cNvSpPr>
            <a:spLocks noChangeAspect="1"/>
          </p:cNvSpPr>
          <p:nvPr/>
        </p:nvSpPr>
        <p:spPr>
          <a:xfrm>
            <a:off x="3088062" y="2206497"/>
            <a:ext cx="5744242" cy="727743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决策系统：涨停复制（涨停板较多的时候）</a:t>
            </a:r>
            <a:endParaRPr lang="zh-CN" altLang="en-US" b="1" kern="0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深色1"/>
          <p:cNvSpPr>
            <a:spLocks noChangeAspect="1" noChangeArrowheads="1"/>
          </p:cNvSpPr>
          <p:nvPr/>
        </p:nvSpPr>
        <p:spPr bwMode="ltGray">
          <a:xfrm>
            <a:off x="2803100" y="2198547"/>
            <a:ext cx="598427" cy="721911"/>
          </a:xfrm>
          <a:prstGeom prst="homePlate">
            <a:avLst>
              <a:gd name="adj" fmla="val 25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endParaRPr lang="zh-CN" altLang="zh-CN" sz="2000" kern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2"/>
          <p:cNvSpPr>
            <a:spLocks noChangeAspect="1"/>
          </p:cNvSpPr>
          <p:nvPr/>
        </p:nvSpPr>
        <p:spPr>
          <a:xfrm>
            <a:off x="3228844" y="2899585"/>
            <a:ext cx="5596423" cy="69408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运用十三日涨停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流动资金三天翻红选股（指标选股）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深色2"/>
          <p:cNvSpPr>
            <a:spLocks noChangeAspect="1"/>
          </p:cNvSpPr>
          <p:nvPr/>
        </p:nvSpPr>
        <p:spPr>
          <a:xfrm>
            <a:off x="2803100" y="2898260"/>
            <a:ext cx="453031" cy="696871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3"/>
          <p:cNvSpPr>
            <a:spLocks noChangeAspect="1"/>
          </p:cNvSpPr>
          <p:nvPr/>
        </p:nvSpPr>
        <p:spPr>
          <a:xfrm>
            <a:off x="3228844" y="3563272"/>
            <a:ext cx="5596423" cy="69408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>
              <a:lnSpc>
                <a:spcPct val="120000"/>
              </a:lnSpc>
              <a:defRPr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观察个股是否有席位密码、超级大单。近期流动资金是否为资金新高模型，最好个股是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点第一次回档的品种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深色3"/>
          <p:cNvSpPr>
            <a:spLocks noChangeAspect="1"/>
          </p:cNvSpPr>
          <p:nvPr/>
        </p:nvSpPr>
        <p:spPr>
          <a:xfrm>
            <a:off x="2803100" y="3561947"/>
            <a:ext cx="453031" cy="696871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4"/>
          <p:cNvSpPr>
            <a:spLocks noChangeAspect="1"/>
          </p:cNvSpPr>
          <p:nvPr/>
        </p:nvSpPr>
        <p:spPr>
          <a:xfrm>
            <a:off x="3228844" y="4226959"/>
            <a:ext cx="5596423" cy="69408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lvl="0">
              <a:lnSpc>
                <a:spcPct val="120000"/>
              </a:lnSpc>
              <a:defRPr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做好条件预警，支撑性买点的设置乖离率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，转折性买点设置捕捞金叉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深色4"/>
          <p:cNvSpPr>
            <a:spLocks noChangeAspect="1"/>
          </p:cNvSpPr>
          <p:nvPr/>
        </p:nvSpPr>
        <p:spPr>
          <a:xfrm>
            <a:off x="2803100" y="4225634"/>
            <a:ext cx="453031" cy="696871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5"/>
          <p:cNvSpPr>
            <a:spLocks noChangeAspect="1"/>
          </p:cNvSpPr>
          <p:nvPr/>
        </p:nvSpPr>
        <p:spPr>
          <a:xfrm>
            <a:off x="3228844" y="4878079"/>
            <a:ext cx="5596423" cy="69408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lvl="0">
              <a:lnSpc>
                <a:spcPct val="120000"/>
              </a:lnSpc>
              <a:defRPr/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一旦盘中出现预警信号，观察个股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分钟捕捞季节是否为刚金叉，放量的状态来决定买卖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深色5"/>
          <p:cNvSpPr>
            <a:spLocks noChangeAspect="1"/>
          </p:cNvSpPr>
          <p:nvPr/>
        </p:nvSpPr>
        <p:spPr>
          <a:xfrm>
            <a:off x="2803100" y="4876755"/>
            <a:ext cx="453031" cy="696871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6"/>
          <p:cNvSpPr>
            <a:spLocks noChangeAspect="1"/>
          </p:cNvSpPr>
          <p:nvPr/>
        </p:nvSpPr>
        <p:spPr>
          <a:xfrm>
            <a:off x="3228844" y="5541766"/>
            <a:ext cx="5596423" cy="69408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lvl="0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买入后如果没有快速涨停则次日酌情离场，如果冲击前高不涨停则离场或者突破高点压力后未来日线死叉跑路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深色6"/>
          <p:cNvSpPr>
            <a:spLocks noChangeAspect="1"/>
          </p:cNvSpPr>
          <p:nvPr/>
        </p:nvSpPr>
        <p:spPr>
          <a:xfrm>
            <a:off x="2803100" y="5540442"/>
            <a:ext cx="453031" cy="696871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1064552" y="1655222"/>
            <a:ext cx="0" cy="47981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1064552" y="2034426"/>
            <a:ext cx="648072" cy="4104456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TextBox 14"/>
          <p:cNvSpPr txBox="1"/>
          <p:nvPr/>
        </p:nvSpPr>
        <p:spPr>
          <a:xfrm>
            <a:off x="11159718" y="2754506"/>
            <a:ext cx="551815" cy="338437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p>
            <a:pPr algn="ctr"/>
            <a:r>
              <a:rPr lang="zh-CN" altLang="en-US" sz="2400" spc="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决策系统：涨停复制</a:t>
            </a:r>
            <a:endParaRPr lang="zh-CN" altLang="en-US" sz="2400" spc="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1136588" y="2178442"/>
            <a:ext cx="504000" cy="50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lnSpc>
                <a:spcPct val="120000"/>
              </a:lnSpc>
              <a:defRPr/>
            </a:pPr>
            <a:r>
              <a:rPr lang="en-US" sz="3200" b="1" kern="0" dirty="0">
                <a:solidFill>
                  <a:sysClr val="window" lastClr="FFFFFF">
                    <a:lumMod val="50000"/>
                  </a:sysClr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lang="en-US" sz="3200" b="1" kern="0" dirty="0">
              <a:solidFill>
                <a:sysClr val="window" lastClr="FFFFFF">
                  <a:lumMod val="50000"/>
                </a:sysClr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9768408" y="6453336"/>
            <a:ext cx="129614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WPS 演示</Application>
  <PresentationFormat>自定义</PresentationFormat>
  <Paragraphs>336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Tahoma</vt:lpstr>
      <vt:lpstr>Broadway</vt:lpstr>
      <vt:lpstr>楷体</vt:lpstr>
      <vt:lpstr>经典繁仿黑</vt:lpstr>
      <vt:lpstr>Calibri</vt:lpstr>
      <vt:lpstr>Calibri</vt:lpstr>
      <vt:lpstr>专业字体设计服务/WWW.ZTSGC.COM/</vt:lpstr>
      <vt:lpstr>Arial</vt:lpstr>
      <vt:lpstr>Arial Unicode MS</vt:lpstr>
      <vt:lpstr>Impact</vt:lpstr>
      <vt:lpstr>Arial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公众号：密谋圈518</cp:lastModifiedBy>
  <cp:revision>774</cp:revision>
  <dcterms:created xsi:type="dcterms:W3CDTF">2012-10-07T00:28:00Z</dcterms:created>
  <dcterms:modified xsi:type="dcterms:W3CDTF">2018-10-31T10:56:10Z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