
<file path=[Content_Types].xml><?xml version="1.0" encoding="utf-8"?>
<Types xmlns="http://schemas.openxmlformats.org/package/2006/content-types">
  <Override PartName="/ppt/slides/slide41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50.xml" ContentType="application/vnd.openxmlformats-officedocument.presentationml.slide+xml"/>
  <Override PartName="/ppt/slides/slide18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60.xml" ContentType="application/vnd.openxmlformats-officedocument.presentationml.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70.xml" ContentType="application/vnd.openxmlformats-officedocument.presentationml.slide+xml"/>
  <Override PartName="/ppt/slides/slide9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47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Default Extension="vml" ContentType="application/vnd.openxmlformats-officedocument.vmlDrawing"/>
  <Override PartName="/ppt/slides/slide66.xml" ContentType="application/vnd.openxmlformats-officedocument.presentationml.slide+xml"/>
  <Override PartName="/ppt/theme/theme1.xml" ContentType="application/vnd.openxmlformats-officedocument.theme+xml"/>
  <Override PartName="/ppt/slideLayouts/slideLayout15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5.xml" ContentType="application/vnd.openxmlformats-officedocument.presentationml.slide+xml"/>
  <Default Extension="xls" ContentType="application/vnd.ms-excel"/>
  <Override PartName="/ppt/embeddings/oleObject1.bin" ContentType="application/vnd.openxmlformats-officedocument.oleObject"/>
  <Default Extension="jpeg" ContentType="image/jpeg"/>
  <Override PartName="/ppt/notesSlides/notesSlide11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3.xml" ContentType="application/vnd.openxmlformats-officedocument.presentationml.slide+xml"/>
  <Default Extension="doc" ContentType="application/msword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notesSlides/notesSlide40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42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51.xml" ContentType="application/vnd.openxmlformats-officedocument.presentationml.slide+xml"/>
  <Override PartName="/ppt/slides/slide19.xml" ContentType="application/vnd.openxmlformats-officedocument.presentationml.slide+xml"/>
  <Override PartName="/ppt/notesSlides/notesSlide27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61.xml" ContentType="application/vnd.openxmlformats-officedocument.presentationml.slide+xml"/>
  <Override PartName="/ppt/slides/slide29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8.xml" ContentType="application/vnd.openxmlformats-officedocument.presentationml.slide+xml"/>
  <Override PartName="/ppt/slides/slide71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48.xml" ContentType="application/vnd.openxmlformats-officedocument.presentationml.slide+xml"/>
  <Override PartName="/ppt/notesSlides/notesSlide56.xml" ContentType="application/vnd.openxmlformats-officedocument.presentationml.notesSlide+xml"/>
  <Override PartName="/ppt/slides/slide57.xml" ContentType="application/vnd.openxmlformats-officedocument.presentationml.slide+xml"/>
  <Override PartName="/ppt/slides/slide67.xml" ContentType="application/vnd.openxmlformats-officedocument.presentationml.slide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ppt/slides/slide76.xml" ContentType="application/vnd.openxmlformats-officedocument.presentationml.slide+xml"/>
  <Default Extension="emf" ContentType="image/x-emf"/>
  <Override PartName="/ppt/embeddings/oleObject2.bin" ContentType="application/vnd.openxmlformats-officedocument.oleObject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slides/slide5.xml" ContentType="application/vnd.openxmlformats-officedocument.presentationml.slide+xml"/>
  <Default Extension="xml" ContentType="application/xml"/>
  <Override PartName="/ppt/slideLayouts/slideLayout6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s/slide43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8.xml" ContentType="application/vnd.openxmlformats-officedocument.presentationml.notesSlide+xml"/>
  <Override PartName="/ppt/notesSlides/notesSlide41.xml" ContentType="application/vnd.openxmlformats-officedocument.presentationml.notesSlide+xml"/>
  <Override PartName="/ppt/slides/slide52.xml" ContentType="application/vnd.openxmlformats-officedocument.presentationml.slide+xml"/>
  <Override PartName="/ppt/notesSlides/notesSlide51.xml" ContentType="application/vnd.openxmlformats-officedocument.presentationml.notesSlide+xml"/>
  <Override PartName="/ppt/notesSlides/notesSlide28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s/slide62.xml" ContentType="application/vnd.openxmlformats-officedocument.presentationml.slide+xml"/>
  <Override PartName="/ppt/notesSlides/notesSlide37.xml" ContentType="application/vnd.openxmlformats-officedocument.presentationml.notesSlide+xml"/>
  <Override PartName="/docProps/app.xml" ContentType="application/vnd.openxmlformats-officedocument.extended-properties+xml"/>
  <Override PartName="/ppt/slides/slide39.xml" ContentType="application/vnd.openxmlformats-officedocument.presentationml.slide+xml"/>
  <Override PartName="/ppt/notesSlides/notesSlide47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57.xml" ContentType="application/vnd.openxmlformats-officedocument.presentationml.notesSlide+xml"/>
  <Override PartName="/ppt/slides/slide58.xml" ContentType="application/vnd.openxmlformats-officedocument.presentationml.slide+xml"/>
  <Override PartName="/docProps/core.xml" ContentType="application/vnd.openxmlformats-package.core-properties+xml"/>
  <Override PartName="/ppt/slides/slide68.xml" ContentType="application/vnd.openxmlformats-officedocument.presentationml.slide+xml"/>
  <Override PartName="/ppt/theme/theme3.xml" ContentType="application/vnd.openxmlformats-officedocument.theme+xml"/>
  <Override PartName="/ppt/notesSlides/notesSlide4.xml" ContentType="application/vnd.openxmlformats-officedocument.presentationml.notesSlide+xml"/>
  <Override PartName="/ppt/slides/slide77.xml" ContentType="application/vnd.openxmlformats-officedocument.presentationml.slide+xml"/>
  <Override PartName="/ppt/embeddings/oleObject3.bin" ContentType="application/vnd.openxmlformats-officedocument.oleObject"/>
  <Override PartName="/ppt/slideLayouts/slideLayout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42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29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3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72.xml" ContentType="application/vnd.openxmlformats-officedocument.presentationml.slide+xml"/>
  <Override PartName="/ppt/notesSlides/notesSlide48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59.xml" ContentType="application/vnd.openxmlformats-officedocument.presentationml.slide+xml"/>
  <Override PartName="/ppt/slides/slide69.xml" ContentType="application/vnd.openxmlformats-officedocument.presentationml.slide+xml"/>
  <Override PartName="/ppt/theme/theme4.xml" ContentType="application/vnd.openxmlformats-officedocument.theme+xml"/>
  <Override PartName="/ppt/notesSlides/notesSlide5.xml" ContentType="application/vnd.openxmlformats-officedocument.presentationml.notesSlide+xml"/>
  <Override PartName="/ppt/slides/slide78.xml" ContentType="application/vnd.openxmlformats-officedocument.presentationml.slide+xml"/>
  <Override PartName="/ppt/slides/slide10.xml" ContentType="application/vnd.openxmlformats-officedocument.presentationml.slide+xml"/>
  <Override PartName="/ppt/embeddings/oleObject4.bin" ContentType="application/vnd.openxmlformats-officedocument.oleObject"/>
  <Override PartName="/ppt/slides/slide20.xml" ContentType="application/vnd.openxmlformats-officedocument.presentationml.slide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4.xml" ContentType="application/vnd.openxmlformats-officedocument.presentationml.notesSlide+xml"/>
  <Override PartName="/ppt/viewProps.xml" ContentType="application/vnd.openxmlformats-officedocument.presentationml.viewProps+xml"/>
  <Default Extension="rels" ContentType="application/vnd.openxmlformats-package.relationships+xml"/>
  <Override PartName="/ppt/slides/slide26.xml" ContentType="application/vnd.openxmlformats-officedocument.presentationml.slide+xml"/>
  <Override PartName="/ppt/notesSlides/notesSlide34.xml" ContentType="application/vnd.openxmlformats-officedocument.presentationml.notesSlide+xml"/>
  <Default Extension="wmf" ContentType="image/x-wmf"/>
  <Override PartName="/ppt/slides/slide7.xml" ContentType="application/vnd.openxmlformats-officedocument.presentationml.slide+xml"/>
  <Override PartName="/ppt/slides/slide3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43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54.xml" ContentType="application/vnd.openxmlformats-officedocument.presentationml.slide+xml"/>
  <Override PartName="/ppt/embeddings/Microsoft_Equation7.bin" ContentType="application/vnd.openxmlformats-officedocument.oleObject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13.xml" ContentType="application/vnd.openxmlformats-officedocument.presentationml.slideLayout+xml"/>
  <Override PartName="/ppt/notesSlides/notesSlide39.xml" ContentType="application/vnd.openxmlformats-officedocument.presentationml.notesSlide+xml"/>
  <Override PartName="/ppt/slides/slide73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49.xml" ContentType="application/vnd.openxmlformats-officedocument.presentationml.notesSlide+xml"/>
  <Override PartName="/ppt/theme/theme5.xml" ContentType="application/vnd.openxmlformats-officedocument.theme+xml"/>
  <Override PartName="/ppt/notesSlides/notesSlide6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embeddings/oleObject5.bin" ContentType="application/vnd.openxmlformats-officedocument.oleObject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3.xml" ContentType="application/vnd.openxmlformats-officedocument.presentationml.slideLayout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notesSlides/notesSlide44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46.xml" ContentType="application/vnd.openxmlformats-officedocument.presentationml.slide+xml"/>
  <Override PartName="/ppt/notesSlides/notesSlide54.xml" ContentType="application/vnd.openxmlformats-officedocument.presentationml.notesSlide+xml"/>
  <Override PartName="/ppt/slides/slide55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6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74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  <p:sldMasterId id="2147483664" r:id="rId2"/>
    <p:sldMasterId id="2147483666" r:id="rId3"/>
  </p:sldMasterIdLst>
  <p:notesMasterIdLst>
    <p:notesMasterId r:id="rId83"/>
  </p:notesMasterIdLst>
  <p:handoutMasterIdLst>
    <p:handoutMasterId r:id="rId84"/>
  </p:handoutMasterIdLst>
  <p:sldIdLst>
    <p:sldId id="542" r:id="rId4"/>
    <p:sldId id="681" r:id="rId5"/>
    <p:sldId id="657" r:id="rId6"/>
    <p:sldId id="658" r:id="rId7"/>
    <p:sldId id="659" r:id="rId8"/>
    <p:sldId id="660" r:id="rId9"/>
    <p:sldId id="661" r:id="rId10"/>
    <p:sldId id="662" r:id="rId11"/>
    <p:sldId id="663" r:id="rId12"/>
    <p:sldId id="664" r:id="rId13"/>
    <p:sldId id="665" r:id="rId14"/>
    <p:sldId id="666" r:id="rId15"/>
    <p:sldId id="667" r:id="rId16"/>
    <p:sldId id="668" r:id="rId17"/>
    <p:sldId id="669" r:id="rId18"/>
    <p:sldId id="670" r:id="rId19"/>
    <p:sldId id="683" r:id="rId20"/>
    <p:sldId id="671" r:id="rId21"/>
    <p:sldId id="672" r:id="rId22"/>
    <p:sldId id="673" r:id="rId23"/>
    <p:sldId id="674" r:id="rId24"/>
    <p:sldId id="675" r:id="rId25"/>
    <p:sldId id="676" r:id="rId26"/>
    <p:sldId id="677" r:id="rId27"/>
    <p:sldId id="684" r:id="rId28"/>
    <p:sldId id="591" r:id="rId29"/>
    <p:sldId id="592" r:id="rId30"/>
    <p:sldId id="593" r:id="rId31"/>
    <p:sldId id="594" r:id="rId32"/>
    <p:sldId id="595" r:id="rId33"/>
    <p:sldId id="685" r:id="rId34"/>
    <p:sldId id="596" r:id="rId35"/>
    <p:sldId id="597" r:id="rId36"/>
    <p:sldId id="645" r:id="rId37"/>
    <p:sldId id="599" r:id="rId38"/>
    <p:sldId id="602" r:id="rId39"/>
    <p:sldId id="600" r:id="rId40"/>
    <p:sldId id="601" r:id="rId41"/>
    <p:sldId id="638" r:id="rId42"/>
    <p:sldId id="639" r:id="rId43"/>
    <p:sldId id="640" r:id="rId44"/>
    <p:sldId id="648" r:id="rId45"/>
    <p:sldId id="686" r:id="rId46"/>
    <p:sldId id="606" r:id="rId47"/>
    <p:sldId id="607" r:id="rId48"/>
    <p:sldId id="649" r:id="rId49"/>
    <p:sldId id="687" r:id="rId50"/>
    <p:sldId id="609" r:id="rId51"/>
    <p:sldId id="610" r:id="rId52"/>
    <p:sldId id="611" r:id="rId53"/>
    <p:sldId id="612" r:id="rId54"/>
    <p:sldId id="613" r:id="rId55"/>
    <p:sldId id="614" r:id="rId56"/>
    <p:sldId id="615" r:id="rId57"/>
    <p:sldId id="616" r:id="rId58"/>
    <p:sldId id="617" r:id="rId59"/>
    <p:sldId id="618" r:id="rId60"/>
    <p:sldId id="619" r:id="rId61"/>
    <p:sldId id="620" r:id="rId62"/>
    <p:sldId id="621" r:id="rId63"/>
    <p:sldId id="622" r:id="rId64"/>
    <p:sldId id="623" r:id="rId65"/>
    <p:sldId id="624" r:id="rId66"/>
    <p:sldId id="625" r:id="rId67"/>
    <p:sldId id="626" r:id="rId68"/>
    <p:sldId id="627" r:id="rId69"/>
    <p:sldId id="628" r:id="rId70"/>
    <p:sldId id="629" r:id="rId71"/>
    <p:sldId id="630" r:id="rId72"/>
    <p:sldId id="631" r:id="rId73"/>
    <p:sldId id="632" r:id="rId74"/>
    <p:sldId id="633" r:id="rId75"/>
    <p:sldId id="651" r:id="rId76"/>
    <p:sldId id="652" r:id="rId77"/>
    <p:sldId id="644" r:id="rId78"/>
    <p:sldId id="634" r:id="rId79"/>
    <p:sldId id="635" r:id="rId80"/>
    <p:sldId id="650" r:id="rId81"/>
    <p:sldId id="636" r:id="rId82"/>
  </p:sldIdLst>
  <p:sldSz cx="9144000" cy="6858000" type="screen4x3"/>
  <p:notesSz cx="7302500" cy="9586913"/>
  <p:custDataLst>
    <p:tags r:id="rId8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E0F4E3"/>
    <a:srgbClr val="E0E0E0"/>
    <a:srgbClr val="E3E4E6"/>
    <a:srgbClr val="FFFF99"/>
    <a:srgbClr val="FF9999"/>
    <a:srgbClr val="EFBFBF"/>
    <a:srgbClr val="A8E799"/>
    <a:srgbClr val="CDF1C5"/>
    <a:srgbClr val="F1C7C7"/>
    <a:srgbClr val="C5FEB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3986" autoAdjust="0"/>
    <p:restoredTop sz="94660"/>
  </p:normalViewPr>
  <p:slideViewPr>
    <p:cSldViewPr snapToObjects="1">
      <p:cViewPr>
        <p:scale>
          <a:sx n="100" d="100"/>
          <a:sy n="100" d="100"/>
        </p:scale>
        <p:origin x="-3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90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notesMaster" Target="notesMasters/notesMaster1.xml"/><Relationship Id="rId84" Type="http://schemas.openxmlformats.org/officeDocument/2006/relationships/handoutMaster" Target="handoutMasters/handoutMaster1.xml"/><Relationship Id="rId85" Type="http://schemas.openxmlformats.org/officeDocument/2006/relationships/printerSettings" Target="printerSettings/printerSettings1.bin"/><Relationship Id="rId86" Type="http://schemas.openxmlformats.org/officeDocument/2006/relationships/tags" Target="tags/tag1.xml"/><Relationship Id="rId87" Type="http://schemas.openxmlformats.org/officeDocument/2006/relationships/presProps" Target="presProps.xml"/><Relationship Id="rId88" Type="http://schemas.openxmlformats.org/officeDocument/2006/relationships/viewProps" Target="viewProps.xml"/><Relationship Id="rId8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3900"/>
            <a:ext cx="4776787" cy="3584575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3900"/>
            <a:ext cx="4776787" cy="3584575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Microsoft_Word_97_-_2004_Document1.doc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Microsoft_Word_97_-_2004_Document2.doc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Microsoft_Word_97_-_2004_Document3.doc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Microsoft_Word_97_-_2004_Document4.doc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Microsoft_Word_97_-_2004_Document5.doc"/><Relationship Id="rId5" Type="http://schemas.openxmlformats.org/officeDocument/2006/relationships/oleObject" Target="../embeddings/Microsoft_Word_97_-_2004_Document6.doc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Microsoft_Equation7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Microsoft_Excel_97_-_2004_Worksheet8.xls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Microsoft_Excel_97_-_2004_Worksheet9.xls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Microsoft_Excel_97_-_2004_Worksheet10.xls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4" Type="http://schemas.openxmlformats.org/officeDocument/2006/relationships/oleObject" Target="../embeddings/Microsoft_Word_97_-_2004_Document11.doc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4" Type="http://schemas.openxmlformats.org/officeDocument/2006/relationships/oleObject" Target="../embeddings/Microsoft_Word_97_-_2004_Document12.doc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>Bits, Bytes, and Integers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2</a:t>
            </a:r>
            <a:r>
              <a:rPr lang="en-US" sz="2000" b="0" baseline="30000" dirty="0" smtClean="0"/>
              <a:t>nd</a:t>
            </a:r>
            <a:r>
              <a:rPr lang="en-US" sz="2000" b="0" dirty="0" smtClean="0"/>
              <a:t> Lecture, Aug. 26, 2010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Randy Bryant and Dave </a:t>
            </a:r>
            <a:r>
              <a:rPr lang="en-US" dirty="0" err="1" smtClean="0"/>
              <a:t>O’Hallaron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 Ordering Example</a:t>
            </a:r>
          </a:p>
        </p:txBody>
      </p:sp>
      <p:sp>
        <p:nvSpPr>
          <p:cNvPr id="4915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Big Endian</a:t>
            </a:r>
          </a:p>
          <a:p>
            <a:pPr marL="552450" lvl="1" eaLnBrk="1" hangingPunct="1"/>
            <a:r>
              <a:rPr lang="en-US"/>
              <a:t>Least significant byte has highest address</a:t>
            </a:r>
          </a:p>
          <a:p>
            <a:pPr eaLnBrk="1" hangingPunct="1"/>
            <a:r>
              <a:rPr lang="en-US"/>
              <a:t>Little Endian</a:t>
            </a:r>
          </a:p>
          <a:p>
            <a:pPr marL="552450" lvl="1" eaLnBrk="1" hangingPunct="1"/>
            <a:r>
              <a:rPr lang="en-US"/>
              <a:t>Least significant byte has lowest address</a:t>
            </a:r>
          </a:p>
          <a:p>
            <a:pPr eaLnBrk="1" hangingPunct="1"/>
            <a:r>
              <a:rPr lang="en-US"/>
              <a:t>Example</a:t>
            </a:r>
          </a:p>
          <a:p>
            <a:pPr marL="552450" lvl="1" eaLnBrk="1" hangingPunct="1"/>
            <a:r>
              <a:rPr lang="en-US"/>
              <a:t>Variable x has 4-byte representation 0x01234567</a:t>
            </a:r>
          </a:p>
          <a:p>
            <a:pPr marL="552450" lvl="1" eaLnBrk="1" hangingPunct="1"/>
            <a:r>
              <a:rPr lang="en-US"/>
              <a:t>Address given by &amp;x is 0x100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52600" y="4648200"/>
            <a:ext cx="5486400" cy="635000"/>
            <a:chOff x="0" y="0"/>
            <a:chExt cx="3456" cy="40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42" name="Rectangle 7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3" name="Rectangle 8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40" name="Rectangle 10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1" name="Rectangle 11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38" name="Rectangle 13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9" name="Rectangle 14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36" name="Rectangle 1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7" name="Rectangle 1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220" name="Rectangle 18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1" name="Rectangle 19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34" name="Rectangle 21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5" name="Rectangle 22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32" name="Rectangle 24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3" name="Rectangle 25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30" name="Rectangle 2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1" name="Rectangle 28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28" name="Rectangle 3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29" name="Rectangle 3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sp>
          <p:nvSpPr>
            <p:cNvPr id="49226" name="Rectangle 32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7" name="Rectangle 33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1752600" y="5486400"/>
            <a:ext cx="5486400" cy="635000"/>
            <a:chOff x="0" y="0"/>
            <a:chExt cx="3456" cy="400"/>
          </a:xfrm>
        </p:grpSpPr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14" name="Rectangle 3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5" name="Rectangle 3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12" name="Rectangle 39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3" name="Rectangle 40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14" name="Group 41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10" name="Rectangle 42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1" name="Rectangle 43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15" name="Group 44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08" name="Rectangle 45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9" name="Rectangle 46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192" name="Rectangle 47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3" name="Rectangle 48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16" name="Group 49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06" name="Rectangle 5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7" name="Rectangle 5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17" name="Group 52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04" name="Rectangle 5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5" name="Rectangle 54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8" name="Group 55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02" name="Rectangle 5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3" name="Rectangle 57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19" name="Group 58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00" name="Rectangle 5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1" name="Rectangle 60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sp>
          <p:nvSpPr>
            <p:cNvPr id="49198" name="Rectangle 61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9" name="Rectangle 62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49160" name="Rectangle 63"/>
          <p:cNvSpPr>
            <a:spLocks/>
          </p:cNvSpPr>
          <p:nvPr/>
        </p:nvSpPr>
        <p:spPr bwMode="auto">
          <a:xfrm>
            <a:off x="533400" y="45720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Big Endian</a:t>
            </a:r>
          </a:p>
        </p:txBody>
      </p:sp>
      <p:sp>
        <p:nvSpPr>
          <p:cNvPr id="49161" name="Rectangle 64"/>
          <p:cNvSpPr>
            <a:spLocks/>
          </p:cNvSpPr>
          <p:nvPr/>
        </p:nvSpPr>
        <p:spPr bwMode="auto">
          <a:xfrm>
            <a:off x="533400" y="54102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Little Endian</a:t>
            </a:r>
          </a:p>
        </p:txBody>
      </p:sp>
      <p:grpSp>
        <p:nvGrpSpPr>
          <p:cNvPr id="20" name="Group 65"/>
          <p:cNvGrpSpPr>
            <a:grpSpLocks/>
          </p:cNvGrpSpPr>
          <p:nvPr/>
        </p:nvGrpSpPr>
        <p:grpSpPr bwMode="auto">
          <a:xfrm>
            <a:off x="3124200" y="4927600"/>
            <a:ext cx="2743200" cy="355600"/>
            <a:chOff x="0" y="0"/>
            <a:chExt cx="1728" cy="224"/>
          </a:xfrm>
        </p:grpSpPr>
        <p:grpSp>
          <p:nvGrpSpPr>
            <p:cNvPr id="21" name="Group 66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86" name="Rectangle 6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7" name="Rectangle 68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22" name="Group 69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84" name="Rectangle 7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5" name="Rectangle 7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3" name="Group 72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82" name="Rectangle 7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3" name="Rectangle 7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4" name="Group 75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80" name="Rectangle 7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1" name="Rectangle 7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</p:grpSp>
      <p:grpSp>
        <p:nvGrpSpPr>
          <p:cNvPr id="25" name="Group 78"/>
          <p:cNvGrpSpPr>
            <a:grpSpLocks/>
          </p:cNvGrpSpPr>
          <p:nvPr/>
        </p:nvGrpSpPr>
        <p:grpSpPr bwMode="auto">
          <a:xfrm>
            <a:off x="3124200" y="5765800"/>
            <a:ext cx="2743200" cy="355600"/>
            <a:chOff x="0" y="0"/>
            <a:chExt cx="1728" cy="224"/>
          </a:xfrm>
        </p:grpSpPr>
        <p:grpSp>
          <p:nvGrpSpPr>
            <p:cNvPr id="26" name="Group 79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74" name="Rectangle 8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5" name="Rectangle 8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27" name="Group 82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72" name="Rectangle 8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3" name="Rectangle 8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8" name="Group 85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70" name="Rectangle 8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1" name="Rectangle 8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9" name="Group 88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68" name="Rectangle 8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69" name="Rectangle 90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/>
          </p:cNvSpPr>
          <p:nvPr/>
        </p:nvSpPr>
        <p:spPr bwMode="auto">
          <a:xfrm>
            <a:off x="495300" y="3048000"/>
            <a:ext cx="8166100" cy="1193800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</p:spPr>
        <p:txBody>
          <a:bodyPr lIns="50800" tIns="50800" rIns="45720" bIns="50800">
            <a:prstTxWarp prst="textNoShape">
              <a:avLst/>
            </a:prstTxWarp>
          </a:bodyPr>
          <a:lstStyle/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Address	Instruction Code	Assembly Rendition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8048365:	5b                   	pop    %ebx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8048366:	81 c3 ab 12 00 00    	add    $0x12ab,%ebx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804836c:	83 bb 28 00 00 00 00 	cmpl   $0x0,0x28(%ebx)</a:t>
            </a:r>
          </a:p>
        </p:txBody>
      </p:sp>
      <p:sp>
        <p:nvSpPr>
          <p:cNvPr id="5018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Reading Byte-Reversed Listings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5981700" algn="r"/>
              </a:tabLst>
            </a:pPr>
            <a:r>
              <a:rPr lang="en-US"/>
              <a:t>Disassembly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Text representation of binary machine code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Generated by program that reads the machine code</a:t>
            </a:r>
          </a:p>
          <a:p>
            <a:pPr eaLnBrk="1" hangingPunct="1">
              <a:tabLst>
                <a:tab pos="5981700" algn="r"/>
              </a:tabLst>
            </a:pPr>
            <a:r>
              <a:rPr lang="en-US"/>
              <a:t>Example Fragment</a:t>
            </a:r>
          </a:p>
          <a:p>
            <a:pPr eaLnBrk="1" hangingPunct="1">
              <a:spcBef>
                <a:spcPts val="11100"/>
              </a:spcBef>
              <a:tabLst>
                <a:tab pos="5981700" algn="r"/>
              </a:tabLst>
            </a:pPr>
            <a:r>
              <a:rPr lang="en-US"/>
              <a:t>Deciphering Numbers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Value: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0x12ab</a:t>
            </a:r>
            <a:endParaRPr lang="en-US"/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Pad to 32 bits: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0x000012ab</a:t>
            </a:r>
            <a:endParaRPr lang="en-US"/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Split into bytes: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00 00 12 ab</a:t>
            </a:r>
            <a:endParaRPr lang="en-US"/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Reverse: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ab 12 00 00</a:t>
            </a:r>
            <a:endParaRPr lang="en-US" sz="1800">
              <a:latin typeface="Monaco" charset="0"/>
              <a:sym typeface="Monaco" charset="0"/>
            </a:endParaRP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H="1">
            <a:off x="5867400" y="3886200"/>
            <a:ext cx="609600" cy="91440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71800" y="3886200"/>
            <a:ext cx="1866900" cy="2286000"/>
            <a:chOff x="0" y="0"/>
            <a:chExt cx="1176" cy="1440"/>
          </a:xfrm>
        </p:grpSpPr>
        <p:sp>
          <p:nvSpPr>
            <p:cNvPr id="50185" name="Freeform 8"/>
            <p:cNvSpPr>
              <a:spLocks/>
            </p:cNvSpPr>
            <p:nvPr/>
          </p:nvSpPr>
          <p:spPr bwMode="auto">
            <a:xfrm rot="-5400000">
              <a:off x="476" y="-476"/>
              <a:ext cx="56" cy="1007"/>
            </a:xfrm>
            <a:custGeom>
              <a:avLst/>
              <a:gdLst>
                <a:gd name="T0" fmla="*/ 21600 w 21600"/>
                <a:gd name="T1" fmla="*/ 0 h 21600"/>
                <a:gd name="T2" fmla="*/ 10800 w 21600"/>
                <a:gd name="T3" fmla="*/ 1800 h 21600"/>
                <a:gd name="T4" fmla="*/ 10800 w 21600"/>
                <a:gd name="T5" fmla="*/ 9000 h 21600"/>
                <a:gd name="T6" fmla="*/ 0 w 21600"/>
                <a:gd name="T7" fmla="*/ 10800 h 21600"/>
                <a:gd name="T8" fmla="*/ 10800 w 21600"/>
                <a:gd name="T9" fmla="*/ 12600 h 21600"/>
                <a:gd name="T10" fmla="*/ 10800 w 21600"/>
                <a:gd name="T11" fmla="*/ 19800 h 21600"/>
                <a:gd name="T12" fmla="*/ 21600 w 21600"/>
                <a:gd name="T13" fmla="*/ 2160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1600"/>
                <a:gd name="T23" fmla="*/ 21600 w 2160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0186" name="Line 9"/>
            <p:cNvSpPr>
              <a:spLocks noChangeShapeType="1"/>
            </p:cNvSpPr>
            <p:nvPr/>
          </p:nvSpPr>
          <p:spPr bwMode="auto">
            <a:xfrm rot="10800000">
              <a:off x="512" y="60"/>
              <a:ext cx="664" cy="1380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Examining Data Representations</a:t>
            </a:r>
          </a:p>
        </p:txBody>
      </p:sp>
      <p:sp>
        <p:nvSpPr>
          <p:cNvPr id="5120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Code to Print Byte Representation of Data</a:t>
            </a:r>
          </a:p>
          <a:p>
            <a:pPr marL="552450" lvl="1" eaLnBrk="1" hangingPunct="1"/>
            <a:r>
              <a:rPr lang="en-US" dirty="0"/>
              <a:t>Casting pointer to unsigned char * creates byte array</a:t>
            </a:r>
          </a:p>
        </p:txBody>
      </p:sp>
      <p:sp>
        <p:nvSpPr>
          <p:cNvPr id="51206" name="Rectangle 5"/>
          <p:cNvSpPr>
            <a:spLocks/>
          </p:cNvSpPr>
          <p:nvPr/>
        </p:nvSpPr>
        <p:spPr bwMode="auto">
          <a:xfrm>
            <a:off x="5092700" y="5307013"/>
            <a:ext cx="2857500" cy="965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tabLst>
                <a:tab pos="785813" algn="l"/>
              </a:tabLst>
            </a:pP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Printf directives:</a:t>
            </a:r>
          </a:p>
          <a:p>
            <a:pPr marL="39688" eaLnBrk="1" hangingPunct="1">
              <a:tabLst>
                <a:tab pos="785813" algn="l"/>
              </a:tabLst>
            </a:pPr>
            <a:r>
              <a:rPr lang="en-US" sz="1800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%p</a:t>
            </a: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 pointer</a:t>
            </a:r>
            <a:endParaRPr 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39688" eaLnBrk="1" hangingPunct="1">
              <a:tabLst>
                <a:tab pos="785813" algn="l"/>
              </a:tabLst>
            </a:pPr>
            <a:r>
              <a:rPr lang="en-US" sz="1800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%x</a:t>
            </a: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 Hexadecimal</a:t>
            </a:r>
          </a:p>
        </p:txBody>
      </p:sp>
      <p:sp>
        <p:nvSpPr>
          <p:cNvPr id="16390" name="Rectangle 6"/>
          <p:cNvSpPr>
            <a:spLocks/>
          </p:cNvSpPr>
          <p:nvPr/>
        </p:nvSpPr>
        <p:spPr bwMode="auto">
          <a:xfrm>
            <a:off x="1193800" y="2362200"/>
            <a:ext cx="6743700" cy="26416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unsigned char *pointer;</a:t>
            </a:r>
          </a:p>
          <a:p>
            <a:pPr eaLnBrk="1" hangingPunct="1">
              <a:defRPr/>
            </a:pPr>
            <a:endParaRPr lang="en-US" sz="1600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show_bytes(pointer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start,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){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for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printf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(”%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p\t0x%.2x\n",start+i,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start[i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printf("\n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");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show_bytes</a:t>
            </a:r>
            <a:r>
              <a:rPr lang="en-US"/>
              <a:t> Execution Example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952500" y="1447800"/>
            <a:ext cx="7226300" cy="13716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15213;\n");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show_bytes((pointer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&amp;a, </a:t>
            </a: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sizeof(int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));</a:t>
            </a:r>
          </a:p>
        </p:txBody>
      </p:sp>
      <p:sp>
        <p:nvSpPr>
          <p:cNvPr id="52230" name="Rectangle 5"/>
          <p:cNvSpPr>
            <a:spLocks/>
          </p:cNvSpPr>
          <p:nvPr/>
        </p:nvSpPr>
        <p:spPr bwMode="auto">
          <a:xfrm>
            <a:off x="2995612" y="3203575"/>
            <a:ext cx="2262188" cy="444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 eaLnBrk="1" hangingPunct="1"/>
            <a:r>
              <a:rPr lang="en-US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Result (Linux):</a:t>
            </a:r>
          </a:p>
        </p:txBody>
      </p:sp>
      <p:sp>
        <p:nvSpPr>
          <p:cNvPr id="17414" name="Rectangle 6"/>
          <p:cNvSpPr>
            <a:spLocks/>
          </p:cNvSpPr>
          <p:nvPr/>
        </p:nvSpPr>
        <p:spPr bwMode="auto">
          <a:xfrm>
            <a:off x="2476500" y="3733800"/>
            <a:ext cx="3340100" cy="2260600"/>
          </a:xfrm>
          <a:prstGeom prst="rect">
            <a:avLst/>
          </a:prstGeom>
          <a:solidFill>
            <a:srgbClr val="E0E0E0"/>
          </a:solidFill>
          <a:ln w="6350" cap="flat">
            <a:solidFill>
              <a:srgbClr val="DBF2D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0x11ffffcb8	0x6d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0x11ffffcb9	0x3b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0x11ffffcba	0x00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0x11ffffcbb	0x00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4432300" y="2324100"/>
            <a:ext cx="4381500" cy="31496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749300" y="476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749300" y="222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Representing Integers</a:t>
            </a:r>
          </a:p>
        </p:txBody>
      </p:sp>
      <p:sp>
        <p:nvSpPr>
          <p:cNvPr id="18439" name="Rectangle 7"/>
          <p:cNvSpPr>
            <a:spLocks/>
          </p:cNvSpPr>
          <p:nvPr/>
        </p:nvSpPr>
        <p:spPr bwMode="auto">
          <a:xfrm>
            <a:off x="5080000" y="292100"/>
            <a:ext cx="3975100" cy="1295400"/>
          </a:xfrm>
          <a:prstGeom prst="rect">
            <a:avLst/>
          </a:prstGeom>
          <a:solidFill>
            <a:srgbClr val="FFFF99"/>
          </a:solidFill>
          <a:ln w="12700" cap="flat">
            <a:solidFill>
              <a:srgbClr val="000066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Decimal:	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15213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Binary: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0011 1011 0110 1101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Hex: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  3    B    6    D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36600" y="2208213"/>
            <a:ext cx="1476375" cy="1703387"/>
            <a:chOff x="0" y="0"/>
            <a:chExt cx="930" cy="107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98" name="Rectangle 1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9" name="Rectangle 1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96" name="Rectangle 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7" name="Rectangle 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94" name="Rectangle 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5" name="Rectangle 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92" name="Rectangle 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3" name="Rectangle 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87" name="Rectangle 22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2641600" y="2208213"/>
            <a:ext cx="617538" cy="1703387"/>
            <a:chOff x="0" y="0"/>
            <a:chExt cx="389" cy="1073"/>
          </a:xfrm>
        </p:grpSpPr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84" name="Rectangle 2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5" name="Rectangle 2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82" name="Rectangle 2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3" name="Rectangle 3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80" name="Rectangle 3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1" name="Rectangle 3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78" name="Rectangle 3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79" name="Rectangle 3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73" name="Rectangle 37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1574800" y="2819400"/>
            <a:ext cx="1066800" cy="914400"/>
            <a:chOff x="0" y="0"/>
            <a:chExt cx="672" cy="576"/>
          </a:xfrm>
        </p:grpSpPr>
        <p:sp>
          <p:nvSpPr>
            <p:cNvPr id="53368" name="Line 39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69" name="Line 40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0" name="Line 41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1" name="Line 42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0" name="Rectangle 43"/>
          <p:cNvSpPr>
            <a:spLocks/>
          </p:cNvSpPr>
          <p:nvPr/>
        </p:nvSpPr>
        <p:spPr bwMode="auto">
          <a:xfrm>
            <a:off x="357188" y="17526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A = 15213;</a:t>
            </a:r>
          </a:p>
        </p:txBody>
      </p: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749300" y="4773613"/>
            <a:ext cx="1476375" cy="1703387"/>
            <a:chOff x="0" y="0"/>
            <a:chExt cx="930" cy="1073"/>
          </a:xfrm>
        </p:grpSpPr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66" name="Rectangle 4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7" name="Rectangle 4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64" name="Rectangle 5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5" name="Rectangle 5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62" name="Rectangle 5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3" name="Rectangle 5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60" name="Rectangle 5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1" name="Rectangle 5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55" name="Rectangle 58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21" name="Group 59"/>
          <p:cNvGrpSpPr>
            <a:grpSpLocks/>
          </p:cNvGrpSpPr>
          <p:nvPr/>
        </p:nvGrpSpPr>
        <p:grpSpPr bwMode="auto">
          <a:xfrm>
            <a:off x="2654300" y="4773613"/>
            <a:ext cx="617538" cy="1703387"/>
            <a:chOff x="0" y="0"/>
            <a:chExt cx="389" cy="1073"/>
          </a:xfrm>
        </p:grpSpPr>
        <p:grpSp>
          <p:nvGrpSpPr>
            <p:cNvPr id="22" name="Group 60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23" name="Group 61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52" name="Rectangle 6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3" name="Rectangle 6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24" name="Group 64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50" name="Rectangle 6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1" name="Rectangle 6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25" name="Group 67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48" name="Rectangle 6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9" name="Rectangle 6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6" name="Group 70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46" name="Rectangle 7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7" name="Rectangle 7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41" name="Rectangle 73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27" name="Group 74"/>
          <p:cNvGrpSpPr>
            <a:grpSpLocks/>
          </p:cNvGrpSpPr>
          <p:nvPr/>
        </p:nvGrpSpPr>
        <p:grpSpPr bwMode="auto">
          <a:xfrm>
            <a:off x="1587500" y="5384800"/>
            <a:ext cx="1066800" cy="914400"/>
            <a:chOff x="0" y="0"/>
            <a:chExt cx="672" cy="576"/>
          </a:xfrm>
        </p:grpSpPr>
        <p:sp>
          <p:nvSpPr>
            <p:cNvPr id="53336" name="Line 75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7" name="Line 76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8" name="Line 77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9" name="Line 78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4" name="Rectangle 79"/>
          <p:cNvSpPr>
            <a:spLocks/>
          </p:cNvSpPr>
          <p:nvPr/>
        </p:nvSpPr>
        <p:spPr bwMode="auto">
          <a:xfrm>
            <a:off x="3810000" y="6030913"/>
            <a:ext cx="3846513" cy="660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Two’s complement representation</a:t>
            </a:r>
          </a:p>
          <a:p>
            <a:pPr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(Covered later)</a:t>
            </a:r>
          </a:p>
        </p:txBody>
      </p:sp>
      <p:sp>
        <p:nvSpPr>
          <p:cNvPr id="53265" name="Line 80"/>
          <p:cNvSpPr>
            <a:spLocks noChangeShapeType="1"/>
          </p:cNvSpPr>
          <p:nvPr/>
        </p:nvSpPr>
        <p:spPr bwMode="auto">
          <a:xfrm rot="10800000">
            <a:off x="3352800" y="5638800"/>
            <a:ext cx="914400" cy="38100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66" name="Rectangle 81"/>
          <p:cNvSpPr>
            <a:spLocks/>
          </p:cNvSpPr>
          <p:nvPr/>
        </p:nvSpPr>
        <p:spPr bwMode="auto">
          <a:xfrm>
            <a:off x="355600" y="43180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B = -15213;</a:t>
            </a:r>
          </a:p>
        </p:txBody>
      </p:sp>
      <p:sp>
        <p:nvSpPr>
          <p:cNvPr id="53267" name="Rectangle 82"/>
          <p:cNvSpPr>
            <a:spLocks/>
          </p:cNvSpPr>
          <p:nvPr/>
        </p:nvSpPr>
        <p:spPr bwMode="auto">
          <a:xfrm>
            <a:off x="4152900" y="1866900"/>
            <a:ext cx="3733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long int C = 15213;</a:t>
            </a:r>
          </a:p>
        </p:txBody>
      </p: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337300" y="4051300"/>
            <a:ext cx="609600" cy="1270000"/>
            <a:chOff x="0" y="0"/>
            <a:chExt cx="384" cy="800"/>
          </a:xfrm>
        </p:grpSpPr>
        <p:grpSp>
          <p:nvGrpSpPr>
            <p:cNvPr id="29" name="Group 84"/>
            <p:cNvGrpSpPr>
              <a:grpSpLocks/>
            </p:cNvGrpSpPr>
            <p:nvPr/>
          </p:nvGrpSpPr>
          <p:grpSpPr bwMode="auto">
            <a:xfrm>
              <a:off x="0" y="0"/>
              <a:ext cx="384" cy="224"/>
              <a:chOff x="0" y="0"/>
              <a:chExt cx="384" cy="224"/>
            </a:xfrm>
          </p:grpSpPr>
          <p:sp>
            <p:nvSpPr>
              <p:cNvPr id="53334" name="Rectangle 85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5" name="Rectangle 86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0" name="Group 87"/>
            <p:cNvGrpSpPr>
              <a:grpSpLocks/>
            </p:cNvGrpSpPr>
            <p:nvPr/>
          </p:nvGrpSpPr>
          <p:grpSpPr bwMode="auto">
            <a:xfrm>
              <a:off x="0" y="192"/>
              <a:ext cx="384" cy="224"/>
              <a:chOff x="0" y="0"/>
              <a:chExt cx="384" cy="224"/>
            </a:xfrm>
          </p:grpSpPr>
          <p:sp>
            <p:nvSpPr>
              <p:cNvPr id="53332" name="Rectangle 88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3" name="Rectangle 89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1" name="Group 90"/>
            <p:cNvGrpSpPr>
              <a:grpSpLocks/>
            </p:cNvGrpSpPr>
            <p:nvPr/>
          </p:nvGrpSpPr>
          <p:grpSpPr bwMode="auto">
            <a:xfrm>
              <a:off x="0" y="384"/>
              <a:ext cx="384" cy="224"/>
              <a:chOff x="0" y="0"/>
              <a:chExt cx="384" cy="224"/>
            </a:xfrm>
          </p:grpSpPr>
          <p:sp>
            <p:nvSpPr>
              <p:cNvPr id="53330" name="Rectangle 91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1" name="Rectangle 92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53312" name="Group 93"/>
            <p:cNvGrpSpPr>
              <a:grpSpLocks/>
            </p:cNvGrpSpPr>
            <p:nvPr/>
          </p:nvGrpSpPr>
          <p:grpSpPr bwMode="auto">
            <a:xfrm>
              <a:off x="0" y="576"/>
              <a:ext cx="384" cy="224"/>
              <a:chOff x="0" y="0"/>
              <a:chExt cx="384" cy="224"/>
            </a:xfrm>
          </p:grpSpPr>
          <p:sp>
            <p:nvSpPr>
              <p:cNvPr id="53328" name="Rectangle 94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29" name="Rectangle 95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</p:grpSp>
      <p:grpSp>
        <p:nvGrpSpPr>
          <p:cNvPr id="53313" name="Group 96"/>
          <p:cNvGrpSpPr>
            <a:grpSpLocks/>
          </p:cNvGrpSpPr>
          <p:nvPr/>
        </p:nvGrpSpPr>
        <p:grpSpPr bwMode="auto">
          <a:xfrm>
            <a:off x="6107113" y="2398713"/>
            <a:ext cx="866775" cy="1703387"/>
            <a:chOff x="0" y="0"/>
            <a:chExt cx="545" cy="1073"/>
          </a:xfrm>
        </p:grpSpPr>
        <p:grpSp>
          <p:nvGrpSpPr>
            <p:cNvPr id="53314" name="Group 97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15" name="Group 98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22" name="Rectangle 9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3" name="Rectangle 10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24" name="Group 101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20" name="Rectangle 10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1" name="Rectangle 10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25" name="Group 104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18" name="Rectangle 10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9" name="Rectangle 10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26" name="Group 107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16" name="Rectangle 10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7" name="Rectangle 10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11" name="Rectangle 110"/>
            <p:cNvSpPr>
              <a:spLocks/>
            </p:cNvSpPr>
            <p:nvPr/>
          </p:nvSpPr>
          <p:spPr bwMode="auto">
            <a:xfrm>
              <a:off x="0" y="0"/>
              <a:ext cx="545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x86-64</a:t>
              </a:r>
            </a:p>
          </p:txBody>
        </p:sp>
      </p:grpSp>
      <p:grpSp>
        <p:nvGrpSpPr>
          <p:cNvPr id="53327" name="Group 111"/>
          <p:cNvGrpSpPr>
            <a:grpSpLocks/>
          </p:cNvGrpSpPr>
          <p:nvPr/>
        </p:nvGrpSpPr>
        <p:grpSpPr bwMode="auto">
          <a:xfrm>
            <a:off x="8013700" y="2398713"/>
            <a:ext cx="617538" cy="1703387"/>
            <a:chOff x="0" y="0"/>
            <a:chExt cx="389" cy="1073"/>
          </a:xfrm>
        </p:grpSpPr>
        <p:grpSp>
          <p:nvGrpSpPr>
            <p:cNvPr id="53340" name="Group 112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53342" name="Group 113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08" name="Rectangle 1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9" name="Rectangle 1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43" name="Group 116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06" name="Rectangle 1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7" name="Rectangle 1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44" name="Group 119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04" name="Rectangle 1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5" name="Rectangle 1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45" name="Group 122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02" name="Rectangle 12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3" name="Rectangle 12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97" name="Rectangle 125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53354" name="Group 126"/>
          <p:cNvGrpSpPr>
            <a:grpSpLocks/>
          </p:cNvGrpSpPr>
          <p:nvPr/>
        </p:nvGrpSpPr>
        <p:grpSpPr bwMode="auto">
          <a:xfrm>
            <a:off x="6946900" y="3009900"/>
            <a:ext cx="1066800" cy="914400"/>
            <a:chOff x="0" y="0"/>
            <a:chExt cx="672" cy="576"/>
          </a:xfrm>
        </p:grpSpPr>
        <p:sp>
          <p:nvSpPr>
            <p:cNvPr id="53292" name="Line 127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3" name="Line 128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4" name="Line 129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5" name="Line 13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53356" name="Group 131"/>
          <p:cNvGrpSpPr>
            <a:grpSpLocks/>
          </p:cNvGrpSpPr>
          <p:nvPr/>
        </p:nvGrpSpPr>
        <p:grpSpPr bwMode="auto">
          <a:xfrm>
            <a:off x="4432300" y="2398713"/>
            <a:ext cx="838200" cy="1703387"/>
            <a:chOff x="0" y="0"/>
            <a:chExt cx="528" cy="1073"/>
          </a:xfrm>
        </p:grpSpPr>
        <p:grpSp>
          <p:nvGrpSpPr>
            <p:cNvPr id="53357" name="Group 132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58" name="Group 133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290" name="Rectangle 13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91" name="Rectangle 13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59" name="Group 136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288" name="Rectangle 13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9" name="Rectangle 13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72" name="Group 139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286" name="Rectangle 14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7" name="Rectangle 14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74" name="Group 142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284" name="Rectangle 14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5" name="Rectangle 14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79" name="Rectangle 145"/>
            <p:cNvSpPr>
              <a:spLocks/>
            </p:cNvSpPr>
            <p:nvPr/>
          </p:nvSpPr>
          <p:spPr bwMode="auto">
            <a:xfrm>
              <a:off x="0" y="0"/>
              <a:ext cx="401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</a:t>
              </a:r>
            </a:p>
          </p:txBody>
        </p:sp>
      </p:grpSp>
      <p:grpSp>
        <p:nvGrpSpPr>
          <p:cNvPr id="53375" name="Group 146"/>
          <p:cNvGrpSpPr>
            <a:grpSpLocks/>
          </p:cNvGrpSpPr>
          <p:nvPr/>
        </p:nvGrpSpPr>
        <p:grpSpPr bwMode="auto">
          <a:xfrm>
            <a:off x="5270500" y="3009900"/>
            <a:ext cx="1066800" cy="915988"/>
            <a:chOff x="0" y="0"/>
            <a:chExt cx="672" cy="577"/>
          </a:xfrm>
        </p:grpSpPr>
        <p:sp>
          <p:nvSpPr>
            <p:cNvPr id="53274" name="Line 147"/>
            <p:cNvSpPr>
              <a:spLocks noChangeShapeType="1"/>
            </p:cNvSpPr>
            <p:nvPr/>
          </p:nvSpPr>
          <p:spPr bwMode="auto">
            <a:xfrm>
              <a:off x="0" y="576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5" name="Line 148"/>
            <p:cNvSpPr>
              <a:spLocks noChangeShapeType="1"/>
            </p:cNvSpPr>
            <p:nvPr/>
          </p:nvSpPr>
          <p:spPr bwMode="auto">
            <a:xfrm>
              <a:off x="0" y="192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6" name="Line 149"/>
            <p:cNvSpPr>
              <a:spLocks noChangeShapeType="1"/>
            </p:cNvSpPr>
            <p:nvPr/>
          </p:nvSpPr>
          <p:spPr bwMode="auto">
            <a:xfrm rot="10800000" flipH="1">
              <a:off x="0" y="384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7" name="Line 15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 Pointers</a:t>
            </a:r>
          </a:p>
        </p:txBody>
      </p:sp>
      <p:sp>
        <p:nvSpPr>
          <p:cNvPr id="54277" name="Rectangle 4"/>
          <p:cNvSpPr>
            <a:spLocks/>
          </p:cNvSpPr>
          <p:nvPr/>
        </p:nvSpPr>
        <p:spPr bwMode="auto">
          <a:xfrm>
            <a:off x="152400" y="5918200"/>
            <a:ext cx="8839200" cy="469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/>
            <a:r>
              <a:rPr lang="en-US" b="0" dirty="0">
                <a:solidFill>
                  <a:srgbClr val="000066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Different compilers &amp; machines assign different locations to objects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412750" y="1365647"/>
            <a:ext cx="2308700" cy="615553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B = -15213;</a:t>
            </a:r>
          </a:p>
          <a:p>
            <a:pPr eaLnBrk="1" hangingPunct="1"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*P = &amp;B;</a:t>
            </a:r>
          </a:p>
        </p:txBody>
      </p:sp>
      <p:sp>
        <p:nvSpPr>
          <p:cNvPr id="54279" name="Rectangle 6"/>
          <p:cNvSpPr>
            <a:spLocks/>
          </p:cNvSpPr>
          <p:nvPr/>
        </p:nvSpPr>
        <p:spPr bwMode="auto">
          <a:xfrm>
            <a:off x="5784850" y="2133600"/>
            <a:ext cx="8651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x86-64</a:t>
            </a:r>
          </a:p>
        </p:txBody>
      </p:sp>
      <p:sp>
        <p:nvSpPr>
          <p:cNvPr id="54280" name="Rectangle 7"/>
          <p:cNvSpPr>
            <a:spLocks/>
          </p:cNvSpPr>
          <p:nvPr/>
        </p:nvSpPr>
        <p:spPr bwMode="auto">
          <a:xfrm>
            <a:off x="3581400" y="2133600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sp>
        <p:nvSpPr>
          <p:cNvPr id="54281" name="Rectangle 8"/>
          <p:cNvSpPr>
            <a:spLocks/>
          </p:cNvSpPr>
          <p:nvPr/>
        </p:nvSpPr>
        <p:spPr bwMode="auto">
          <a:xfrm>
            <a:off x="4733925" y="2133600"/>
            <a:ext cx="6365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/>
        </p:nvGraphicFramePr>
        <p:xfrm>
          <a:off x="35909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2C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483" name="Group 27"/>
          <p:cNvGraphicFramePr>
            <a:graphicFrameLocks noGrp="1"/>
          </p:cNvGraphicFramePr>
          <p:nvPr/>
        </p:nvGraphicFramePr>
        <p:xfrm>
          <a:off x="47466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D4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BF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501" name="Group 45"/>
          <p:cNvGraphicFramePr>
            <a:graphicFrameLocks noGrp="1"/>
          </p:cNvGraphicFramePr>
          <p:nvPr/>
        </p:nvGraphicFramePr>
        <p:xfrm>
          <a:off x="5902325" y="2527300"/>
          <a:ext cx="635000" cy="3048000"/>
        </p:xfrm>
        <a:graphic>
          <a:graphicData uri="http://schemas.openxmlformats.org/drawingml/2006/table">
            <a:tbl>
              <a:tblPr/>
              <a:tblGrid>
                <a:gridCol w="63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89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7F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/>
          </p:cNvSpPr>
          <p:nvPr/>
        </p:nvSpPr>
        <p:spPr bwMode="auto">
          <a:xfrm>
            <a:off x="4991100" y="1206500"/>
            <a:ext cx="3911600" cy="4572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25400" tIns="25400" rIns="65086" bIns="25400">
            <a:prstTxWarp prst="textNoShape">
              <a:avLst/>
            </a:prstTxWarp>
          </a:bodyPr>
          <a:lstStyle/>
          <a:p>
            <a:pPr marL="398463" indent="-385763" algn="ctr" eaLnBrk="1" hangingPunct="1">
              <a:lnSpc>
                <a:spcPct val="95000"/>
              </a:lnSpc>
              <a:spcBef>
                <a:spcPts val="115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Monaco" charset="0"/>
                <a:cs typeface="Courier New"/>
                <a:sym typeface="Monaco" charset="0"/>
              </a:rPr>
              <a:t>char S[6] = "18243";</a:t>
            </a: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</a:t>
            </a:r>
            <a:r>
              <a:rPr lang="en-US" dirty="0" smtClean="0"/>
              <a:t> Strings</a:t>
            </a:r>
            <a:endParaRPr lang="en-US" dirty="0"/>
          </a:p>
        </p:txBody>
      </p:sp>
      <p:sp>
        <p:nvSpPr>
          <p:cNvPr id="55301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428750"/>
            <a:ext cx="7896225" cy="4972050"/>
          </a:xfrm>
        </p:spPr>
        <p:txBody>
          <a:bodyPr/>
          <a:lstStyle/>
          <a:p>
            <a:pPr eaLnBrk="1" hangingPunct="1"/>
            <a:r>
              <a:rPr lang="en-US" dirty="0"/>
              <a:t>Strings in C</a:t>
            </a:r>
          </a:p>
          <a:p>
            <a:pPr marL="552450" lvl="1" eaLnBrk="1" hangingPunct="1"/>
            <a:r>
              <a:rPr lang="en-US" dirty="0"/>
              <a:t>Represented by array of characters</a:t>
            </a:r>
          </a:p>
          <a:p>
            <a:pPr marL="552450" lvl="1" eaLnBrk="1" hangingPunct="1"/>
            <a:r>
              <a:rPr lang="en-US" dirty="0"/>
              <a:t>Each character encoded in ASCII format</a:t>
            </a:r>
          </a:p>
          <a:p>
            <a:pPr marL="838200" lvl="2" eaLnBrk="1" hangingPunct="1"/>
            <a:r>
              <a:rPr lang="en-US" dirty="0"/>
              <a:t>Standard 7-bit encoding of character set</a:t>
            </a:r>
          </a:p>
          <a:p>
            <a:pPr marL="838200" lvl="2" eaLnBrk="1" hangingPunct="1"/>
            <a:r>
              <a:rPr lang="en-US" dirty="0"/>
              <a:t>Character “0” has code 0x30</a:t>
            </a:r>
          </a:p>
          <a:p>
            <a:pPr marL="1181100" lvl="3" eaLnBrk="1" hangingPunct="1"/>
            <a:r>
              <a:rPr lang="en-US" dirty="0"/>
              <a:t>Digit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r>
              <a:rPr lang="en-US" dirty="0"/>
              <a:t>  has code 0x30+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endParaRPr lang="en-US" dirty="0"/>
          </a:p>
          <a:p>
            <a:pPr marL="552450" lvl="1" eaLnBrk="1" hangingPunct="1"/>
            <a:r>
              <a:rPr lang="en-US" dirty="0"/>
              <a:t>String should be null-terminated</a:t>
            </a:r>
          </a:p>
          <a:p>
            <a:pPr marL="838200" lvl="2" eaLnBrk="1" hangingPunct="1"/>
            <a:r>
              <a:rPr lang="en-US" dirty="0"/>
              <a:t>Final character = 0</a:t>
            </a:r>
          </a:p>
          <a:p>
            <a:pPr eaLnBrk="1" hangingPunct="1"/>
            <a:r>
              <a:rPr lang="en-US" dirty="0"/>
              <a:t>Compatibility</a:t>
            </a:r>
          </a:p>
          <a:p>
            <a:pPr marL="552450" lvl="1" eaLnBrk="1" hangingPunct="1"/>
            <a:r>
              <a:rPr lang="en-US" dirty="0"/>
              <a:t>Byte ordering not an issue</a:t>
            </a:r>
          </a:p>
        </p:txBody>
      </p:sp>
      <p:sp>
        <p:nvSpPr>
          <p:cNvPr id="55302" name="Rectangle 5"/>
          <p:cNvSpPr>
            <a:spLocks/>
          </p:cNvSpPr>
          <p:nvPr/>
        </p:nvSpPr>
        <p:spPr bwMode="auto">
          <a:xfrm>
            <a:off x="5867400" y="2246313"/>
            <a:ext cx="1463675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Linux/Alpha</a:t>
            </a:r>
          </a:p>
        </p:txBody>
      </p:sp>
      <p:sp>
        <p:nvSpPr>
          <p:cNvPr id="55303" name="Rectangle 6"/>
          <p:cNvSpPr>
            <a:spLocks/>
          </p:cNvSpPr>
          <p:nvPr/>
        </p:nvSpPr>
        <p:spPr bwMode="auto">
          <a:xfrm>
            <a:off x="7894637" y="2246313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935787" y="2832100"/>
            <a:ext cx="914400" cy="1906588"/>
            <a:chOff x="0" y="0"/>
            <a:chExt cx="576" cy="1201"/>
          </a:xfrm>
        </p:grpSpPr>
        <p:sp>
          <p:nvSpPr>
            <p:cNvPr id="55337" name="Line 8"/>
            <p:cNvSpPr>
              <a:spLocks noChangeShapeType="1"/>
            </p:cNvSpPr>
            <p:nvPr/>
          </p:nvSpPr>
          <p:spPr bwMode="auto">
            <a:xfrm>
              <a:off x="0" y="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5338" name="Line 9"/>
            <p:cNvSpPr>
              <a:spLocks noChangeShapeType="1"/>
            </p:cNvSpPr>
            <p:nvPr/>
          </p:nvSpPr>
          <p:spPr bwMode="auto">
            <a:xfrm>
              <a:off x="0" y="24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5339" name="Line 10"/>
            <p:cNvSpPr>
              <a:spLocks noChangeShapeType="1"/>
            </p:cNvSpPr>
            <p:nvPr/>
          </p:nvSpPr>
          <p:spPr bwMode="auto">
            <a:xfrm>
              <a:off x="0" y="48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5340" name="Line 11"/>
            <p:cNvSpPr>
              <a:spLocks noChangeShapeType="1"/>
            </p:cNvSpPr>
            <p:nvPr/>
          </p:nvSpPr>
          <p:spPr bwMode="auto">
            <a:xfrm>
              <a:off x="0" y="72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5341" name="Line 12"/>
            <p:cNvSpPr>
              <a:spLocks noChangeShapeType="1"/>
            </p:cNvSpPr>
            <p:nvPr/>
          </p:nvSpPr>
          <p:spPr bwMode="auto">
            <a:xfrm>
              <a:off x="0" y="96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5342" name="Line 13"/>
            <p:cNvSpPr>
              <a:spLocks noChangeShapeType="1"/>
            </p:cNvSpPr>
            <p:nvPr/>
          </p:nvSpPr>
          <p:spPr bwMode="auto">
            <a:xfrm>
              <a:off x="0" y="120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aphicFrame>
        <p:nvGraphicFramePr>
          <p:cNvPr id="20494" name="Group 14"/>
          <p:cNvGraphicFramePr>
            <a:graphicFrameLocks noGrp="1"/>
          </p:cNvGraphicFramePr>
          <p:nvPr/>
        </p:nvGraphicFramePr>
        <p:xfrm>
          <a:off x="62912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34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520" name="Group 40"/>
          <p:cNvGraphicFramePr>
            <a:graphicFrameLocks noGrp="1"/>
          </p:cNvGraphicFramePr>
          <p:nvPr/>
        </p:nvGraphicFramePr>
        <p:xfrm>
          <a:off x="78660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34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/>
              <a:t>Bit-level manipulations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Integers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Addition, negation, multiplication, shifting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Summary</a:t>
            </a:r>
            <a:endParaRPr lang="en-US" dirty="0">
              <a:solidFill>
                <a:srgbClr val="A6A6A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Boolean Algebra</a:t>
            </a:r>
          </a:p>
        </p:txBody>
      </p:sp>
      <p:sp>
        <p:nvSpPr>
          <p:cNvPr id="5632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Developed by George Boole in 19th Century</a:t>
            </a:r>
          </a:p>
          <a:p>
            <a:pPr marL="552450" lvl="1" eaLnBrk="1" hangingPunct="1"/>
            <a:r>
              <a:rPr lang="en-US"/>
              <a:t>Algebraic representation of logic</a:t>
            </a:r>
          </a:p>
          <a:p>
            <a:pPr marL="838200" lvl="2" eaLnBrk="1" hangingPunct="1"/>
            <a:r>
              <a:rPr lang="en-US"/>
              <a:t>Encode “True” as 1 and “False” as 0</a:t>
            </a:r>
          </a:p>
        </p:txBody>
      </p:sp>
      <p:sp>
        <p:nvSpPr>
          <p:cNvPr id="56326" name="Rectangle 5"/>
          <p:cNvSpPr>
            <a:spLocks/>
          </p:cNvSpPr>
          <p:nvPr/>
        </p:nvSpPr>
        <p:spPr bwMode="auto">
          <a:xfrm>
            <a:off x="3175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And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&amp;B = 1 when both A=1 and B=1</a:t>
            </a:r>
          </a:p>
        </p:txBody>
      </p:sp>
      <p:pic>
        <p:nvPicPr>
          <p:cNvPr id="56327" name="Picture 6"/>
          <p:cNvPicPr>
            <a:picLocks noChangeArrowheads="1"/>
          </p:cNvPicPr>
          <p:nvPr/>
        </p:nvPicPr>
        <p:blipFill>
          <a:blip r:embed="rId2"/>
          <a:srcRect r="77623"/>
          <a:stretch>
            <a:fillRect/>
          </a:stretch>
        </p:blipFill>
        <p:spPr bwMode="auto">
          <a:xfrm>
            <a:off x="584200" y="34290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7"/>
          <p:cNvSpPr>
            <a:spLocks/>
          </p:cNvSpPr>
          <p:nvPr/>
        </p:nvSpPr>
        <p:spPr bwMode="auto">
          <a:xfrm>
            <a:off x="44196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Or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|B = 1 when either A=1 or B=1</a:t>
            </a:r>
          </a:p>
        </p:txBody>
      </p:sp>
      <p:pic>
        <p:nvPicPr>
          <p:cNvPr id="56329" name="Picture 8"/>
          <p:cNvPicPr>
            <a:picLocks noChangeArrowheads="1"/>
          </p:cNvPicPr>
          <p:nvPr/>
        </p:nvPicPr>
        <p:blipFill>
          <a:blip r:embed="rId3"/>
          <a:srcRect r="77623"/>
          <a:stretch>
            <a:fillRect/>
          </a:stretch>
        </p:blipFill>
        <p:spPr bwMode="auto">
          <a:xfrm>
            <a:off x="4762500" y="3436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0" name="Picture 9"/>
          <p:cNvPicPr>
            <a:picLocks noChangeArrowheads="1"/>
          </p:cNvPicPr>
          <p:nvPr/>
        </p:nvPicPr>
        <p:blipFill>
          <a:blip r:embed="rId4"/>
          <a:srcRect r="77623"/>
          <a:stretch>
            <a:fillRect/>
          </a:stretch>
        </p:blipFill>
        <p:spPr bwMode="auto">
          <a:xfrm>
            <a:off x="584200" y="54610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1" name="Rectangle 10"/>
          <p:cNvSpPr>
            <a:spLocks/>
          </p:cNvSpPr>
          <p:nvPr/>
        </p:nvSpPr>
        <p:spPr bwMode="auto">
          <a:xfrm>
            <a:off x="317500" y="4635500"/>
            <a:ext cx="2095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Not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~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 = 1 when A=0</a:t>
            </a:r>
          </a:p>
        </p:txBody>
      </p:sp>
      <p:pic>
        <p:nvPicPr>
          <p:cNvPr id="56332" name="Picture 11"/>
          <p:cNvPicPr>
            <a:picLocks noChangeArrowheads="1"/>
          </p:cNvPicPr>
          <p:nvPr/>
        </p:nvPicPr>
        <p:blipFill>
          <a:blip r:embed="rId5"/>
          <a:srcRect r="77623"/>
          <a:stretch>
            <a:fillRect/>
          </a:stretch>
        </p:blipFill>
        <p:spPr bwMode="auto">
          <a:xfrm>
            <a:off x="4762500" y="5468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3" name="Rectangle 12"/>
          <p:cNvSpPr>
            <a:spLocks/>
          </p:cNvSpPr>
          <p:nvPr/>
        </p:nvSpPr>
        <p:spPr bwMode="auto">
          <a:xfrm>
            <a:off x="3568700" y="4635500"/>
            <a:ext cx="51816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Exclusive-Or (</a:t>
            </a:r>
            <a:r>
              <a:rPr lang="en-US" b="0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Xor</a:t>
            </a: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)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^B = 1 when either A=1 or B=1, but not both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Application of Boolean Algebra</a:t>
            </a:r>
          </a:p>
        </p:txBody>
      </p:sp>
      <p:sp>
        <p:nvSpPr>
          <p:cNvPr id="5734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Applied to Digital Systems by Claude Shannon</a:t>
            </a:r>
          </a:p>
          <a:p>
            <a:pPr marL="552450" lvl="1" eaLnBrk="1" hangingPunct="1"/>
            <a:r>
              <a:rPr lang="en-US"/>
              <a:t>1937 MIT Master’s Thesis</a:t>
            </a:r>
          </a:p>
          <a:p>
            <a:pPr marL="552450" lvl="1" eaLnBrk="1" hangingPunct="1"/>
            <a:r>
              <a:rPr lang="en-US"/>
              <a:t>Reason about networks of relay switches</a:t>
            </a:r>
          </a:p>
          <a:p>
            <a:pPr marL="838200" lvl="2" eaLnBrk="1" hangingPunct="1"/>
            <a:r>
              <a:rPr lang="en-US"/>
              <a:t>Encode closed switch as 1, open switch as 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7175" y="3863975"/>
            <a:ext cx="3048000" cy="1143000"/>
            <a:chOff x="0" y="0"/>
            <a:chExt cx="1920" cy="720"/>
          </a:xfrm>
        </p:grpSpPr>
        <p:sp>
          <p:nvSpPr>
            <p:cNvPr id="57359" name="Line 6"/>
            <p:cNvSpPr>
              <a:spLocks noChangeShapeType="1"/>
            </p:cNvSpPr>
            <p:nvPr/>
          </p:nvSpPr>
          <p:spPr bwMode="auto">
            <a:xfrm rot="10800000" flipH="1">
              <a:off x="288" y="0"/>
              <a:ext cx="672" cy="38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0" name="Line 7"/>
            <p:cNvSpPr>
              <a:spLocks noChangeShapeType="1"/>
            </p:cNvSpPr>
            <p:nvPr/>
          </p:nvSpPr>
          <p:spPr bwMode="auto">
            <a:xfrm>
              <a:off x="288" y="384"/>
              <a:ext cx="672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1" name="Line 8"/>
            <p:cNvSpPr>
              <a:spLocks noChangeShapeType="1"/>
            </p:cNvSpPr>
            <p:nvPr/>
          </p:nvSpPr>
          <p:spPr bwMode="auto">
            <a:xfrm>
              <a:off x="960" y="0"/>
              <a:ext cx="672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2" name="Line 9"/>
            <p:cNvSpPr>
              <a:spLocks noChangeShapeType="1"/>
            </p:cNvSpPr>
            <p:nvPr/>
          </p:nvSpPr>
          <p:spPr bwMode="auto">
            <a:xfrm rot="10800000" flipH="1">
              <a:off x="960" y="336"/>
              <a:ext cx="672" cy="38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3" name="Rectangle 10"/>
            <p:cNvSpPr>
              <a:spLocks/>
            </p:cNvSpPr>
            <p:nvPr/>
          </p:nvSpPr>
          <p:spPr bwMode="auto">
            <a:xfrm>
              <a:off x="567" y="3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</a:t>
              </a:r>
            </a:p>
          </p:txBody>
        </p:sp>
        <p:sp>
          <p:nvSpPr>
            <p:cNvPr id="57364" name="Rectangle 11"/>
            <p:cNvSpPr>
              <a:spLocks/>
            </p:cNvSpPr>
            <p:nvPr/>
          </p:nvSpPr>
          <p:spPr bwMode="auto">
            <a:xfrm>
              <a:off x="577" y="48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~A</a:t>
              </a:r>
            </a:p>
          </p:txBody>
        </p:sp>
        <p:sp>
          <p:nvSpPr>
            <p:cNvPr id="57365" name="Rectangle 12"/>
            <p:cNvSpPr>
              <a:spLocks/>
            </p:cNvSpPr>
            <p:nvPr/>
          </p:nvSpPr>
          <p:spPr bwMode="auto">
            <a:xfrm>
              <a:off x="1057" y="3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~B</a:t>
              </a:r>
            </a:p>
          </p:txBody>
        </p:sp>
        <p:sp>
          <p:nvSpPr>
            <p:cNvPr id="57366" name="Rectangle 13"/>
            <p:cNvSpPr>
              <a:spLocks/>
            </p:cNvSpPr>
            <p:nvPr/>
          </p:nvSpPr>
          <p:spPr bwMode="auto">
            <a:xfrm>
              <a:off x="1067" y="48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</a:t>
              </a:r>
            </a:p>
          </p:txBody>
        </p:sp>
        <p:sp>
          <p:nvSpPr>
            <p:cNvPr id="57367" name="Line 14"/>
            <p:cNvSpPr>
              <a:spLocks noChangeShapeType="1"/>
            </p:cNvSpPr>
            <p:nvPr/>
          </p:nvSpPr>
          <p:spPr bwMode="auto">
            <a:xfrm>
              <a:off x="1632" y="336"/>
              <a:ext cx="1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8" name="Line 15"/>
            <p:cNvSpPr>
              <a:spLocks noChangeShapeType="1"/>
            </p:cNvSpPr>
            <p:nvPr/>
          </p:nvSpPr>
          <p:spPr bwMode="auto">
            <a:xfrm>
              <a:off x="96" y="384"/>
              <a:ext cx="1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9" name="Oval 16"/>
            <p:cNvSpPr>
              <a:spLocks/>
            </p:cNvSpPr>
            <p:nvPr/>
          </p:nvSpPr>
          <p:spPr bwMode="auto">
            <a:xfrm>
              <a:off x="0" y="336"/>
              <a:ext cx="96" cy="9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70" name="Oval 17"/>
            <p:cNvSpPr>
              <a:spLocks/>
            </p:cNvSpPr>
            <p:nvPr/>
          </p:nvSpPr>
          <p:spPr bwMode="auto">
            <a:xfrm>
              <a:off x="1824" y="288"/>
              <a:ext cx="96" cy="9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2546" name="Rectangle 18"/>
          <p:cNvSpPr>
            <a:spLocks/>
          </p:cNvSpPr>
          <p:nvPr/>
        </p:nvSpPr>
        <p:spPr bwMode="auto">
          <a:xfrm>
            <a:off x="4940300" y="3530600"/>
            <a:ext cx="2693988" cy="1943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Connection when</a:t>
            </a:r>
          </a:p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A&amp;~B | ~A&amp;B</a:t>
            </a:r>
          </a:p>
          <a:p>
            <a:pPr eaLnBrk="1" hangingPunct="1"/>
            <a:endParaRPr lang="en-US">
              <a:solidFill>
                <a:srgbClr val="8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663700" y="3378200"/>
            <a:ext cx="2819400" cy="838200"/>
            <a:chOff x="0" y="0"/>
            <a:chExt cx="1776" cy="528"/>
          </a:xfrm>
        </p:grpSpPr>
        <p:sp>
          <p:nvSpPr>
            <p:cNvPr id="57357" name="Freeform 20"/>
            <p:cNvSpPr>
              <a:spLocks/>
            </p:cNvSpPr>
            <p:nvPr/>
          </p:nvSpPr>
          <p:spPr bwMode="auto">
            <a:xfrm>
              <a:off x="0" y="240"/>
              <a:ext cx="1776" cy="288"/>
            </a:xfrm>
            <a:custGeom>
              <a:avLst/>
              <a:gdLst>
                <a:gd name="T0" fmla="*/ 0 w 21600"/>
                <a:gd name="T1" fmla="*/ 21600 h 21600"/>
                <a:gd name="T2" fmla="*/ 3503 w 21600"/>
                <a:gd name="T3" fmla="*/ 21600 h 21600"/>
                <a:gd name="T4" fmla="*/ 11092 w 21600"/>
                <a:gd name="T5" fmla="*/ 0 h 21600"/>
                <a:gd name="T6" fmla="*/ 18681 w 21600"/>
                <a:gd name="T7" fmla="*/ 18000 h 21600"/>
                <a:gd name="T8" fmla="*/ 21600 w 21600"/>
                <a:gd name="T9" fmla="*/ 1800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21600"/>
                  </a:moveTo>
                  <a:lnTo>
                    <a:pt x="3503" y="21600"/>
                  </a:lnTo>
                  <a:cubicBezTo>
                    <a:pt x="5351" y="18000"/>
                    <a:pt x="8891" y="0"/>
                    <a:pt x="11092" y="0"/>
                  </a:cubicBezTo>
                  <a:cubicBezTo>
                    <a:pt x="13293" y="0"/>
                    <a:pt x="16930" y="15000"/>
                    <a:pt x="18681" y="18000"/>
                  </a:cubicBezTo>
                  <a:lnTo>
                    <a:pt x="21600" y="18000"/>
                  </a:ln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58" name="Rectangle 21"/>
            <p:cNvSpPr>
              <a:spLocks/>
            </p:cNvSpPr>
            <p:nvPr/>
          </p:nvSpPr>
          <p:spPr bwMode="auto">
            <a:xfrm>
              <a:off x="714" y="0"/>
              <a:ext cx="469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>
                  <a:solidFill>
                    <a:srgbClr val="CC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A&amp;~B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587500" y="4673600"/>
            <a:ext cx="2819400" cy="914400"/>
            <a:chOff x="0" y="0"/>
            <a:chExt cx="1776" cy="576"/>
          </a:xfrm>
        </p:grpSpPr>
        <p:sp>
          <p:nvSpPr>
            <p:cNvPr id="57355" name="Freeform 23"/>
            <p:cNvSpPr>
              <a:spLocks/>
            </p:cNvSpPr>
            <p:nvPr/>
          </p:nvSpPr>
          <p:spPr bwMode="auto">
            <a:xfrm rot="10800000" flipH="1">
              <a:off x="0" y="0"/>
              <a:ext cx="1776" cy="288"/>
            </a:xfrm>
            <a:custGeom>
              <a:avLst/>
              <a:gdLst>
                <a:gd name="T0" fmla="*/ 0 w 21600"/>
                <a:gd name="T1" fmla="*/ 21600 h 21600"/>
                <a:gd name="T2" fmla="*/ 3503 w 21600"/>
                <a:gd name="T3" fmla="*/ 21600 h 21600"/>
                <a:gd name="T4" fmla="*/ 11092 w 21600"/>
                <a:gd name="T5" fmla="*/ 0 h 21600"/>
                <a:gd name="T6" fmla="*/ 18681 w 21600"/>
                <a:gd name="T7" fmla="*/ 18000 h 21600"/>
                <a:gd name="T8" fmla="*/ 21600 w 21600"/>
                <a:gd name="T9" fmla="*/ 1800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21600"/>
                  </a:moveTo>
                  <a:lnTo>
                    <a:pt x="3503" y="21600"/>
                  </a:lnTo>
                  <a:cubicBezTo>
                    <a:pt x="5351" y="18000"/>
                    <a:pt x="8891" y="0"/>
                    <a:pt x="11092" y="0"/>
                  </a:cubicBezTo>
                  <a:cubicBezTo>
                    <a:pt x="13293" y="0"/>
                    <a:pt x="16930" y="15000"/>
                    <a:pt x="18681" y="18000"/>
                  </a:cubicBezTo>
                  <a:lnTo>
                    <a:pt x="21600" y="18000"/>
                  </a:ln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56" name="Rectangle 24"/>
            <p:cNvSpPr>
              <a:spLocks/>
            </p:cNvSpPr>
            <p:nvPr/>
          </p:nvSpPr>
          <p:spPr bwMode="auto">
            <a:xfrm>
              <a:off x="762" y="336"/>
              <a:ext cx="469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>
                  <a:solidFill>
                    <a:srgbClr val="CC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~A&amp;B</a:t>
              </a:r>
            </a:p>
          </p:txBody>
        </p:sp>
      </p:grpSp>
      <p:sp>
        <p:nvSpPr>
          <p:cNvPr id="22553" name="Rectangle 25"/>
          <p:cNvSpPr>
            <a:spLocks/>
          </p:cNvSpPr>
          <p:nvPr/>
        </p:nvSpPr>
        <p:spPr bwMode="auto">
          <a:xfrm>
            <a:off x="5092700" y="5130800"/>
            <a:ext cx="984250" cy="469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50800" tIns="50800" rIns="4572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= A^B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6" grpId="0" autoUpdateAnimBg="0"/>
      <p:bldP spid="2255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information as bits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Bit-level manipulations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Integers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Conversion, casting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Expanding, truncating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Summary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General Boolean Algebras</a:t>
            </a:r>
          </a:p>
        </p:txBody>
      </p:sp>
      <p:sp>
        <p:nvSpPr>
          <p:cNvPr id="5837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Operate on Bit Vectors</a:t>
            </a:r>
          </a:p>
          <a:p>
            <a:pPr marL="552450" lvl="1" eaLnBrk="1" hangingPunct="1"/>
            <a:r>
              <a:rPr lang="en-US"/>
              <a:t>Operations applied bitwise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All of the Properties of Boolean Algebra Apply</a:t>
            </a:r>
          </a:p>
        </p:txBody>
      </p:sp>
      <p:sp>
        <p:nvSpPr>
          <p:cNvPr id="58374" name="Rectangle 5"/>
          <p:cNvSpPr>
            <a:spLocks/>
          </p:cNvSpPr>
          <p:nvPr/>
        </p:nvSpPr>
        <p:spPr bwMode="auto">
          <a:xfrm>
            <a:off x="7874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8636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6" name="Rectangle 7"/>
          <p:cNvSpPr>
            <a:spLocks/>
          </p:cNvSpPr>
          <p:nvPr/>
        </p:nvSpPr>
        <p:spPr bwMode="auto">
          <a:xfrm>
            <a:off x="26162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2692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8" name="Rectangle 9"/>
          <p:cNvSpPr>
            <a:spLocks/>
          </p:cNvSpPr>
          <p:nvPr/>
        </p:nvSpPr>
        <p:spPr bwMode="auto">
          <a:xfrm>
            <a:off x="44450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4597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80" name="Rectangle 11"/>
          <p:cNvSpPr>
            <a:spLocks/>
          </p:cNvSpPr>
          <p:nvPr/>
        </p:nvSpPr>
        <p:spPr bwMode="auto">
          <a:xfrm>
            <a:off x="6348413" y="2349500"/>
            <a:ext cx="1679575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6426200" y="298132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787400" y="3035300"/>
            <a:ext cx="16779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</a:p>
        </p:txBody>
      </p:sp>
      <p:sp>
        <p:nvSpPr>
          <p:cNvPr id="23566" name="Rectangle 14"/>
          <p:cNvSpPr>
            <a:spLocks/>
          </p:cNvSpPr>
          <p:nvPr/>
        </p:nvSpPr>
        <p:spPr bwMode="auto">
          <a:xfrm>
            <a:off x="29210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3567" name="Rectangle 15"/>
          <p:cNvSpPr>
            <a:spLocks/>
          </p:cNvSpPr>
          <p:nvPr/>
        </p:nvSpPr>
        <p:spPr bwMode="auto">
          <a:xfrm>
            <a:off x="4749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3568" name="Rectangle 16"/>
          <p:cNvSpPr>
            <a:spLocks/>
          </p:cNvSpPr>
          <p:nvPr/>
        </p:nvSpPr>
        <p:spPr bwMode="auto">
          <a:xfrm>
            <a:off x="6654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build="p" autoUpdateAnimBg="0"/>
      <p:bldP spid="23566" grpId="0" build="p" autoUpdateAnimBg="0"/>
      <p:bldP spid="23567" grpId="0" build="p" autoUpdateAnimBg="0"/>
      <p:bldP spid="23568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Representing &amp; Manipulating Sets</a:t>
            </a:r>
            <a:endParaRPr lang="en-US"/>
          </a:p>
        </p:txBody>
      </p:sp>
      <p:sp>
        <p:nvSpPr>
          <p:cNvPr id="5939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Width </a:t>
            </a:r>
            <a:r>
              <a:rPr lang="en-US" dirty="0" err="1" smtClean="0"/>
              <a:t>w</a:t>
            </a:r>
            <a:r>
              <a:rPr lang="en-US" dirty="0" smtClean="0"/>
              <a:t> bit vector represents subsets of {0, …, </a:t>
            </a:r>
            <a:r>
              <a:rPr lang="en-US" dirty="0" err="1" smtClean="0"/>
              <a:t>w</a:t>
            </a:r>
            <a:r>
              <a:rPr lang="en-US" dirty="0" smtClean="0"/>
              <a:t>–1}</a:t>
            </a:r>
          </a:p>
          <a:p>
            <a:pPr lvl="1"/>
            <a:r>
              <a:rPr lang="en-US" dirty="0" err="1" smtClean="0"/>
              <a:t>aj</a:t>
            </a:r>
            <a:r>
              <a:rPr lang="en-US" dirty="0" smtClean="0"/>
              <a:t> = 1 if </a:t>
            </a:r>
            <a:r>
              <a:rPr lang="en-US" dirty="0" err="1" smtClean="0"/>
              <a:t>j</a:t>
            </a:r>
            <a:r>
              <a:rPr lang="en-US" dirty="0" smtClean="0"/>
              <a:t>  ∈ A</a:t>
            </a:r>
          </a:p>
          <a:p>
            <a:pPr lvl="2"/>
            <a:endParaRPr lang="en-US" dirty="0" smtClean="0">
              <a:sym typeface="Monaco" charset="0"/>
            </a:endParaRPr>
          </a:p>
          <a:p>
            <a:pPr lvl="2"/>
            <a:r>
              <a:rPr lang="en-US" dirty="0" smtClean="0">
                <a:sym typeface="Monaco" charset="0"/>
              </a:rPr>
              <a:t> 01101001	{ 0, 3, 5, 6 }</a:t>
            </a:r>
          </a:p>
          <a:p>
            <a:pPr lvl="2"/>
            <a:r>
              <a:rPr lang="en-US" dirty="0" smtClean="0">
                <a:sym typeface="Monaco" charset="0"/>
              </a:rPr>
              <a:t> </a:t>
            </a:r>
            <a:r>
              <a:rPr lang="en-US" i="1" dirty="0" smtClean="0">
                <a:sym typeface="Monaco" charset="0"/>
              </a:rPr>
              <a:t>7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65</a:t>
            </a:r>
            <a:r>
              <a:rPr lang="en-US" i="1" dirty="0" smtClean="0">
                <a:sym typeface="Monaco" charset="0"/>
              </a:rPr>
              <a:t>4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3</a:t>
            </a:r>
            <a:r>
              <a:rPr lang="en-US" i="1" dirty="0" smtClean="0">
                <a:sym typeface="Monaco" charset="0"/>
              </a:rPr>
              <a:t>21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pPr lvl="2"/>
            <a:endParaRPr lang="en-US" dirty="0" smtClean="0">
              <a:sym typeface="Monaco" charset="0"/>
            </a:endParaRPr>
          </a:p>
          <a:p>
            <a:pPr lvl="2"/>
            <a:r>
              <a:rPr lang="en-US" dirty="0" smtClean="0">
                <a:sym typeface="Monaco" charset="0"/>
              </a:rPr>
              <a:t> 01010101	{ 0, 2, 4, 6 }</a:t>
            </a:r>
          </a:p>
          <a:p>
            <a:pPr lvl="2"/>
            <a:r>
              <a:rPr lang="en-US" dirty="0" smtClean="0">
                <a:sym typeface="Monaco" charset="0"/>
              </a:rPr>
              <a:t> </a:t>
            </a:r>
            <a:r>
              <a:rPr lang="en-US" i="1" dirty="0" smtClean="0">
                <a:sym typeface="Monaco" charset="0"/>
              </a:rPr>
              <a:t>7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6</a:t>
            </a:r>
            <a:r>
              <a:rPr lang="en-US" i="1" dirty="0" smtClean="0">
                <a:sym typeface="Monaco" charset="0"/>
              </a:rPr>
              <a:t>5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4</a:t>
            </a:r>
            <a:r>
              <a:rPr lang="en-US" i="1" dirty="0" smtClean="0">
                <a:sym typeface="Monaco" charset="0"/>
              </a:rPr>
              <a:t>3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2</a:t>
            </a:r>
            <a:r>
              <a:rPr lang="en-US" i="1" dirty="0" smtClean="0">
                <a:sym typeface="Monaco" charset="0"/>
              </a:rPr>
              <a:t>1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&amp;    Intersection		01000001	{ 0, 6 }</a:t>
            </a:r>
          </a:p>
          <a:p>
            <a:pPr lvl="1"/>
            <a:r>
              <a:rPr lang="en-US" dirty="0" smtClean="0"/>
              <a:t>|     Union			01111101	{ 0, 2, 3, 4, 5, 6 }</a:t>
            </a:r>
          </a:p>
          <a:p>
            <a:pPr lvl="1"/>
            <a:r>
              <a:rPr lang="en-US" dirty="0" smtClean="0"/>
              <a:t>^	    Symmetric difference	00111100	{ 2, 3, 4, 5 }</a:t>
            </a:r>
          </a:p>
          <a:p>
            <a:pPr lvl="1"/>
            <a:r>
              <a:rPr lang="en-US" dirty="0" smtClean="0"/>
              <a:t>~	    Complement		10101010	{ 1, 3, 5, 7 }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Bit-Level Operations in C</a:t>
            </a:r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Operations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/>
              <a:t>, 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/>
              <a:t>, 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/>
              <a:t>, 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/>
              <a:t> Available in C</a:t>
            </a:r>
          </a:p>
          <a:p>
            <a:pPr marL="552450" lvl="1" eaLnBrk="1" hangingPunct="1"/>
            <a:r>
              <a:rPr lang="en-US"/>
              <a:t>Apply to any “integral” data type</a:t>
            </a:r>
          </a:p>
          <a:p>
            <a:pPr marL="838200" lvl="2" eaLnBrk="1" hangingPunct="1"/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long, int, short, char, unsigned</a:t>
            </a:r>
            <a:endParaRPr lang="en-US" sz="180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/>
              <a:t>View arguments as bit vectors</a:t>
            </a:r>
          </a:p>
          <a:p>
            <a:pPr marL="552450" lvl="1" eaLnBrk="1" hangingPunct="1"/>
            <a:r>
              <a:rPr lang="en-US"/>
              <a:t>Arguments applied bit-wise</a:t>
            </a:r>
          </a:p>
          <a:p>
            <a:pPr eaLnBrk="1" hangingPunct="1"/>
            <a:r>
              <a:rPr lang="en-US"/>
              <a:t>Examples (Char data type)</a:t>
            </a:r>
          </a:p>
          <a:p>
            <a:pPr marL="552450" lvl="1" eaLnBrk="1" hangingPunct="1"/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➙ 0xBE</a:t>
            </a:r>
            <a:endParaRPr lang="en-US" sz="180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~01000001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➙ 10111110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➙ 0xFF</a:t>
            </a:r>
            <a:endParaRPr lang="en-US" sz="180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~00000000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➙ 11111111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➙ 0x41</a:t>
            </a:r>
            <a:endParaRPr lang="en-US" sz="180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 &amp; 01010101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➙ 01000001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➙ 0x7D</a:t>
            </a:r>
            <a:endParaRPr lang="en-US" sz="180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 | 01010101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>
                <a:latin typeface="Monaco" charset="0"/>
                <a:ea typeface="Zapf Dingbats" charset="2"/>
                <a:cs typeface="Zapf Dingbats" charset="2"/>
                <a:sym typeface="Monaco" charset="0"/>
              </a:rPr>
              <a:t>➙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 01111101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aseline="-6000"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Contrast: Logic Operations in C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Contrast to Logical Operators</a:t>
            </a:r>
          </a:p>
          <a:p>
            <a:pPr marL="552450" lvl="1" eaLnBrk="1" hangingPunct="1"/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&amp;&amp;, ||, !</a:t>
            </a:r>
            <a:endParaRPr lang="en-US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dirty="0"/>
              <a:t>View 0 as “False”</a:t>
            </a:r>
          </a:p>
          <a:p>
            <a:pPr marL="838200" lvl="2" eaLnBrk="1" hangingPunct="1"/>
            <a:r>
              <a:rPr lang="en-US" dirty="0"/>
              <a:t>Anything nonzero as “True”</a:t>
            </a:r>
          </a:p>
          <a:p>
            <a:pPr marL="838200" lvl="2" eaLnBrk="1" hangingPunct="1"/>
            <a:r>
              <a:rPr lang="en-US" dirty="0"/>
              <a:t>Always return 0 or 1</a:t>
            </a:r>
          </a:p>
          <a:p>
            <a:pPr marL="838200" lvl="2" eaLnBrk="1" hangingPunct="1"/>
            <a:r>
              <a:rPr lang="en-US" dirty="0">
                <a:solidFill>
                  <a:srgbClr val="980002"/>
                </a:solidFill>
              </a:rPr>
              <a:t>Early termination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 ➙  0x00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>
              <a:spcBef>
                <a:spcPts val="2100"/>
              </a:spcBef>
            </a:pP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&amp;&amp; *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dirty="0"/>
              <a:t>	(avoids null pointer access)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Shift Operations</a:t>
            </a:r>
          </a:p>
        </p:txBody>
      </p:sp>
      <p:sp>
        <p:nvSpPr>
          <p:cNvPr id="6246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Left Shift: 	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x &lt;&lt; y</a:t>
            </a:r>
            <a:endParaRPr lang="en-US"/>
          </a:p>
          <a:p>
            <a:pPr marL="552450" lvl="1" eaLnBrk="1" hangingPunct="1"/>
            <a:r>
              <a:rPr lang="en-US"/>
              <a:t>Shift bit-vector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x</a:t>
            </a:r>
            <a:r>
              <a:rPr lang="en-US"/>
              <a:t> left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y</a:t>
            </a:r>
            <a:r>
              <a:rPr lang="en-US"/>
              <a:t> positions</a:t>
            </a:r>
          </a:p>
          <a:p>
            <a:pPr marL="1181100" lvl="3" eaLnBrk="1" hangingPunct="1"/>
            <a:r>
              <a:rPr lang="en-US"/>
              <a:t>Throw away extra bits on left</a:t>
            </a:r>
          </a:p>
          <a:p>
            <a:pPr marL="838200" lvl="2" eaLnBrk="1" hangingPunct="1"/>
            <a:r>
              <a:rPr lang="en-US"/>
              <a:t>Fill with 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</a:t>
            </a:r>
            <a:r>
              <a:rPr lang="en-US"/>
              <a:t>’s on right</a:t>
            </a:r>
          </a:p>
          <a:p>
            <a:pPr eaLnBrk="1" hangingPunct="1"/>
            <a:r>
              <a:rPr lang="en-US"/>
              <a:t>Right Shift: 	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x &gt;&gt; y</a:t>
            </a:r>
            <a:endParaRPr lang="en-US"/>
          </a:p>
          <a:p>
            <a:pPr marL="552450" lvl="1" eaLnBrk="1" hangingPunct="1"/>
            <a:r>
              <a:rPr lang="en-US"/>
              <a:t>Shift bit-vector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x</a:t>
            </a:r>
            <a:r>
              <a:rPr lang="en-US"/>
              <a:t> right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y</a:t>
            </a:r>
            <a:r>
              <a:rPr lang="en-US"/>
              <a:t> positions</a:t>
            </a:r>
          </a:p>
          <a:p>
            <a:pPr marL="838200" lvl="2" eaLnBrk="1" hangingPunct="1"/>
            <a:r>
              <a:rPr lang="en-US"/>
              <a:t>Throw away extra bits on right</a:t>
            </a:r>
          </a:p>
          <a:p>
            <a:pPr marL="552450" lvl="1" eaLnBrk="1" hangingPunct="1"/>
            <a:r>
              <a:rPr lang="en-US"/>
              <a:t>Logical shift</a:t>
            </a:r>
          </a:p>
          <a:p>
            <a:pPr marL="838200" lvl="2" eaLnBrk="1" hangingPunct="1"/>
            <a:r>
              <a:rPr lang="en-US"/>
              <a:t>Fill with 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</a:t>
            </a:r>
            <a:r>
              <a:rPr lang="en-US"/>
              <a:t>’s on left</a:t>
            </a:r>
          </a:p>
          <a:p>
            <a:pPr marL="552450" lvl="1" eaLnBrk="1" hangingPunct="1"/>
            <a:r>
              <a:rPr lang="en-US"/>
              <a:t>Arithmetic shift</a:t>
            </a:r>
          </a:p>
          <a:p>
            <a:pPr marL="838200" lvl="2" eaLnBrk="1" hangingPunct="1"/>
            <a:r>
              <a:rPr lang="en-US"/>
              <a:t>Replicate most significant bit on right</a:t>
            </a:r>
          </a:p>
          <a:p>
            <a:pPr eaLnBrk="1" hangingPunct="1"/>
            <a:r>
              <a:rPr lang="en-US"/>
              <a:t>Undefined Behavior</a:t>
            </a:r>
          </a:p>
          <a:p>
            <a:pPr marL="552450" lvl="1" eaLnBrk="1" hangingPunct="1"/>
            <a:r>
              <a:rPr lang="en-US"/>
              <a:t>Shift amount &lt; 0 or ≥ word size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81800" y="1371600"/>
            <a:ext cx="1371600" cy="457200"/>
            <a:chOff x="0" y="0"/>
            <a:chExt cx="864" cy="288"/>
          </a:xfrm>
        </p:grpSpPr>
        <p:sp>
          <p:nvSpPr>
            <p:cNvPr id="62552" name="Rectangle 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3" name="Rectangle 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01100010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76863" y="1371600"/>
            <a:ext cx="1436687" cy="457200"/>
            <a:chOff x="0" y="0"/>
            <a:chExt cx="904" cy="288"/>
          </a:xfrm>
        </p:grpSpPr>
        <p:sp>
          <p:nvSpPr>
            <p:cNvPr id="62550" name="Rectangle 9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1" name="Rectangle 10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48" name="Rectangle 1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9" name="Rectangle 1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410200" y="1828800"/>
            <a:ext cx="1371600" cy="457200"/>
            <a:chOff x="0" y="0"/>
            <a:chExt cx="864" cy="288"/>
          </a:xfrm>
        </p:grpSpPr>
        <p:sp>
          <p:nvSpPr>
            <p:cNvPr id="62546" name="Rectangle 1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7" name="Rectangle 16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44" name="Rectangle 1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5" name="Rectangle 1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410200" y="2286000"/>
            <a:ext cx="1371600" cy="457200"/>
            <a:chOff x="0" y="0"/>
            <a:chExt cx="864" cy="288"/>
          </a:xfrm>
        </p:grpSpPr>
        <p:sp>
          <p:nvSpPr>
            <p:cNvPr id="62542" name="Rectangle 2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3" name="Rectangle 22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40" name="Rectangle 2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1" name="Rectangle 2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5410200" y="2743200"/>
            <a:ext cx="1371600" cy="457200"/>
            <a:chOff x="0" y="0"/>
            <a:chExt cx="864" cy="288"/>
          </a:xfrm>
        </p:grpSpPr>
        <p:sp>
          <p:nvSpPr>
            <p:cNvPr id="62538" name="Rectangle 2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9" name="Rectangle 28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6781800" y="3581400"/>
            <a:ext cx="1371600" cy="457200"/>
            <a:chOff x="0" y="0"/>
            <a:chExt cx="864" cy="288"/>
          </a:xfrm>
        </p:grpSpPr>
        <p:sp>
          <p:nvSpPr>
            <p:cNvPr id="62536" name="Rectangle 3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7" name="Rectangle 3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10100010</a:t>
              </a: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5376863" y="3581400"/>
            <a:ext cx="1436687" cy="457200"/>
            <a:chOff x="0" y="0"/>
            <a:chExt cx="904" cy="288"/>
          </a:xfrm>
        </p:grpSpPr>
        <p:sp>
          <p:nvSpPr>
            <p:cNvPr id="62534" name="Rectangle 33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5" name="Rectangle 34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32" name="Rectangle 3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3" name="Rectangle 3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5410200" y="4038600"/>
            <a:ext cx="1371600" cy="457200"/>
            <a:chOff x="0" y="0"/>
            <a:chExt cx="864" cy="288"/>
          </a:xfrm>
        </p:grpSpPr>
        <p:sp>
          <p:nvSpPr>
            <p:cNvPr id="62530" name="Rectangle 3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1" name="Rectangle 40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28" name="Rectangle 4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9" name="Rectangle 4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5410200" y="4495800"/>
            <a:ext cx="1371600" cy="457200"/>
            <a:chOff x="0" y="0"/>
            <a:chExt cx="864" cy="288"/>
          </a:xfrm>
        </p:grpSpPr>
        <p:sp>
          <p:nvSpPr>
            <p:cNvPr id="62526" name="Rectangle 4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7" name="Rectangle 46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24" name="Rectangle 4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5" name="Rectangle 4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5410200" y="4953000"/>
            <a:ext cx="1371600" cy="457200"/>
            <a:chOff x="0" y="0"/>
            <a:chExt cx="864" cy="288"/>
          </a:xfrm>
        </p:grpSpPr>
        <p:sp>
          <p:nvSpPr>
            <p:cNvPr id="62522" name="Rectangle 5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3" name="Rectangle 52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8" name="Group 53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20" name="Rectangle 5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1" name="Rectangle 5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18" name="Rectangle 5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9" name="Rectangle 5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0" name="Group 59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6" name="Rectangle 6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7" name="Rectangle 6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1" name="Group 62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4" name="Rectangle 63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5" name="Rectangle 64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2" name="Group 65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2" name="Rectangle 6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3" name="Rectangle 6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3" name="Group 68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0" name="Rectangle 6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1" name="Rectangle 70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4" name="Group 71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08" name="Rectangle 7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9" name="Rectangle 7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5" name="Group 74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06" name="Rectangle 7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7" name="Rectangle 76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6" name="Group 7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04" name="Rectangle 7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5" name="Rectangle 7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7" name="Group 80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02" name="Rectangle 8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3" name="Rectangle 82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00" name="Rectangle 8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1" name="Rectangle 8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498" name="Rectangle 8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499" name="Rectangle 8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Addition, negation, multiplication, shifting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Summary</a:t>
            </a:r>
            <a:endParaRPr lang="en-US" dirty="0">
              <a:solidFill>
                <a:srgbClr val="A6A6A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Encoding Integers</a:t>
            </a:r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1752600" y="2362200"/>
            <a:ext cx="34290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x =  15213;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 = -15213;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305800" cy="3505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 </a:t>
            </a:r>
            <a:r>
              <a:rPr lang="en-US" dirty="0" smtClean="0">
                <a:latin typeface="Courier New" pitchFamily="49" charset="0"/>
              </a:rPr>
              <a:t>short</a:t>
            </a:r>
            <a:r>
              <a:rPr lang="en-US" dirty="0" smtClean="0"/>
              <a:t> 2 bytes long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Sign Bit</a:t>
            </a:r>
          </a:p>
          <a:p>
            <a:pPr lvl="1" eaLnBrk="1" hangingPunct="1">
              <a:defRPr/>
            </a:pPr>
            <a:r>
              <a:rPr lang="en-US" dirty="0" smtClean="0"/>
              <a:t>For 2’s complement, most significant bit indicates sign</a:t>
            </a:r>
          </a:p>
          <a:p>
            <a:pPr lvl="2" eaLnBrk="1" hangingPunct="1">
              <a:defRPr/>
            </a:pPr>
            <a:r>
              <a:rPr lang="en-US" dirty="0" smtClean="0"/>
              <a:t>0 for nonnegative</a:t>
            </a:r>
          </a:p>
          <a:p>
            <a:pPr lvl="2" eaLnBrk="1" hangingPunct="1">
              <a:defRPr/>
            </a:pPr>
            <a:r>
              <a:rPr lang="en-US" dirty="0" smtClean="0"/>
              <a:t>1 for negative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800600" y="1524000"/>
          <a:ext cx="3340100" cy="596900"/>
        </p:xfrm>
        <a:graphic>
          <a:graphicData uri="http://schemas.openxmlformats.org/presentationml/2006/ole">
            <p:oleObj spid="_x0000_s58370" name="Equation" r:id="rId4" imgW="3340100" imgH="596900" progId="Equation.3">
              <p:embed/>
            </p:oleObj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990600" y="1524000"/>
          <a:ext cx="2133600" cy="596900"/>
        </p:xfrm>
        <a:graphic>
          <a:graphicData uri="http://schemas.openxmlformats.org/presentationml/2006/ole">
            <p:oleObj spid="_x0000_s58371" name="Equation" r:id="rId5" imgW="2133600" imgH="596900" progId="Equation.3">
              <p:embed/>
            </p:oleObj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143000"/>
            <a:ext cx="138050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Unsigned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4800600" y="1143000"/>
            <a:ext cx="262469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Two’s Complement</a:t>
            </a:r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 flipH="1" flipV="1">
            <a:off x="6629400" y="2057400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7848600" y="2590800"/>
            <a:ext cx="714938" cy="8284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Sign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Bit</a:t>
            </a:r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/>
        </p:nvGraphicFramePr>
        <p:xfrm>
          <a:off x="1674813" y="3584575"/>
          <a:ext cx="5640387" cy="987425"/>
        </p:xfrm>
        <a:graphic>
          <a:graphicData uri="http://schemas.openxmlformats.org/presentationml/2006/ole">
            <p:oleObj spid="_x0000_s58372" name="Document" r:id="rId6" imgW="5969000" imgH="1016000" progId="Word.Document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65103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Encoding Example (Cont.)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752600" y="990600"/>
            <a:ext cx="54102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x =      15213: 00111011 01101101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y =     -15213: 11000100 10010011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920875" y="1779588"/>
          <a:ext cx="5535613" cy="5203825"/>
        </p:xfrm>
        <a:graphic>
          <a:graphicData uri="http://schemas.openxmlformats.org/presentationml/2006/ole">
            <p:oleObj spid="_x0000_s59394" name="Document" r:id="rId4" imgW="5600700" imgH="5219700" progId="Word.Document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11175"/>
            <a:ext cx="5822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Numeric Ranges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20788"/>
            <a:ext cx="4078287" cy="5224462"/>
          </a:xfrm>
        </p:spPr>
        <p:txBody>
          <a:bodyPr lIns="90487" tIns="44450" rIns="90487" bIns="44450"/>
          <a:lstStyle/>
          <a:p>
            <a:pPr marL="227013" indent="-227013">
              <a:tabLst>
                <a:tab pos="1828800" algn="l"/>
                <a:tab pos="2235200" algn="l"/>
              </a:tabLst>
              <a:defRPr/>
            </a:pPr>
            <a:r>
              <a:rPr lang="en-US" sz="2000" dirty="0" smtClean="0"/>
              <a:t>Unsigned Values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 smtClean="0"/>
              <a:t>UMin</a:t>
            </a:r>
            <a:r>
              <a:rPr lang="en-US" sz="2000" b="0" dirty="0" smtClean="0"/>
              <a:t>	=	0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 smtClean="0"/>
              <a:t>000…0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 smtClean="0"/>
              <a:t>UMax</a:t>
            </a:r>
            <a:r>
              <a:rPr lang="en-US" sz="2000" dirty="0" smtClean="0"/>
              <a:t> 	=	 </a:t>
            </a:r>
            <a:r>
              <a:rPr lang="en-US" sz="2000" b="0" dirty="0" smtClean="0"/>
              <a:t>2</a:t>
            </a:r>
            <a:r>
              <a:rPr lang="en-US" sz="2000" b="0" i="1" baseline="30000" dirty="0" smtClean="0"/>
              <a:t>w</a:t>
            </a:r>
            <a:r>
              <a:rPr lang="en-US" sz="2000" b="0" dirty="0" smtClean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 smtClean="0"/>
              <a:t>111…1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2488" y="1362075"/>
            <a:ext cx="4100512" cy="4972050"/>
          </a:xfrm>
        </p:spPr>
        <p:txBody>
          <a:bodyPr lIns="90487" tIns="44450" rIns="90487" bIns="44450"/>
          <a:lstStyle/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 smtClean="0"/>
              <a:t> Two’s Complement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 smtClean="0"/>
              <a:t>TMin</a:t>
            </a:r>
            <a:r>
              <a:rPr lang="en-US" sz="2000" b="0" dirty="0" smtClean="0"/>
              <a:t>	=	 –2</a:t>
            </a:r>
            <a:r>
              <a:rPr lang="en-US" sz="2000" b="0" i="1" baseline="30000" dirty="0" smtClean="0"/>
              <a:t>w</a:t>
            </a:r>
            <a:r>
              <a:rPr lang="en-US" sz="2000" b="0" baseline="30000" dirty="0" smtClean="0"/>
              <a:t>–1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 smtClean="0"/>
              <a:t>100…0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 smtClean="0"/>
              <a:t>TMax</a:t>
            </a:r>
            <a:r>
              <a:rPr lang="en-US" sz="2000" dirty="0" smtClean="0"/>
              <a:t> 	=	 </a:t>
            </a:r>
            <a:r>
              <a:rPr lang="en-US" sz="2000" b="0" dirty="0" smtClean="0"/>
              <a:t>2</a:t>
            </a:r>
            <a:r>
              <a:rPr lang="en-US" sz="2000" b="0" i="1" baseline="30000" dirty="0" smtClean="0"/>
              <a:t>w</a:t>
            </a:r>
            <a:r>
              <a:rPr lang="en-US" sz="2000" b="0" baseline="30000" dirty="0" smtClean="0"/>
              <a:t>–1</a:t>
            </a:r>
            <a:r>
              <a:rPr lang="en-US" sz="2000" b="0" dirty="0" smtClean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 smtClean="0"/>
              <a:t>011…1</a:t>
            </a:r>
          </a:p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 smtClean="0"/>
              <a:t> Other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dirty="0" smtClean="0"/>
              <a:t>Minus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 smtClean="0"/>
              <a:t>111…1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374775" y="4638675"/>
          <a:ext cx="5872163" cy="1914525"/>
        </p:xfrm>
        <a:graphic>
          <a:graphicData uri="http://schemas.openxmlformats.org/presentationml/2006/ole">
            <p:oleObj spid="_x0000_s60418" name="Document" r:id="rId4" imgW="6083300" imgH="1943100" progId="Word.Document.8">
              <p:embed/>
            </p:oleObj>
          </a:graphicData>
        </a:graphic>
      </p:graphicFrame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295400" y="4240152"/>
            <a:ext cx="204049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Values for </a:t>
            </a:r>
            <a:r>
              <a:rPr lang="en-US" sz="2000" i="1" dirty="0">
                <a:solidFill>
                  <a:schemeClr val="tx2"/>
                </a:solidFill>
                <a:latin typeface="Calibri" pitchFamily="34" charset="0"/>
              </a:rPr>
              <a:t>W</a:t>
            </a: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 = 16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  <p:bldP spid="107524" grpId="0" uiExpand="1" build="p"/>
      <p:bldP spid="307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30885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smtClean="0"/>
              <a:t>Values for Different Word Sizes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398837"/>
            <a:ext cx="4146550" cy="2314575"/>
          </a:xfrm>
        </p:spPr>
        <p:txBody>
          <a:bodyPr lIns="90487" tIns="44450" rIns="90487" bIns="44450"/>
          <a:lstStyle/>
          <a:p>
            <a:pPr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dirty="0" smtClean="0"/>
              <a:t>Observations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 smtClean="0"/>
              <a:t>|</a:t>
            </a:r>
            <a:r>
              <a:rPr lang="en-US" b="0" i="1" dirty="0" err="1" smtClean="0"/>
              <a:t>TMin</a:t>
            </a:r>
            <a:r>
              <a:rPr lang="en-US" b="0" i="1" dirty="0" smtClean="0"/>
              <a:t> </a:t>
            </a:r>
            <a:r>
              <a:rPr lang="en-US" b="0" dirty="0" smtClean="0"/>
              <a:t>| 	= 	</a:t>
            </a:r>
            <a:r>
              <a:rPr lang="en-US" b="0" i="1" dirty="0" err="1" smtClean="0"/>
              <a:t>TMax</a:t>
            </a:r>
            <a:r>
              <a:rPr lang="en-US" b="0" dirty="0" smtClean="0"/>
              <a:t> + 1</a:t>
            </a:r>
          </a:p>
          <a:p>
            <a:pPr lvl="2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 smtClean="0"/>
              <a:t>Asymmetric range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i="1" dirty="0" err="1" smtClean="0"/>
              <a:t>UMax</a:t>
            </a:r>
            <a:r>
              <a:rPr lang="en-US" b="0" dirty="0" smtClean="0"/>
              <a:t>	=	2 * </a:t>
            </a:r>
            <a:r>
              <a:rPr lang="en-US" b="0" i="1" dirty="0" err="1" smtClean="0"/>
              <a:t>TMax</a:t>
            </a:r>
            <a:r>
              <a:rPr lang="en-US" b="0" dirty="0" smtClean="0"/>
              <a:t> + 1 		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441325" y="1554163"/>
          <a:ext cx="8321675" cy="1798637"/>
        </p:xfrm>
        <a:graphic>
          <a:graphicData uri="http://schemas.openxmlformats.org/presentationml/2006/ole">
            <p:oleObj spid="_x0000_s61442" name="Document" r:id="rId4" imgW="8724900" imgH="1816100" progId="Word.Document.8">
              <p:embed/>
            </p:oleObj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27550" y="3398837"/>
            <a:ext cx="4968876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 Programming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#include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&lt;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limits.h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&gt;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 smtClean="0">
                <a:latin typeface="Calibri" pitchFamily="34" charset="0"/>
              </a:rPr>
              <a:t>Declares constants, e.g.,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ULONG_MAX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 smtClean="0">
                <a:latin typeface="Calibri" pitchFamily="34" charset="0"/>
              </a:rPr>
              <a:t>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LONG_MIN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 smtClean="0">
                <a:latin typeface="Calibri" pitchFamily="34" charset="0"/>
              </a:rPr>
              <a:t>Values platform specific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	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Binary Representations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89000" y="2438400"/>
            <a:ext cx="6858000" cy="2209800"/>
            <a:chOff x="0" y="0"/>
            <a:chExt cx="4320" cy="1392"/>
          </a:xfrm>
        </p:grpSpPr>
        <p:sp>
          <p:nvSpPr>
            <p:cNvPr id="41990" name="Rectangle 5"/>
            <p:cNvSpPr>
              <a:spLocks/>
            </p:cNvSpPr>
            <p:nvPr/>
          </p:nvSpPr>
          <p:spPr bwMode="auto">
            <a:xfrm>
              <a:off x="575" y="1008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991" name="Rectangle 6"/>
            <p:cNvSpPr>
              <a:spLocks/>
            </p:cNvSpPr>
            <p:nvPr/>
          </p:nvSpPr>
          <p:spPr bwMode="auto">
            <a:xfrm>
              <a:off x="575" y="384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992" name="Freeform 7"/>
            <p:cNvSpPr>
              <a:spLocks/>
            </p:cNvSpPr>
            <p:nvPr/>
          </p:nvSpPr>
          <p:spPr bwMode="auto">
            <a:xfrm>
              <a:off x="576" y="484"/>
              <a:ext cx="3732" cy="716"/>
            </a:xfrm>
            <a:custGeom>
              <a:avLst/>
              <a:gdLst>
                <a:gd name="T0" fmla="*/ 0 w 21600"/>
                <a:gd name="T1" fmla="*/ 21298 h 21600"/>
                <a:gd name="T2" fmla="*/ 948 w 21600"/>
                <a:gd name="T3" fmla="*/ 19699 h 21600"/>
                <a:gd name="T4" fmla="*/ 1775 w 21600"/>
                <a:gd name="T5" fmla="*/ 19398 h 21600"/>
                <a:gd name="T6" fmla="*/ 3302 w 21600"/>
                <a:gd name="T7" fmla="*/ 20665 h 21600"/>
                <a:gd name="T8" fmla="*/ 4636 w 21600"/>
                <a:gd name="T9" fmla="*/ 19699 h 21600"/>
                <a:gd name="T10" fmla="*/ 5397 w 21600"/>
                <a:gd name="T11" fmla="*/ 19066 h 21600"/>
                <a:gd name="T12" fmla="*/ 6164 w 21600"/>
                <a:gd name="T13" fmla="*/ 20031 h 21600"/>
                <a:gd name="T14" fmla="*/ 7111 w 21600"/>
                <a:gd name="T15" fmla="*/ 20333 h 21600"/>
                <a:gd name="T16" fmla="*/ 7685 w 21600"/>
                <a:gd name="T17" fmla="*/ 20031 h 21600"/>
                <a:gd name="T18" fmla="*/ 7878 w 21600"/>
                <a:gd name="T19" fmla="*/ 19699 h 21600"/>
                <a:gd name="T20" fmla="*/ 8132 w 21600"/>
                <a:gd name="T21" fmla="*/ 17165 h 21600"/>
                <a:gd name="T22" fmla="*/ 8832 w 21600"/>
                <a:gd name="T23" fmla="*/ 7632 h 21600"/>
                <a:gd name="T24" fmla="*/ 9339 w 21600"/>
                <a:gd name="T25" fmla="*/ 3499 h 21600"/>
                <a:gd name="T26" fmla="*/ 9913 w 21600"/>
                <a:gd name="T27" fmla="*/ 1599 h 21600"/>
                <a:gd name="T28" fmla="*/ 11054 w 21600"/>
                <a:gd name="T29" fmla="*/ 634 h 21600"/>
                <a:gd name="T30" fmla="*/ 12261 w 21600"/>
                <a:gd name="T31" fmla="*/ 965 h 21600"/>
                <a:gd name="T32" fmla="*/ 12514 w 21600"/>
                <a:gd name="T33" fmla="*/ 1267 h 21600"/>
                <a:gd name="T34" fmla="*/ 13595 w 21600"/>
                <a:gd name="T35" fmla="*/ 332 h 21600"/>
                <a:gd name="T36" fmla="*/ 13975 w 21600"/>
                <a:gd name="T37" fmla="*/ 1267 h 21600"/>
                <a:gd name="T38" fmla="*/ 14422 w 21600"/>
                <a:gd name="T39" fmla="*/ 1599 h 21600"/>
                <a:gd name="T40" fmla="*/ 15436 w 21600"/>
                <a:gd name="T41" fmla="*/ 1267 h 21600"/>
                <a:gd name="T42" fmla="*/ 15817 w 21600"/>
                <a:gd name="T43" fmla="*/ 1931 h 21600"/>
                <a:gd name="T44" fmla="*/ 16390 w 21600"/>
                <a:gd name="T45" fmla="*/ 332 h 21600"/>
                <a:gd name="T46" fmla="*/ 16710 w 21600"/>
                <a:gd name="T47" fmla="*/ 0 h 21600"/>
                <a:gd name="T48" fmla="*/ 18358 w 21600"/>
                <a:gd name="T49" fmla="*/ 12399 h 21600"/>
                <a:gd name="T50" fmla="*/ 19058 w 21600"/>
                <a:gd name="T51" fmla="*/ 19398 h 21600"/>
                <a:gd name="T52" fmla="*/ 20205 w 21600"/>
                <a:gd name="T53" fmla="*/ 21600 h 21600"/>
                <a:gd name="T54" fmla="*/ 20773 w 21600"/>
                <a:gd name="T55" fmla="*/ 21298 h 21600"/>
                <a:gd name="T56" fmla="*/ 20900 w 21600"/>
                <a:gd name="T57" fmla="*/ 20333 h 21600"/>
                <a:gd name="T58" fmla="*/ 21600 w 21600"/>
                <a:gd name="T59" fmla="*/ 19699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600"/>
                <a:gd name="T91" fmla="*/ 0 h 21600"/>
                <a:gd name="T92" fmla="*/ 21600 w 21600"/>
                <a:gd name="T93" fmla="*/ 21600 h 216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600" h="21600">
                  <a:moveTo>
                    <a:pt x="0" y="21298"/>
                  </a:moveTo>
                  <a:cubicBezTo>
                    <a:pt x="326" y="20936"/>
                    <a:pt x="610" y="19820"/>
                    <a:pt x="948" y="19699"/>
                  </a:cubicBezTo>
                  <a:cubicBezTo>
                    <a:pt x="1219" y="19579"/>
                    <a:pt x="1497" y="19488"/>
                    <a:pt x="1775" y="19398"/>
                  </a:cubicBezTo>
                  <a:cubicBezTo>
                    <a:pt x="2276" y="19850"/>
                    <a:pt x="2789" y="20212"/>
                    <a:pt x="3302" y="20665"/>
                  </a:cubicBezTo>
                  <a:cubicBezTo>
                    <a:pt x="3791" y="19760"/>
                    <a:pt x="3984" y="19911"/>
                    <a:pt x="4636" y="19699"/>
                  </a:cubicBezTo>
                  <a:cubicBezTo>
                    <a:pt x="4781" y="19549"/>
                    <a:pt x="5282" y="19066"/>
                    <a:pt x="5397" y="19066"/>
                  </a:cubicBezTo>
                  <a:cubicBezTo>
                    <a:pt x="5663" y="19066"/>
                    <a:pt x="5898" y="19880"/>
                    <a:pt x="6164" y="20031"/>
                  </a:cubicBezTo>
                  <a:cubicBezTo>
                    <a:pt x="6478" y="20182"/>
                    <a:pt x="6792" y="20212"/>
                    <a:pt x="7111" y="20333"/>
                  </a:cubicBezTo>
                  <a:cubicBezTo>
                    <a:pt x="7299" y="20212"/>
                    <a:pt x="7492" y="20182"/>
                    <a:pt x="7685" y="20031"/>
                  </a:cubicBezTo>
                  <a:cubicBezTo>
                    <a:pt x="7751" y="19971"/>
                    <a:pt x="7836" y="19941"/>
                    <a:pt x="7878" y="19699"/>
                  </a:cubicBezTo>
                  <a:cubicBezTo>
                    <a:pt x="7993" y="18945"/>
                    <a:pt x="8023" y="17950"/>
                    <a:pt x="8132" y="17165"/>
                  </a:cubicBezTo>
                  <a:cubicBezTo>
                    <a:pt x="8548" y="13937"/>
                    <a:pt x="8566" y="10921"/>
                    <a:pt x="8832" y="7632"/>
                  </a:cubicBezTo>
                  <a:cubicBezTo>
                    <a:pt x="8935" y="6305"/>
                    <a:pt x="9176" y="4616"/>
                    <a:pt x="9339" y="3499"/>
                  </a:cubicBezTo>
                  <a:cubicBezTo>
                    <a:pt x="9466" y="2594"/>
                    <a:pt x="9689" y="1810"/>
                    <a:pt x="9913" y="1599"/>
                  </a:cubicBezTo>
                  <a:cubicBezTo>
                    <a:pt x="10287" y="1207"/>
                    <a:pt x="11054" y="634"/>
                    <a:pt x="11054" y="634"/>
                  </a:cubicBezTo>
                  <a:cubicBezTo>
                    <a:pt x="11452" y="724"/>
                    <a:pt x="11856" y="784"/>
                    <a:pt x="12261" y="965"/>
                  </a:cubicBezTo>
                  <a:cubicBezTo>
                    <a:pt x="12345" y="996"/>
                    <a:pt x="12424" y="1267"/>
                    <a:pt x="12514" y="1267"/>
                  </a:cubicBezTo>
                  <a:cubicBezTo>
                    <a:pt x="12859" y="1267"/>
                    <a:pt x="13245" y="603"/>
                    <a:pt x="13595" y="332"/>
                  </a:cubicBezTo>
                  <a:cubicBezTo>
                    <a:pt x="13728" y="513"/>
                    <a:pt x="13837" y="1056"/>
                    <a:pt x="13975" y="1267"/>
                  </a:cubicBezTo>
                  <a:cubicBezTo>
                    <a:pt x="14114" y="1478"/>
                    <a:pt x="14271" y="1478"/>
                    <a:pt x="14422" y="1599"/>
                  </a:cubicBezTo>
                  <a:cubicBezTo>
                    <a:pt x="14790" y="1086"/>
                    <a:pt x="15050" y="935"/>
                    <a:pt x="15436" y="1267"/>
                  </a:cubicBezTo>
                  <a:cubicBezTo>
                    <a:pt x="15563" y="1478"/>
                    <a:pt x="15684" y="2142"/>
                    <a:pt x="15817" y="1931"/>
                  </a:cubicBezTo>
                  <a:cubicBezTo>
                    <a:pt x="16022" y="1569"/>
                    <a:pt x="16173" y="543"/>
                    <a:pt x="16390" y="332"/>
                  </a:cubicBezTo>
                  <a:cubicBezTo>
                    <a:pt x="16493" y="211"/>
                    <a:pt x="16601" y="91"/>
                    <a:pt x="16710" y="0"/>
                  </a:cubicBezTo>
                  <a:cubicBezTo>
                    <a:pt x="17682" y="4857"/>
                    <a:pt x="17851" y="5038"/>
                    <a:pt x="18358" y="12399"/>
                  </a:cubicBezTo>
                  <a:cubicBezTo>
                    <a:pt x="18539" y="15023"/>
                    <a:pt x="18527" y="18010"/>
                    <a:pt x="19058" y="19398"/>
                  </a:cubicBezTo>
                  <a:cubicBezTo>
                    <a:pt x="19855" y="18674"/>
                    <a:pt x="19445" y="17799"/>
                    <a:pt x="20205" y="21600"/>
                  </a:cubicBezTo>
                  <a:cubicBezTo>
                    <a:pt x="20393" y="21479"/>
                    <a:pt x="20592" y="21600"/>
                    <a:pt x="20773" y="21298"/>
                  </a:cubicBezTo>
                  <a:cubicBezTo>
                    <a:pt x="20839" y="21147"/>
                    <a:pt x="20839" y="20544"/>
                    <a:pt x="20900" y="20333"/>
                  </a:cubicBezTo>
                  <a:cubicBezTo>
                    <a:pt x="21063" y="19669"/>
                    <a:pt x="21401" y="19699"/>
                    <a:pt x="21600" y="19699"/>
                  </a:cubicBez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993" name="Line 8"/>
            <p:cNvSpPr>
              <a:spLocks noChangeShapeType="1"/>
            </p:cNvSpPr>
            <p:nvPr/>
          </p:nvSpPr>
          <p:spPr bwMode="auto">
            <a:xfrm flipH="1">
              <a:off x="432" y="124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994" name="Line 9"/>
            <p:cNvSpPr>
              <a:spLocks noChangeShapeType="1"/>
            </p:cNvSpPr>
            <p:nvPr/>
          </p:nvSpPr>
          <p:spPr bwMode="auto">
            <a:xfrm flipH="1">
              <a:off x="432" y="38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995" name="Rectangle 10"/>
            <p:cNvSpPr>
              <a:spLocks/>
            </p:cNvSpPr>
            <p:nvPr/>
          </p:nvSpPr>
          <p:spPr bwMode="auto">
            <a:xfrm>
              <a:off x="0" y="1152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0.0V</a:t>
              </a:r>
            </a:p>
          </p:txBody>
        </p:sp>
        <p:sp>
          <p:nvSpPr>
            <p:cNvPr id="41996" name="Rectangle 11"/>
            <p:cNvSpPr>
              <a:spLocks/>
            </p:cNvSpPr>
            <p:nvPr/>
          </p:nvSpPr>
          <p:spPr bwMode="auto">
            <a:xfrm>
              <a:off x="0" y="912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0.5V</a:t>
              </a:r>
            </a:p>
          </p:txBody>
        </p:sp>
        <p:sp>
          <p:nvSpPr>
            <p:cNvPr id="41997" name="Rectangle 12"/>
            <p:cNvSpPr>
              <a:spLocks/>
            </p:cNvSpPr>
            <p:nvPr/>
          </p:nvSpPr>
          <p:spPr bwMode="auto">
            <a:xfrm>
              <a:off x="0" y="528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2.8V</a:t>
              </a:r>
            </a:p>
          </p:txBody>
        </p:sp>
        <p:sp>
          <p:nvSpPr>
            <p:cNvPr id="41998" name="Rectangle 13"/>
            <p:cNvSpPr>
              <a:spLocks/>
            </p:cNvSpPr>
            <p:nvPr/>
          </p:nvSpPr>
          <p:spPr bwMode="auto">
            <a:xfrm>
              <a:off x="0" y="288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3.3V</a:t>
              </a:r>
            </a:p>
          </p:txBody>
        </p:sp>
        <p:sp>
          <p:nvSpPr>
            <p:cNvPr id="41999" name="Line 14"/>
            <p:cNvSpPr>
              <a:spLocks noChangeShapeType="1"/>
            </p:cNvSpPr>
            <p:nvPr/>
          </p:nvSpPr>
          <p:spPr bwMode="auto">
            <a:xfrm>
              <a:off x="576" y="96"/>
              <a:ext cx="13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000" name="Line 15"/>
            <p:cNvSpPr>
              <a:spLocks noChangeShapeType="1"/>
            </p:cNvSpPr>
            <p:nvPr/>
          </p:nvSpPr>
          <p:spPr bwMode="auto">
            <a:xfrm>
              <a:off x="2160" y="96"/>
              <a:ext cx="144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001" name="Line 16"/>
            <p:cNvSpPr>
              <a:spLocks noChangeShapeType="1"/>
            </p:cNvSpPr>
            <p:nvPr/>
          </p:nvSpPr>
          <p:spPr bwMode="auto">
            <a:xfrm>
              <a:off x="3792" y="96"/>
              <a:ext cx="48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002" name="Line 17"/>
            <p:cNvSpPr>
              <a:spLocks noChangeShapeType="1"/>
            </p:cNvSpPr>
            <p:nvPr/>
          </p:nvSpPr>
          <p:spPr bwMode="auto">
            <a:xfrm>
              <a:off x="1968" y="48"/>
              <a:ext cx="1" cy="100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003" name="Line 18"/>
            <p:cNvSpPr>
              <a:spLocks noChangeShapeType="1"/>
            </p:cNvSpPr>
            <p:nvPr/>
          </p:nvSpPr>
          <p:spPr bwMode="auto">
            <a:xfrm>
              <a:off x="216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004" name="Line 19"/>
            <p:cNvSpPr>
              <a:spLocks noChangeShapeType="1"/>
            </p:cNvSpPr>
            <p:nvPr/>
          </p:nvSpPr>
          <p:spPr bwMode="auto">
            <a:xfrm>
              <a:off x="360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005" name="Line 20"/>
            <p:cNvSpPr>
              <a:spLocks noChangeShapeType="1"/>
            </p:cNvSpPr>
            <p:nvPr/>
          </p:nvSpPr>
          <p:spPr bwMode="auto">
            <a:xfrm>
              <a:off x="3792" y="48"/>
              <a:ext cx="1" cy="96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006" name="Rectangle 21"/>
            <p:cNvSpPr>
              <a:spLocks/>
            </p:cNvSpPr>
            <p:nvPr/>
          </p:nvSpPr>
          <p:spPr bwMode="auto">
            <a:xfrm>
              <a:off x="1105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2007" name="Rectangle 22"/>
            <p:cNvSpPr>
              <a:spLocks/>
            </p:cNvSpPr>
            <p:nvPr/>
          </p:nvSpPr>
          <p:spPr bwMode="auto">
            <a:xfrm>
              <a:off x="2641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</a:t>
              </a:r>
            </a:p>
          </p:txBody>
        </p:sp>
        <p:sp>
          <p:nvSpPr>
            <p:cNvPr id="42008" name="Rectangle 23"/>
            <p:cNvSpPr>
              <a:spLocks/>
            </p:cNvSpPr>
            <p:nvPr/>
          </p:nvSpPr>
          <p:spPr bwMode="auto">
            <a:xfrm>
              <a:off x="3936" y="0"/>
              <a:ext cx="200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2009" name="Line 24"/>
            <p:cNvSpPr>
              <a:spLocks noChangeShapeType="1"/>
            </p:cNvSpPr>
            <p:nvPr/>
          </p:nvSpPr>
          <p:spPr bwMode="auto">
            <a:xfrm flipH="1">
              <a:off x="432" y="100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010" name="Line 25"/>
            <p:cNvSpPr>
              <a:spLocks noChangeShapeType="1"/>
            </p:cNvSpPr>
            <p:nvPr/>
          </p:nvSpPr>
          <p:spPr bwMode="auto">
            <a:xfrm flipH="1">
              <a:off x="432" y="62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34975"/>
            <a:ext cx="830580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smtClean="0"/>
              <a:t>Unsigned &amp; Signed Numeric Values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1066800"/>
            <a:ext cx="44592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Equivalence</a:t>
            </a:r>
          </a:p>
          <a:p>
            <a:pPr lvl="1" eaLnBrk="1" hangingPunct="1">
              <a:defRPr/>
            </a:pPr>
            <a:r>
              <a:rPr lang="en-US" dirty="0" smtClean="0"/>
              <a:t>Same encodings for nonnegative values</a:t>
            </a:r>
          </a:p>
          <a:p>
            <a:pPr eaLnBrk="1" hangingPunct="1">
              <a:defRPr/>
            </a:pPr>
            <a:r>
              <a:rPr lang="en-US" dirty="0" smtClean="0"/>
              <a:t>Uniqueness</a:t>
            </a:r>
            <a:endParaRPr lang="en-US" i="1" dirty="0" smtClean="0"/>
          </a:p>
          <a:p>
            <a:pPr lvl="1" eaLnBrk="1" hangingPunct="1">
              <a:defRPr/>
            </a:pPr>
            <a:r>
              <a:rPr lang="en-US" dirty="0" smtClean="0"/>
              <a:t>Every bit pattern represents unique integer value</a:t>
            </a:r>
          </a:p>
          <a:p>
            <a:pPr lvl="1" eaLnBrk="1" hangingPunct="1">
              <a:defRPr/>
            </a:pPr>
            <a:r>
              <a:rPr lang="en-US" dirty="0" smtClean="0"/>
              <a:t>Each </a:t>
            </a:r>
            <a:r>
              <a:rPr lang="en-US" dirty="0" err="1" smtClean="0"/>
              <a:t>representable</a:t>
            </a:r>
            <a:r>
              <a:rPr lang="en-US" dirty="0" smtClean="0"/>
              <a:t> integer has unique bit encoding</a:t>
            </a:r>
          </a:p>
          <a:p>
            <a:pPr eaLnBrk="1" hangingPunct="1">
              <a:defRPr/>
            </a:pPr>
            <a:r>
              <a:rPr lang="en-US" dirty="0" smtClean="0">
                <a:sym typeface="Symbol" pitchFamily="18" charset="2"/>
              </a:rPr>
              <a:t></a:t>
            </a:r>
            <a:r>
              <a:rPr lang="en-US" dirty="0" smtClean="0"/>
              <a:t> Can Invert Mappings</a:t>
            </a:r>
          </a:p>
          <a:p>
            <a:pPr lvl="1" eaLnBrk="1" hangingPunct="1">
              <a:defRPr/>
            </a:pPr>
            <a:r>
              <a:rPr lang="en-US" dirty="0" smtClean="0"/>
              <a:t>U2B(</a:t>
            </a:r>
            <a:r>
              <a:rPr lang="en-US" b="0" i="1" dirty="0" smtClean="0"/>
              <a:t>x</a:t>
            </a:r>
            <a:r>
              <a:rPr lang="en-US" dirty="0" smtClean="0"/>
              <a:t>)  =  B2U</a:t>
            </a:r>
            <a:r>
              <a:rPr lang="en-US" b="0" baseline="30000" dirty="0" smtClean="0"/>
              <a:t>-1</a:t>
            </a:r>
            <a:r>
              <a:rPr lang="en-US" dirty="0" smtClean="0"/>
              <a:t>(</a:t>
            </a:r>
            <a:r>
              <a:rPr lang="en-US" b="0" i="1" dirty="0" smtClean="0"/>
              <a:t>x</a:t>
            </a:r>
            <a:r>
              <a:rPr lang="en-US" dirty="0" smtClean="0"/>
              <a:t>)</a:t>
            </a:r>
          </a:p>
          <a:p>
            <a:pPr lvl="2" eaLnBrk="1" hangingPunct="1">
              <a:defRPr/>
            </a:pPr>
            <a:r>
              <a:rPr lang="en-US" dirty="0" smtClean="0"/>
              <a:t>Bit pattern for unsigned integer</a:t>
            </a:r>
          </a:p>
          <a:p>
            <a:pPr lvl="1" eaLnBrk="1" hangingPunct="1">
              <a:defRPr/>
            </a:pPr>
            <a:r>
              <a:rPr lang="en-US" dirty="0" smtClean="0"/>
              <a:t>T2B(</a:t>
            </a:r>
            <a:r>
              <a:rPr lang="en-US" b="0" i="1" dirty="0" smtClean="0"/>
              <a:t>x</a:t>
            </a:r>
            <a:r>
              <a:rPr lang="en-US" dirty="0" smtClean="0"/>
              <a:t>)  =  B2T</a:t>
            </a:r>
            <a:r>
              <a:rPr lang="en-US" b="0" baseline="30000" dirty="0" smtClean="0"/>
              <a:t>-1</a:t>
            </a:r>
            <a:r>
              <a:rPr lang="en-US" dirty="0" smtClean="0"/>
              <a:t>(</a:t>
            </a:r>
            <a:r>
              <a:rPr lang="en-US" b="0" i="1" dirty="0" smtClean="0"/>
              <a:t>x</a:t>
            </a:r>
            <a:r>
              <a:rPr lang="en-US" dirty="0" smtClean="0"/>
              <a:t>)</a:t>
            </a:r>
          </a:p>
          <a:p>
            <a:pPr lvl="2" eaLnBrk="1" hangingPunct="1">
              <a:defRPr/>
            </a:pPr>
            <a:r>
              <a:rPr lang="en-US" dirty="0" smtClean="0"/>
              <a:t>Bit pattern for two’s comp integer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2300" y="1219200"/>
            <a:ext cx="3111500" cy="5168900"/>
            <a:chOff x="480" y="768"/>
            <a:chExt cx="1960" cy="3256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i="1" dirty="0">
                  <a:latin typeface="Calibri" pitchFamily="34" charset="0"/>
                </a:rPr>
                <a:t>X</a:t>
              </a: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B2T(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B2U(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0000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0001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0010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0011</a:t>
              </a:r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0100</a:t>
              </a:r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0101</a:t>
              </a:r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0110</a:t>
              </a:r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0111</a:t>
              </a:r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–8</a:t>
              </a:r>
            </a:p>
          </p:txBody>
        </p:sp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8</a:t>
              </a:r>
            </a:p>
          </p:txBody>
        </p:sp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–7</a:t>
              </a:r>
            </a:p>
          </p:txBody>
        </p:sp>
        <p:sp>
          <p:nvSpPr>
            <p:cNvPr id="18459" name="Rectangle 27"/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9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–6</a:t>
              </a:r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10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–5</a:t>
              </a: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–4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–3</a:t>
              </a:r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18468" name="Rectangle 36"/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–2</a:t>
              </a: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–1</a:t>
              </a:r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1000</a:t>
              </a:r>
            </a:p>
          </p:txBody>
        </p:sp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1001</a:t>
              </a:r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1010</a:t>
              </a:r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1011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1100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1101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1110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1111</a:t>
              </a:r>
            </a:p>
          </p:txBody>
        </p:sp>
        <p:sp>
          <p:nvSpPr>
            <p:cNvPr id="18480" name="Rectangle 48"/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84" name="Rectangle 52"/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87" name="Rectangle 55"/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88" name="Rectangle 56"/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b="1" dirty="0" smtClean="0"/>
              <a:t>Conversion, casting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Addition, negation, multiplication, shifting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Summary</a:t>
            </a:r>
            <a:endParaRPr lang="en-US" dirty="0">
              <a:solidFill>
                <a:srgbClr val="A6A6A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Rectangle 3"/>
          <p:cNvSpPr>
            <a:spLocks noChangeArrowheads="1"/>
          </p:cNvSpPr>
          <p:nvPr/>
        </p:nvSpPr>
        <p:spPr bwMode="auto">
          <a:xfrm>
            <a:off x="3213100" y="1841499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19474" name="Rectangle 4"/>
          <p:cNvSpPr>
            <a:spLocks noChangeArrowheads="1"/>
          </p:cNvSpPr>
          <p:nvPr/>
        </p:nvSpPr>
        <p:spPr bwMode="auto">
          <a:xfrm>
            <a:off x="3517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19475" name="Rectangle 5"/>
          <p:cNvSpPr>
            <a:spLocks noChangeArrowheads="1"/>
          </p:cNvSpPr>
          <p:nvPr/>
        </p:nvSpPr>
        <p:spPr bwMode="auto">
          <a:xfrm>
            <a:off x="4660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19476" name="Line 6"/>
          <p:cNvSpPr>
            <a:spLocks noChangeShapeType="1"/>
          </p:cNvSpPr>
          <p:nvPr/>
        </p:nvSpPr>
        <p:spPr bwMode="auto">
          <a:xfrm>
            <a:off x="25273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7" name="Line 7"/>
          <p:cNvSpPr>
            <a:spLocks noChangeShapeType="1"/>
          </p:cNvSpPr>
          <p:nvPr/>
        </p:nvSpPr>
        <p:spPr bwMode="auto">
          <a:xfrm>
            <a:off x="52705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8" name="Line 8"/>
          <p:cNvSpPr>
            <a:spLocks noChangeShapeType="1"/>
          </p:cNvSpPr>
          <p:nvPr/>
        </p:nvSpPr>
        <p:spPr bwMode="auto">
          <a:xfrm>
            <a:off x="4127500" y="2362199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9" name="Rectangle 9"/>
          <p:cNvSpPr>
            <a:spLocks noChangeArrowheads="1"/>
          </p:cNvSpPr>
          <p:nvPr/>
        </p:nvSpPr>
        <p:spPr bwMode="auto">
          <a:xfrm>
            <a:off x="0" y="1674812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80" name="Rectangle 10"/>
          <p:cNvSpPr>
            <a:spLocks noChangeArrowheads="1"/>
          </p:cNvSpPr>
          <p:nvPr/>
        </p:nvSpPr>
        <p:spPr bwMode="auto">
          <a:xfrm>
            <a:off x="6324600" y="1612105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19481" name="Rectangle 11"/>
          <p:cNvSpPr>
            <a:spLocks noChangeArrowheads="1"/>
          </p:cNvSpPr>
          <p:nvPr/>
        </p:nvSpPr>
        <p:spPr bwMode="auto">
          <a:xfrm>
            <a:off x="2947988" y="2949574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82" name="Rectangle 12"/>
          <p:cNvSpPr>
            <a:spLocks noChangeArrowheads="1"/>
          </p:cNvSpPr>
          <p:nvPr/>
        </p:nvSpPr>
        <p:spPr bwMode="auto">
          <a:xfrm>
            <a:off x="2043113" y="2131700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83" name="Rectangle 13"/>
          <p:cNvSpPr>
            <a:spLocks noChangeArrowheads="1"/>
          </p:cNvSpPr>
          <p:nvPr/>
        </p:nvSpPr>
        <p:spPr bwMode="auto">
          <a:xfrm>
            <a:off x="6310313" y="2131700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19484" name="Rectangle 14"/>
          <p:cNvSpPr>
            <a:spLocks noChangeArrowheads="1"/>
          </p:cNvSpPr>
          <p:nvPr/>
        </p:nvSpPr>
        <p:spPr bwMode="auto">
          <a:xfrm>
            <a:off x="4176713" y="2304884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8694" name="Rectangle 38"/>
          <p:cNvSpPr>
            <a:spLocks noGrp="1" noChangeArrowheads="1"/>
          </p:cNvSpPr>
          <p:nvPr>
            <p:ph type="title"/>
          </p:nvPr>
        </p:nvSpPr>
        <p:spPr>
          <a:xfrm>
            <a:off x="357018" y="5334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Mapping Between Signed &amp; Unsigned</a:t>
            </a:r>
          </a:p>
        </p:txBody>
      </p:sp>
      <p:sp>
        <p:nvSpPr>
          <p:cNvPr id="19460" name="Rectangle 42"/>
          <p:cNvSpPr>
            <a:spLocks noChangeArrowheads="1"/>
          </p:cNvSpPr>
          <p:nvPr/>
        </p:nvSpPr>
        <p:spPr bwMode="auto">
          <a:xfrm>
            <a:off x="3224213" y="3709988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U2T</a:t>
            </a:r>
          </a:p>
        </p:txBody>
      </p:sp>
      <p:sp>
        <p:nvSpPr>
          <p:cNvPr id="19461" name="Rectangle 43"/>
          <p:cNvSpPr>
            <a:spLocks noChangeArrowheads="1"/>
          </p:cNvSpPr>
          <p:nvPr/>
        </p:nvSpPr>
        <p:spPr bwMode="auto">
          <a:xfrm>
            <a:off x="3529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U2B</a:t>
            </a:r>
          </a:p>
        </p:txBody>
      </p:sp>
      <p:sp>
        <p:nvSpPr>
          <p:cNvPr id="19462" name="Rectangle 44"/>
          <p:cNvSpPr>
            <a:spLocks noChangeArrowheads="1"/>
          </p:cNvSpPr>
          <p:nvPr/>
        </p:nvSpPr>
        <p:spPr bwMode="auto">
          <a:xfrm>
            <a:off x="4672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B2T</a:t>
            </a:r>
          </a:p>
        </p:txBody>
      </p:sp>
      <p:sp>
        <p:nvSpPr>
          <p:cNvPr id="19463" name="Line 45"/>
          <p:cNvSpPr>
            <a:spLocks noChangeShapeType="1"/>
          </p:cNvSpPr>
          <p:nvPr/>
        </p:nvSpPr>
        <p:spPr bwMode="auto">
          <a:xfrm>
            <a:off x="25384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46"/>
          <p:cNvSpPr>
            <a:spLocks noChangeShapeType="1"/>
          </p:cNvSpPr>
          <p:nvPr/>
        </p:nvSpPr>
        <p:spPr bwMode="auto">
          <a:xfrm>
            <a:off x="52816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47"/>
          <p:cNvSpPr>
            <a:spLocks noChangeShapeType="1"/>
          </p:cNvSpPr>
          <p:nvPr/>
        </p:nvSpPr>
        <p:spPr bwMode="auto">
          <a:xfrm>
            <a:off x="4138613" y="4230688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48"/>
          <p:cNvSpPr>
            <a:spLocks noChangeArrowheads="1"/>
          </p:cNvSpPr>
          <p:nvPr/>
        </p:nvSpPr>
        <p:spPr bwMode="auto">
          <a:xfrm>
            <a:off x="6324600" y="3580606"/>
            <a:ext cx="262276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67" name="Rectangle 49"/>
          <p:cNvSpPr>
            <a:spLocks noChangeArrowheads="1"/>
          </p:cNvSpPr>
          <p:nvPr/>
        </p:nvSpPr>
        <p:spPr bwMode="auto">
          <a:xfrm>
            <a:off x="1243968" y="3657600"/>
            <a:ext cx="137858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Unsigned</a:t>
            </a:r>
          </a:p>
        </p:txBody>
      </p:sp>
      <p:sp>
        <p:nvSpPr>
          <p:cNvPr id="19468" name="Rectangle 50"/>
          <p:cNvSpPr>
            <a:spLocks noChangeArrowheads="1"/>
          </p:cNvSpPr>
          <p:nvPr/>
        </p:nvSpPr>
        <p:spPr bwMode="auto">
          <a:xfrm>
            <a:off x="2947306" y="4818063"/>
            <a:ext cx="292009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69" name="Rectangle 51"/>
          <p:cNvSpPr>
            <a:spLocks noChangeArrowheads="1"/>
          </p:cNvSpPr>
          <p:nvPr/>
        </p:nvSpPr>
        <p:spPr bwMode="auto">
          <a:xfrm>
            <a:off x="2054225" y="3962400"/>
            <a:ext cx="3968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Times" pitchFamily="18" charset="0"/>
              </a:rPr>
              <a:t>ux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19470" name="Rectangle 52"/>
          <p:cNvSpPr>
            <a:spLocks noChangeArrowheads="1"/>
          </p:cNvSpPr>
          <p:nvPr/>
        </p:nvSpPr>
        <p:spPr bwMode="auto">
          <a:xfrm>
            <a:off x="6321425" y="3962400"/>
            <a:ext cx="2825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  <a:endParaRPr lang="en-US" b="0" i="1">
              <a:latin typeface="Symbol" pitchFamily="18" charset="2"/>
            </a:endParaRPr>
          </a:p>
        </p:txBody>
      </p:sp>
      <p:sp>
        <p:nvSpPr>
          <p:cNvPr id="19471" name="Rectangle 53"/>
          <p:cNvSpPr>
            <a:spLocks noChangeArrowheads="1"/>
          </p:cNvSpPr>
          <p:nvPr/>
        </p:nvSpPr>
        <p:spPr bwMode="auto">
          <a:xfrm>
            <a:off x="4173971" y="4170219"/>
            <a:ext cx="320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72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290513" y="5670550"/>
            <a:ext cx="8656855" cy="882650"/>
          </a:xfrm>
        </p:spPr>
        <p:txBody>
          <a:bodyPr/>
          <a:lstStyle/>
          <a:p>
            <a:r>
              <a:rPr lang="en-US" dirty="0" smtClean="0"/>
              <a:t>Mappings between unsigned and two’s complement numbers: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keep bit representations and reinterpret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 smtClean="0"/>
              <a:t>Mapping Signed </a:t>
            </a:r>
            <a:r>
              <a:rPr lang="en-US" dirty="0" smtClean="0">
                <a:sym typeface="Symbol" pitchFamily="18" charset="2"/>
              </a:rPr>
              <a:t></a:t>
            </a:r>
            <a:r>
              <a:rPr lang="en-US" dirty="0" smtClean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1004379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5181600" y="3530600"/>
            <a:ext cx="1574800" cy="279400"/>
            <a:chOff x="3264" y="2608"/>
            <a:chExt cx="992" cy="176"/>
          </a:xfrm>
        </p:grpSpPr>
        <p:sp>
          <p:nvSpPr>
            <p:cNvPr id="20602" name="Rectangle 117"/>
            <p:cNvSpPr>
              <a:spLocks noChangeArrowheads="1"/>
            </p:cNvSpPr>
            <p:nvPr/>
          </p:nvSpPr>
          <p:spPr bwMode="auto">
            <a:xfrm>
              <a:off x="3552" y="260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U2T</a:t>
              </a:r>
            </a:p>
          </p:txBody>
        </p:sp>
        <p:sp>
          <p:nvSpPr>
            <p:cNvPr id="20603" name="Line 118"/>
            <p:cNvSpPr>
              <a:spLocks noChangeShapeType="1"/>
            </p:cNvSpPr>
            <p:nvPr/>
          </p:nvSpPr>
          <p:spPr bwMode="auto">
            <a:xfrm flipH="1" flipV="1">
              <a:off x="3264" y="27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4" name="Line 119"/>
            <p:cNvSpPr>
              <a:spLocks noChangeShapeType="1"/>
            </p:cNvSpPr>
            <p:nvPr/>
          </p:nvSpPr>
          <p:spPr bwMode="auto">
            <a:xfrm flipH="1">
              <a:off x="3936" y="269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3"/>
          <p:cNvGrpSpPr>
            <a:grpSpLocks/>
          </p:cNvGrpSpPr>
          <p:nvPr/>
        </p:nvGrpSpPr>
        <p:grpSpPr bwMode="auto">
          <a:xfrm>
            <a:off x="5181600" y="3098800"/>
            <a:ext cx="1574800" cy="279400"/>
            <a:chOff x="3264" y="2128"/>
            <a:chExt cx="992" cy="176"/>
          </a:xfrm>
        </p:grpSpPr>
        <p:sp>
          <p:nvSpPr>
            <p:cNvPr id="20599" name="Rectangle 120"/>
            <p:cNvSpPr>
              <a:spLocks noChangeArrowheads="1"/>
            </p:cNvSpPr>
            <p:nvPr/>
          </p:nvSpPr>
          <p:spPr bwMode="auto">
            <a:xfrm>
              <a:off x="3552" y="212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T2U</a:t>
              </a:r>
            </a:p>
          </p:txBody>
        </p:sp>
        <p:sp>
          <p:nvSpPr>
            <p:cNvPr id="20600" name="Line 121"/>
            <p:cNvSpPr>
              <a:spLocks noChangeShapeType="1"/>
            </p:cNvSpPr>
            <p:nvPr/>
          </p:nvSpPr>
          <p:spPr bwMode="auto">
            <a:xfrm flipH="1" flipV="1">
              <a:off x="3264" y="222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1" name="Line 122"/>
            <p:cNvSpPr>
              <a:spLocks noChangeShapeType="1"/>
            </p:cNvSpPr>
            <p:nvPr/>
          </p:nvSpPr>
          <p:spPr bwMode="auto">
            <a:xfrm flipH="1">
              <a:off x="3936" y="221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 smtClean="0"/>
              <a:t>Mapping Signed </a:t>
            </a:r>
            <a:r>
              <a:rPr lang="en-US" dirty="0" smtClean="0">
                <a:sym typeface="Symbol" pitchFamily="18" charset="2"/>
              </a:rPr>
              <a:t></a:t>
            </a:r>
            <a:r>
              <a:rPr lang="en-US" dirty="0" smtClean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4" name="Group 126"/>
          <p:cNvGrpSpPr>
            <a:grpSpLocks/>
          </p:cNvGrpSpPr>
          <p:nvPr/>
        </p:nvGrpSpPr>
        <p:grpSpPr bwMode="auto">
          <a:xfrm>
            <a:off x="5257800" y="2286000"/>
            <a:ext cx="1447800" cy="584200"/>
            <a:chOff x="3312" y="1226"/>
            <a:chExt cx="912" cy="368"/>
          </a:xfrm>
        </p:grpSpPr>
        <p:sp>
          <p:nvSpPr>
            <p:cNvPr id="15" name="Line 121"/>
            <p:cNvSpPr>
              <a:spLocks noChangeShapeType="1"/>
            </p:cNvSpPr>
            <p:nvPr/>
          </p:nvSpPr>
          <p:spPr bwMode="auto">
            <a:xfrm flipH="1" flipV="1">
              <a:off x="3312" y="1536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24"/>
            <p:cNvSpPr txBox="1">
              <a:spLocks noChangeArrowheads="1"/>
            </p:cNvSpPr>
            <p:nvPr/>
          </p:nvSpPr>
          <p:spPr bwMode="auto">
            <a:xfrm>
              <a:off x="3696" y="1226"/>
              <a:ext cx="187" cy="3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sz="3200" dirty="0">
                  <a:latin typeface="Calibri" pitchFamily="34" charset="0"/>
                </a:rPr>
                <a:t>=</a:t>
              </a:r>
            </a:p>
          </p:txBody>
        </p:sp>
      </p:grpSp>
      <p:grpSp>
        <p:nvGrpSpPr>
          <p:cNvPr id="17" name="Group 127"/>
          <p:cNvGrpSpPr>
            <a:grpSpLocks/>
          </p:cNvGrpSpPr>
          <p:nvPr/>
        </p:nvGrpSpPr>
        <p:grpSpPr bwMode="auto">
          <a:xfrm>
            <a:off x="5257800" y="4724396"/>
            <a:ext cx="1447800" cy="492124"/>
            <a:chOff x="3312" y="2762"/>
            <a:chExt cx="912" cy="310"/>
          </a:xfrm>
        </p:grpSpPr>
        <p:sp>
          <p:nvSpPr>
            <p:cNvPr id="18" name="Line 123"/>
            <p:cNvSpPr>
              <a:spLocks noChangeShapeType="1"/>
            </p:cNvSpPr>
            <p:nvPr/>
          </p:nvSpPr>
          <p:spPr bwMode="auto">
            <a:xfrm flipH="1" flipV="1">
              <a:off x="3312" y="307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25"/>
            <p:cNvSpPr txBox="1">
              <a:spLocks noChangeArrowheads="1"/>
            </p:cNvSpPr>
            <p:nvPr/>
          </p:nvSpPr>
          <p:spPr bwMode="auto">
            <a:xfrm>
              <a:off x="3504" y="2762"/>
              <a:ext cx="329" cy="291"/>
            </a:xfrm>
            <a:prstGeom prst="rect">
              <a:avLst/>
            </a:prstGeom>
            <a:noFill/>
            <a:ln w="57150">
              <a:noFill/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r>
                <a:rPr lang="en-US" dirty="0" smtClean="0">
                  <a:latin typeface="Calibri" pitchFamily="34" charset="0"/>
                </a:rPr>
                <a:t>+/- 16</a:t>
              </a:r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752600" y="3810000"/>
            <a:ext cx="2743200" cy="228600"/>
            <a:chOff x="2832" y="2208"/>
            <a:chExt cx="1728" cy="144"/>
          </a:xfrm>
        </p:grpSpPr>
        <p:sp>
          <p:nvSpPr>
            <p:cNvPr id="5142" name="Rectangle 17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3" name="Rectangle 18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4" name="Rectangle 19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5" name="Rectangle 20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6" name="Rectangle 21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7" name="Rectangle 22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8" name="Rectangle 23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752600" y="4267200"/>
            <a:ext cx="2743200" cy="228600"/>
            <a:chOff x="2832" y="2208"/>
            <a:chExt cx="1728" cy="144"/>
          </a:xfrm>
        </p:grpSpPr>
        <p:sp>
          <p:nvSpPr>
            <p:cNvPr id="5135" name="Rectangle 25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-</a:t>
              </a:r>
            </a:p>
          </p:txBody>
        </p:sp>
        <p:sp>
          <p:nvSpPr>
            <p:cNvPr id="5136" name="Rectangle 26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7" name="Rectangle 27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8" name="Rectangle 28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9" name="Rectangle 29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0" name="Rectangle 30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1" name="Rectangle 31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5126" name="Rectangle 32"/>
          <p:cNvSpPr>
            <a:spLocks noChangeArrowheads="1"/>
          </p:cNvSpPr>
          <p:nvPr/>
        </p:nvSpPr>
        <p:spPr bwMode="auto">
          <a:xfrm>
            <a:off x="1219200" y="3657600"/>
            <a:ext cx="4000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127" name="Rectangle 33"/>
          <p:cNvSpPr>
            <a:spLocks noChangeArrowheads="1"/>
          </p:cNvSpPr>
          <p:nvPr/>
        </p:nvSpPr>
        <p:spPr bwMode="auto">
          <a:xfrm>
            <a:off x="1219200" y="4114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5128" name="Rectangle 36"/>
          <p:cNvSpPr>
            <a:spLocks noChangeArrowheads="1"/>
          </p:cNvSpPr>
          <p:nvPr/>
        </p:nvSpPr>
        <p:spPr bwMode="auto">
          <a:xfrm>
            <a:off x="1600200" y="3429000"/>
            <a:ext cx="565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i="1">
                <a:latin typeface="Times" pitchFamily="18" charset="0"/>
              </a:rPr>
              <a:t>w</a:t>
            </a:r>
            <a:r>
              <a:rPr lang="en-US" sz="1800" b="0">
                <a:latin typeface="Times" pitchFamily="18" charset="0"/>
              </a:rPr>
              <a:t>–1</a:t>
            </a:r>
            <a:endParaRPr lang="en-US" sz="1800" b="0" i="1">
              <a:latin typeface="Times" pitchFamily="18" charset="0"/>
            </a:endParaRPr>
          </a:p>
        </p:txBody>
      </p:sp>
      <p:sp>
        <p:nvSpPr>
          <p:cNvPr id="5129" name="Rectangle 37"/>
          <p:cNvSpPr>
            <a:spLocks noChangeArrowheads="1"/>
          </p:cNvSpPr>
          <p:nvPr/>
        </p:nvSpPr>
        <p:spPr bwMode="auto">
          <a:xfrm>
            <a:off x="4267200" y="3429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>
                <a:latin typeface="Times" pitchFamily="18" charset="0"/>
              </a:rPr>
              <a:t>0</a:t>
            </a: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5105400" y="4495800"/>
            <a:ext cx="3352800" cy="1219200"/>
            <a:chOff x="576" y="3072"/>
            <a:chExt cx="2112" cy="768"/>
          </a:xfrm>
          <a:solidFill>
            <a:srgbClr val="CDF1C5"/>
          </a:solidFill>
        </p:grpSpPr>
        <p:sp>
          <p:nvSpPr>
            <p:cNvPr id="5134" name="Rectangle 40"/>
            <p:cNvSpPr>
              <a:spLocks noChangeArrowheads="1"/>
            </p:cNvSpPr>
            <p:nvPr/>
          </p:nvSpPr>
          <p:spPr bwMode="auto">
            <a:xfrm>
              <a:off x="576" y="3072"/>
              <a:ext cx="2112" cy="768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endParaRPr lang="en-US"/>
            </a:p>
          </p:txBody>
        </p:sp>
        <p:graphicFrame>
          <p:nvGraphicFramePr>
            <p:cNvPr id="5122" name="Object 41"/>
            <p:cNvGraphicFramePr>
              <a:graphicFrameLocks noChangeAspect="1"/>
            </p:cNvGraphicFramePr>
            <p:nvPr/>
          </p:nvGraphicFramePr>
          <p:xfrm>
            <a:off x="864" y="3216"/>
            <a:ext cx="1392" cy="384"/>
          </p:xfrm>
          <a:graphic>
            <a:graphicData uri="http://schemas.openxmlformats.org/presentationml/2006/ole">
              <p:oleObj spid="_x0000_s62466" name="Equation" r:id="rId4" imgW="2209800" imgH="609600" progId="Equation.3">
                <p:embed/>
              </p:oleObj>
            </a:graphicData>
          </a:graphic>
        </p:graphicFrame>
      </p:grpSp>
      <p:sp>
        <p:nvSpPr>
          <p:cNvPr id="189482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Relation between Signed &amp; Unsigned</a:t>
            </a:r>
          </a:p>
        </p:txBody>
      </p:sp>
      <p:sp>
        <p:nvSpPr>
          <p:cNvPr id="5132" name="Line 43"/>
          <p:cNvSpPr>
            <a:spLocks noChangeShapeType="1"/>
          </p:cNvSpPr>
          <p:nvPr/>
        </p:nvSpPr>
        <p:spPr bwMode="auto">
          <a:xfrm flipV="1">
            <a:off x="1828800" y="46482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5133" name="Text Box 44"/>
          <p:cNvSpPr txBox="1">
            <a:spLocks noChangeArrowheads="1"/>
          </p:cNvSpPr>
          <p:nvPr/>
        </p:nvSpPr>
        <p:spPr bwMode="auto">
          <a:xfrm>
            <a:off x="582613" y="5257800"/>
            <a:ext cx="2880725" cy="120032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Large negative weight</a:t>
            </a:r>
          </a:p>
          <a:p>
            <a:pPr algn="ctr"/>
            <a:r>
              <a:rPr lang="en-US" b="0" i="1" dirty="0" smtClean="0">
                <a:latin typeface="Calibri" pitchFamily="34" charset="0"/>
                <a:sym typeface="Symbol" pitchFamily="18" charset="2"/>
              </a:rPr>
              <a:t>becomes</a:t>
            </a:r>
            <a:endParaRPr lang="en-US" b="0" i="1" dirty="0">
              <a:latin typeface="Calibri" pitchFamily="34" charset="0"/>
              <a:sym typeface="Symbol" pitchFamily="18" charset="2"/>
            </a:endParaRPr>
          </a:p>
          <a:p>
            <a:pPr algn="ctr"/>
            <a:r>
              <a:rPr lang="en-US" dirty="0">
                <a:latin typeface="Calibri" pitchFamily="34" charset="0"/>
              </a:rPr>
              <a:t>Large positive weight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3587750" y="1753394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3892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5035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019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56451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4502150" y="2274094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374650" y="1586707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6699250" y="1524000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3322638" y="2861469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2417763" y="2043595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6684963" y="2043595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4551363" y="2216779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56753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39989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3998914" y="49530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5675314" y="16002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Oval 8"/>
          <p:cNvSpPr>
            <a:spLocks noChangeArrowheads="1"/>
          </p:cNvSpPr>
          <p:nvPr/>
        </p:nvSpPr>
        <p:spPr bwMode="auto">
          <a:xfrm>
            <a:off x="40751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9"/>
          <p:cNvSpPr txBox="1">
            <a:spLocks noChangeArrowheads="1"/>
          </p:cNvSpPr>
          <p:nvPr/>
        </p:nvSpPr>
        <p:spPr bwMode="auto">
          <a:xfrm>
            <a:off x="3160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592" name="Line 10"/>
          <p:cNvSpPr>
            <a:spLocks noChangeShapeType="1"/>
          </p:cNvSpPr>
          <p:nvPr/>
        </p:nvSpPr>
        <p:spPr bwMode="auto">
          <a:xfrm>
            <a:off x="4227514" y="4800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Oval 11"/>
          <p:cNvSpPr>
            <a:spLocks noChangeArrowheads="1"/>
          </p:cNvSpPr>
          <p:nvPr/>
        </p:nvSpPr>
        <p:spPr bwMode="auto">
          <a:xfrm>
            <a:off x="40751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Text Box 12"/>
          <p:cNvSpPr txBox="1">
            <a:spLocks noChangeArrowheads="1"/>
          </p:cNvSpPr>
          <p:nvPr/>
        </p:nvSpPr>
        <p:spPr bwMode="auto">
          <a:xfrm>
            <a:off x="3101976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5" name="Line 13"/>
          <p:cNvSpPr>
            <a:spLocks noChangeShapeType="1"/>
          </p:cNvSpPr>
          <p:nvPr/>
        </p:nvSpPr>
        <p:spPr bwMode="auto">
          <a:xfrm>
            <a:off x="4227514" y="3276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Oval 14"/>
          <p:cNvSpPr>
            <a:spLocks noChangeArrowheads="1"/>
          </p:cNvSpPr>
          <p:nvPr/>
        </p:nvSpPr>
        <p:spPr bwMode="auto">
          <a:xfrm>
            <a:off x="4075114" y="6248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Text Box 15"/>
          <p:cNvSpPr txBox="1">
            <a:spLocks noChangeArrowheads="1"/>
          </p:cNvSpPr>
          <p:nvPr/>
        </p:nvSpPr>
        <p:spPr bwMode="auto">
          <a:xfrm>
            <a:off x="3089276" y="6172200"/>
            <a:ext cx="8270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TMin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8" name="Oval 16"/>
          <p:cNvSpPr>
            <a:spLocks noChangeArrowheads="1"/>
          </p:cNvSpPr>
          <p:nvPr/>
        </p:nvSpPr>
        <p:spPr bwMode="auto">
          <a:xfrm>
            <a:off x="4075114" y="5029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Text Box 17"/>
          <p:cNvSpPr txBox="1">
            <a:spLocks noChangeArrowheads="1"/>
          </p:cNvSpPr>
          <p:nvPr/>
        </p:nvSpPr>
        <p:spPr bwMode="auto">
          <a:xfrm>
            <a:off x="3160714" y="49530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–1</a:t>
            </a:r>
          </a:p>
        </p:txBody>
      </p:sp>
      <p:sp>
        <p:nvSpPr>
          <p:cNvPr id="24600" name="Oval 18"/>
          <p:cNvSpPr>
            <a:spLocks noChangeArrowheads="1"/>
          </p:cNvSpPr>
          <p:nvPr/>
        </p:nvSpPr>
        <p:spPr bwMode="auto">
          <a:xfrm>
            <a:off x="4075114" y="53340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Text Box 19"/>
          <p:cNvSpPr txBox="1">
            <a:spLocks noChangeArrowheads="1"/>
          </p:cNvSpPr>
          <p:nvPr/>
        </p:nvSpPr>
        <p:spPr bwMode="auto">
          <a:xfrm>
            <a:off x="3160714" y="52578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–2</a:t>
            </a:r>
          </a:p>
        </p:txBody>
      </p:sp>
      <p:sp>
        <p:nvSpPr>
          <p:cNvPr id="24602" name="Oval 20"/>
          <p:cNvSpPr>
            <a:spLocks noChangeArrowheads="1"/>
          </p:cNvSpPr>
          <p:nvPr/>
        </p:nvSpPr>
        <p:spPr bwMode="auto">
          <a:xfrm>
            <a:off x="59039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Oval 21"/>
          <p:cNvSpPr>
            <a:spLocks noChangeArrowheads="1"/>
          </p:cNvSpPr>
          <p:nvPr/>
        </p:nvSpPr>
        <p:spPr bwMode="auto">
          <a:xfrm>
            <a:off x="59039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Oval 22"/>
          <p:cNvSpPr>
            <a:spLocks noChangeArrowheads="1"/>
          </p:cNvSpPr>
          <p:nvPr/>
        </p:nvSpPr>
        <p:spPr bwMode="auto">
          <a:xfrm>
            <a:off x="5903914" y="28956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Oval 23"/>
          <p:cNvSpPr>
            <a:spLocks noChangeArrowheads="1"/>
          </p:cNvSpPr>
          <p:nvPr/>
        </p:nvSpPr>
        <p:spPr bwMode="auto">
          <a:xfrm>
            <a:off x="5903914" y="1676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Oval 24"/>
          <p:cNvSpPr>
            <a:spLocks noChangeArrowheads="1"/>
          </p:cNvSpPr>
          <p:nvPr/>
        </p:nvSpPr>
        <p:spPr bwMode="auto">
          <a:xfrm>
            <a:off x="5903914" y="1981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Freeform 25"/>
          <p:cNvSpPr>
            <a:spLocks/>
          </p:cNvSpPr>
          <p:nvPr/>
        </p:nvSpPr>
        <p:spPr bwMode="auto">
          <a:xfrm>
            <a:off x="4227514" y="17526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Freeform 26"/>
          <p:cNvSpPr>
            <a:spLocks/>
          </p:cNvSpPr>
          <p:nvPr/>
        </p:nvSpPr>
        <p:spPr bwMode="auto">
          <a:xfrm>
            <a:off x="4227514" y="20574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Freeform 27"/>
          <p:cNvSpPr>
            <a:spLocks/>
          </p:cNvSpPr>
          <p:nvPr/>
        </p:nvSpPr>
        <p:spPr bwMode="auto">
          <a:xfrm>
            <a:off x="4227514" y="29718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Text Box 28"/>
          <p:cNvSpPr txBox="1">
            <a:spLocks noChangeArrowheads="1"/>
          </p:cNvSpPr>
          <p:nvPr/>
        </p:nvSpPr>
        <p:spPr bwMode="auto">
          <a:xfrm>
            <a:off x="6208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611" name="Text Box 29"/>
          <p:cNvSpPr txBox="1">
            <a:spLocks noChangeArrowheads="1"/>
          </p:cNvSpPr>
          <p:nvPr/>
        </p:nvSpPr>
        <p:spPr bwMode="auto">
          <a:xfrm>
            <a:off x="6132514" y="1524000"/>
            <a:ext cx="1143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2" name="Text Box 30"/>
          <p:cNvSpPr txBox="1">
            <a:spLocks noChangeArrowheads="1"/>
          </p:cNvSpPr>
          <p:nvPr/>
        </p:nvSpPr>
        <p:spPr bwMode="auto">
          <a:xfrm>
            <a:off x="6132514" y="1828800"/>
            <a:ext cx="14478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r>
              <a:rPr lang="en-US" b="0" dirty="0">
                <a:latin typeface="Calibri" pitchFamily="34" charset="0"/>
              </a:rPr>
              <a:t> –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3" name="Text Box 31"/>
          <p:cNvSpPr txBox="1">
            <a:spLocks noChangeArrowheads="1"/>
          </p:cNvSpPr>
          <p:nvPr/>
        </p:nvSpPr>
        <p:spPr bwMode="auto">
          <a:xfrm>
            <a:off x="6208714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4" name="Text Box 32"/>
          <p:cNvSpPr txBox="1">
            <a:spLocks noChangeArrowheads="1"/>
          </p:cNvSpPr>
          <p:nvPr/>
        </p:nvSpPr>
        <p:spPr bwMode="auto">
          <a:xfrm>
            <a:off x="6208714" y="2819400"/>
            <a:ext cx="14065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r>
              <a:rPr lang="en-US" b="0" i="1" dirty="0">
                <a:latin typeface="Calibri" pitchFamily="34" charset="0"/>
              </a:rPr>
              <a:t>  </a:t>
            </a:r>
            <a:r>
              <a:rPr lang="en-US" b="0" dirty="0">
                <a:latin typeface="Calibri" pitchFamily="34" charset="0"/>
              </a:rPr>
              <a:t>+ 1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86" name="Rectangle 33"/>
          <p:cNvSpPr>
            <a:spLocks noChangeArrowheads="1"/>
          </p:cNvSpPr>
          <p:nvPr/>
        </p:nvSpPr>
        <p:spPr bwMode="auto">
          <a:xfrm>
            <a:off x="685801" y="4549775"/>
            <a:ext cx="213360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2’s </a:t>
            </a:r>
            <a:r>
              <a:rPr lang="en-US" sz="2000" b="0" dirty="0" smtClean="0">
                <a:latin typeface="Calibri" pitchFamily="34" charset="0"/>
              </a:rPr>
              <a:t>Complement Range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24587" name="Freeform 34"/>
          <p:cNvSpPr>
            <a:spLocks/>
          </p:cNvSpPr>
          <p:nvPr/>
        </p:nvSpPr>
        <p:spPr bwMode="auto">
          <a:xfrm>
            <a:off x="2971801" y="32004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35"/>
          <p:cNvSpPr>
            <a:spLocks/>
          </p:cNvSpPr>
          <p:nvPr/>
        </p:nvSpPr>
        <p:spPr bwMode="auto">
          <a:xfrm flipH="1">
            <a:off x="7564439" y="16002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36"/>
          <p:cNvSpPr>
            <a:spLocks noChangeArrowheads="1"/>
          </p:cNvSpPr>
          <p:nvPr/>
        </p:nvSpPr>
        <p:spPr bwMode="auto">
          <a:xfrm>
            <a:off x="7753352" y="2895600"/>
            <a:ext cx="116205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Unsigned</a:t>
            </a:r>
          </a:p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Range</a:t>
            </a:r>
          </a:p>
        </p:txBody>
      </p:sp>
      <p:sp>
        <p:nvSpPr>
          <p:cNvPr id="123941" name="Rectangle 37"/>
          <p:cNvSpPr>
            <a:spLocks noGrp="1" noChangeArrowheads="1"/>
          </p:cNvSpPr>
          <p:nvPr>
            <p:ph type="title"/>
          </p:nvPr>
        </p:nvSpPr>
        <p:spPr>
          <a:xfrm>
            <a:off x="270412" y="5334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Conversion Visualized</a:t>
            </a:r>
          </a:p>
        </p:txBody>
      </p:sp>
      <p:sp>
        <p:nvSpPr>
          <p:cNvPr id="12394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4159250" cy="1716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2’s Comp.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Unsigned</a:t>
            </a:r>
          </a:p>
          <a:p>
            <a:pPr lvl="1" eaLnBrk="1" hangingPunct="1">
              <a:defRPr/>
            </a:pPr>
            <a:r>
              <a:rPr lang="en-US" smtClean="0"/>
              <a:t>Ordering Inversion</a:t>
            </a:r>
          </a:p>
          <a:p>
            <a:pPr lvl="1" eaLnBrk="1" hangingPunct="1">
              <a:defRPr/>
            </a:pPr>
            <a:r>
              <a:rPr lang="en-US" smtClean="0"/>
              <a:t>Negative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Big Positive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  <p:bldP spid="24592" grpId="0" animBg="1"/>
      <p:bldP spid="24593" grpId="0" animBg="1"/>
      <p:bldP spid="24595" grpId="0" animBg="1"/>
      <p:bldP spid="24596" grpId="0" animBg="1"/>
      <p:bldP spid="24598" grpId="0" animBg="1"/>
      <p:bldP spid="24600" grpId="0" animBg="1"/>
      <p:bldP spid="24602" grpId="0" animBg="1"/>
      <p:bldP spid="24603" grpId="0" animBg="1"/>
      <p:bldP spid="24604" grpId="0" animBg="1"/>
      <p:bldP spid="24605" grpId="0" animBg="1"/>
      <p:bldP spid="24606" grpId="0" animBg="1"/>
      <p:bldP spid="24607" grpId="0" animBg="1"/>
      <p:bldP spid="24608" grpId="0" animBg="1"/>
      <p:bldP spid="24609" grpId="0" animBg="1"/>
      <p:bldP spid="24587" grpId="0" animBg="1"/>
      <p:bldP spid="2458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3231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Signed vs. Unsigned in C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Constants</a:t>
            </a:r>
          </a:p>
          <a:p>
            <a:pPr lvl="1" eaLnBrk="1" hangingPunct="1">
              <a:defRPr/>
            </a:pPr>
            <a:r>
              <a:rPr lang="en-US" dirty="0" smtClean="0"/>
              <a:t>By default are considered to be signed integers</a:t>
            </a:r>
          </a:p>
          <a:p>
            <a:pPr lvl="1" eaLnBrk="1" hangingPunct="1">
              <a:defRPr/>
            </a:pPr>
            <a:r>
              <a:rPr lang="en-US" dirty="0" smtClean="0"/>
              <a:t>Unsigned if have “U” as suffix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0U, 4294967259U</a:t>
            </a:r>
          </a:p>
          <a:p>
            <a:pPr eaLnBrk="1" hangingPunct="1">
              <a:defRPr/>
            </a:pPr>
            <a:r>
              <a:rPr lang="en-US" dirty="0" smtClean="0"/>
              <a:t>Casting</a:t>
            </a:r>
          </a:p>
          <a:p>
            <a:pPr lvl="1" eaLnBrk="1" hangingPunct="1">
              <a:defRPr/>
            </a:pPr>
            <a:r>
              <a:rPr lang="en-US" dirty="0" smtClean="0"/>
              <a:t>Explicit casting between signed &amp; unsigned same as U2T and T2U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tx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ty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unsigned </a:t>
            </a:r>
            <a:r>
              <a:rPr lang="en-US" sz="1800" b="1" dirty="0" err="1" smtClean="0">
                <a:latin typeface="Courier New" pitchFamily="49" charset="0"/>
              </a:rPr>
              <a:t>ux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uy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tx</a:t>
            </a:r>
            <a:r>
              <a:rPr lang="en-US" sz="1800" b="1" dirty="0" smtClean="0">
                <a:latin typeface="Courier New" pitchFamily="49" charset="0"/>
              </a:rPr>
              <a:t> = 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) </a:t>
            </a:r>
            <a:r>
              <a:rPr lang="en-US" sz="1800" b="1" dirty="0" err="1" smtClean="0">
                <a:latin typeface="Courier New" pitchFamily="49" charset="0"/>
              </a:rPr>
              <a:t>ux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uy</a:t>
            </a:r>
            <a:r>
              <a:rPr lang="en-US" sz="1800" b="1" dirty="0" smtClean="0">
                <a:latin typeface="Courier New" pitchFamily="49" charset="0"/>
              </a:rPr>
              <a:t> = (unsigned) </a:t>
            </a:r>
            <a:r>
              <a:rPr lang="en-US" sz="1800" b="1" dirty="0" err="1" smtClean="0">
                <a:latin typeface="Courier New" pitchFamily="49" charset="0"/>
              </a:rPr>
              <a:t>ty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Implicit casting also occurs via assignments and procedure calls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tx</a:t>
            </a:r>
            <a:r>
              <a:rPr lang="en-US" sz="1800" b="1" dirty="0" smtClean="0">
                <a:latin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</a:rPr>
              <a:t>ux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uy</a:t>
            </a:r>
            <a:r>
              <a:rPr lang="en-US" sz="1800" b="1" dirty="0" smtClean="0">
                <a:latin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</a:rPr>
              <a:t>ty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defRPr/>
            </a:pPr>
            <a:endParaRPr lang="en-US" sz="1800" b="0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290513" y="3276600"/>
            <a:ext cx="8853487" cy="358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0	0U	</a:t>
            </a:r>
            <a:r>
              <a:rPr lang="en-US" sz="2000" dirty="0"/>
              <a:t>==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	</a:t>
            </a:r>
            <a:r>
              <a:rPr lang="en-US" sz="2000" dirty="0"/>
              <a:t>&lt;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0U	</a:t>
            </a:r>
            <a:r>
              <a:rPr lang="en-US" sz="2000" dirty="0"/>
              <a:t>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	-2147483648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2147483647U	-2147483648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(unsigned) 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2147483648U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(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) 2147483648U</a:t>
            </a:r>
            <a:r>
              <a:rPr lang="en-US" sz="2000" dirty="0"/>
              <a:t>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652462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Casting Surprises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9005887" cy="5867400"/>
          </a:xfrm>
        </p:spPr>
        <p:txBody>
          <a:bodyPr lIns="90487" tIns="44450" rIns="90487" bIns="44450"/>
          <a:lstStyle/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 smtClean="0"/>
              <a:t>Expression Evaluation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 smtClean="0"/>
              <a:t>If there is a mix of unsigned and signed in single expression, </a:t>
            </a:r>
            <a:br>
              <a:rPr lang="en-US" dirty="0" smtClean="0"/>
            </a:br>
            <a:r>
              <a:rPr lang="en-US" b="1" i="1" dirty="0" smtClean="0">
                <a:solidFill>
                  <a:srgbClr val="C00000"/>
                </a:solidFill>
              </a:rPr>
              <a:t>signed values implicitly cast to unsigned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 smtClean="0"/>
              <a:t>Including comparison operations </a:t>
            </a:r>
            <a:r>
              <a:rPr lang="en-US" b="1" dirty="0" smtClean="0">
                <a:latin typeface="Courier New" pitchFamily="49" charset="0"/>
              </a:rPr>
              <a:t>&lt;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 New" pitchFamily="49" charset="0"/>
              </a:rPr>
              <a:t>&gt;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 New" pitchFamily="49" charset="0"/>
              </a:rPr>
              <a:t>==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 New" pitchFamily="49" charset="0"/>
              </a:rPr>
              <a:t>&lt;=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 New" pitchFamily="49" charset="0"/>
              </a:rPr>
              <a:t>&gt;=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 smtClean="0"/>
              <a:t>Examples for </a:t>
            </a:r>
            <a:r>
              <a:rPr lang="en-US" i="1" dirty="0" smtClean="0"/>
              <a:t>W</a:t>
            </a:r>
            <a:r>
              <a:rPr lang="en-US" dirty="0" smtClean="0"/>
              <a:t> = 32:    </a:t>
            </a:r>
            <a:r>
              <a:rPr lang="en-US" b="1" dirty="0" smtClean="0">
                <a:solidFill>
                  <a:srgbClr val="C00000"/>
                </a:solidFill>
              </a:rPr>
              <a:t>TMIN = -2,147,483,648 ,     TMAX = 2,147,483,647</a:t>
            </a:r>
          </a:p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 smtClean="0"/>
              <a:t>Constant</a:t>
            </a:r>
            <a:r>
              <a:rPr lang="en-US" baseline="-25000" dirty="0" smtClean="0"/>
              <a:t>1</a:t>
            </a:r>
            <a:r>
              <a:rPr lang="en-US" dirty="0" smtClean="0"/>
              <a:t>	Constant</a:t>
            </a:r>
            <a:r>
              <a:rPr lang="en-US" baseline="-25000" dirty="0" smtClean="0"/>
              <a:t>2</a:t>
            </a:r>
            <a:r>
              <a:rPr lang="en-US" dirty="0" smtClean="0"/>
              <a:t>	Relation	Evaluation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657850" algn="l"/>
                <a:tab pos="6972300" algn="l"/>
              </a:tabLst>
              <a:defRPr/>
            </a:pPr>
            <a:r>
              <a:rPr lang="en-US" sz="2100" dirty="0" smtClean="0"/>
              <a:t>	0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-1	0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-1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2147483647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2147483647U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(unsigned)-1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713413" algn="l"/>
                <a:tab pos="6972300" algn="l"/>
              </a:tabLst>
              <a:defRPr/>
            </a:pPr>
            <a:r>
              <a:rPr lang="en-US" sz="2100" dirty="0" smtClean="0"/>
              <a:t>	 2147483647 	2147483648U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 2147483647 	(</a:t>
            </a:r>
            <a:r>
              <a:rPr lang="en-US" sz="2100" dirty="0" err="1" smtClean="0"/>
              <a:t>int</a:t>
            </a:r>
            <a:r>
              <a:rPr lang="en-US" sz="2100" dirty="0" smtClean="0"/>
              <a:t>) 2147483648U </a:t>
            </a:r>
            <a:r>
              <a:rPr lang="en-US" dirty="0" smtClean="0"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build="p" bldLvl="2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Security Example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345" y="4759038"/>
            <a:ext cx="8307387" cy="1644650"/>
          </a:xfrm>
        </p:spPr>
        <p:txBody>
          <a:bodyPr/>
          <a:lstStyle/>
          <a:p>
            <a:r>
              <a:rPr lang="en-US" dirty="0"/>
              <a:t>Similar to code found in FreeBSD’s implementation of </a:t>
            </a:r>
            <a:r>
              <a:rPr lang="en-US" dirty="0" err="1" smtClean="0"/>
              <a:t>getpeername</a:t>
            </a:r>
            <a:endParaRPr lang="en-US" dirty="0"/>
          </a:p>
          <a:p>
            <a:r>
              <a:rPr lang="en-US" dirty="0"/>
              <a:t>There are legions of smart people trying to find vulnerabilities in </a:t>
            </a:r>
            <a:r>
              <a:rPr lang="en-US" dirty="0" smtClean="0"/>
              <a:t>programs</a:t>
            </a:r>
            <a:endParaRPr lang="en-US" dirty="0"/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487644" y="1447800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Kernel memory region holding user-accessible data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KSIZE 1024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char </a:t>
            </a:r>
            <a:r>
              <a:rPr lang="en-US" sz="1600" dirty="0" err="1">
                <a:latin typeface="Courier New" pitchFamily="49" charset="0"/>
              </a:rPr>
              <a:t>kbuf</a:t>
            </a:r>
            <a:r>
              <a:rPr lang="en-US" sz="1600" dirty="0">
                <a:latin typeface="Courier New" pitchFamily="49" charset="0"/>
              </a:rPr>
              <a:t>[KSIZE];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Copy at most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bytes from kernel region to user buffer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copy_from_kernel</a:t>
            </a:r>
            <a:r>
              <a:rPr lang="en-US" sz="1600" dirty="0">
                <a:latin typeface="Courier New" pitchFamily="49" charset="0"/>
              </a:rPr>
              <a:t>(void *</a:t>
            </a:r>
            <a:r>
              <a:rPr lang="en-US" sz="1600" dirty="0" err="1">
                <a:latin typeface="Courier New" pitchFamily="49" charset="0"/>
              </a:rPr>
              <a:t>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Byte count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is minimum of buffer size and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= KSIZE &lt;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? KSIZE :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memcpy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kbuf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Encoding Byte Values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Byte = 8 bits</a:t>
            </a:r>
          </a:p>
          <a:p>
            <a:pPr marL="552450" lvl="1" eaLnBrk="1" hangingPunct="1"/>
            <a:r>
              <a:rPr lang="en-US" dirty="0"/>
              <a:t>Binary 00000000</a:t>
            </a:r>
            <a:r>
              <a:rPr lang="en-US" baseline="-6000" dirty="0"/>
              <a:t>2</a:t>
            </a:r>
            <a:r>
              <a:rPr lang="en-US" dirty="0"/>
              <a:t> to 11111111</a:t>
            </a:r>
            <a:r>
              <a:rPr lang="en-US" baseline="-6000" dirty="0"/>
              <a:t>2</a:t>
            </a:r>
            <a:endParaRPr lang="en-US" dirty="0"/>
          </a:p>
          <a:p>
            <a:pPr marL="552450" lvl="1" eaLnBrk="1" hangingPunct="1"/>
            <a:r>
              <a:rPr lang="en-US" dirty="0"/>
              <a:t>Decimal: 0</a:t>
            </a:r>
            <a:r>
              <a:rPr lang="en-US" baseline="-6000" dirty="0"/>
              <a:t>10</a:t>
            </a:r>
            <a:r>
              <a:rPr lang="en-US" dirty="0"/>
              <a:t> to </a:t>
            </a:r>
            <a:r>
              <a:rPr lang="en-US" dirty="0" smtClean="0"/>
              <a:t>255</a:t>
            </a:r>
            <a:r>
              <a:rPr lang="en-US" baseline="-6000" dirty="0" smtClean="0"/>
              <a:t>10</a:t>
            </a:r>
            <a:endParaRPr lang="en-US" dirty="0" smtClean="0"/>
          </a:p>
          <a:p>
            <a:pPr marL="552450" lvl="1" eaLnBrk="1" hangingPunct="1"/>
            <a:r>
              <a:rPr lang="en-US" dirty="0"/>
              <a:t>Hexadecimal 00</a:t>
            </a:r>
            <a:r>
              <a:rPr lang="en-US" baseline="-6000" dirty="0"/>
              <a:t>16</a:t>
            </a:r>
            <a:r>
              <a:rPr lang="en-US" dirty="0"/>
              <a:t> to FF</a:t>
            </a:r>
            <a:r>
              <a:rPr lang="en-US" baseline="-6000" dirty="0"/>
              <a:t>16</a:t>
            </a:r>
            <a:endParaRPr lang="en-US" dirty="0"/>
          </a:p>
          <a:p>
            <a:pPr marL="838200" lvl="2" eaLnBrk="1" hangingPunct="1"/>
            <a:r>
              <a:rPr lang="en-US" dirty="0"/>
              <a:t>Base 16 number representation</a:t>
            </a:r>
          </a:p>
          <a:p>
            <a:pPr marL="838200" lvl="2" eaLnBrk="1" hangingPunct="1"/>
            <a:r>
              <a:rPr lang="en-US" dirty="0"/>
              <a:t>Use characters ‘0’ to ‘9’ and ‘A’ to ‘F’</a:t>
            </a:r>
          </a:p>
          <a:p>
            <a:pPr marL="838200" lvl="2" eaLnBrk="1" hangingPunct="1"/>
            <a:r>
              <a:rPr lang="en-US" dirty="0"/>
              <a:t>Write FA1D37B</a:t>
            </a:r>
            <a:r>
              <a:rPr lang="en-US" baseline="-6000" dirty="0"/>
              <a:t>16</a:t>
            </a:r>
            <a:r>
              <a:rPr lang="en-US" dirty="0"/>
              <a:t> in C </a:t>
            </a:r>
            <a:r>
              <a:rPr lang="en-US" dirty="0" smtClean="0"/>
              <a:t>as</a:t>
            </a:r>
          </a:p>
          <a:p>
            <a:pPr marL="1295400" lvl="3"/>
            <a:r>
              <a:rPr lang="en-US" dirty="0" smtClean="0"/>
              <a:t>0xFA1D37B</a:t>
            </a:r>
          </a:p>
          <a:p>
            <a:pPr marL="1295400" lvl="3"/>
            <a:r>
              <a:rPr lang="en-US" dirty="0" smtClean="0"/>
              <a:t>0xfa1d37b </a:t>
            </a:r>
          </a:p>
          <a:p>
            <a:pPr marL="1181100" lvl="3" eaLnBrk="1" hangingPunct="1">
              <a:buNone/>
            </a:pP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53200" y="1106488"/>
            <a:ext cx="1851025" cy="4591050"/>
            <a:chOff x="0" y="0"/>
            <a:chExt cx="1166" cy="289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43161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2" name="Rectangle 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43159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0" name="Rectangle 1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43157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8" name="Rectangle 1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16"/>
              <p:cNvGrpSpPr>
                <a:grpSpLocks/>
              </p:cNvGrpSpPr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43155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6" name="Rectangle 1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43153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4" name="Rectangle 2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43151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2" name="Rectangle 2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43149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0" name="Rectangle 2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43147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8" name="Rectangle 3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43145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6" name="Rectangle 3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43143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4" name="Rectangle 3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4" name="Group 37"/>
              <p:cNvGrpSpPr>
                <a:grpSpLocks/>
              </p:cNvGrpSpPr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43141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2" name="Rectangle 3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5" name="Group 40"/>
              <p:cNvGrpSpPr>
                <a:grpSpLocks/>
              </p:cNvGrpSpPr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43139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0" name="Rectangle 4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16" name="Group 43"/>
              <p:cNvGrpSpPr>
                <a:grpSpLocks/>
              </p:cNvGrpSpPr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43137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8" name="Rectangle 4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43135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6" name="Rectangle 4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43133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4" name="Rectangle 5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43131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2" name="Rectangle 5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43129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0" name="Rectangle 5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1" name="Group 58"/>
              <p:cNvGrpSpPr>
                <a:grpSpLocks/>
              </p:cNvGrpSpPr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43127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8" name="Rectangle 6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2" name="Group 61"/>
              <p:cNvGrpSpPr>
                <a:grpSpLocks/>
              </p:cNvGrpSpPr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43125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6" name="Rectangle 6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3" name="Group 64"/>
              <p:cNvGrpSpPr>
                <a:grpSpLocks/>
              </p:cNvGrpSpPr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43123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4" name="Rectangle 6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4" name="Group 67"/>
              <p:cNvGrpSpPr>
                <a:grpSpLocks/>
              </p:cNvGrpSpPr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43121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2" name="Rectangle 69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25" name="Group 70"/>
              <p:cNvGrpSpPr>
                <a:grpSpLocks/>
              </p:cNvGrpSpPr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43119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0" name="Rectangle 7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6" name="Group 73"/>
              <p:cNvGrpSpPr>
                <a:grpSpLocks/>
              </p:cNvGrpSpPr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43117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8" name="Rectangle 7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7" name="Group 76"/>
              <p:cNvGrpSpPr>
                <a:grpSpLocks/>
              </p:cNvGrpSpPr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43115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6" name="Rectangle 78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28" name="Group 79"/>
              <p:cNvGrpSpPr>
                <a:grpSpLocks/>
              </p:cNvGrpSpPr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43113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4" name="Rectangle 8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29" name="Group 82"/>
              <p:cNvGrpSpPr>
                <a:grpSpLocks/>
              </p:cNvGrpSpPr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43111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2" name="Rectangle 8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0" name="Group 85"/>
              <p:cNvGrpSpPr>
                <a:grpSpLocks/>
              </p:cNvGrpSpPr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43109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0" name="Rectangle 87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1" name="Group 88"/>
              <p:cNvGrpSpPr>
                <a:grpSpLocks/>
              </p:cNvGrpSpPr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43107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8" name="Rectangle 9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8" name="Group 91"/>
              <p:cNvGrpSpPr>
                <a:grpSpLocks/>
              </p:cNvGrpSpPr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43105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6" name="Rectangle 9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9" name="Group 94"/>
              <p:cNvGrpSpPr>
                <a:grpSpLocks/>
              </p:cNvGrpSpPr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43103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4" name="Rectangle 96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43014" name="Group 97"/>
              <p:cNvGrpSpPr>
                <a:grpSpLocks/>
              </p:cNvGrpSpPr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43101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2" name="Rectangle 9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3015" name="Group 100"/>
              <p:cNvGrpSpPr>
                <a:grpSpLocks/>
              </p:cNvGrpSpPr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43099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0" name="Rectangle 102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3019" name="Group 103"/>
              <p:cNvGrpSpPr>
                <a:grpSpLocks/>
              </p:cNvGrpSpPr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43097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8" name="Rectangle 10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3020" name="Group 106"/>
              <p:cNvGrpSpPr>
                <a:grpSpLocks/>
              </p:cNvGrpSpPr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43095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6" name="Rectangle 10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021" name="Group 109"/>
              <p:cNvGrpSpPr>
                <a:grpSpLocks/>
              </p:cNvGrpSpPr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43093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4" name="Rectangle 111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3022" name="Group 112"/>
              <p:cNvGrpSpPr>
                <a:grpSpLocks/>
              </p:cNvGrpSpPr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43091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2" name="Rectangle 11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3023" name="Group 115"/>
              <p:cNvGrpSpPr>
                <a:grpSpLocks/>
              </p:cNvGrpSpPr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43089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0" name="Rectangle 11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3024" name="Group 118"/>
              <p:cNvGrpSpPr>
                <a:grpSpLocks/>
              </p:cNvGrpSpPr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43087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8" name="Rectangle 120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3025" name="Group 121"/>
              <p:cNvGrpSpPr>
                <a:grpSpLocks/>
              </p:cNvGrpSpPr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43085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6" name="Rectangle 12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3026" name="Group 124"/>
              <p:cNvGrpSpPr>
                <a:grpSpLocks/>
              </p:cNvGrpSpPr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43083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4" name="Rectangle 12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3027" name="Group 127"/>
              <p:cNvGrpSpPr>
                <a:grpSpLocks/>
              </p:cNvGrpSpPr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43081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2" name="Rectangle 129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43028" name="Group 130"/>
              <p:cNvGrpSpPr>
                <a:grpSpLocks/>
              </p:cNvGrpSpPr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43079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0" name="Rectangle 13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43029" name="Group 133"/>
              <p:cNvGrpSpPr>
                <a:grpSpLocks/>
              </p:cNvGrpSpPr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43077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8" name="Rectangle 13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43030" name="Group 136"/>
              <p:cNvGrpSpPr>
                <a:grpSpLocks/>
              </p:cNvGrpSpPr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43075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6" name="Rectangle 138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43031" name="Group 139"/>
              <p:cNvGrpSpPr>
                <a:grpSpLocks/>
              </p:cNvGrpSpPr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43073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4" name="Rectangle 14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43032" name="Group 142"/>
              <p:cNvGrpSpPr>
                <a:grpSpLocks/>
              </p:cNvGrpSpPr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43071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2" name="Rectangle 14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43033" name="Group 145"/>
              <p:cNvGrpSpPr>
                <a:grpSpLocks/>
              </p:cNvGrpSpPr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43069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0" name="Rectangle 147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43034" name="Group 148"/>
              <p:cNvGrpSpPr>
                <a:grpSpLocks/>
              </p:cNvGrpSpPr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43067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68" name="Rectangle 15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43016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43017" name="Rectangle 152"/>
            <p:cNvSpPr>
              <a:spLocks/>
            </p:cNvSpPr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43018" name="Rectangle 153"/>
            <p:cNvSpPr>
              <a:spLocks/>
            </p:cNvSpPr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Usage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522288" y="1450975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Kernel memory region holding user-accessible data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KSIZE 1024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char kbuf[KSIZE];</a:t>
            </a:r>
          </a:p>
          <a:p>
            <a:pPr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Copy at most maxlen bytes from kernel region to user buffer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int copy_from_kernel(void *user_dest, int maxlen)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Byte count len is minimum of buffer size and maxlen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int len = KSIZE &lt; maxlen ? KSIZE : maxlen;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memcpy(user_dest, kbuf, len);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522288" y="4495800"/>
            <a:ext cx="4497388" cy="1838325"/>
          </a:xfrm>
          <a:prstGeom prst="rect">
            <a:avLst/>
          </a:prstGeom>
          <a:solidFill>
            <a:srgbClr val="CDF1C5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#define MSIZE 528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void getstuff()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  char mybuf[MSIZE];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  copy_from_kernel(mybuf, MSIZE);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  printf(“%s\n”, mybuf);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Malicious Usage</a:t>
            </a: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522288" y="1447800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Kernel memory region holding user-accessible data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KSIZE 1024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char </a:t>
            </a:r>
            <a:r>
              <a:rPr lang="en-US" sz="1600" dirty="0" err="1">
                <a:latin typeface="Courier New" pitchFamily="49" charset="0"/>
              </a:rPr>
              <a:t>kbuf[KSIZE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Copy at most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bytes from kernel region to user buffer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copy_from_kernel(void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  /</a:t>
            </a:r>
            <a:r>
              <a:rPr lang="en-US" sz="1600" dirty="0">
                <a:latin typeface="Courier New" pitchFamily="49" charset="0"/>
              </a:rPr>
              <a:t>* Byte count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is minimum of buffer size and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= KSIZE &lt;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? KSIZE :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memcpy(user_dest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kbuf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  return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522288" y="4495800"/>
            <a:ext cx="4619625" cy="1838325"/>
          </a:xfrm>
          <a:prstGeom prst="rect">
            <a:avLst/>
          </a:prstGeom>
          <a:solidFill>
            <a:srgbClr val="CDF1C5"/>
          </a:solidFill>
          <a:ln w="6350" cmpd="dbl">
            <a:solidFill>
              <a:srgbClr val="CDF1C5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MSIZE 528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n>
                <a:solidFill>
                  <a:srgbClr val="CDF1C5"/>
                </a:solidFill>
              </a:ln>
              <a:solidFill>
                <a:srgbClr val="CDF1C5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getstuff</a:t>
            </a:r>
            <a:r>
              <a:rPr lang="en-US" sz="1600" dirty="0">
                <a:latin typeface="Courier New" pitchFamily="49" charset="0"/>
              </a:rPr>
              <a:t>()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  char </a:t>
            </a:r>
            <a:r>
              <a:rPr lang="en-US" sz="1600" dirty="0" err="1">
                <a:latin typeface="Courier New" pitchFamily="49" charset="0"/>
              </a:rPr>
              <a:t>mybuf[MSIZE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copy_from_kernel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mybuf</a:t>
            </a:r>
            <a:r>
              <a:rPr lang="en-US" sz="1600" dirty="0">
                <a:latin typeface="Courier New" pitchFamily="49" charset="0"/>
              </a:rPr>
              <a:t>, -MSIZE);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. . .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563604" y="774745"/>
            <a:ext cx="5123196" cy="520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400" dirty="0">
                <a:latin typeface="Courier New" pitchFamily="49" charset="0"/>
              </a:rPr>
              <a:t>/* Declaration of library function memcpy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400" dirty="0">
                <a:latin typeface="Courier New" pitchFamily="49" charset="0"/>
              </a:rPr>
              <a:t>void *memcpy(void *dest, void *src, size_t n);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177382" cy="762000"/>
          </a:xfrm>
        </p:spPr>
        <p:txBody>
          <a:bodyPr/>
          <a:lstStyle/>
          <a:p>
            <a:pPr marL="0" indent="0"/>
            <a:r>
              <a:rPr lang="en-US" dirty="0" smtClean="0"/>
              <a:t>Summary</a:t>
            </a:r>
            <a:br>
              <a:rPr lang="en-US" dirty="0" smtClean="0"/>
            </a:br>
            <a:r>
              <a:rPr lang="en-US" dirty="0" smtClean="0"/>
              <a:t>Casting Signed ↔ Unsigned: Basic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09750"/>
            <a:ext cx="7896225" cy="4972050"/>
          </a:xfrm>
        </p:spPr>
        <p:txBody>
          <a:bodyPr/>
          <a:lstStyle/>
          <a:p>
            <a:r>
              <a:rPr lang="en-US" dirty="0" smtClean="0"/>
              <a:t>Bit pattern is maintained</a:t>
            </a:r>
          </a:p>
          <a:p>
            <a:r>
              <a:rPr lang="en-US" dirty="0" smtClean="0"/>
              <a:t>But reinterpreted</a:t>
            </a:r>
          </a:p>
          <a:p>
            <a:r>
              <a:rPr lang="en-US" dirty="0" smtClean="0"/>
              <a:t>Can have unexpected effects: adding or subtracting 2</a:t>
            </a:r>
            <a:r>
              <a:rPr lang="en-US" baseline="30000" dirty="0" smtClean="0"/>
              <a:t>w</a:t>
            </a:r>
          </a:p>
          <a:p>
            <a:endParaRPr lang="en-US" dirty="0" smtClean="0"/>
          </a:p>
          <a:p>
            <a:r>
              <a:rPr lang="en-US" dirty="0" smtClean="0"/>
              <a:t>Expression containing signed and unsigned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/>
              <a:t> is cast to </a:t>
            </a:r>
            <a:r>
              <a:rPr lang="en-US" dirty="0" smtClean="0">
                <a:latin typeface="Courier New"/>
                <a:cs typeface="Courier New"/>
              </a:rPr>
              <a:t>unsigned</a:t>
            </a:r>
            <a:r>
              <a:rPr lang="en-US" dirty="0" smtClean="0"/>
              <a:t>!!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b="1" dirty="0" smtClean="0"/>
              <a:t>Expanding, truncating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Addition, negation, multiplication, shifting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Summary</a:t>
            </a:r>
            <a:endParaRPr lang="en-US" dirty="0">
              <a:solidFill>
                <a:srgbClr val="A6A6A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Sign Extension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946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mtClean="0"/>
              <a:t>Task:</a:t>
            </a:r>
          </a:p>
          <a:p>
            <a:pPr lvl="1" eaLnBrk="1" hangingPunct="1">
              <a:defRPr/>
            </a:pPr>
            <a:r>
              <a:rPr lang="en-US" smtClean="0"/>
              <a:t>Given </a:t>
            </a:r>
            <a:r>
              <a:rPr lang="en-US" i="1" smtClean="0"/>
              <a:t>w</a:t>
            </a:r>
            <a:r>
              <a:rPr lang="en-US" smtClean="0"/>
              <a:t>-bit signed integer </a:t>
            </a:r>
            <a:r>
              <a:rPr lang="en-US" i="1" smtClean="0"/>
              <a:t>x</a:t>
            </a: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Convert it to </a:t>
            </a:r>
            <a:r>
              <a:rPr lang="en-US" i="1" smtClean="0"/>
              <a:t>w</a:t>
            </a:r>
            <a:r>
              <a:rPr lang="en-US" smtClean="0"/>
              <a:t>+</a:t>
            </a:r>
            <a:r>
              <a:rPr lang="en-US" i="1" smtClean="0"/>
              <a:t>k</a:t>
            </a:r>
            <a:r>
              <a:rPr lang="en-US" smtClean="0"/>
              <a:t>-bit integer with same value</a:t>
            </a:r>
          </a:p>
          <a:p>
            <a:pPr eaLnBrk="1" hangingPunct="1">
              <a:defRPr/>
            </a:pPr>
            <a:r>
              <a:rPr lang="en-US" smtClean="0"/>
              <a:t>Rule:</a:t>
            </a:r>
          </a:p>
          <a:p>
            <a:pPr lvl="1" eaLnBrk="1" hangingPunct="1">
              <a:defRPr/>
            </a:pPr>
            <a:r>
              <a:rPr lang="en-US" smtClean="0"/>
              <a:t>Make </a:t>
            </a:r>
            <a:r>
              <a:rPr lang="en-US" i="1" smtClean="0"/>
              <a:t>k</a:t>
            </a:r>
            <a:r>
              <a:rPr lang="en-US" smtClean="0"/>
              <a:t> copies of sign bit:</a:t>
            </a:r>
          </a:p>
          <a:p>
            <a:pPr lvl="1" eaLnBrk="1" hangingPunct="1">
              <a:defRPr/>
            </a:pPr>
            <a:r>
              <a:rPr lang="en-US" b="0" i="1" smtClean="0"/>
              <a:t>X</a:t>
            </a:r>
            <a:r>
              <a:rPr lang="en-US" smtClean="0"/>
              <a:t> </a:t>
            </a:r>
            <a:r>
              <a:rPr lang="en-US" smtClean="0">
                <a:latin typeface="Symbol" pitchFamily="18" charset="2"/>
              </a:rPr>
              <a:t></a:t>
            </a:r>
            <a:r>
              <a:rPr lang="en-US" smtClean="0"/>
              <a:t> =  </a:t>
            </a:r>
            <a:r>
              <a:rPr lang="en-US" b="0" i="1" smtClean="0"/>
              <a:t>x</a:t>
            </a:r>
            <a:r>
              <a:rPr lang="en-US" b="0" i="1" baseline="-25000" smtClean="0"/>
              <a:t>w</a:t>
            </a:r>
            <a:r>
              <a:rPr lang="en-US" b="0" baseline="-25000" smtClean="0"/>
              <a:t>–1 </a:t>
            </a:r>
            <a:r>
              <a:rPr lang="en-US" smtClean="0"/>
              <a:t>,…, </a:t>
            </a:r>
            <a:r>
              <a:rPr lang="en-US" b="0" i="1" smtClean="0"/>
              <a:t>x</a:t>
            </a:r>
            <a:r>
              <a:rPr lang="en-US" b="0" i="1" baseline="-25000" smtClean="0"/>
              <a:t>w</a:t>
            </a:r>
            <a:r>
              <a:rPr lang="en-US" b="0" baseline="-25000" smtClean="0"/>
              <a:t>–1 </a:t>
            </a:r>
            <a:r>
              <a:rPr lang="en-US" smtClean="0"/>
              <a:t>, </a:t>
            </a:r>
            <a:r>
              <a:rPr lang="en-US" b="0" i="1" smtClean="0"/>
              <a:t>x</a:t>
            </a:r>
            <a:r>
              <a:rPr lang="en-US" b="0" i="1" baseline="-25000" smtClean="0"/>
              <a:t>w</a:t>
            </a:r>
            <a:r>
              <a:rPr lang="en-US" b="0" baseline="-25000" smtClean="0"/>
              <a:t>–1 </a:t>
            </a:r>
            <a:r>
              <a:rPr lang="en-US" smtClean="0"/>
              <a:t>, </a:t>
            </a:r>
            <a:r>
              <a:rPr lang="en-US" b="0" i="1" smtClean="0"/>
              <a:t>x</a:t>
            </a:r>
            <a:r>
              <a:rPr lang="en-US" b="0" i="1" baseline="-25000" smtClean="0"/>
              <a:t>w</a:t>
            </a:r>
            <a:r>
              <a:rPr lang="en-US" b="0" baseline="-25000" smtClean="0"/>
              <a:t>–2 </a:t>
            </a:r>
            <a:r>
              <a:rPr lang="en-US" smtClean="0"/>
              <a:t>,…, </a:t>
            </a:r>
            <a:r>
              <a:rPr lang="en-US" b="0" i="1" smtClean="0"/>
              <a:t>x</a:t>
            </a:r>
            <a:r>
              <a:rPr lang="en-US" b="0" baseline="-25000" smtClean="0"/>
              <a:t>0</a:t>
            </a:r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1752600" y="3733800"/>
            <a:ext cx="1296988" cy="77788"/>
          </a:xfrm>
          <a:custGeom>
            <a:avLst/>
            <a:gdLst>
              <a:gd name="T0" fmla="*/ 0 w 817"/>
              <a:gd name="T1" fmla="*/ 0 h 49"/>
              <a:gd name="T2" fmla="*/ 0 w 817"/>
              <a:gd name="T3" fmla="*/ 48 h 49"/>
              <a:gd name="T4" fmla="*/ 816 w 817"/>
              <a:gd name="T5" fmla="*/ 48 h 49"/>
              <a:gd name="T6" fmla="*/ 816 w 817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817"/>
              <a:gd name="T13" fmla="*/ 0 h 49"/>
              <a:gd name="T14" fmla="*/ 817 w 81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7" h="49">
                <a:moveTo>
                  <a:pt x="0" y="0"/>
                </a:moveTo>
                <a:lnTo>
                  <a:pt x="0" y="48"/>
                </a:lnTo>
                <a:lnTo>
                  <a:pt x="816" y="48"/>
                </a:lnTo>
                <a:lnTo>
                  <a:pt x="8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447800" y="3962400"/>
            <a:ext cx="152984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k</a:t>
            </a:r>
            <a:r>
              <a:rPr lang="en-US" sz="1600" dirty="0">
                <a:latin typeface="Calibri" pitchFamily="34" charset="0"/>
              </a:rPr>
              <a:t> copies of MSB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05000" y="3887788"/>
            <a:ext cx="5181600" cy="2913062"/>
            <a:chOff x="1392" y="2104"/>
            <a:chExt cx="3264" cy="183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392" y="2352"/>
              <a:ext cx="3264" cy="1248"/>
              <a:chOff x="1392" y="2352"/>
              <a:chExt cx="3264" cy="1248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2928" y="2400"/>
                <a:ext cx="1728" cy="144"/>
                <a:chOff x="2928" y="2400"/>
                <a:chExt cx="1728" cy="144"/>
              </a:xfrm>
            </p:grpSpPr>
            <p:sp>
              <p:nvSpPr>
                <p:cNvPr id="28714" name="Rectangle 9"/>
                <p:cNvSpPr>
                  <a:spLocks noChangeArrowheads="1"/>
                </p:cNvSpPr>
                <p:nvPr/>
              </p:nvSpPr>
              <p:spPr bwMode="auto">
                <a:xfrm>
                  <a:off x="2928" y="2400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5" name="Rectangle 10"/>
                <p:cNvSpPr>
                  <a:spLocks noChangeArrowheads="1"/>
                </p:cNvSpPr>
                <p:nvPr/>
              </p:nvSpPr>
              <p:spPr bwMode="auto">
                <a:xfrm>
                  <a:off x="307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6" name="Rectangle 11"/>
                <p:cNvSpPr>
                  <a:spLocks noChangeArrowheads="1"/>
                </p:cNvSpPr>
                <p:nvPr/>
              </p:nvSpPr>
              <p:spPr bwMode="auto">
                <a:xfrm>
                  <a:off x="3216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7" name="Rectangle 12"/>
                <p:cNvSpPr>
                  <a:spLocks noChangeArrowheads="1"/>
                </p:cNvSpPr>
                <p:nvPr/>
              </p:nvSpPr>
              <p:spPr bwMode="auto">
                <a:xfrm>
                  <a:off x="4224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8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9" name="Rectangle 14"/>
                <p:cNvSpPr>
                  <a:spLocks noChangeArrowheads="1"/>
                </p:cNvSpPr>
                <p:nvPr/>
              </p:nvSpPr>
              <p:spPr bwMode="auto">
                <a:xfrm>
                  <a:off x="451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20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240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</p:grpSp>
          <p:sp>
            <p:nvSpPr>
              <p:cNvPr id="28687" name="Rectangle 16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24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endParaRPr lang="en-US" b="0">
                  <a:latin typeface="Symbol" pitchFamily="18" charset="2"/>
                </a:endParaRPr>
              </a:p>
            </p:txBody>
          </p:sp>
          <p:sp>
            <p:nvSpPr>
              <p:cNvPr id="28688" name="Rectangle 17"/>
              <p:cNvSpPr>
                <a:spLocks noChangeArrowheads="1"/>
              </p:cNvSpPr>
              <p:nvPr/>
            </p:nvSpPr>
            <p:spPr bwMode="auto">
              <a:xfrm>
                <a:off x="1392" y="3360"/>
                <a:ext cx="28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r>
                  <a:rPr lang="en-US" b="0">
                    <a:latin typeface="Symbol" pitchFamily="18" charset="2"/>
                  </a:rPr>
                  <a:t></a:t>
                </a:r>
              </a:p>
            </p:txBody>
          </p:sp>
          <p:sp>
            <p:nvSpPr>
              <p:cNvPr id="28689" name="Line 18"/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0" name="Line 19"/>
              <p:cNvSpPr>
                <a:spLocks noChangeShapeType="1"/>
              </p:cNvSpPr>
              <p:nvPr/>
            </p:nvSpPr>
            <p:spPr bwMode="auto">
              <a:xfrm flipH="1">
                <a:off x="2880" y="2592"/>
                <a:ext cx="14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1824" y="3456"/>
                <a:ext cx="2832" cy="144"/>
                <a:chOff x="1824" y="3456"/>
                <a:chExt cx="2832" cy="144"/>
              </a:xfrm>
            </p:grpSpPr>
            <p:sp>
              <p:nvSpPr>
                <p:cNvPr id="287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456"/>
                  <a:ext cx="528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  <p:sp>
              <p:nvSpPr>
                <p:cNvPr id="287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78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4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grpSp>
              <p:nvGrpSpPr>
                <p:cNvPr id="6" name="Group 26"/>
                <p:cNvGrpSpPr>
                  <a:grpSpLocks/>
                </p:cNvGrpSpPr>
                <p:nvPr/>
              </p:nvGrpSpPr>
              <p:grpSpPr bwMode="auto">
                <a:xfrm>
                  <a:off x="2928" y="3456"/>
                  <a:ext cx="1728" cy="144"/>
                  <a:chOff x="2928" y="3456"/>
                  <a:chExt cx="1728" cy="144"/>
                </a:xfrm>
              </p:grpSpPr>
              <p:sp>
                <p:nvSpPr>
                  <p:cNvPr id="2870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456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b="0"/>
                      <a:t>• • •</a:t>
                    </a:r>
                  </a:p>
                </p:txBody>
              </p:sp>
            </p:grpSp>
          </p:grpSp>
          <p:sp>
            <p:nvSpPr>
              <p:cNvPr id="28692" name="Line 34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288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3" name="Line 35"/>
              <p:cNvSpPr>
                <a:spLocks noChangeShapeType="1"/>
              </p:cNvSpPr>
              <p:nvPr/>
            </p:nvSpPr>
            <p:spPr bwMode="auto">
              <a:xfrm flipH="1">
                <a:off x="2064" y="2592"/>
                <a:ext cx="96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Line 36"/>
              <p:cNvSpPr>
                <a:spLocks noChangeShapeType="1"/>
              </p:cNvSpPr>
              <p:nvPr/>
            </p:nvSpPr>
            <p:spPr bwMode="auto">
              <a:xfrm flipH="1">
                <a:off x="1920" y="2592"/>
                <a:ext cx="110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Line 37"/>
              <p:cNvSpPr>
                <a:spLocks noChangeShapeType="1"/>
              </p:cNvSpPr>
              <p:nvPr/>
            </p:nvSpPr>
            <p:spPr bwMode="auto">
              <a:xfrm>
                <a:off x="316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Line 38"/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Line 39"/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Line 4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Line 41"/>
              <p:cNvSpPr>
                <a:spLocks noChangeShapeType="1"/>
              </p:cNvSpPr>
              <p:nvPr/>
            </p:nvSpPr>
            <p:spPr bwMode="auto">
              <a:xfrm>
                <a:off x="460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Rectangle 42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451" cy="19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400" b="0"/>
                  <a:t>• • •</a:t>
                </a:r>
              </a:p>
            </p:txBody>
          </p:sp>
        </p:grpSp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2928" y="2208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3696" y="2104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2928" y="374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3696" y="3640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1824" y="3744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2208" y="3648"/>
              <a:ext cx="204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k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7005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Sign Extension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803775"/>
            <a:ext cx="8307387" cy="1641475"/>
          </a:xfrm>
        </p:spPr>
        <p:txBody>
          <a:bodyPr/>
          <a:lstStyle/>
          <a:p>
            <a:r>
              <a:rPr lang="en-US" dirty="0" smtClean="0"/>
              <a:t>Converting from smaller to larger integer data type</a:t>
            </a:r>
          </a:p>
          <a:p>
            <a:r>
              <a:rPr lang="en-US" dirty="0" smtClean="0"/>
              <a:t>C automatically performs sign extension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" y="1284982"/>
            <a:ext cx="4191000" cy="1077218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 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ix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-15213;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1096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082800" y="2863850"/>
            <a:ext cx="17463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7385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5600" y="2844801"/>
            <a:ext cx="8431213" cy="1427163"/>
            <a:chOff x="224" y="1792"/>
            <a:chExt cx="5311" cy="899"/>
          </a:xfrm>
        </p:grpSpPr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751" y="1808"/>
              <a:ext cx="54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Decimal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11" y="1808"/>
              <a:ext cx="23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Hex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3742" y="1808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Binary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236" y="1792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699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711" y="1792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312" y="179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1323" y="1792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2355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2367" y="1792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9" name="Rectangle 23"/>
            <p:cNvSpPr>
              <a:spLocks noChangeArrowheads="1"/>
            </p:cNvSpPr>
            <p:nvPr/>
          </p:nvSpPr>
          <p:spPr bwMode="auto">
            <a:xfrm>
              <a:off x="224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0" name="Rectangle 24"/>
            <p:cNvSpPr>
              <a:spLocks noChangeArrowheads="1"/>
            </p:cNvSpPr>
            <p:nvPr/>
          </p:nvSpPr>
          <p:spPr bwMode="auto">
            <a:xfrm>
              <a:off x="699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1312" y="1804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2355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5523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4" name="Rectangle 28"/>
            <p:cNvSpPr>
              <a:spLocks noChangeArrowheads="1"/>
            </p:cNvSpPr>
            <p:nvPr/>
          </p:nvSpPr>
          <p:spPr bwMode="auto">
            <a:xfrm>
              <a:off x="273" y="1993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874" y="1986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1886" y="1993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4017" y="1993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224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236" y="1970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699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711" y="1970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1312" y="197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1323" y="1970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2355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>
              <a:off x="2367" y="1970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5523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7" name="Rectangle 41"/>
            <p:cNvSpPr>
              <a:spLocks noChangeArrowheads="1"/>
            </p:cNvSpPr>
            <p:nvPr/>
          </p:nvSpPr>
          <p:spPr bwMode="auto">
            <a:xfrm>
              <a:off x="224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8" name="Rectangle 42"/>
            <p:cNvSpPr>
              <a:spLocks noChangeArrowheads="1"/>
            </p:cNvSpPr>
            <p:nvPr/>
          </p:nvSpPr>
          <p:spPr bwMode="auto">
            <a:xfrm>
              <a:off x="699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9" name="Rectangle 43"/>
            <p:cNvSpPr>
              <a:spLocks noChangeArrowheads="1"/>
            </p:cNvSpPr>
            <p:nvPr/>
          </p:nvSpPr>
          <p:spPr bwMode="auto">
            <a:xfrm>
              <a:off x="1312" y="1982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2355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1" name="Rectangle 45"/>
            <p:cNvSpPr>
              <a:spLocks noChangeArrowheads="1"/>
            </p:cNvSpPr>
            <p:nvPr/>
          </p:nvSpPr>
          <p:spPr bwMode="auto">
            <a:xfrm>
              <a:off x="5523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73" y="2170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3" name="Rectangle 47"/>
            <p:cNvSpPr>
              <a:spLocks noChangeArrowheads="1"/>
            </p:cNvSpPr>
            <p:nvPr/>
          </p:nvSpPr>
          <p:spPr bwMode="auto">
            <a:xfrm>
              <a:off x="874" y="2164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4" name="Rectangle 48"/>
            <p:cNvSpPr>
              <a:spLocks noChangeArrowheads="1"/>
            </p:cNvSpPr>
            <p:nvPr/>
          </p:nvSpPr>
          <p:spPr bwMode="auto">
            <a:xfrm>
              <a:off x="1419" y="2170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 00 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5" name="Rectangle 49"/>
            <p:cNvSpPr>
              <a:spLocks noChangeArrowheads="1"/>
            </p:cNvSpPr>
            <p:nvPr/>
          </p:nvSpPr>
          <p:spPr bwMode="auto">
            <a:xfrm>
              <a:off x="2617" y="2170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00000000 00000000 00111011 01101101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6" name="Rectangle 50"/>
            <p:cNvSpPr>
              <a:spLocks noChangeArrowheads="1"/>
            </p:cNvSpPr>
            <p:nvPr/>
          </p:nvSpPr>
          <p:spPr bwMode="auto">
            <a:xfrm>
              <a:off x="224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7" name="Rectangle 51"/>
            <p:cNvSpPr>
              <a:spLocks noChangeArrowheads="1"/>
            </p:cNvSpPr>
            <p:nvPr/>
          </p:nvSpPr>
          <p:spPr bwMode="auto">
            <a:xfrm>
              <a:off x="236" y="2147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699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711" y="2147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1312" y="2147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1" name="Rectangle 55"/>
            <p:cNvSpPr>
              <a:spLocks noChangeArrowheads="1"/>
            </p:cNvSpPr>
            <p:nvPr/>
          </p:nvSpPr>
          <p:spPr bwMode="auto">
            <a:xfrm>
              <a:off x="1323" y="2147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2" name="Rectangle 56"/>
            <p:cNvSpPr>
              <a:spLocks noChangeArrowheads="1"/>
            </p:cNvSpPr>
            <p:nvPr/>
          </p:nvSpPr>
          <p:spPr bwMode="auto">
            <a:xfrm>
              <a:off x="2355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3" name="Rectangle 57"/>
            <p:cNvSpPr>
              <a:spLocks noChangeArrowheads="1"/>
            </p:cNvSpPr>
            <p:nvPr/>
          </p:nvSpPr>
          <p:spPr bwMode="auto">
            <a:xfrm>
              <a:off x="2367" y="2147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4" name="Rectangle 58"/>
            <p:cNvSpPr>
              <a:spLocks noChangeArrowheads="1"/>
            </p:cNvSpPr>
            <p:nvPr/>
          </p:nvSpPr>
          <p:spPr bwMode="auto">
            <a:xfrm>
              <a:off x="5523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5" name="Rectangle 59"/>
            <p:cNvSpPr>
              <a:spLocks noChangeArrowheads="1"/>
            </p:cNvSpPr>
            <p:nvPr/>
          </p:nvSpPr>
          <p:spPr bwMode="auto">
            <a:xfrm>
              <a:off x="224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6" name="Rectangle 60"/>
            <p:cNvSpPr>
              <a:spLocks noChangeArrowheads="1"/>
            </p:cNvSpPr>
            <p:nvPr/>
          </p:nvSpPr>
          <p:spPr bwMode="auto">
            <a:xfrm>
              <a:off x="699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7" name="Rectangle 61"/>
            <p:cNvSpPr>
              <a:spLocks noChangeArrowheads="1"/>
            </p:cNvSpPr>
            <p:nvPr/>
          </p:nvSpPr>
          <p:spPr bwMode="auto">
            <a:xfrm>
              <a:off x="1312" y="2160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8" name="Rectangle 62"/>
            <p:cNvSpPr>
              <a:spLocks noChangeArrowheads="1"/>
            </p:cNvSpPr>
            <p:nvPr/>
          </p:nvSpPr>
          <p:spPr bwMode="auto">
            <a:xfrm>
              <a:off x="2355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9" name="Rectangle 63"/>
            <p:cNvSpPr>
              <a:spLocks noChangeArrowheads="1"/>
            </p:cNvSpPr>
            <p:nvPr/>
          </p:nvSpPr>
          <p:spPr bwMode="auto">
            <a:xfrm>
              <a:off x="5523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0" name="Rectangle 64"/>
            <p:cNvSpPr>
              <a:spLocks noChangeArrowheads="1"/>
            </p:cNvSpPr>
            <p:nvPr/>
          </p:nvSpPr>
          <p:spPr bwMode="auto">
            <a:xfrm>
              <a:off x="273" y="2348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1" name="Rectangle 65"/>
            <p:cNvSpPr>
              <a:spLocks noChangeArrowheads="1"/>
            </p:cNvSpPr>
            <p:nvPr/>
          </p:nvSpPr>
          <p:spPr bwMode="auto">
            <a:xfrm>
              <a:off x="826" y="2341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2" name="Rectangle 66"/>
            <p:cNvSpPr>
              <a:spLocks noChangeArrowheads="1"/>
            </p:cNvSpPr>
            <p:nvPr/>
          </p:nvSpPr>
          <p:spPr bwMode="auto">
            <a:xfrm>
              <a:off x="1886" y="2348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3" name="Rectangle 67"/>
            <p:cNvSpPr>
              <a:spLocks noChangeArrowheads="1"/>
            </p:cNvSpPr>
            <p:nvPr/>
          </p:nvSpPr>
          <p:spPr bwMode="auto">
            <a:xfrm>
              <a:off x="4017" y="2348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4" name="Rectangle 68"/>
            <p:cNvSpPr>
              <a:spLocks noChangeArrowheads="1"/>
            </p:cNvSpPr>
            <p:nvPr/>
          </p:nvSpPr>
          <p:spPr bwMode="auto">
            <a:xfrm>
              <a:off x="224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5" name="Rectangle 69"/>
            <p:cNvSpPr>
              <a:spLocks noChangeArrowheads="1"/>
            </p:cNvSpPr>
            <p:nvPr/>
          </p:nvSpPr>
          <p:spPr bwMode="auto">
            <a:xfrm>
              <a:off x="236" y="2325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6" name="Rectangle 70"/>
            <p:cNvSpPr>
              <a:spLocks noChangeArrowheads="1"/>
            </p:cNvSpPr>
            <p:nvPr/>
          </p:nvSpPr>
          <p:spPr bwMode="auto">
            <a:xfrm>
              <a:off x="699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7" name="Rectangle 71"/>
            <p:cNvSpPr>
              <a:spLocks noChangeArrowheads="1"/>
            </p:cNvSpPr>
            <p:nvPr/>
          </p:nvSpPr>
          <p:spPr bwMode="auto">
            <a:xfrm>
              <a:off x="711" y="2325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8" name="Rectangle 72"/>
            <p:cNvSpPr>
              <a:spLocks noChangeArrowheads="1"/>
            </p:cNvSpPr>
            <p:nvPr/>
          </p:nvSpPr>
          <p:spPr bwMode="auto">
            <a:xfrm>
              <a:off x="1312" y="232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9" name="Rectangle 73"/>
            <p:cNvSpPr>
              <a:spLocks noChangeArrowheads="1"/>
            </p:cNvSpPr>
            <p:nvPr/>
          </p:nvSpPr>
          <p:spPr bwMode="auto">
            <a:xfrm>
              <a:off x="1323" y="2325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0" name="Rectangle 74"/>
            <p:cNvSpPr>
              <a:spLocks noChangeArrowheads="1"/>
            </p:cNvSpPr>
            <p:nvPr/>
          </p:nvSpPr>
          <p:spPr bwMode="auto">
            <a:xfrm>
              <a:off x="2355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1" name="Rectangle 75"/>
            <p:cNvSpPr>
              <a:spLocks noChangeArrowheads="1"/>
            </p:cNvSpPr>
            <p:nvPr/>
          </p:nvSpPr>
          <p:spPr bwMode="auto">
            <a:xfrm>
              <a:off x="2367" y="2325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2" name="Rectangle 76"/>
            <p:cNvSpPr>
              <a:spLocks noChangeArrowheads="1"/>
            </p:cNvSpPr>
            <p:nvPr/>
          </p:nvSpPr>
          <p:spPr bwMode="auto">
            <a:xfrm>
              <a:off x="5523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3" name="Rectangle 77"/>
            <p:cNvSpPr>
              <a:spLocks noChangeArrowheads="1"/>
            </p:cNvSpPr>
            <p:nvPr/>
          </p:nvSpPr>
          <p:spPr bwMode="auto">
            <a:xfrm>
              <a:off x="224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4" name="Rectangle 78"/>
            <p:cNvSpPr>
              <a:spLocks noChangeArrowheads="1"/>
            </p:cNvSpPr>
            <p:nvPr/>
          </p:nvSpPr>
          <p:spPr bwMode="auto">
            <a:xfrm>
              <a:off x="699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5" name="Rectangle 79"/>
            <p:cNvSpPr>
              <a:spLocks noChangeArrowheads="1"/>
            </p:cNvSpPr>
            <p:nvPr/>
          </p:nvSpPr>
          <p:spPr bwMode="auto">
            <a:xfrm>
              <a:off x="1312" y="2337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6" name="Rectangle 80"/>
            <p:cNvSpPr>
              <a:spLocks noChangeArrowheads="1"/>
            </p:cNvSpPr>
            <p:nvPr/>
          </p:nvSpPr>
          <p:spPr bwMode="auto">
            <a:xfrm>
              <a:off x="2355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7" name="Rectangle 81"/>
            <p:cNvSpPr>
              <a:spLocks noChangeArrowheads="1"/>
            </p:cNvSpPr>
            <p:nvPr/>
          </p:nvSpPr>
          <p:spPr bwMode="auto">
            <a:xfrm>
              <a:off x="5523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8" name="Rectangle 82"/>
            <p:cNvSpPr>
              <a:spLocks noChangeArrowheads="1"/>
            </p:cNvSpPr>
            <p:nvPr/>
          </p:nvSpPr>
          <p:spPr bwMode="auto">
            <a:xfrm>
              <a:off x="316" y="2526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9" name="Rectangle 83"/>
            <p:cNvSpPr>
              <a:spLocks noChangeArrowheads="1"/>
            </p:cNvSpPr>
            <p:nvPr/>
          </p:nvSpPr>
          <p:spPr bwMode="auto">
            <a:xfrm>
              <a:off x="826" y="2519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0" name="Rectangle 84"/>
            <p:cNvSpPr>
              <a:spLocks noChangeArrowheads="1"/>
            </p:cNvSpPr>
            <p:nvPr/>
          </p:nvSpPr>
          <p:spPr bwMode="auto">
            <a:xfrm>
              <a:off x="1419" y="2526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 </a:t>
              </a:r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</a:t>
              </a:r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1" name="Rectangle 85"/>
            <p:cNvSpPr>
              <a:spLocks noChangeArrowheads="1"/>
            </p:cNvSpPr>
            <p:nvPr/>
          </p:nvSpPr>
          <p:spPr bwMode="auto">
            <a:xfrm>
              <a:off x="2617" y="2526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11111111 11111111 11000100 10010011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2" name="Rectangle 86"/>
            <p:cNvSpPr>
              <a:spLocks noChangeArrowheads="1"/>
            </p:cNvSpPr>
            <p:nvPr/>
          </p:nvSpPr>
          <p:spPr bwMode="auto">
            <a:xfrm>
              <a:off x="224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3" name="Rectangle 87"/>
            <p:cNvSpPr>
              <a:spLocks noChangeArrowheads="1"/>
            </p:cNvSpPr>
            <p:nvPr/>
          </p:nvSpPr>
          <p:spPr bwMode="auto">
            <a:xfrm>
              <a:off x="236" y="2503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4" name="Rectangle 88"/>
            <p:cNvSpPr>
              <a:spLocks noChangeArrowheads="1"/>
            </p:cNvSpPr>
            <p:nvPr/>
          </p:nvSpPr>
          <p:spPr bwMode="auto">
            <a:xfrm>
              <a:off x="699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5" name="Rectangle 89"/>
            <p:cNvSpPr>
              <a:spLocks noChangeArrowheads="1"/>
            </p:cNvSpPr>
            <p:nvPr/>
          </p:nvSpPr>
          <p:spPr bwMode="auto">
            <a:xfrm>
              <a:off x="711" y="2503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6" name="Rectangle 90"/>
            <p:cNvSpPr>
              <a:spLocks noChangeArrowheads="1"/>
            </p:cNvSpPr>
            <p:nvPr/>
          </p:nvSpPr>
          <p:spPr bwMode="auto">
            <a:xfrm>
              <a:off x="1312" y="2503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7" name="Rectangle 91"/>
            <p:cNvSpPr>
              <a:spLocks noChangeArrowheads="1"/>
            </p:cNvSpPr>
            <p:nvPr/>
          </p:nvSpPr>
          <p:spPr bwMode="auto">
            <a:xfrm>
              <a:off x="1323" y="2503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8" name="Rectangle 92"/>
            <p:cNvSpPr>
              <a:spLocks noChangeArrowheads="1"/>
            </p:cNvSpPr>
            <p:nvPr/>
          </p:nvSpPr>
          <p:spPr bwMode="auto">
            <a:xfrm>
              <a:off x="2355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9" name="Rectangle 93"/>
            <p:cNvSpPr>
              <a:spLocks noChangeArrowheads="1"/>
            </p:cNvSpPr>
            <p:nvPr/>
          </p:nvSpPr>
          <p:spPr bwMode="auto">
            <a:xfrm>
              <a:off x="2367" y="2503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0" name="Rectangle 94"/>
            <p:cNvSpPr>
              <a:spLocks noChangeArrowheads="1"/>
            </p:cNvSpPr>
            <p:nvPr/>
          </p:nvSpPr>
          <p:spPr bwMode="auto">
            <a:xfrm>
              <a:off x="5523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1" name="Rectangle 95"/>
            <p:cNvSpPr>
              <a:spLocks noChangeArrowheads="1"/>
            </p:cNvSpPr>
            <p:nvPr/>
          </p:nvSpPr>
          <p:spPr bwMode="auto">
            <a:xfrm>
              <a:off x="224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2" name="Rectangle 96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3" name="Rectangle 97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4" name="Rectangle 98"/>
            <p:cNvSpPr>
              <a:spLocks noChangeArrowheads="1"/>
            </p:cNvSpPr>
            <p:nvPr/>
          </p:nvSpPr>
          <p:spPr bwMode="auto">
            <a:xfrm>
              <a:off x="236" y="2679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5" name="Rectangle 99"/>
            <p:cNvSpPr>
              <a:spLocks noChangeArrowheads="1"/>
            </p:cNvSpPr>
            <p:nvPr/>
          </p:nvSpPr>
          <p:spPr bwMode="auto">
            <a:xfrm>
              <a:off x="699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6" name="Rectangle 100"/>
            <p:cNvSpPr>
              <a:spLocks noChangeArrowheads="1"/>
            </p:cNvSpPr>
            <p:nvPr/>
          </p:nvSpPr>
          <p:spPr bwMode="auto">
            <a:xfrm>
              <a:off x="699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7" name="Rectangle 101"/>
            <p:cNvSpPr>
              <a:spLocks noChangeArrowheads="1"/>
            </p:cNvSpPr>
            <p:nvPr/>
          </p:nvSpPr>
          <p:spPr bwMode="auto">
            <a:xfrm>
              <a:off x="711" y="2679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8" name="Rectangle 102"/>
            <p:cNvSpPr>
              <a:spLocks noChangeArrowheads="1"/>
            </p:cNvSpPr>
            <p:nvPr/>
          </p:nvSpPr>
          <p:spPr bwMode="auto">
            <a:xfrm>
              <a:off x="1312" y="2515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9" name="Rectangle 103"/>
            <p:cNvSpPr>
              <a:spLocks noChangeArrowheads="1"/>
            </p:cNvSpPr>
            <p:nvPr/>
          </p:nvSpPr>
          <p:spPr bwMode="auto">
            <a:xfrm>
              <a:off x="1312" y="267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0" name="Rectangle 104"/>
            <p:cNvSpPr>
              <a:spLocks noChangeArrowheads="1"/>
            </p:cNvSpPr>
            <p:nvPr/>
          </p:nvSpPr>
          <p:spPr bwMode="auto">
            <a:xfrm>
              <a:off x="1323" y="2679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1" name="Rectangle 105"/>
            <p:cNvSpPr>
              <a:spLocks noChangeArrowheads="1"/>
            </p:cNvSpPr>
            <p:nvPr/>
          </p:nvSpPr>
          <p:spPr bwMode="auto">
            <a:xfrm>
              <a:off x="2355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2" name="Rectangle 106"/>
            <p:cNvSpPr>
              <a:spLocks noChangeArrowheads="1"/>
            </p:cNvSpPr>
            <p:nvPr/>
          </p:nvSpPr>
          <p:spPr bwMode="auto">
            <a:xfrm>
              <a:off x="2355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3" name="Rectangle 107"/>
            <p:cNvSpPr>
              <a:spLocks noChangeArrowheads="1"/>
            </p:cNvSpPr>
            <p:nvPr/>
          </p:nvSpPr>
          <p:spPr bwMode="auto">
            <a:xfrm>
              <a:off x="2367" y="2679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4" name="Rectangle 108"/>
            <p:cNvSpPr>
              <a:spLocks noChangeArrowheads="1"/>
            </p:cNvSpPr>
            <p:nvPr/>
          </p:nvSpPr>
          <p:spPr bwMode="auto">
            <a:xfrm>
              <a:off x="5523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6" name="Rectangle 110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685800"/>
            <a:ext cx="7592093" cy="762000"/>
          </a:xfrm>
        </p:spPr>
        <p:txBody>
          <a:bodyPr/>
          <a:lstStyle/>
          <a:p>
            <a:pPr marL="0" indent="0"/>
            <a:r>
              <a:rPr lang="en-US" dirty="0" smtClean="0"/>
              <a:t>Summary:</a:t>
            </a:r>
            <a:br>
              <a:rPr lang="en-US" dirty="0" smtClean="0"/>
            </a:br>
            <a:r>
              <a:rPr lang="en-US" dirty="0" smtClean="0"/>
              <a:t>Expanding, Truncating: Basic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85950"/>
            <a:ext cx="7896225" cy="4972050"/>
          </a:xfrm>
        </p:spPr>
        <p:txBody>
          <a:bodyPr/>
          <a:lstStyle/>
          <a:p>
            <a:r>
              <a:rPr lang="en-US" dirty="0" smtClean="0"/>
              <a:t>Expanding (e.g., short </a:t>
            </a:r>
            <a:r>
              <a:rPr lang="en-US" dirty="0" err="1" smtClean="0"/>
              <a:t>int</a:t>
            </a:r>
            <a:r>
              <a:rPr lang="en-US" dirty="0" smtClean="0"/>
              <a:t> to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Unsigned: zeros added</a:t>
            </a:r>
          </a:p>
          <a:p>
            <a:pPr lvl="1"/>
            <a:r>
              <a:rPr lang="en-US" dirty="0" smtClean="0"/>
              <a:t>Signed: sign extension</a:t>
            </a:r>
          </a:p>
          <a:p>
            <a:pPr lvl="1"/>
            <a:r>
              <a:rPr lang="en-US" dirty="0" smtClean="0"/>
              <a:t>Both yield expected result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Truncating (e.g., unsigned to unsigned short)</a:t>
            </a:r>
          </a:p>
          <a:p>
            <a:pPr lvl="1"/>
            <a:r>
              <a:rPr lang="en-US" dirty="0" smtClean="0"/>
              <a:t>Unsigned/signed: bits are truncated</a:t>
            </a:r>
          </a:p>
          <a:p>
            <a:pPr lvl="1"/>
            <a:r>
              <a:rPr lang="en-US" dirty="0" smtClean="0"/>
              <a:t>Result reinterpreted</a:t>
            </a:r>
          </a:p>
          <a:p>
            <a:pPr lvl="1"/>
            <a:r>
              <a:rPr lang="en-US" dirty="0" smtClean="0"/>
              <a:t>Unsigned: mod operation</a:t>
            </a:r>
          </a:p>
          <a:p>
            <a:pPr lvl="1"/>
            <a:r>
              <a:rPr lang="en-US" dirty="0" smtClean="0"/>
              <a:t>Signed: similar to mod</a:t>
            </a:r>
          </a:p>
          <a:p>
            <a:pPr lvl="1"/>
            <a:r>
              <a:rPr lang="en-US" dirty="0" smtClean="0"/>
              <a:t>For small numbers yields expected </a:t>
            </a:r>
            <a:r>
              <a:rPr lang="en-US" dirty="0" err="1" smtClean="0"/>
              <a:t>behaviour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b="1" dirty="0" smtClean="0"/>
              <a:t>Addition, negation, multiplication, shifting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Summary</a:t>
            </a:r>
            <a:endParaRPr lang="en-US" dirty="0">
              <a:solidFill>
                <a:srgbClr val="A6A6A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457200"/>
            <a:ext cx="8866187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Negation: Complement &amp; Increment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43000"/>
            <a:ext cx="7854950" cy="5224463"/>
          </a:xfrm>
        </p:spPr>
        <p:txBody>
          <a:bodyPr lIns="90487" tIns="44450" rIns="90487" bIns="44450"/>
          <a:lstStyle/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Claim: Following Holds for 2’s Complement</a:t>
            </a:r>
          </a:p>
          <a:p>
            <a:pPr lvl="1" eaLnBrk="1" hangingPunct="1">
              <a:buFont typeface="Wingdings" pitchFamily="2" charset="2"/>
              <a:buNone/>
              <a:tabLst>
                <a:tab pos="3200400" algn="l"/>
                <a:tab pos="4114800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~x + 1 == -x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Complement</a:t>
            </a:r>
          </a:p>
          <a:p>
            <a:pPr lvl="1"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Observation: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~x + x == 1111…111 == -1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Complete Proof?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03537" y="2819401"/>
            <a:ext cx="2971800" cy="1604963"/>
            <a:chOff x="2160" y="1968"/>
            <a:chExt cx="1872" cy="101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48" y="1968"/>
              <a:ext cx="1536" cy="291"/>
              <a:chOff x="2448" y="1968"/>
              <a:chExt cx="1536" cy="291"/>
            </a:xfrm>
          </p:grpSpPr>
          <p:sp>
            <p:nvSpPr>
              <p:cNvPr id="31777" name="Rectangle 6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8" name="Rectangle 7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9" name="Rectangle 8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0" name="Rectangle 9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1" name="Rectangle 10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2" name="Rectangle 11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3" name="Rectangle 12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4" name="Rectangle 13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5" name="Rectangle 14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49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 x</a:t>
                </a:r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448" y="2304"/>
              <a:ext cx="1536" cy="291"/>
              <a:chOff x="2448" y="2448"/>
              <a:chExt cx="1536" cy="291"/>
            </a:xfrm>
          </p:grpSpPr>
          <p:sp>
            <p:nvSpPr>
              <p:cNvPr id="31768" name="Rectangle 16"/>
              <p:cNvSpPr>
                <a:spLocks noChangeArrowheads="1"/>
              </p:cNvSpPr>
              <p:nvPr/>
            </p:nvSpPr>
            <p:spPr bwMode="auto">
              <a:xfrm>
                <a:off x="283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69" name="Rectangle 17"/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0" name="Rectangle 18"/>
              <p:cNvSpPr>
                <a:spLocks noChangeArrowheads="1"/>
              </p:cNvSpPr>
              <p:nvPr/>
            </p:nvSpPr>
            <p:spPr bwMode="auto">
              <a:xfrm>
                <a:off x="312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1" name="Rectangle 19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2" name="Rectangle 20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3" name="Rectangle 21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4" name="Rectangle 22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5" name="Rectangle 23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6" name="Rectangle 24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302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~x</a:t>
                </a:r>
              </a:p>
            </p:txBody>
          </p:sp>
        </p:grpSp>
        <p:sp>
          <p:nvSpPr>
            <p:cNvPr id="31756" name="Rectangle 25"/>
            <p:cNvSpPr>
              <a:spLocks noChangeArrowheads="1"/>
            </p:cNvSpPr>
            <p:nvPr/>
          </p:nvSpPr>
          <p:spPr bwMode="auto">
            <a:xfrm>
              <a:off x="2160" y="2304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latin typeface="Calibri" pitchFamily="34" charset="0"/>
                </a:rPr>
                <a:t>+</a:t>
              </a:r>
            </a:p>
          </p:txBody>
        </p:sp>
        <p:sp>
          <p:nvSpPr>
            <p:cNvPr id="31757" name="Line 26"/>
            <p:cNvSpPr>
              <a:spLocks noChangeShapeType="1"/>
            </p:cNvSpPr>
            <p:nvPr/>
          </p:nvSpPr>
          <p:spPr bwMode="auto">
            <a:xfrm>
              <a:off x="2208" y="2640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Calibri" pitchFamily="34" charset="0"/>
              </a:endParaRPr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2448" y="2688"/>
              <a:ext cx="1536" cy="291"/>
              <a:chOff x="2448" y="1968"/>
              <a:chExt cx="1536" cy="291"/>
            </a:xfrm>
          </p:grpSpPr>
          <p:sp>
            <p:nvSpPr>
              <p:cNvPr id="31759" name="Rectangle 28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0" name="Rectangle 29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1" name="Rectangle 30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2" name="Rectangle 31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3" name="Rectangle 32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4" name="Rectangle 33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5" name="Rectangle 34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6" name="Rectangle 35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7" name="Rectangle 36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74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-1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2564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Complement &amp; Increment Examples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1447800" y="1828800"/>
          <a:ext cx="6015038" cy="2092325"/>
        </p:xfrm>
        <a:graphic>
          <a:graphicData uri="http://schemas.openxmlformats.org/presentationml/2006/ole">
            <p:oleObj spid="_x0000_s63490" name="Document" r:id="rId4" imgW="6184900" imgH="2108200" progId="Word.Document.8">
              <p:embed/>
            </p:oleObj>
          </a:graphicData>
        </a:graphic>
      </p:graphicFrame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143000" y="1257300"/>
            <a:ext cx="13869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x = 15213</a:t>
            </a:r>
          </a:p>
        </p:txBody>
      </p:sp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1447800" y="4241800"/>
          <a:ext cx="5905500" cy="1358900"/>
        </p:xfrm>
        <a:graphic>
          <a:graphicData uri="http://schemas.openxmlformats.org/presentationml/2006/ole">
            <p:oleObj spid="_x0000_s63491" name="Document" r:id="rId5" imgW="6083300" imgH="1371600" progId="Word.Document.8">
              <p:embed/>
            </p:oleObj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143000" y="3746500"/>
            <a:ext cx="79220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x = 0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Byte-Oriented Memory Organization</a:t>
            </a:r>
          </a:p>
        </p:txBody>
      </p:sp>
      <p:sp>
        <p:nvSpPr>
          <p:cNvPr id="44037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2809875"/>
            <a:ext cx="7896225" cy="3743325"/>
          </a:xfrm>
        </p:spPr>
        <p:txBody>
          <a:bodyPr/>
          <a:lstStyle/>
          <a:p>
            <a:pPr eaLnBrk="1" hangingPunct="1"/>
            <a:r>
              <a:rPr lang="en-US" dirty="0"/>
              <a:t>Programs Refer to Virtual Addresses</a:t>
            </a:r>
          </a:p>
          <a:p>
            <a:pPr marL="552450" lvl="1" eaLnBrk="1" hangingPunct="1"/>
            <a:r>
              <a:rPr lang="en-US" dirty="0"/>
              <a:t>Conceptually very large array of bytes</a:t>
            </a:r>
          </a:p>
          <a:p>
            <a:pPr marL="552450" lvl="1" eaLnBrk="1" hangingPunct="1"/>
            <a:r>
              <a:rPr lang="en-US" dirty="0"/>
              <a:t>Actually implemented with hierarchy of different memory types</a:t>
            </a:r>
          </a:p>
          <a:p>
            <a:pPr marL="552450" lvl="1" eaLnBrk="1" hangingPunct="1"/>
            <a:r>
              <a:rPr lang="en-US" dirty="0"/>
              <a:t>System provides address space private to particular “process”</a:t>
            </a:r>
          </a:p>
          <a:p>
            <a:pPr marL="838200" lvl="2" eaLnBrk="1" hangingPunct="1"/>
            <a:r>
              <a:rPr lang="en-US" dirty="0"/>
              <a:t>Program being executed</a:t>
            </a:r>
          </a:p>
          <a:p>
            <a:pPr marL="838200" lvl="2" eaLnBrk="1" hangingPunct="1"/>
            <a:r>
              <a:rPr lang="en-US" dirty="0"/>
              <a:t>Program can clobber its own data, but not that of others</a:t>
            </a:r>
          </a:p>
          <a:p>
            <a:pPr eaLnBrk="1" hangingPunct="1"/>
            <a:r>
              <a:rPr lang="en-US" dirty="0"/>
              <a:t>Compiler + Run-Time System Control Allocation</a:t>
            </a:r>
          </a:p>
          <a:p>
            <a:pPr marL="552450" lvl="1" eaLnBrk="1" hangingPunct="1"/>
            <a:r>
              <a:rPr lang="en-US" dirty="0"/>
              <a:t>Where different program objects should be stored</a:t>
            </a:r>
          </a:p>
          <a:p>
            <a:pPr marL="552450" lvl="1" eaLnBrk="1" hangingPunct="1"/>
            <a:r>
              <a:rPr lang="en-US" dirty="0"/>
              <a:t>All allocation within single virtual address space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0" y="1198562"/>
            <a:ext cx="6416675" cy="1239838"/>
            <a:chOff x="0" y="0"/>
            <a:chExt cx="4042" cy="780"/>
          </a:xfrm>
        </p:grpSpPr>
        <p:sp>
          <p:nvSpPr>
            <p:cNvPr id="44039" name="Rectangle 6"/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0" name="Rectangle 7"/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1" name="Rectangle 8"/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2" name="Rectangle 9"/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3" name="Rectangle 10"/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4" name="Rectangle 11"/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5" name="Rectangle 12"/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6" name="Rectangle 13"/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7" name="Rectangle 14"/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8" name="Rectangle 15"/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9" name="Rectangle 16"/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0" name="Rectangle 17"/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1" name="Rectangle 18"/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44052" name="Rectangle 19"/>
            <p:cNvSpPr>
              <a:spLocks/>
            </p:cNvSpPr>
            <p:nvPr/>
          </p:nvSpPr>
          <p:spPr bwMode="auto">
            <a:xfrm rot="-2580000">
              <a:off x="-2" y="171"/>
              <a:ext cx="589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44053" name="Rectangle 20"/>
            <p:cNvSpPr>
              <a:spLocks/>
            </p:cNvSpPr>
            <p:nvPr/>
          </p:nvSpPr>
          <p:spPr bwMode="auto">
            <a:xfrm rot="-2580000">
              <a:off x="3455" y="171"/>
              <a:ext cx="590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Unsigned Addition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3533775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Standard Addition Function</a:t>
            </a:r>
          </a:p>
          <a:p>
            <a:pPr lvl="1"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Ignores carry output</a:t>
            </a:r>
          </a:p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b="0" i="1" dirty="0" smtClean="0"/>
              <a:t>s</a:t>
            </a:r>
            <a:r>
              <a:rPr lang="en-US" b="0" dirty="0" smtClean="0"/>
              <a:t>		=	 </a:t>
            </a:r>
            <a:r>
              <a:rPr lang="en-US" b="0" dirty="0" err="1" smtClean="0"/>
              <a:t>UAdd</a:t>
            </a:r>
            <a:r>
              <a:rPr lang="en-US" b="0" i="1" baseline="-25000" dirty="0" err="1" smtClean="0"/>
              <a:t>w</a:t>
            </a:r>
            <a:r>
              <a:rPr lang="en-US" b="0" dirty="0" smtClean="0"/>
              <a:t>(</a:t>
            </a:r>
            <a:r>
              <a:rPr lang="en-US" b="0" i="1" dirty="0" smtClean="0"/>
              <a:t>u</a:t>
            </a:r>
            <a:r>
              <a:rPr lang="en-US" b="0" dirty="0" smtClean="0"/>
              <a:t> , </a:t>
            </a:r>
            <a:r>
              <a:rPr lang="en-US" b="0" i="1" dirty="0" smtClean="0"/>
              <a:t>v</a:t>
            </a:r>
            <a:r>
              <a:rPr lang="en-US" b="0" dirty="0" smtClean="0"/>
              <a:t>)	=	</a:t>
            </a:r>
            <a:r>
              <a:rPr lang="en-US" b="0" i="1" dirty="0" smtClean="0"/>
              <a:t>u</a:t>
            </a:r>
            <a:r>
              <a:rPr lang="en-US" b="0" dirty="0" smtClean="0"/>
              <a:t> + </a:t>
            </a:r>
            <a:r>
              <a:rPr lang="en-US" b="0" i="1" dirty="0" smtClean="0"/>
              <a:t>v</a:t>
            </a:r>
            <a:r>
              <a:rPr lang="en-US" b="0" dirty="0" smtClean="0"/>
              <a:t>  mod 2</a:t>
            </a:r>
            <a:r>
              <a:rPr lang="en-US" b="0" i="1" baseline="30000" dirty="0" smtClean="0"/>
              <a:t>w</a:t>
            </a:r>
          </a:p>
        </p:txBody>
      </p:sp>
      <p:graphicFrame>
        <p:nvGraphicFramePr>
          <p:cNvPr id="7170" name="Object 4"/>
          <p:cNvGraphicFramePr>
            <a:graphicFrameLocks/>
          </p:cNvGraphicFramePr>
          <p:nvPr/>
        </p:nvGraphicFramePr>
        <p:xfrm>
          <a:off x="2590800" y="5410200"/>
          <a:ext cx="4165600" cy="812800"/>
        </p:xfrm>
        <a:graphic>
          <a:graphicData uri="http://schemas.openxmlformats.org/presentationml/2006/ole">
            <p:oleObj spid="_x0000_s64514" name="Equation" r:id="rId4" imgW="6096000" imgH="4064000" progId="Equation.3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65700" y="1371600"/>
            <a:ext cx="2743200" cy="228600"/>
            <a:chOff x="2976" y="816"/>
            <a:chExt cx="1728" cy="144"/>
          </a:xfrm>
        </p:grpSpPr>
        <p:sp>
          <p:nvSpPr>
            <p:cNvPr id="7210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1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2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3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4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5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6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965700" y="1828800"/>
            <a:ext cx="2743200" cy="228600"/>
            <a:chOff x="2976" y="1104"/>
            <a:chExt cx="1728" cy="144"/>
          </a:xfrm>
        </p:grpSpPr>
        <p:sp>
          <p:nvSpPr>
            <p:cNvPr id="7203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4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5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6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7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8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9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75" name="Rectangle 21"/>
          <p:cNvSpPr>
            <a:spLocks noChangeArrowheads="1"/>
          </p:cNvSpPr>
          <p:nvPr/>
        </p:nvSpPr>
        <p:spPr bwMode="auto">
          <a:xfrm>
            <a:off x="4425950" y="12192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7176" name="Rectangle 22"/>
          <p:cNvSpPr>
            <a:spLocks noChangeArrowheads="1"/>
          </p:cNvSpPr>
          <p:nvPr/>
        </p:nvSpPr>
        <p:spPr bwMode="auto">
          <a:xfrm>
            <a:off x="4438650" y="16764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7177" name="Line 23"/>
          <p:cNvSpPr>
            <a:spLocks noChangeShapeType="1"/>
          </p:cNvSpPr>
          <p:nvPr/>
        </p:nvSpPr>
        <p:spPr bwMode="auto">
          <a:xfrm>
            <a:off x="3975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24"/>
          <p:cNvSpPr>
            <a:spLocks noChangeArrowheads="1"/>
          </p:cNvSpPr>
          <p:nvPr/>
        </p:nvSpPr>
        <p:spPr bwMode="auto">
          <a:xfrm>
            <a:off x="4147417" y="1683760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737100" y="2286000"/>
            <a:ext cx="2971800" cy="228600"/>
            <a:chOff x="2832" y="1392"/>
            <a:chExt cx="1872" cy="144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7196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7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8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9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0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1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2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7195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7180" name="Rectangle 35"/>
          <p:cNvSpPr>
            <a:spLocks noChangeArrowheads="1"/>
          </p:cNvSpPr>
          <p:nvPr/>
        </p:nvSpPr>
        <p:spPr bwMode="auto">
          <a:xfrm>
            <a:off x="4081462" y="2133600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965700" y="2743200"/>
            <a:ext cx="2743200" cy="228600"/>
            <a:chOff x="2976" y="1392"/>
            <a:chExt cx="1728" cy="144"/>
          </a:xfrm>
        </p:grpSpPr>
        <p:sp>
          <p:nvSpPr>
            <p:cNvPr id="7187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8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9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0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1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2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3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82" name="Line 44"/>
          <p:cNvSpPr>
            <a:spLocks noChangeShapeType="1"/>
          </p:cNvSpPr>
          <p:nvPr/>
        </p:nvSpPr>
        <p:spPr bwMode="auto">
          <a:xfrm>
            <a:off x="3975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45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7184" name="Text Box 46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5" name="Text Box 47"/>
          <p:cNvSpPr txBox="1">
            <a:spLocks noChangeArrowheads="1"/>
          </p:cNvSpPr>
          <p:nvPr/>
        </p:nvSpPr>
        <p:spPr bwMode="auto">
          <a:xfrm>
            <a:off x="457200" y="26670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6" name="Rectangle 48"/>
          <p:cNvSpPr>
            <a:spLocks noChangeArrowheads="1"/>
          </p:cNvSpPr>
          <p:nvPr/>
        </p:nvSpPr>
        <p:spPr bwMode="auto">
          <a:xfrm>
            <a:off x="3437081" y="2590800"/>
            <a:ext cx="13843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UAdd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733800" y="2012950"/>
          <a:ext cx="4560888" cy="3973513"/>
        </p:xfrm>
        <a:graphic>
          <a:graphicData uri="http://schemas.openxmlformats.org/presentationml/2006/ole">
            <p:oleObj spid="_x0000_s65538" name="Chart" r:id="rId4" imgW="6146800" imgH="5067300" progId="Excel.Sheet.8">
              <p:embed/>
            </p:oleObj>
          </a:graphicData>
        </a:graphic>
      </p:graphicFrame>
      <p:sp>
        <p:nvSpPr>
          <p:cNvPr id="14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Visualizing (Mathematical) Integer Addition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557338"/>
            <a:ext cx="3290887" cy="5224462"/>
          </a:xfrm>
        </p:spPr>
        <p:txBody>
          <a:bodyPr lIns="90487" tIns="44450" rIns="90487" bIns="44450"/>
          <a:lstStyle/>
          <a:p>
            <a:pPr marL="228600" indent="-228600" eaLnBrk="1" hangingPunct="1">
              <a:defRPr/>
            </a:pPr>
            <a:r>
              <a:rPr lang="en-US" smtClean="0"/>
              <a:t>Integer Addition</a:t>
            </a:r>
          </a:p>
          <a:p>
            <a:pPr marL="635000" lvl="1" indent="-228600" eaLnBrk="1" hangingPunct="1">
              <a:defRPr/>
            </a:pPr>
            <a:r>
              <a:rPr lang="en-US" smtClean="0"/>
              <a:t>4-bit integers </a:t>
            </a:r>
            <a:r>
              <a:rPr lang="en-US" i="1" smtClean="0"/>
              <a:t>u</a:t>
            </a:r>
            <a:r>
              <a:rPr lang="en-US" smtClean="0"/>
              <a:t>, </a:t>
            </a:r>
            <a:r>
              <a:rPr lang="en-US" i="1" smtClean="0"/>
              <a:t>v</a:t>
            </a:r>
            <a:endParaRPr lang="en-US" smtClean="0"/>
          </a:p>
          <a:p>
            <a:pPr marL="635000" lvl="1" indent="-228600" eaLnBrk="1" hangingPunct="1">
              <a:defRPr/>
            </a:pPr>
            <a:r>
              <a:rPr lang="en-US" smtClean="0"/>
              <a:t>Compute true sum Add</a:t>
            </a:r>
            <a:r>
              <a:rPr lang="en-US" baseline="-25000" smtClean="0"/>
              <a:t>4</a:t>
            </a:r>
            <a:r>
              <a:rPr lang="en-US" smtClean="0"/>
              <a:t>(</a:t>
            </a:r>
            <a:r>
              <a:rPr lang="en-US" i="1" smtClean="0"/>
              <a:t>u</a:t>
            </a:r>
            <a:r>
              <a:rPr lang="en-US" smtClean="0"/>
              <a:t> , </a:t>
            </a:r>
            <a:r>
              <a:rPr lang="en-US" i="1" smtClean="0"/>
              <a:t>v</a:t>
            </a:r>
            <a:r>
              <a:rPr lang="en-US" smtClean="0"/>
              <a:t>)</a:t>
            </a:r>
          </a:p>
          <a:p>
            <a:pPr marL="635000" lvl="1" indent="-228600" eaLnBrk="1" hangingPunct="1">
              <a:defRPr/>
            </a:pPr>
            <a:r>
              <a:rPr lang="en-US" smtClean="0"/>
              <a:t>Values increase linearly with </a:t>
            </a:r>
            <a:r>
              <a:rPr lang="en-US" i="1" smtClean="0"/>
              <a:t>u</a:t>
            </a:r>
            <a:r>
              <a:rPr lang="en-US" smtClean="0"/>
              <a:t> and </a:t>
            </a:r>
            <a:r>
              <a:rPr lang="en-US" i="1" smtClean="0"/>
              <a:t>v</a:t>
            </a:r>
          </a:p>
          <a:p>
            <a:pPr marL="635000" lvl="1" indent="-228600" eaLnBrk="1" hangingPunct="1">
              <a:defRPr/>
            </a:pPr>
            <a:r>
              <a:rPr lang="en-US" smtClean="0"/>
              <a:t>Forms planar surface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257800" y="1555750"/>
            <a:ext cx="155330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343400" y="536575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239000" y="483235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810000" y="2241550"/>
          <a:ext cx="4560888" cy="3975100"/>
        </p:xfrm>
        <a:graphic>
          <a:graphicData uri="http://schemas.openxmlformats.org/presentationml/2006/ole">
            <p:oleObj spid="_x0000_s66562" name="Chart" r:id="rId4" imgW="6146800" imgH="5067300" progId="Excel.Sheet.8">
              <p:embed/>
            </p:oleObj>
          </a:graphicData>
        </a:graphic>
      </p:graphicFrame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11175"/>
            <a:ext cx="78533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Visualizing Unsigned Addition</a:t>
            </a:r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633538"/>
            <a:ext cx="3476625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mtClean="0"/>
              <a:t>Wraps Around</a:t>
            </a:r>
          </a:p>
          <a:p>
            <a:pPr lvl="1" eaLnBrk="1" hangingPunct="1">
              <a:defRPr/>
            </a:pPr>
            <a:r>
              <a:rPr lang="en-US" smtClean="0"/>
              <a:t>If true sum ≥ 2</a:t>
            </a:r>
            <a:r>
              <a:rPr lang="en-US" i="1" baseline="30000" smtClean="0"/>
              <a:t>w</a:t>
            </a: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At most once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" y="3743325"/>
            <a:ext cx="2044699" cy="1830388"/>
            <a:chOff x="384" y="2098"/>
            <a:chExt cx="1288" cy="115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76" y="2208"/>
              <a:ext cx="80" cy="864"/>
              <a:chOff x="776" y="2208"/>
              <a:chExt cx="80" cy="864"/>
            </a:xfrm>
          </p:grpSpPr>
          <p:sp>
            <p:nvSpPr>
              <p:cNvPr id="9240" name="Line 7"/>
              <p:cNvSpPr>
                <a:spLocks noChangeShapeType="1"/>
              </p:cNvSpPr>
              <p:nvPr/>
            </p:nvSpPr>
            <p:spPr bwMode="auto">
              <a:xfrm>
                <a:off x="816" y="2216"/>
                <a:ext cx="0" cy="8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1" name="Line 8"/>
              <p:cNvSpPr>
                <a:spLocks noChangeShapeType="1"/>
              </p:cNvSpPr>
              <p:nvPr/>
            </p:nvSpPr>
            <p:spPr bwMode="auto">
              <a:xfrm>
                <a:off x="776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2" name="Line 9"/>
              <p:cNvSpPr>
                <a:spLocks noChangeShapeType="1"/>
              </p:cNvSpPr>
              <p:nvPr/>
            </p:nvSpPr>
            <p:spPr bwMode="auto">
              <a:xfrm>
                <a:off x="776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3" name="Line 10"/>
              <p:cNvSpPr>
                <a:spLocks noChangeShapeType="1"/>
              </p:cNvSpPr>
              <p:nvPr/>
            </p:nvSpPr>
            <p:spPr bwMode="auto">
              <a:xfrm>
                <a:off x="776" y="2208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592" y="2640"/>
              <a:ext cx="80" cy="432"/>
              <a:chOff x="1592" y="2640"/>
              <a:chExt cx="80" cy="432"/>
            </a:xfrm>
          </p:grpSpPr>
          <p:sp>
            <p:nvSpPr>
              <p:cNvPr id="9237" name="Line 12"/>
              <p:cNvSpPr>
                <a:spLocks noChangeShapeType="1"/>
              </p:cNvSpPr>
              <p:nvPr/>
            </p:nvSpPr>
            <p:spPr bwMode="auto">
              <a:xfrm>
                <a:off x="1632" y="2648"/>
                <a:ext cx="0" cy="4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8" name="Line 13"/>
              <p:cNvSpPr>
                <a:spLocks noChangeShapeType="1"/>
              </p:cNvSpPr>
              <p:nvPr/>
            </p:nvSpPr>
            <p:spPr bwMode="auto">
              <a:xfrm>
                <a:off x="1592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9" name="Line 14"/>
              <p:cNvSpPr>
                <a:spLocks noChangeShapeType="1"/>
              </p:cNvSpPr>
              <p:nvPr/>
            </p:nvSpPr>
            <p:spPr bwMode="auto">
              <a:xfrm>
                <a:off x="1592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32" name="Line 15"/>
            <p:cNvSpPr>
              <a:spLocks noChangeShapeType="1"/>
            </p:cNvSpPr>
            <p:nvPr/>
          </p:nvSpPr>
          <p:spPr bwMode="auto">
            <a:xfrm>
              <a:off x="920" y="2880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Freeform 16"/>
            <p:cNvSpPr>
              <a:spLocks/>
            </p:cNvSpPr>
            <p:nvPr/>
          </p:nvSpPr>
          <p:spPr bwMode="auto">
            <a:xfrm>
              <a:off x="912" y="2400"/>
              <a:ext cx="625" cy="337"/>
            </a:xfrm>
            <a:custGeom>
              <a:avLst/>
              <a:gdLst>
                <a:gd name="T0" fmla="*/ 0 w 625"/>
                <a:gd name="T1" fmla="*/ 0 h 337"/>
                <a:gd name="T2" fmla="*/ 240 w 625"/>
                <a:gd name="T3" fmla="*/ 0 h 337"/>
                <a:gd name="T4" fmla="*/ 384 w 625"/>
                <a:gd name="T5" fmla="*/ 336 h 337"/>
                <a:gd name="T6" fmla="*/ 624 w 625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337"/>
                <a:gd name="T14" fmla="*/ 625 w 625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337">
                  <a:moveTo>
                    <a:pt x="0" y="0"/>
                  </a:moveTo>
                  <a:lnTo>
                    <a:pt x="240" y="0"/>
                  </a:lnTo>
                  <a:lnTo>
                    <a:pt x="384" y="336"/>
                  </a:lnTo>
                  <a:lnTo>
                    <a:pt x="624" y="33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384" y="2962"/>
              <a:ext cx="21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384" y="2530"/>
              <a:ext cx="30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9236" name="Rectangle 19"/>
            <p:cNvSpPr>
              <a:spLocks noChangeArrowheads="1"/>
            </p:cNvSpPr>
            <p:nvPr/>
          </p:nvSpPr>
          <p:spPr bwMode="auto">
            <a:xfrm>
              <a:off x="384" y="2098"/>
              <a:ext cx="45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  <a:r>
                <a:rPr lang="en-US" b="0" baseline="30000" dirty="0"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9222" name="Rectangle 20"/>
          <p:cNvSpPr>
            <a:spLocks noChangeArrowheads="1"/>
          </p:cNvSpPr>
          <p:nvPr/>
        </p:nvSpPr>
        <p:spPr bwMode="auto">
          <a:xfrm>
            <a:off x="5410200" y="2317750"/>
            <a:ext cx="174541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UAdd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9223" name="Rectangle 21"/>
          <p:cNvSpPr>
            <a:spLocks noChangeArrowheads="1"/>
          </p:cNvSpPr>
          <p:nvPr/>
        </p:nvSpPr>
        <p:spPr bwMode="auto">
          <a:xfrm>
            <a:off x="4240213" y="5618163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9224" name="Rectangle 22"/>
          <p:cNvSpPr>
            <a:spLocks noChangeArrowheads="1"/>
          </p:cNvSpPr>
          <p:nvPr/>
        </p:nvSpPr>
        <p:spPr bwMode="auto">
          <a:xfrm>
            <a:off x="7764463" y="4932363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9225" name="Rectangle 23"/>
          <p:cNvSpPr>
            <a:spLocks noChangeArrowheads="1"/>
          </p:cNvSpPr>
          <p:nvPr/>
        </p:nvSpPr>
        <p:spPr bwMode="auto">
          <a:xfrm>
            <a:off x="442913" y="3438525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9226" name="Rectangle 24"/>
          <p:cNvSpPr>
            <a:spLocks noChangeArrowheads="1"/>
          </p:cNvSpPr>
          <p:nvPr/>
        </p:nvSpPr>
        <p:spPr bwMode="auto">
          <a:xfrm>
            <a:off x="1662113" y="5343525"/>
            <a:ext cx="191398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Modular Sum</a:t>
            </a:r>
          </a:p>
        </p:txBody>
      </p:sp>
      <p:sp>
        <p:nvSpPr>
          <p:cNvPr id="9227" name="Text Box 25"/>
          <p:cNvSpPr txBox="1">
            <a:spLocks noChangeArrowheads="1"/>
          </p:cNvSpPr>
          <p:nvPr/>
        </p:nvSpPr>
        <p:spPr bwMode="auto">
          <a:xfrm>
            <a:off x="1524000" y="3917950"/>
            <a:ext cx="9858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dirty="0">
                <a:latin typeface="Calibri" pitchFamily="34" charset="0"/>
              </a:rPr>
              <a:t>Overflow</a:t>
            </a:r>
          </a:p>
        </p:txBody>
      </p:sp>
      <p:sp>
        <p:nvSpPr>
          <p:cNvPr id="9228" name="Text Box 26"/>
          <p:cNvSpPr txBox="1">
            <a:spLocks noChangeArrowheads="1"/>
          </p:cNvSpPr>
          <p:nvPr/>
        </p:nvSpPr>
        <p:spPr bwMode="auto">
          <a:xfrm>
            <a:off x="6477000" y="1631950"/>
            <a:ext cx="974241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Overflow</a:t>
            </a:r>
          </a:p>
        </p:txBody>
      </p:sp>
      <p:sp>
        <p:nvSpPr>
          <p:cNvPr id="9229" name="Line 27"/>
          <p:cNvSpPr>
            <a:spLocks noChangeShapeType="1"/>
          </p:cNvSpPr>
          <p:nvPr/>
        </p:nvSpPr>
        <p:spPr bwMode="auto">
          <a:xfrm>
            <a:off x="7010400" y="2089150"/>
            <a:ext cx="3810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0548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Mathematical Properties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eaLnBrk="1" hangingPunct="1">
              <a:tabLst>
                <a:tab pos="1943100" algn="l"/>
              </a:tabLst>
              <a:defRPr/>
            </a:pPr>
            <a:r>
              <a:rPr lang="en-US" dirty="0" smtClean="0"/>
              <a:t>Modular Addition Forms an </a:t>
            </a:r>
            <a:r>
              <a:rPr lang="en-US" i="1" dirty="0" err="1" smtClean="0"/>
              <a:t>Abelian</a:t>
            </a:r>
            <a:r>
              <a:rPr lang="en-US" i="1" dirty="0" smtClean="0"/>
              <a:t> Group</a:t>
            </a:r>
            <a:endParaRPr lang="en-US" dirty="0" smtClean="0"/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b="1" dirty="0" smtClean="0">
                <a:solidFill>
                  <a:srgbClr val="C00000"/>
                </a:solidFill>
              </a:rPr>
              <a:t>Closed</a:t>
            </a:r>
            <a:r>
              <a:rPr lang="en-US" dirty="0" smtClean="0"/>
              <a:t> under addition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smtClean="0"/>
              <a:t>0  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 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   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 2</a:t>
            </a:r>
            <a:r>
              <a:rPr lang="en-US" i="1" baseline="30000" dirty="0" smtClean="0"/>
              <a:t>w</a:t>
            </a:r>
            <a:r>
              <a:rPr lang="en-US" dirty="0" smtClean="0"/>
              <a:t> –1</a:t>
            </a:r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b="1" dirty="0" smtClean="0">
                <a:solidFill>
                  <a:srgbClr val="C00000"/>
                </a:solidFill>
              </a:rPr>
              <a:t>Commutative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  =   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 , </a:t>
            </a:r>
            <a:r>
              <a:rPr lang="en-US" i="1" dirty="0" smtClean="0"/>
              <a:t>u</a:t>
            </a:r>
            <a:r>
              <a:rPr lang="en-US" dirty="0" smtClean="0"/>
              <a:t>)</a:t>
            </a:r>
          </a:p>
          <a:p>
            <a:pPr lvl="1">
              <a:tabLst>
                <a:tab pos="1943100" algn="l"/>
              </a:tabLst>
              <a:defRPr/>
            </a:pPr>
            <a:r>
              <a:rPr lang="en-US" b="1" dirty="0" smtClean="0">
                <a:solidFill>
                  <a:srgbClr val="C00000"/>
                </a:solidFill>
              </a:rPr>
              <a:t>Associative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))  =   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i="1" dirty="0" smtClean="0"/>
              <a:t>u</a:t>
            </a:r>
            <a:r>
              <a:rPr lang="en-US" dirty="0" smtClean="0"/>
              <a:t> ), </a:t>
            </a:r>
            <a:r>
              <a:rPr lang="en-US" i="1" dirty="0" smtClean="0"/>
              <a:t>v</a:t>
            </a:r>
            <a:r>
              <a:rPr lang="en-US" dirty="0" smtClean="0"/>
              <a:t>)</a:t>
            </a:r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b="1" dirty="0" smtClean="0">
                <a:solidFill>
                  <a:srgbClr val="C00000"/>
                </a:solidFill>
              </a:rPr>
              <a:t>0</a:t>
            </a:r>
            <a:r>
              <a:rPr lang="en-US" dirty="0" smtClean="0"/>
              <a:t> is additive identity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0)  =  </a:t>
            </a:r>
            <a:r>
              <a:rPr lang="en-US" i="1" dirty="0" smtClean="0"/>
              <a:t>u</a:t>
            </a:r>
            <a:endParaRPr lang="en-US" dirty="0" smtClean="0"/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dirty="0" smtClean="0"/>
              <a:t>Every element has additive </a:t>
            </a:r>
            <a:r>
              <a:rPr lang="en-US" b="1" dirty="0" smtClean="0">
                <a:solidFill>
                  <a:srgbClr val="C00000"/>
                </a:solidFill>
              </a:rPr>
              <a:t>inverse</a:t>
            </a:r>
          </a:p>
          <a:p>
            <a:pPr lvl="2" eaLnBrk="1" hangingPunct="1">
              <a:tabLst>
                <a:tab pos="1943100" algn="l"/>
              </a:tabLst>
              <a:defRPr/>
            </a:pPr>
            <a:r>
              <a:rPr lang="en-US" dirty="0" smtClean="0"/>
              <a:t>Let 	</a:t>
            </a:r>
            <a:r>
              <a:rPr lang="en-US" dirty="0" err="1" smtClean="0"/>
              <a:t>UComp</a:t>
            </a:r>
            <a:r>
              <a:rPr lang="en-US" i="1" baseline="-25000" dirty="0" err="1" smtClean="0"/>
              <a:t>w</a:t>
            </a:r>
            <a:r>
              <a:rPr lang="en-US" i="1" baseline="-25000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)  = 2</a:t>
            </a:r>
            <a:r>
              <a:rPr lang="en-US" i="1" baseline="30000" dirty="0" smtClean="0"/>
              <a:t>w</a:t>
            </a:r>
            <a:r>
              <a:rPr lang="en-US" dirty="0" smtClean="0"/>
              <a:t> – </a:t>
            </a:r>
            <a:r>
              <a:rPr lang="en-US" i="1" dirty="0" smtClean="0"/>
              <a:t>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dirty="0" err="1" smtClean="0"/>
              <a:t>UComp</a:t>
            </a:r>
            <a:r>
              <a:rPr lang="en-US" i="1" baseline="-25000" dirty="0" err="1" smtClean="0"/>
              <a:t>w</a:t>
            </a:r>
            <a:r>
              <a:rPr lang="en-US" i="1" baseline="-25000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))  =  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11175"/>
            <a:ext cx="7473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Two’s Complement Addition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3533775"/>
            <a:ext cx="7916863" cy="22399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err="1" smtClean="0"/>
              <a:t>TAdd</a:t>
            </a:r>
            <a:r>
              <a:rPr lang="en-US" dirty="0" smtClean="0"/>
              <a:t> and </a:t>
            </a:r>
            <a:r>
              <a:rPr lang="en-US" dirty="0" err="1" smtClean="0"/>
              <a:t>UAdd</a:t>
            </a:r>
            <a:r>
              <a:rPr lang="en-US" dirty="0" smtClean="0"/>
              <a:t> have Identical Bit-Level Behavior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smtClean="0"/>
              <a:t>Signed vs. unsigned addition in C: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s, t, u, v;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 smtClean="0">
                <a:latin typeface="Courier New" pitchFamily="49" charset="0"/>
              </a:rPr>
              <a:t>	s = 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) ((unsigned) u + (unsigned) v);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 smtClean="0">
                <a:latin typeface="Courier New" pitchFamily="49" charset="0"/>
              </a:rPr>
              <a:t> 	t = u + v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smtClean="0"/>
              <a:t>Will give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s == 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26534" y="1392381"/>
            <a:ext cx="2743200" cy="228600"/>
            <a:chOff x="2976" y="816"/>
            <a:chExt cx="1728" cy="144"/>
          </a:xfrm>
        </p:grpSpPr>
        <p:sp>
          <p:nvSpPr>
            <p:cNvPr id="33833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4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5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6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7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8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9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626534" y="1849581"/>
            <a:ext cx="2743200" cy="228600"/>
            <a:chOff x="2976" y="1104"/>
            <a:chExt cx="1728" cy="144"/>
          </a:xfrm>
        </p:grpSpPr>
        <p:sp>
          <p:nvSpPr>
            <p:cNvPr id="33826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7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8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9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0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1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2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798" name="Rectangle 20"/>
          <p:cNvSpPr>
            <a:spLocks noChangeArrowheads="1"/>
          </p:cNvSpPr>
          <p:nvPr/>
        </p:nvSpPr>
        <p:spPr bwMode="auto">
          <a:xfrm>
            <a:off x="4016934" y="1316181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3799" name="Rectangle 21"/>
          <p:cNvSpPr>
            <a:spLocks noChangeArrowheads="1"/>
          </p:cNvSpPr>
          <p:nvPr/>
        </p:nvSpPr>
        <p:spPr bwMode="auto">
          <a:xfrm>
            <a:off x="4016934" y="1773381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3800" name="Line 22"/>
          <p:cNvSpPr>
            <a:spLocks noChangeShapeType="1"/>
          </p:cNvSpPr>
          <p:nvPr/>
        </p:nvSpPr>
        <p:spPr bwMode="auto">
          <a:xfrm>
            <a:off x="3635934" y="21543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3635934" y="1773381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+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397934" y="2306781"/>
            <a:ext cx="2971800" cy="228600"/>
            <a:chOff x="2832" y="1392"/>
            <a:chExt cx="1872" cy="144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33819" name="Rectangle 26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0" name="Rectangle 27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1" name="Rectangle 28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2" name="Rectangle 29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3" name="Rectangle 30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4" name="Rectangle 31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5" name="Rectangle 3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33818" name="Rectangle 33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33803" name="Rectangle 34"/>
          <p:cNvSpPr>
            <a:spLocks noChangeArrowheads="1"/>
          </p:cNvSpPr>
          <p:nvPr/>
        </p:nvSpPr>
        <p:spPr bwMode="auto">
          <a:xfrm>
            <a:off x="3635934" y="2154381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626534" y="2763981"/>
            <a:ext cx="2743200" cy="228600"/>
            <a:chOff x="2976" y="1392"/>
            <a:chExt cx="1728" cy="144"/>
          </a:xfrm>
        </p:grpSpPr>
        <p:sp>
          <p:nvSpPr>
            <p:cNvPr id="33810" name="Rectangle 36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1" name="Rectangle 37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2" name="Rectangle 38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3" name="Rectangle 39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4" name="Rectangle 40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5" name="Rectangle 41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6" name="Rectangle 42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805" name="Line 43"/>
          <p:cNvSpPr>
            <a:spLocks noChangeShapeType="1"/>
          </p:cNvSpPr>
          <p:nvPr/>
        </p:nvSpPr>
        <p:spPr bwMode="auto">
          <a:xfrm>
            <a:off x="3635934" y="26115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Text Box 44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33807" name="Text Box 45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8" name="Text Box 46"/>
          <p:cNvSpPr txBox="1">
            <a:spLocks noChangeArrowheads="1"/>
          </p:cNvSpPr>
          <p:nvPr/>
        </p:nvSpPr>
        <p:spPr bwMode="auto">
          <a:xfrm>
            <a:off x="457200" y="2667000"/>
            <a:ext cx="29718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9" name="Rectangle 47"/>
          <p:cNvSpPr>
            <a:spLocks noChangeArrowheads="1"/>
          </p:cNvSpPr>
          <p:nvPr/>
        </p:nvSpPr>
        <p:spPr bwMode="auto">
          <a:xfrm>
            <a:off x="3048000" y="2668671"/>
            <a:ext cx="150233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>
                <a:latin typeface="Times" pitchFamily="18" charset="0"/>
              </a:rPr>
              <a:t>TAdd</a:t>
            </a:r>
            <a:r>
              <a:rPr lang="en-US" sz="2000" b="0" i="1" baseline="-25000">
                <a:latin typeface="Times" pitchFamily="18" charset="0"/>
              </a:rPr>
              <a:t>w</a:t>
            </a:r>
            <a:r>
              <a:rPr lang="en-US" sz="2000" b="0">
                <a:latin typeface="Times" pitchFamily="18" charset="0"/>
              </a:rPr>
              <a:t>(</a:t>
            </a:r>
            <a:r>
              <a:rPr lang="en-US" sz="2000" b="0" i="1">
                <a:latin typeface="Times" pitchFamily="18" charset="0"/>
              </a:rPr>
              <a:t>u</a:t>
            </a:r>
            <a:r>
              <a:rPr lang="en-US" sz="2000" b="0">
                <a:latin typeface="Times" pitchFamily="18" charset="0"/>
              </a:rPr>
              <a:t> , </a:t>
            </a:r>
            <a:r>
              <a:rPr lang="en-US" sz="2000" b="0" i="1">
                <a:latin typeface="Times" pitchFamily="18" charset="0"/>
              </a:rPr>
              <a:t>v</a:t>
            </a:r>
            <a:r>
              <a:rPr lang="en-US" sz="2000" b="0">
                <a:latin typeface="Times" pitchFamily="18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63575"/>
            <a:ext cx="67595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TAdd Overflow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57337"/>
            <a:ext cx="330993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mtClean="0"/>
              <a:t>Functionality</a:t>
            </a:r>
          </a:p>
          <a:p>
            <a:pPr lvl="1" eaLnBrk="1" hangingPunct="1">
              <a:defRPr/>
            </a:pPr>
            <a:r>
              <a:rPr lang="en-US" smtClean="0"/>
              <a:t>True sum requires </a:t>
            </a:r>
            <a:r>
              <a:rPr lang="en-US" b="0" i="1" smtClean="0"/>
              <a:t>w</a:t>
            </a:r>
            <a:r>
              <a:rPr lang="en-US" b="0" smtClean="0"/>
              <a:t>+1</a:t>
            </a:r>
            <a:r>
              <a:rPr lang="en-US" smtClean="0"/>
              <a:t> bits</a:t>
            </a:r>
          </a:p>
          <a:p>
            <a:pPr lvl="1" eaLnBrk="1" hangingPunct="1">
              <a:defRPr/>
            </a:pPr>
            <a:r>
              <a:rPr lang="en-US" smtClean="0"/>
              <a:t>Drop off MSB</a:t>
            </a:r>
          </a:p>
          <a:p>
            <a:pPr lvl="1" eaLnBrk="1" hangingPunct="1">
              <a:defRPr/>
            </a:pPr>
            <a:r>
              <a:rPr lang="en-US" smtClean="0"/>
              <a:t>Treat remaining bits as 2’s comp. integer</a:t>
            </a: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4724400" y="4066687"/>
            <a:ext cx="948977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–1</a:t>
            </a:r>
            <a:r>
              <a:rPr lang="en-US" sz="1800" b="0" dirty="0">
                <a:latin typeface="Calibri" pitchFamily="34" charset="0"/>
              </a:rPr>
              <a:t>–1</a:t>
            </a:r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5147593" y="4752111"/>
            <a:ext cx="52578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</a:p>
        </p:txBody>
      </p:sp>
      <p:sp>
        <p:nvSpPr>
          <p:cNvPr id="34835" name="Line 8"/>
          <p:cNvSpPr>
            <a:spLocks noChangeShapeType="1"/>
          </p:cNvSpPr>
          <p:nvPr/>
        </p:nvSpPr>
        <p:spPr bwMode="auto">
          <a:xfrm>
            <a:off x="5818911" y="22018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6" name="Line 9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Line 10"/>
          <p:cNvSpPr>
            <a:spLocks noChangeShapeType="1"/>
          </p:cNvSpPr>
          <p:nvPr/>
        </p:nvSpPr>
        <p:spPr bwMode="auto">
          <a:xfrm>
            <a:off x="5754696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Line 11"/>
          <p:cNvSpPr>
            <a:spLocks noChangeShapeType="1"/>
          </p:cNvSpPr>
          <p:nvPr/>
        </p:nvSpPr>
        <p:spPr bwMode="auto">
          <a:xfrm>
            <a:off x="5754696" y="21891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Line 12"/>
          <p:cNvSpPr>
            <a:spLocks noChangeShapeType="1"/>
          </p:cNvSpPr>
          <p:nvPr/>
        </p:nvSpPr>
        <p:spPr bwMode="auto">
          <a:xfrm>
            <a:off x="7113598" y="28876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Line 13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Line 14"/>
          <p:cNvSpPr>
            <a:spLocks noChangeShapeType="1"/>
          </p:cNvSpPr>
          <p:nvPr/>
        </p:nvSpPr>
        <p:spPr bwMode="auto">
          <a:xfrm>
            <a:off x="7050098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Line 15"/>
          <p:cNvSpPr>
            <a:spLocks noChangeShapeType="1"/>
          </p:cNvSpPr>
          <p:nvPr/>
        </p:nvSpPr>
        <p:spPr bwMode="auto">
          <a:xfrm>
            <a:off x="5983296" y="31035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Freeform 16"/>
          <p:cNvSpPr>
            <a:spLocks/>
          </p:cNvSpPr>
          <p:nvPr/>
        </p:nvSpPr>
        <p:spPr bwMode="auto">
          <a:xfrm>
            <a:off x="5970596" y="2570162"/>
            <a:ext cx="992189" cy="1296988"/>
          </a:xfrm>
          <a:custGeom>
            <a:avLst/>
            <a:gdLst>
              <a:gd name="T0" fmla="*/ 0 w 625"/>
              <a:gd name="T1" fmla="*/ 0 h 817"/>
              <a:gd name="T2" fmla="*/ 240 w 625"/>
              <a:gd name="T3" fmla="*/ 0 h 817"/>
              <a:gd name="T4" fmla="*/ 384 w 625"/>
              <a:gd name="T5" fmla="*/ 816 h 817"/>
              <a:gd name="T6" fmla="*/ 624 w 625"/>
              <a:gd name="T7" fmla="*/ 816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0"/>
                </a:moveTo>
                <a:lnTo>
                  <a:pt x="240" y="0"/>
                </a:lnTo>
                <a:lnTo>
                  <a:pt x="384" y="816"/>
                </a:lnTo>
                <a:lnTo>
                  <a:pt x="624" y="816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44" name="Rectangle 17"/>
          <p:cNvSpPr>
            <a:spLocks noChangeArrowheads="1"/>
          </p:cNvSpPr>
          <p:nvPr/>
        </p:nvSpPr>
        <p:spPr bwMode="auto">
          <a:xfrm>
            <a:off x="5373616" y="3373581"/>
            <a:ext cx="299761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0</a:t>
            </a:r>
          </a:p>
        </p:txBody>
      </p:sp>
      <p:sp>
        <p:nvSpPr>
          <p:cNvPr id="34845" name="Rectangle 18"/>
          <p:cNvSpPr>
            <a:spLocks noChangeArrowheads="1"/>
          </p:cNvSpPr>
          <p:nvPr/>
        </p:nvSpPr>
        <p:spPr bwMode="auto">
          <a:xfrm>
            <a:off x="5072251" y="2695087"/>
            <a:ext cx="601126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–1</a:t>
            </a:r>
          </a:p>
        </p:txBody>
      </p:sp>
      <p:sp>
        <p:nvSpPr>
          <p:cNvPr id="34846" name="Rectangle 19"/>
          <p:cNvSpPr>
            <a:spLocks noChangeArrowheads="1"/>
          </p:cNvSpPr>
          <p:nvPr/>
        </p:nvSpPr>
        <p:spPr bwMode="auto">
          <a:xfrm>
            <a:off x="5030573" y="2001981"/>
            <a:ext cx="64280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  <a:r>
              <a:rPr lang="en-US" sz="1800" b="0" dirty="0">
                <a:latin typeface="Calibri" pitchFamily="34" charset="0"/>
              </a:rPr>
              <a:t>–1</a:t>
            </a:r>
          </a:p>
        </p:txBody>
      </p:sp>
      <p:sp>
        <p:nvSpPr>
          <p:cNvPr id="34847" name="Line 20"/>
          <p:cNvSpPr>
            <a:spLocks noChangeShapeType="1"/>
          </p:cNvSpPr>
          <p:nvPr/>
        </p:nvSpPr>
        <p:spPr bwMode="auto">
          <a:xfrm>
            <a:off x="5818196" y="35734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8" name="Line 21"/>
          <p:cNvSpPr>
            <a:spLocks noChangeShapeType="1"/>
          </p:cNvSpPr>
          <p:nvPr/>
        </p:nvSpPr>
        <p:spPr bwMode="auto">
          <a:xfrm>
            <a:off x="5754696" y="49323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Line 22"/>
          <p:cNvSpPr>
            <a:spLocks noChangeShapeType="1"/>
          </p:cNvSpPr>
          <p:nvPr/>
        </p:nvSpPr>
        <p:spPr bwMode="auto">
          <a:xfrm>
            <a:off x="5754696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0" name="Line 23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1" name="Line 24"/>
          <p:cNvSpPr>
            <a:spLocks noChangeShapeType="1"/>
          </p:cNvSpPr>
          <p:nvPr/>
        </p:nvSpPr>
        <p:spPr bwMode="auto">
          <a:xfrm>
            <a:off x="7113598" y="35734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2" name="Line 25"/>
          <p:cNvSpPr>
            <a:spLocks noChangeShapeType="1"/>
          </p:cNvSpPr>
          <p:nvPr/>
        </p:nvSpPr>
        <p:spPr bwMode="auto">
          <a:xfrm>
            <a:off x="7050098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3" name="Line 26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4" name="Line 27"/>
          <p:cNvSpPr>
            <a:spLocks noChangeShapeType="1"/>
          </p:cNvSpPr>
          <p:nvPr/>
        </p:nvSpPr>
        <p:spPr bwMode="auto">
          <a:xfrm>
            <a:off x="5983296" y="40179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5" name="Freeform 28"/>
          <p:cNvSpPr>
            <a:spLocks/>
          </p:cNvSpPr>
          <p:nvPr/>
        </p:nvSpPr>
        <p:spPr bwMode="auto">
          <a:xfrm>
            <a:off x="5970596" y="3332162"/>
            <a:ext cx="992189" cy="1296988"/>
          </a:xfrm>
          <a:custGeom>
            <a:avLst/>
            <a:gdLst>
              <a:gd name="T0" fmla="*/ 0 w 625"/>
              <a:gd name="T1" fmla="*/ 816 h 817"/>
              <a:gd name="T2" fmla="*/ 240 w 625"/>
              <a:gd name="T3" fmla="*/ 816 h 817"/>
              <a:gd name="T4" fmla="*/ 384 w 625"/>
              <a:gd name="T5" fmla="*/ 0 h 817"/>
              <a:gd name="T6" fmla="*/ 624 w 625"/>
              <a:gd name="T7" fmla="*/ 0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816"/>
                </a:moveTo>
                <a:lnTo>
                  <a:pt x="240" y="816"/>
                </a:lnTo>
                <a:lnTo>
                  <a:pt x="384" y="0"/>
                </a:lnTo>
                <a:lnTo>
                  <a:pt x="624" y="0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Rectangle 29"/>
          <p:cNvSpPr>
            <a:spLocks noChangeArrowheads="1"/>
          </p:cNvSpPr>
          <p:nvPr/>
        </p:nvSpPr>
        <p:spPr bwMode="auto">
          <a:xfrm>
            <a:off x="5181600" y="1524000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34824" name="Rectangle 30"/>
          <p:cNvSpPr>
            <a:spLocks noChangeArrowheads="1"/>
          </p:cNvSpPr>
          <p:nvPr/>
        </p:nvSpPr>
        <p:spPr bwMode="auto">
          <a:xfrm>
            <a:off x="6781800" y="2286000"/>
            <a:ext cx="169135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err="1">
                <a:latin typeface="Calibri" pitchFamily="34" charset="0"/>
              </a:rPr>
              <a:t>TAdd</a:t>
            </a:r>
            <a:r>
              <a:rPr lang="en-US" dirty="0">
                <a:latin typeface="Calibri" pitchFamily="34" charset="0"/>
              </a:rPr>
              <a:t> Result</a:t>
            </a:r>
          </a:p>
        </p:txBody>
      </p:sp>
      <p:sp>
        <p:nvSpPr>
          <p:cNvPr id="34825" name="Rectangle 31"/>
          <p:cNvSpPr>
            <a:spLocks noChangeArrowheads="1"/>
          </p:cNvSpPr>
          <p:nvPr/>
        </p:nvSpPr>
        <p:spPr bwMode="auto">
          <a:xfrm>
            <a:off x="3886200" y="47275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000…0</a:t>
            </a:r>
          </a:p>
        </p:txBody>
      </p:sp>
      <p:sp>
        <p:nvSpPr>
          <p:cNvPr id="34826" name="Rectangle 32"/>
          <p:cNvSpPr>
            <a:spLocks noChangeArrowheads="1"/>
          </p:cNvSpPr>
          <p:nvPr/>
        </p:nvSpPr>
        <p:spPr bwMode="auto">
          <a:xfrm>
            <a:off x="3886200" y="40417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011…1</a:t>
            </a:r>
          </a:p>
        </p:txBody>
      </p:sp>
      <p:sp>
        <p:nvSpPr>
          <p:cNvPr id="34827" name="Rectangle 33"/>
          <p:cNvSpPr>
            <a:spLocks noChangeArrowheads="1"/>
          </p:cNvSpPr>
          <p:nvPr/>
        </p:nvSpPr>
        <p:spPr bwMode="auto">
          <a:xfrm>
            <a:off x="3886200" y="33559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000…0</a:t>
            </a:r>
          </a:p>
        </p:txBody>
      </p:sp>
      <p:sp>
        <p:nvSpPr>
          <p:cNvPr id="34828" name="Rectangle 34"/>
          <p:cNvSpPr>
            <a:spLocks noChangeArrowheads="1"/>
          </p:cNvSpPr>
          <p:nvPr/>
        </p:nvSpPr>
        <p:spPr bwMode="auto">
          <a:xfrm>
            <a:off x="3886200" y="26701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100…0</a:t>
            </a:r>
          </a:p>
        </p:txBody>
      </p:sp>
      <p:sp>
        <p:nvSpPr>
          <p:cNvPr id="34829" name="Rectangle 35"/>
          <p:cNvSpPr>
            <a:spLocks noChangeArrowheads="1"/>
          </p:cNvSpPr>
          <p:nvPr/>
        </p:nvSpPr>
        <p:spPr bwMode="auto">
          <a:xfrm>
            <a:off x="3886200" y="19843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111…1</a:t>
            </a:r>
          </a:p>
        </p:txBody>
      </p:sp>
      <p:sp>
        <p:nvSpPr>
          <p:cNvPr id="34830" name="Rectangle 36"/>
          <p:cNvSpPr>
            <a:spLocks noChangeArrowheads="1"/>
          </p:cNvSpPr>
          <p:nvPr/>
        </p:nvSpPr>
        <p:spPr bwMode="auto">
          <a:xfrm>
            <a:off x="7391400" y="41179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100…0</a:t>
            </a:r>
          </a:p>
        </p:txBody>
      </p:sp>
      <p:sp>
        <p:nvSpPr>
          <p:cNvPr id="34831" name="Rectangle 37"/>
          <p:cNvSpPr>
            <a:spLocks noChangeArrowheads="1"/>
          </p:cNvSpPr>
          <p:nvPr/>
        </p:nvSpPr>
        <p:spPr bwMode="auto">
          <a:xfrm>
            <a:off x="7391400" y="34321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000…0</a:t>
            </a:r>
          </a:p>
        </p:txBody>
      </p:sp>
      <p:sp>
        <p:nvSpPr>
          <p:cNvPr id="34832" name="Rectangle 38"/>
          <p:cNvSpPr>
            <a:spLocks noChangeArrowheads="1"/>
          </p:cNvSpPr>
          <p:nvPr/>
        </p:nvSpPr>
        <p:spPr bwMode="auto">
          <a:xfrm>
            <a:off x="7391400" y="27463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011…1</a:t>
            </a:r>
          </a:p>
        </p:txBody>
      </p:sp>
      <p:sp>
        <p:nvSpPr>
          <p:cNvPr id="34833" name="Text Box 39"/>
          <p:cNvSpPr txBox="1">
            <a:spLocks noChangeArrowheads="1"/>
          </p:cNvSpPr>
          <p:nvPr/>
        </p:nvSpPr>
        <p:spPr bwMode="auto">
          <a:xfrm>
            <a:off x="5867400" y="2243137"/>
            <a:ext cx="79008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PosOver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4834" name="Text Box 40"/>
          <p:cNvSpPr txBox="1">
            <a:spLocks noChangeArrowheads="1"/>
          </p:cNvSpPr>
          <p:nvPr/>
        </p:nvSpPr>
        <p:spPr bwMode="auto">
          <a:xfrm>
            <a:off x="5943600" y="4681537"/>
            <a:ext cx="82573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NegOver</a:t>
            </a:r>
            <a:endParaRPr lang="en-US" sz="1400" b="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886200" y="2057400"/>
          <a:ext cx="4560888" cy="3975100"/>
        </p:xfrm>
        <a:graphic>
          <a:graphicData uri="http://schemas.openxmlformats.org/presentationml/2006/ole">
            <p:oleObj spid="_x0000_s67586" name="Chart" r:id="rId4" imgW="6146800" imgH="5067300" progId="Excel.Sheet.8">
              <p:embed/>
            </p:oleObj>
          </a:graphicData>
        </a:graphic>
      </p:graphicFrame>
      <p:sp>
        <p:nvSpPr>
          <p:cNvPr id="15053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983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Visualizing 2’s Complement Addition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3354388" cy="4592638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mtClean="0"/>
              <a:t>Values</a:t>
            </a:r>
          </a:p>
          <a:p>
            <a:pPr lvl="1" eaLnBrk="1" hangingPunct="1">
              <a:defRPr/>
            </a:pPr>
            <a:r>
              <a:rPr lang="en-US" smtClean="0"/>
              <a:t>4-bit two’s comp.</a:t>
            </a:r>
          </a:p>
          <a:p>
            <a:pPr lvl="1" eaLnBrk="1" hangingPunct="1">
              <a:defRPr/>
            </a:pPr>
            <a:r>
              <a:rPr lang="en-US" smtClean="0"/>
              <a:t>Range from -8 to +7</a:t>
            </a:r>
          </a:p>
          <a:p>
            <a:pPr eaLnBrk="1" hangingPunct="1">
              <a:defRPr/>
            </a:pPr>
            <a:r>
              <a:rPr lang="en-US" smtClean="0"/>
              <a:t>Wraps Around</a:t>
            </a:r>
          </a:p>
          <a:p>
            <a:pPr lvl="1" eaLnBrk="1" hangingPunct="1">
              <a:defRPr/>
            </a:pPr>
            <a:r>
              <a:rPr lang="en-US" smtClean="0"/>
              <a:t>If sum </a:t>
            </a:r>
            <a:r>
              <a:rPr lang="en-US" smtClean="0">
                <a:sym typeface="Symbol" pitchFamily="18" charset="2"/>
              </a:rPr>
              <a:t> </a:t>
            </a:r>
            <a:r>
              <a:rPr lang="en-US" smtClean="0"/>
              <a:t>2</a:t>
            </a:r>
            <a:r>
              <a:rPr lang="en-US" i="1" baseline="30000" smtClean="0"/>
              <a:t>w</a:t>
            </a:r>
            <a:r>
              <a:rPr lang="en-US" baseline="30000" smtClean="0"/>
              <a:t>–1</a:t>
            </a:r>
            <a:endParaRPr lang="en-US" smtClean="0"/>
          </a:p>
          <a:p>
            <a:pPr lvl="2" eaLnBrk="1" hangingPunct="1">
              <a:defRPr/>
            </a:pPr>
            <a:r>
              <a:rPr lang="en-US" smtClean="0"/>
              <a:t>Becomes negative</a:t>
            </a:r>
          </a:p>
          <a:p>
            <a:pPr lvl="2" eaLnBrk="1" hangingPunct="1">
              <a:defRPr/>
            </a:pPr>
            <a:r>
              <a:rPr lang="en-US" smtClean="0"/>
              <a:t>At most once</a:t>
            </a:r>
          </a:p>
          <a:p>
            <a:pPr lvl="1" eaLnBrk="1" hangingPunct="1">
              <a:defRPr/>
            </a:pPr>
            <a:r>
              <a:rPr lang="en-US" smtClean="0"/>
              <a:t>If sum &lt; –2</a:t>
            </a:r>
            <a:r>
              <a:rPr lang="en-US" i="1" baseline="30000" smtClean="0"/>
              <a:t>w</a:t>
            </a:r>
            <a:r>
              <a:rPr lang="en-US" baseline="30000" smtClean="0"/>
              <a:t>–1</a:t>
            </a:r>
            <a:endParaRPr lang="en-US" smtClean="0"/>
          </a:p>
          <a:p>
            <a:pPr lvl="2" eaLnBrk="1" hangingPunct="1">
              <a:defRPr/>
            </a:pPr>
            <a:r>
              <a:rPr lang="en-US" smtClean="0"/>
              <a:t>Becomes positive</a:t>
            </a:r>
          </a:p>
          <a:p>
            <a:pPr lvl="2" eaLnBrk="1" hangingPunct="1">
              <a:defRPr/>
            </a:pPr>
            <a:r>
              <a:rPr lang="en-US" smtClean="0"/>
              <a:t>At most once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638800" y="2133600"/>
            <a:ext cx="168142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TAdd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648200" y="556260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7315200" y="502920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391400" y="5562600"/>
            <a:ext cx="89434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PosOver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3429000" y="1371600"/>
            <a:ext cx="931345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NegOver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038600" y="1752600"/>
            <a:ext cx="838200" cy="175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H="1" flipV="1">
            <a:off x="7543800" y="4191000"/>
            <a:ext cx="609600" cy="12954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67595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Characterizing TAdd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33537"/>
            <a:ext cx="3810000" cy="34718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Functionality</a:t>
            </a:r>
          </a:p>
          <a:p>
            <a:pPr lvl="1" eaLnBrk="1" hangingPunct="1">
              <a:defRPr/>
            </a:pPr>
            <a:r>
              <a:rPr lang="en-US" dirty="0" smtClean="0"/>
              <a:t>True sum requires </a:t>
            </a:r>
            <a:r>
              <a:rPr lang="en-US" b="0" i="1" dirty="0" smtClean="0"/>
              <a:t>w</a:t>
            </a:r>
            <a:r>
              <a:rPr lang="en-US" b="0" dirty="0" smtClean="0"/>
              <a:t>+1</a:t>
            </a:r>
            <a:r>
              <a:rPr lang="en-US" dirty="0" smtClean="0"/>
              <a:t> bits</a:t>
            </a:r>
          </a:p>
          <a:p>
            <a:pPr lvl="1" eaLnBrk="1" hangingPunct="1">
              <a:defRPr/>
            </a:pPr>
            <a:r>
              <a:rPr lang="en-US" dirty="0" smtClean="0"/>
              <a:t>Drop off MSB</a:t>
            </a:r>
          </a:p>
          <a:p>
            <a:pPr lvl="1" eaLnBrk="1" hangingPunct="1">
              <a:defRPr/>
            </a:pPr>
            <a:r>
              <a:rPr lang="en-US" dirty="0" smtClean="0"/>
              <a:t>Treat remaining bits as 2’s comp. integer</a:t>
            </a:r>
          </a:p>
        </p:txBody>
      </p:sp>
      <p:graphicFrame>
        <p:nvGraphicFramePr>
          <p:cNvPr id="11266" name="Object 40"/>
          <p:cNvGraphicFramePr>
            <a:graphicFrameLocks/>
          </p:cNvGraphicFramePr>
          <p:nvPr/>
        </p:nvGraphicFramePr>
        <p:xfrm>
          <a:off x="1866900" y="4953000"/>
          <a:ext cx="5473700" cy="1201738"/>
        </p:xfrm>
        <a:graphic>
          <a:graphicData uri="http://schemas.openxmlformats.org/presentationml/2006/ole">
            <p:oleObj spid="_x0000_s68610" name="Equation" r:id="rId4" imgW="6096000" imgH="4064000" progId="Equation.3">
              <p:embed/>
            </p:oleObj>
          </a:graphicData>
        </a:graphic>
      </p:graphicFrame>
      <p:sp>
        <p:nvSpPr>
          <p:cNvPr id="11269" name="Text Box 41"/>
          <p:cNvSpPr txBox="1">
            <a:spLocks noChangeArrowheads="1"/>
          </p:cNvSpPr>
          <p:nvPr/>
        </p:nvSpPr>
        <p:spPr bwMode="auto">
          <a:xfrm>
            <a:off x="6286500" y="4951413"/>
            <a:ext cx="94923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(</a:t>
            </a:r>
            <a:r>
              <a:rPr lang="en-US" sz="1400" dirty="0" err="1">
                <a:latin typeface="Calibri" pitchFamily="34" charset="0"/>
              </a:rPr>
              <a:t>NegOver</a:t>
            </a:r>
            <a:r>
              <a:rPr lang="en-US" sz="1400" dirty="0">
                <a:latin typeface="Calibri" pitchFamily="34" charset="0"/>
              </a:rPr>
              <a:t>)</a:t>
            </a:r>
          </a:p>
        </p:txBody>
      </p:sp>
      <p:sp>
        <p:nvSpPr>
          <p:cNvPr id="11270" name="Text Box 42"/>
          <p:cNvSpPr txBox="1">
            <a:spLocks noChangeArrowheads="1"/>
          </p:cNvSpPr>
          <p:nvPr/>
        </p:nvSpPr>
        <p:spPr bwMode="auto">
          <a:xfrm>
            <a:off x="6362700" y="5713413"/>
            <a:ext cx="917495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(</a:t>
            </a:r>
            <a:r>
              <a:rPr lang="en-US" sz="1400" dirty="0" err="1">
                <a:latin typeface="Calibri" pitchFamily="34" charset="0"/>
              </a:rPr>
              <a:t>PosOver</a:t>
            </a:r>
            <a:r>
              <a:rPr lang="en-US" sz="1400" dirty="0">
                <a:latin typeface="Calibri" pitchFamily="34" charset="0"/>
              </a:rPr>
              <a:t>)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314824" y="1444625"/>
            <a:ext cx="3609976" cy="2670175"/>
            <a:chOff x="-105" y="2016"/>
            <a:chExt cx="2274" cy="1682"/>
          </a:xfrm>
        </p:grpSpPr>
        <p:sp>
          <p:nvSpPr>
            <p:cNvPr id="11272" name="Rectangle 44"/>
            <p:cNvSpPr>
              <a:spLocks noChangeArrowheads="1"/>
            </p:cNvSpPr>
            <p:nvPr/>
          </p:nvSpPr>
          <p:spPr bwMode="auto">
            <a:xfrm>
              <a:off x="720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Rectangle 45"/>
            <p:cNvSpPr>
              <a:spLocks noChangeArrowheads="1"/>
            </p:cNvSpPr>
            <p:nvPr/>
          </p:nvSpPr>
          <p:spPr bwMode="auto">
            <a:xfrm>
              <a:off x="1056" y="3312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u</a:t>
              </a:r>
            </a:p>
          </p:txBody>
        </p:sp>
        <p:sp>
          <p:nvSpPr>
            <p:cNvPr id="11274" name="Rectangle 46"/>
            <p:cNvSpPr>
              <a:spLocks noChangeArrowheads="1"/>
            </p:cNvSpPr>
            <p:nvPr/>
          </p:nvSpPr>
          <p:spPr bwMode="auto">
            <a:xfrm>
              <a:off x="192" y="2670"/>
              <a:ext cx="205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v</a:t>
              </a:r>
            </a:p>
          </p:txBody>
        </p:sp>
        <p:sp>
          <p:nvSpPr>
            <p:cNvPr id="11275" name="Rectangle 47"/>
            <p:cNvSpPr>
              <a:spLocks noChangeArrowheads="1"/>
            </p:cNvSpPr>
            <p:nvPr/>
          </p:nvSpPr>
          <p:spPr bwMode="auto">
            <a:xfrm>
              <a:off x="768" y="3216"/>
              <a:ext cx="696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&lt; 0</a:t>
              </a:r>
            </a:p>
          </p:txBody>
        </p:sp>
        <p:sp>
          <p:nvSpPr>
            <p:cNvPr id="11276" name="Rectangle 48"/>
            <p:cNvSpPr>
              <a:spLocks noChangeArrowheads="1"/>
            </p:cNvSpPr>
            <p:nvPr/>
          </p:nvSpPr>
          <p:spPr bwMode="auto">
            <a:xfrm>
              <a:off x="1200" y="3216"/>
              <a:ext cx="480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&gt; 0</a:t>
              </a:r>
            </a:p>
          </p:txBody>
        </p:sp>
        <p:sp>
          <p:nvSpPr>
            <p:cNvPr id="11277" name="Rectangle 49"/>
            <p:cNvSpPr>
              <a:spLocks noChangeArrowheads="1"/>
            </p:cNvSpPr>
            <p:nvPr/>
          </p:nvSpPr>
          <p:spPr bwMode="auto">
            <a:xfrm>
              <a:off x="240" y="2880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&lt; 0</a:t>
              </a:r>
            </a:p>
          </p:txBody>
        </p:sp>
        <p:sp>
          <p:nvSpPr>
            <p:cNvPr id="11278" name="Rectangle 50"/>
            <p:cNvSpPr>
              <a:spLocks noChangeArrowheads="1"/>
            </p:cNvSpPr>
            <p:nvPr/>
          </p:nvSpPr>
          <p:spPr bwMode="auto">
            <a:xfrm>
              <a:off x="240" y="2496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&gt; 0</a:t>
              </a:r>
            </a:p>
          </p:txBody>
        </p:sp>
        <p:sp>
          <p:nvSpPr>
            <p:cNvPr id="11279" name="Rectangle 51"/>
            <p:cNvSpPr>
              <a:spLocks noChangeArrowheads="1"/>
            </p:cNvSpPr>
            <p:nvPr/>
          </p:nvSpPr>
          <p:spPr bwMode="auto">
            <a:xfrm>
              <a:off x="-105" y="3504"/>
              <a:ext cx="969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dirty="0" smtClean="0">
                  <a:latin typeface="Calibri" pitchFamily="34" charset="0"/>
                </a:rPr>
                <a:t>Negative Overflow</a:t>
              </a:r>
              <a:endParaRPr lang="en-US" sz="1400" b="0" dirty="0">
                <a:latin typeface="Calibri" pitchFamily="34" charset="0"/>
              </a:endParaRPr>
            </a:p>
          </p:txBody>
        </p:sp>
        <p:sp>
          <p:nvSpPr>
            <p:cNvPr id="11280" name="Rectangle 52"/>
            <p:cNvSpPr>
              <a:spLocks noChangeArrowheads="1"/>
            </p:cNvSpPr>
            <p:nvPr/>
          </p:nvSpPr>
          <p:spPr bwMode="auto">
            <a:xfrm>
              <a:off x="1248" y="2016"/>
              <a:ext cx="921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dirty="0" smtClean="0">
                  <a:latin typeface="Calibri" pitchFamily="34" charset="0"/>
                </a:rPr>
                <a:t>Positive Overflow</a:t>
              </a:r>
              <a:endParaRPr lang="en-US" sz="1400" b="0" dirty="0">
                <a:latin typeface="Calibri" pitchFamily="34" charset="0"/>
              </a:endParaRPr>
            </a:p>
          </p:txBody>
        </p:sp>
        <p:sp>
          <p:nvSpPr>
            <p:cNvPr id="11281" name="Rectangle 53"/>
            <p:cNvSpPr>
              <a:spLocks noChangeArrowheads="1"/>
            </p:cNvSpPr>
            <p:nvPr/>
          </p:nvSpPr>
          <p:spPr bwMode="auto">
            <a:xfrm>
              <a:off x="1152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54"/>
            <p:cNvSpPr>
              <a:spLocks noChangeArrowheads="1"/>
            </p:cNvSpPr>
            <p:nvPr/>
          </p:nvSpPr>
          <p:spPr bwMode="auto">
            <a:xfrm>
              <a:off x="720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Rectangle 55"/>
            <p:cNvSpPr>
              <a:spLocks noChangeArrowheads="1"/>
            </p:cNvSpPr>
            <p:nvPr/>
          </p:nvSpPr>
          <p:spPr bwMode="auto">
            <a:xfrm>
              <a:off x="1152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Freeform 56"/>
            <p:cNvSpPr>
              <a:spLocks/>
            </p:cNvSpPr>
            <p:nvPr/>
          </p:nvSpPr>
          <p:spPr bwMode="auto">
            <a:xfrm rot="5400000" flipH="1">
              <a:off x="1176" y="2424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Freeform 57"/>
            <p:cNvSpPr>
              <a:spLocks/>
            </p:cNvSpPr>
            <p:nvPr/>
          </p:nvSpPr>
          <p:spPr bwMode="auto">
            <a:xfrm rot="16200000" flipH="1">
              <a:off x="744" y="2808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Line 58"/>
            <p:cNvSpPr>
              <a:spLocks noChangeShapeType="1"/>
            </p:cNvSpPr>
            <p:nvPr/>
          </p:nvSpPr>
          <p:spPr bwMode="auto">
            <a:xfrm flipV="1">
              <a:off x="672" y="3072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Line 59"/>
            <p:cNvSpPr>
              <a:spLocks noChangeShapeType="1"/>
            </p:cNvSpPr>
            <p:nvPr/>
          </p:nvSpPr>
          <p:spPr bwMode="auto">
            <a:xfrm flipH="1">
              <a:off x="1440" y="225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60"/>
            <p:cNvSpPr>
              <a:spLocks noChangeArrowheads="1"/>
            </p:cNvSpPr>
            <p:nvPr/>
          </p:nvSpPr>
          <p:spPr bwMode="auto">
            <a:xfrm>
              <a:off x="144" y="2159"/>
              <a:ext cx="97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dirty="0" err="1">
                  <a:solidFill>
                    <a:schemeClr val="tx2"/>
                  </a:solidFill>
                  <a:latin typeface="Calibri" pitchFamily="34" charset="0"/>
                </a:rPr>
                <a:t>TAdd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(</a:t>
              </a:r>
              <a:r>
                <a:rPr lang="en-US" i="1" dirty="0">
                  <a:solidFill>
                    <a:schemeClr val="tx2"/>
                  </a:solidFill>
                  <a:latin typeface="Calibri" pitchFamily="34" charset="0"/>
                </a:rPr>
                <a:t>u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 , </a:t>
              </a:r>
              <a:r>
                <a:rPr lang="en-US" i="1" dirty="0">
                  <a:solidFill>
                    <a:schemeClr val="tx2"/>
                  </a:solidFill>
                  <a:latin typeface="Calibri" pitchFamily="34" charset="0"/>
                </a:rPr>
                <a:t>v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)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235302" y="4953000"/>
            <a:ext cx="551010" cy="36353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0" i="1" baseline="30000" dirty="0" smtClean="0"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88970" y="5619690"/>
            <a:ext cx="551010" cy="4001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0" i="1" baseline="30000" dirty="0" smtClean="0"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63575"/>
            <a:ext cx="8237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Mathematical Properties of TAdd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604963"/>
            <a:ext cx="8307387" cy="3348037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Isomorphic Group to </a:t>
            </a:r>
            <a:r>
              <a:rPr lang="en-US" dirty="0" err="1" smtClean="0"/>
              <a:t>unsigneds</a:t>
            </a:r>
            <a:r>
              <a:rPr lang="en-US" dirty="0" smtClean="0"/>
              <a:t> with </a:t>
            </a:r>
            <a:r>
              <a:rPr lang="en-US" dirty="0" err="1" smtClean="0"/>
              <a:t>UAdd</a:t>
            </a:r>
            <a:endParaRPr lang="en-US" dirty="0" smtClean="0"/>
          </a:p>
          <a:p>
            <a:pPr lvl="1" eaLnBrk="1" hangingPunct="1">
              <a:defRPr/>
            </a:pPr>
            <a:r>
              <a:rPr lang="en-US" b="0" dirty="0" err="1" smtClean="0"/>
              <a:t>TAdd</a:t>
            </a:r>
            <a:r>
              <a:rPr lang="en-US" b="0" i="1" baseline="-25000" dirty="0" err="1" smtClean="0"/>
              <a:t>w</a:t>
            </a:r>
            <a:r>
              <a:rPr lang="en-US" b="0" dirty="0" smtClean="0"/>
              <a:t>(</a:t>
            </a:r>
            <a:r>
              <a:rPr lang="en-US" b="0" i="1" dirty="0" smtClean="0"/>
              <a:t>u</a:t>
            </a:r>
            <a:r>
              <a:rPr lang="en-US" b="0" dirty="0" smtClean="0"/>
              <a:t> , </a:t>
            </a:r>
            <a:r>
              <a:rPr lang="en-US" b="0" i="1" dirty="0" smtClean="0"/>
              <a:t>v</a:t>
            </a:r>
            <a:r>
              <a:rPr lang="en-US" b="0" dirty="0" smtClean="0"/>
              <a:t>) =  U2T(</a:t>
            </a:r>
            <a:r>
              <a:rPr lang="en-US" b="0" dirty="0" err="1" smtClean="0"/>
              <a:t>UAdd</a:t>
            </a:r>
            <a:r>
              <a:rPr lang="en-US" b="0" i="1" baseline="-25000" dirty="0" err="1" smtClean="0"/>
              <a:t>w</a:t>
            </a:r>
            <a:r>
              <a:rPr lang="en-US" b="0" dirty="0" smtClean="0"/>
              <a:t>(T2U(</a:t>
            </a:r>
            <a:r>
              <a:rPr lang="en-US" b="0" i="1" dirty="0" smtClean="0"/>
              <a:t>u</a:t>
            </a:r>
            <a:r>
              <a:rPr lang="en-US" b="0" dirty="0" smtClean="0"/>
              <a:t> ), T2U(</a:t>
            </a:r>
            <a:r>
              <a:rPr lang="en-US" b="0" i="1" dirty="0" smtClean="0"/>
              <a:t>v</a:t>
            </a:r>
            <a:r>
              <a:rPr lang="en-US" b="0" dirty="0" smtClean="0"/>
              <a:t>)))</a:t>
            </a:r>
          </a:p>
          <a:p>
            <a:pPr lvl="2" eaLnBrk="1" hangingPunct="1">
              <a:defRPr/>
            </a:pPr>
            <a:r>
              <a:rPr lang="en-US" dirty="0" smtClean="0"/>
              <a:t>Since both have identical bit patterns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Two’s Complement Under </a:t>
            </a:r>
            <a:r>
              <a:rPr lang="en-US" dirty="0" err="1" smtClean="0"/>
              <a:t>TAdd</a:t>
            </a:r>
            <a:r>
              <a:rPr lang="en-US" dirty="0" smtClean="0"/>
              <a:t> Forms a Group</a:t>
            </a:r>
          </a:p>
          <a:p>
            <a:pPr lvl="1" eaLnBrk="1" hangingPunct="1">
              <a:defRPr/>
            </a:pPr>
            <a:r>
              <a:rPr lang="en-US" dirty="0" smtClean="0"/>
              <a:t>Closed, Commutative, Associative, 0 is additive identity</a:t>
            </a:r>
          </a:p>
          <a:p>
            <a:pPr lvl="1" eaLnBrk="1" hangingPunct="1">
              <a:defRPr/>
            </a:pPr>
            <a:r>
              <a:rPr lang="en-US" dirty="0" smtClean="0"/>
              <a:t>Every element has additive inverse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2641600" y="4572000"/>
          <a:ext cx="3606800" cy="622300"/>
        </p:xfrm>
        <a:graphic>
          <a:graphicData uri="http://schemas.openxmlformats.org/presentationml/2006/ole">
            <p:oleObj spid="_x0000_s69634" name="Equation" r:id="rId4" imgW="3606800" imgH="6223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5908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Multiplication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28737"/>
            <a:ext cx="83073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Computing Exact Product of </a:t>
            </a:r>
            <a:r>
              <a:rPr lang="en-US" b="0" i="1" dirty="0" smtClean="0"/>
              <a:t>w</a:t>
            </a:r>
            <a:r>
              <a:rPr lang="en-US" dirty="0" smtClean="0"/>
              <a:t>-bit numbers </a:t>
            </a:r>
            <a:r>
              <a:rPr lang="en-US" b="0" i="1" dirty="0" smtClean="0"/>
              <a:t>x</a:t>
            </a:r>
            <a:r>
              <a:rPr lang="en-US" dirty="0" smtClean="0"/>
              <a:t>, </a:t>
            </a:r>
            <a:r>
              <a:rPr lang="en-US" b="0" i="1" dirty="0" smtClean="0"/>
              <a:t>y</a:t>
            </a:r>
          </a:p>
          <a:p>
            <a:pPr lvl="1" eaLnBrk="1" hangingPunct="1">
              <a:defRPr/>
            </a:pPr>
            <a:r>
              <a:rPr lang="en-US" dirty="0" smtClean="0"/>
              <a:t>Either signed or unsigned</a:t>
            </a:r>
          </a:p>
          <a:p>
            <a:pPr eaLnBrk="1" hangingPunct="1">
              <a:defRPr/>
            </a:pPr>
            <a:r>
              <a:rPr lang="en-US" dirty="0" smtClean="0"/>
              <a:t>Ranges</a:t>
            </a:r>
            <a:endParaRPr lang="en-US" i="1" dirty="0" smtClean="0"/>
          </a:p>
          <a:p>
            <a:pPr lvl="1" eaLnBrk="1" hangingPunct="1">
              <a:defRPr/>
            </a:pPr>
            <a:r>
              <a:rPr lang="en-US" dirty="0" smtClean="0"/>
              <a:t>Unsigned: </a:t>
            </a:r>
            <a:r>
              <a:rPr lang="en-US" b="0" dirty="0" smtClean="0"/>
              <a:t>0 ≤ </a:t>
            </a:r>
            <a:r>
              <a:rPr lang="en-US" b="0" i="1" dirty="0" smtClean="0"/>
              <a:t>x</a:t>
            </a:r>
            <a:r>
              <a:rPr lang="en-US" b="0" dirty="0" smtClean="0"/>
              <a:t> * </a:t>
            </a:r>
            <a:r>
              <a:rPr lang="en-US" b="0" i="1" dirty="0" smtClean="0"/>
              <a:t>y</a:t>
            </a:r>
            <a:r>
              <a:rPr lang="en-US" b="0" dirty="0" smtClean="0"/>
              <a:t> ≤ (2</a:t>
            </a:r>
            <a:r>
              <a:rPr lang="en-US" b="0" i="1" baseline="30000" dirty="0" smtClean="0"/>
              <a:t>w</a:t>
            </a:r>
            <a:r>
              <a:rPr lang="en-US" b="0" dirty="0" smtClean="0"/>
              <a:t> – 1) </a:t>
            </a:r>
            <a:r>
              <a:rPr lang="en-US" b="0" baseline="30000" dirty="0" smtClean="0"/>
              <a:t>2</a:t>
            </a:r>
            <a:r>
              <a:rPr lang="en-US" b="0" dirty="0" smtClean="0"/>
              <a:t>  =  2</a:t>
            </a:r>
            <a:r>
              <a:rPr lang="en-US" b="0" baseline="30000" dirty="0" smtClean="0"/>
              <a:t>2</a:t>
            </a:r>
            <a:r>
              <a:rPr lang="en-US" b="0" i="1" baseline="30000" dirty="0" smtClean="0"/>
              <a:t>w</a:t>
            </a:r>
            <a:r>
              <a:rPr lang="en-US" b="0" dirty="0" smtClean="0"/>
              <a:t> – 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+1</a:t>
            </a:r>
            <a:r>
              <a:rPr lang="en-US" b="0" dirty="0" smtClean="0"/>
              <a:t> + 1</a:t>
            </a:r>
          </a:p>
          <a:p>
            <a:pPr lvl="2" eaLnBrk="1" hangingPunct="1">
              <a:defRPr/>
            </a:pPr>
            <a:r>
              <a:rPr lang="en-US" dirty="0" smtClean="0"/>
              <a:t>Up to 2</a:t>
            </a:r>
            <a:r>
              <a:rPr lang="en-US" i="1" dirty="0" smtClean="0"/>
              <a:t>w</a:t>
            </a:r>
            <a:r>
              <a:rPr lang="en-US" dirty="0" smtClean="0"/>
              <a:t> bits</a:t>
            </a:r>
          </a:p>
          <a:p>
            <a:pPr lvl="1" eaLnBrk="1" hangingPunct="1">
              <a:defRPr/>
            </a:pPr>
            <a:r>
              <a:rPr lang="en-US" dirty="0" smtClean="0"/>
              <a:t>Two’s complement min: </a:t>
            </a:r>
            <a:r>
              <a:rPr lang="en-US" b="0" i="1" dirty="0" smtClean="0"/>
              <a:t>x</a:t>
            </a:r>
            <a:r>
              <a:rPr lang="en-US" b="0" dirty="0" smtClean="0"/>
              <a:t> * </a:t>
            </a:r>
            <a:r>
              <a:rPr lang="en-US" b="0" i="1" dirty="0" smtClean="0"/>
              <a:t>y</a:t>
            </a:r>
            <a:r>
              <a:rPr lang="en-US" b="0" dirty="0" smtClean="0"/>
              <a:t>  ≥ (–2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–1</a:t>
            </a:r>
            <a:r>
              <a:rPr lang="en-US" b="0" dirty="0" smtClean="0"/>
              <a:t>)*(2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–1</a:t>
            </a:r>
            <a:r>
              <a:rPr lang="en-US" b="0" dirty="0" smtClean="0"/>
              <a:t>–1)  =  –2</a:t>
            </a:r>
            <a:r>
              <a:rPr lang="en-US" b="0" baseline="30000" dirty="0" smtClean="0"/>
              <a:t>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–2 </a:t>
            </a:r>
            <a:r>
              <a:rPr lang="en-US" b="0" dirty="0" smtClean="0"/>
              <a:t>+ 2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–1</a:t>
            </a:r>
          </a:p>
          <a:p>
            <a:pPr lvl="2" eaLnBrk="1" hangingPunct="1">
              <a:defRPr/>
            </a:pPr>
            <a:r>
              <a:rPr lang="en-US" dirty="0" smtClean="0"/>
              <a:t>Up to 2</a:t>
            </a:r>
            <a:r>
              <a:rPr lang="en-US" i="1" dirty="0" smtClean="0"/>
              <a:t>w</a:t>
            </a:r>
            <a:r>
              <a:rPr lang="en-US" dirty="0" smtClean="0"/>
              <a:t>–1 bits</a:t>
            </a:r>
          </a:p>
          <a:p>
            <a:pPr lvl="1" eaLnBrk="1" hangingPunct="1">
              <a:defRPr/>
            </a:pPr>
            <a:r>
              <a:rPr lang="en-US" dirty="0" smtClean="0"/>
              <a:t>Two’s complement max:</a:t>
            </a:r>
            <a:r>
              <a:rPr lang="en-US" b="0" dirty="0" smtClean="0"/>
              <a:t> </a:t>
            </a:r>
            <a:r>
              <a:rPr lang="en-US" b="0" i="1" dirty="0" smtClean="0"/>
              <a:t>x</a:t>
            </a:r>
            <a:r>
              <a:rPr lang="en-US" b="0" dirty="0" smtClean="0"/>
              <a:t> * </a:t>
            </a:r>
            <a:r>
              <a:rPr lang="en-US" b="0" i="1" dirty="0" smtClean="0"/>
              <a:t>y</a:t>
            </a:r>
            <a:r>
              <a:rPr lang="en-US" b="0" dirty="0" smtClean="0"/>
              <a:t> ≤ (–2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–1</a:t>
            </a:r>
            <a:r>
              <a:rPr lang="en-US" b="0" dirty="0" smtClean="0"/>
              <a:t>) </a:t>
            </a:r>
            <a:r>
              <a:rPr lang="en-US" b="0" baseline="30000" dirty="0" smtClean="0"/>
              <a:t>2</a:t>
            </a:r>
            <a:r>
              <a:rPr lang="en-US" b="0" dirty="0" smtClean="0"/>
              <a:t>  =  2</a:t>
            </a:r>
            <a:r>
              <a:rPr lang="en-US" b="0" baseline="30000" dirty="0" smtClean="0"/>
              <a:t>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–2</a:t>
            </a:r>
          </a:p>
          <a:p>
            <a:pPr lvl="2" eaLnBrk="1" hangingPunct="1">
              <a:defRPr/>
            </a:pPr>
            <a:r>
              <a:rPr lang="en-US" dirty="0" smtClean="0"/>
              <a:t>Up to 2</a:t>
            </a:r>
            <a:r>
              <a:rPr lang="en-US" i="1" dirty="0" smtClean="0"/>
              <a:t>w</a:t>
            </a:r>
            <a:r>
              <a:rPr lang="en-US" dirty="0" smtClean="0"/>
              <a:t> bits, but only for (</a:t>
            </a:r>
            <a:r>
              <a:rPr lang="en-US" i="1" dirty="0" err="1" smtClean="0"/>
              <a:t>TMin</a:t>
            </a:r>
            <a:r>
              <a:rPr lang="en-US" i="1" baseline="-25000" dirty="0" err="1" smtClean="0"/>
              <a:t>w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</a:p>
          <a:p>
            <a:pPr eaLnBrk="1" hangingPunct="1">
              <a:defRPr/>
            </a:pPr>
            <a:r>
              <a:rPr lang="en-US" dirty="0" smtClean="0"/>
              <a:t>Maintaining Exact Results</a:t>
            </a:r>
          </a:p>
          <a:p>
            <a:pPr lvl="1" eaLnBrk="1" hangingPunct="1">
              <a:defRPr/>
            </a:pPr>
            <a:r>
              <a:rPr lang="en-US" dirty="0" smtClean="0"/>
              <a:t>Would need to keep expanding word size with each product computed</a:t>
            </a:r>
          </a:p>
          <a:p>
            <a:pPr lvl="1" eaLnBrk="1" hangingPunct="1">
              <a:defRPr/>
            </a:pPr>
            <a:r>
              <a:rPr lang="en-US" dirty="0" smtClean="0"/>
              <a:t>Done in software by “arbitrary precision” arithmetic packages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Machine Words</a:t>
            </a:r>
          </a:p>
        </p:txBody>
      </p:sp>
      <p:sp>
        <p:nvSpPr>
          <p:cNvPr id="4506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Machine Has “Word Size”</a:t>
            </a:r>
          </a:p>
          <a:p>
            <a:pPr marL="552450" lvl="1" eaLnBrk="1" hangingPunct="1"/>
            <a:r>
              <a:rPr lang="en-US"/>
              <a:t>Nominal size of integer-valued data</a:t>
            </a:r>
          </a:p>
          <a:p>
            <a:pPr marL="838200" lvl="2" eaLnBrk="1" hangingPunct="1"/>
            <a:r>
              <a:rPr lang="en-US"/>
              <a:t>Including addresses</a:t>
            </a:r>
          </a:p>
          <a:p>
            <a:pPr marL="552450" lvl="1" eaLnBrk="1" hangingPunct="1"/>
            <a:r>
              <a:rPr lang="en-US"/>
              <a:t>Most current machines use 32 bits (4 bytes) words</a:t>
            </a:r>
          </a:p>
          <a:p>
            <a:pPr marL="838200" lvl="2" eaLnBrk="1" hangingPunct="1"/>
            <a:r>
              <a:rPr lang="en-US"/>
              <a:t>Limits addresses to 4GB</a:t>
            </a:r>
          </a:p>
          <a:p>
            <a:pPr marL="838200" lvl="2" eaLnBrk="1" hangingPunct="1"/>
            <a:r>
              <a:rPr lang="en-US"/>
              <a:t>Becoming too small for memory-intensive applications</a:t>
            </a:r>
          </a:p>
          <a:p>
            <a:pPr marL="552450" lvl="1" eaLnBrk="1" hangingPunct="1"/>
            <a:r>
              <a:rPr lang="en-US"/>
              <a:t>High-end systems use 64 bits (8 bytes) words</a:t>
            </a:r>
          </a:p>
          <a:p>
            <a:pPr marL="838200" lvl="2" eaLnBrk="1" hangingPunct="1"/>
            <a:r>
              <a:rPr lang="en-US"/>
              <a:t>Potential address space ≈ 1.8 X 10</a:t>
            </a:r>
            <a:r>
              <a:rPr lang="en-US" baseline="32000"/>
              <a:t>19</a:t>
            </a:r>
            <a:r>
              <a:rPr lang="en-US"/>
              <a:t> bytes</a:t>
            </a:r>
          </a:p>
          <a:p>
            <a:pPr marL="838200" lvl="2" eaLnBrk="1" hangingPunct="1"/>
            <a:r>
              <a:rPr lang="en-US"/>
              <a:t>x86-64 machines support 48-bit addresses: 256 Terabytes</a:t>
            </a:r>
          </a:p>
          <a:p>
            <a:pPr marL="552450" lvl="1" eaLnBrk="1" hangingPunct="1"/>
            <a:r>
              <a:rPr lang="en-US"/>
              <a:t>Machines support multiple data formats</a:t>
            </a:r>
          </a:p>
          <a:p>
            <a:pPr marL="838200" lvl="2" eaLnBrk="1" hangingPunct="1"/>
            <a:r>
              <a:rPr lang="en-US"/>
              <a:t>Fractions or multiples of word size</a:t>
            </a:r>
          </a:p>
          <a:p>
            <a:pPr marL="838200" lvl="2" eaLnBrk="1" hangingPunct="1"/>
            <a:r>
              <a:rPr lang="en-US"/>
              <a:t>Always integral number of bytes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Unsigned Multiplication in C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3689350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Ignores high order </a:t>
            </a:r>
            <a:r>
              <a:rPr lang="en-US" b="0" i="1" smtClean="0"/>
              <a:t>w</a:t>
            </a:r>
            <a:r>
              <a:rPr lang="en-US" smtClean="0"/>
              <a:t> bits</a:t>
            </a:r>
          </a:p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0" smtClean="0"/>
              <a:t>UMult</a:t>
            </a:r>
            <a:r>
              <a:rPr lang="en-US" b="0" i="1" baseline="-25000" smtClean="0"/>
              <a:t>w</a:t>
            </a:r>
            <a:r>
              <a:rPr lang="en-US" b="0" smtClean="0"/>
              <a:t>(</a:t>
            </a:r>
            <a:r>
              <a:rPr lang="en-US" b="0" i="1" smtClean="0"/>
              <a:t>u</a:t>
            </a:r>
            <a:r>
              <a:rPr lang="en-US" b="0" smtClean="0"/>
              <a:t> , </a:t>
            </a:r>
            <a:r>
              <a:rPr lang="en-US" b="0" i="1" smtClean="0"/>
              <a:t>v</a:t>
            </a:r>
            <a:r>
              <a:rPr lang="en-US" b="0" smtClean="0"/>
              <a:t>)	=	</a:t>
            </a:r>
            <a:r>
              <a:rPr lang="en-US" b="0" i="1" smtClean="0"/>
              <a:t>u</a:t>
            </a:r>
            <a:r>
              <a:rPr lang="en-US" b="0" smtClean="0"/>
              <a:t>   · </a:t>
            </a:r>
            <a:r>
              <a:rPr lang="en-US" b="0" i="1" smtClean="0"/>
              <a:t>v</a:t>
            </a:r>
            <a:r>
              <a:rPr lang="en-US" b="0" smtClean="0"/>
              <a:t>  mod 2</a:t>
            </a:r>
            <a:r>
              <a:rPr lang="en-US" b="0" i="1" baseline="30000" smtClean="0"/>
              <a:t>w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24000"/>
            <a:ext cx="2743200" cy="228600"/>
            <a:chOff x="2976" y="816"/>
            <a:chExt cx="1728" cy="144"/>
          </a:xfrm>
        </p:grpSpPr>
        <p:sp>
          <p:nvSpPr>
            <p:cNvPr id="36911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2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3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4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5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6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7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81200"/>
            <a:ext cx="2743200" cy="228600"/>
            <a:chOff x="2976" y="1104"/>
            <a:chExt cx="1728" cy="144"/>
          </a:xfrm>
        </p:grpSpPr>
        <p:sp>
          <p:nvSpPr>
            <p:cNvPr id="36904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5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6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7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8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9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0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0" name="Rectangle 20"/>
          <p:cNvSpPr>
            <a:spLocks noChangeArrowheads="1"/>
          </p:cNvSpPr>
          <p:nvPr/>
        </p:nvSpPr>
        <p:spPr bwMode="auto">
          <a:xfrm>
            <a:off x="5562600" y="14478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6871" name="Rectangle 21"/>
          <p:cNvSpPr>
            <a:spLocks noChangeArrowheads="1"/>
          </p:cNvSpPr>
          <p:nvPr/>
        </p:nvSpPr>
        <p:spPr bwMode="auto">
          <a:xfrm>
            <a:off x="5562600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6872" name="Line 22"/>
          <p:cNvSpPr>
            <a:spLocks noChangeShapeType="1"/>
          </p:cNvSpPr>
          <p:nvPr/>
        </p:nvSpPr>
        <p:spPr bwMode="auto">
          <a:xfrm>
            <a:off x="2743200" y="2286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23"/>
          <p:cNvSpPr>
            <a:spLocks noChangeArrowheads="1"/>
          </p:cNvSpPr>
          <p:nvPr/>
        </p:nvSpPr>
        <p:spPr bwMode="auto">
          <a:xfrm>
            <a:off x="5181600" y="1905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38400"/>
            <a:ext cx="2743200" cy="228600"/>
            <a:chOff x="2976" y="1392"/>
            <a:chExt cx="1728" cy="144"/>
          </a:xfrm>
        </p:grpSpPr>
        <p:sp>
          <p:nvSpPr>
            <p:cNvPr id="36897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8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9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0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1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2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3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5" name="Rectangle 32"/>
          <p:cNvSpPr>
            <a:spLocks noChangeArrowheads="1"/>
          </p:cNvSpPr>
          <p:nvPr/>
        </p:nvSpPr>
        <p:spPr bwMode="auto">
          <a:xfrm>
            <a:off x="2857500" y="228600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95600"/>
            <a:ext cx="2743200" cy="228600"/>
            <a:chOff x="2976" y="1392"/>
            <a:chExt cx="1728" cy="144"/>
          </a:xfrm>
        </p:grpSpPr>
        <p:sp>
          <p:nvSpPr>
            <p:cNvPr id="36890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1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2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3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4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5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6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7" name="Line 41"/>
          <p:cNvSpPr>
            <a:spLocks noChangeShapeType="1"/>
          </p:cNvSpPr>
          <p:nvPr/>
        </p:nvSpPr>
        <p:spPr bwMode="auto">
          <a:xfrm flipV="1">
            <a:off x="2743200" y="2743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42"/>
          <p:cNvSpPr txBox="1">
            <a:spLocks noChangeArrowheads="1"/>
          </p:cNvSpPr>
          <p:nvPr/>
        </p:nvSpPr>
        <p:spPr bwMode="auto">
          <a:xfrm>
            <a:off x="228600" y="236220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36879" name="Text Box 43"/>
          <p:cNvSpPr txBox="1">
            <a:spLocks noChangeArrowheads="1"/>
          </p:cNvSpPr>
          <p:nvPr/>
        </p:nvSpPr>
        <p:spPr bwMode="auto">
          <a:xfrm>
            <a:off x="228600" y="16764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0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1" name="Rectangle 45"/>
          <p:cNvSpPr>
            <a:spLocks noChangeArrowheads="1"/>
          </p:cNvSpPr>
          <p:nvPr/>
        </p:nvSpPr>
        <p:spPr bwMode="auto">
          <a:xfrm>
            <a:off x="4584700" y="2743200"/>
            <a:ext cx="14351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UMult</a:t>
            </a:r>
            <a:r>
              <a:rPr lang="en-US" b="0" i="1" baseline="-25000">
                <a:latin typeface="Times" pitchFamily="18" charset="0"/>
              </a:rPr>
              <a:t>w</a:t>
            </a:r>
            <a:r>
              <a:rPr lang="en-US" b="0">
                <a:latin typeface="Times" pitchFamily="18" charset="0"/>
              </a:rPr>
              <a:t>(</a:t>
            </a:r>
            <a:r>
              <a:rPr lang="en-US" b="0" i="1">
                <a:latin typeface="Times" pitchFamily="18" charset="0"/>
              </a:rPr>
              <a:t>u</a:t>
            </a:r>
            <a:r>
              <a:rPr lang="en-US" b="0">
                <a:latin typeface="Times" pitchFamily="18" charset="0"/>
              </a:rPr>
              <a:t> , </a:t>
            </a:r>
            <a:r>
              <a:rPr lang="en-US" b="0" i="1">
                <a:latin typeface="Times" pitchFamily="18" charset="0"/>
              </a:rPr>
              <a:t>v</a:t>
            </a:r>
            <a:r>
              <a:rPr lang="en-US" b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38400"/>
            <a:ext cx="2743200" cy="228600"/>
            <a:chOff x="2976" y="1392"/>
            <a:chExt cx="1728" cy="14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883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4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5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6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7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8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9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Code Security Example #2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0950"/>
            <a:ext cx="8307388" cy="1644650"/>
          </a:xfrm>
        </p:spPr>
        <p:txBody>
          <a:bodyPr/>
          <a:lstStyle/>
          <a:p>
            <a:r>
              <a:rPr lang="en-US" dirty="0" smtClean="0"/>
              <a:t>SUN XDR library</a:t>
            </a:r>
          </a:p>
          <a:p>
            <a:pPr lvl="1"/>
            <a:r>
              <a:rPr lang="en-US" dirty="0" smtClean="0"/>
              <a:t>Widely used library for transferring data between machines</a:t>
            </a:r>
          </a:p>
        </p:txBody>
      </p:sp>
      <p:sp>
        <p:nvSpPr>
          <p:cNvPr id="37892" name="Rectangle 10"/>
          <p:cNvSpPr>
            <a:spLocks noChangeArrowheads="1"/>
          </p:cNvSpPr>
          <p:nvPr/>
        </p:nvSpPr>
        <p:spPr bwMode="auto">
          <a:xfrm>
            <a:off x="381000" y="2362200"/>
            <a:ext cx="8452634" cy="335989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void* copy_elements(void *ele_src[], int ele_cnt, size_t ele_size);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466850" y="2968064"/>
            <a:ext cx="6762750" cy="1714500"/>
            <a:chOff x="1308" y="1224"/>
            <a:chExt cx="4260" cy="1080"/>
          </a:xfrm>
        </p:grpSpPr>
        <p:sp>
          <p:nvSpPr>
            <p:cNvPr id="37904" name="Rectangle 5"/>
            <p:cNvSpPr>
              <a:spLocks noChangeArrowheads="1"/>
            </p:cNvSpPr>
            <p:nvPr/>
          </p:nvSpPr>
          <p:spPr bwMode="auto">
            <a:xfrm>
              <a:off x="2400" y="1296"/>
              <a:ext cx="384" cy="528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5" name="Rectangle 6"/>
            <p:cNvSpPr>
              <a:spLocks noChangeArrowheads="1"/>
            </p:cNvSpPr>
            <p:nvPr/>
          </p:nvSpPr>
          <p:spPr bwMode="auto">
            <a:xfrm>
              <a:off x="3168" y="1488"/>
              <a:ext cx="384" cy="52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6" name="Rectangle 7"/>
            <p:cNvSpPr>
              <a:spLocks noChangeArrowheads="1"/>
            </p:cNvSpPr>
            <p:nvPr/>
          </p:nvSpPr>
          <p:spPr bwMode="auto">
            <a:xfrm>
              <a:off x="4032" y="1296"/>
              <a:ext cx="384" cy="52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7" name="Rectangle 8"/>
            <p:cNvSpPr>
              <a:spLocks noChangeArrowheads="1"/>
            </p:cNvSpPr>
            <p:nvPr/>
          </p:nvSpPr>
          <p:spPr bwMode="auto">
            <a:xfrm>
              <a:off x="5184" y="1728"/>
              <a:ext cx="384" cy="52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1392" y="1584"/>
              <a:ext cx="384" cy="720"/>
              <a:chOff x="288" y="2352"/>
              <a:chExt cx="384" cy="720"/>
            </a:xfrm>
          </p:grpSpPr>
          <p:sp>
            <p:nvSpPr>
              <p:cNvPr id="37925" name="Oval 11"/>
              <p:cNvSpPr>
                <a:spLocks noChangeArrowheads="1"/>
              </p:cNvSpPr>
              <p:nvPr/>
            </p:nvSpPr>
            <p:spPr bwMode="auto">
              <a:xfrm>
                <a:off x="432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288" y="2496"/>
                <a:ext cx="384" cy="192"/>
                <a:chOff x="288" y="2304"/>
                <a:chExt cx="384" cy="192"/>
              </a:xfrm>
            </p:grpSpPr>
            <p:sp>
              <p:nvSpPr>
                <p:cNvPr id="37922" name="Rectangle 14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3" name="Oval 15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288" y="2688"/>
                <a:ext cx="384" cy="192"/>
                <a:chOff x="288" y="2304"/>
                <a:chExt cx="384" cy="192"/>
              </a:xfrm>
            </p:grpSpPr>
            <p:sp>
              <p:nvSpPr>
                <p:cNvPr id="37920" name="Rectangle 17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1" name="Oval 18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288" y="2880"/>
                <a:ext cx="384" cy="192"/>
                <a:chOff x="288" y="2304"/>
                <a:chExt cx="384" cy="192"/>
              </a:xfrm>
            </p:grpSpPr>
            <p:sp>
              <p:nvSpPr>
                <p:cNvPr id="37918" name="Rectangle 20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19" name="Oval 21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7909" name="Text Box 23"/>
            <p:cNvSpPr txBox="1">
              <a:spLocks noChangeArrowheads="1"/>
            </p:cNvSpPr>
            <p:nvPr/>
          </p:nvSpPr>
          <p:spPr bwMode="auto">
            <a:xfrm>
              <a:off x="1308" y="1224"/>
              <a:ext cx="66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/>
                <a:t>ele_src</a:t>
              </a:r>
            </a:p>
          </p:txBody>
        </p:sp>
        <p:sp>
          <p:nvSpPr>
            <p:cNvPr id="37910" name="Freeform 24"/>
            <p:cNvSpPr>
              <a:spLocks/>
            </p:cNvSpPr>
            <p:nvPr/>
          </p:nvSpPr>
          <p:spPr bwMode="auto">
            <a:xfrm>
              <a:off x="1584" y="1776"/>
              <a:ext cx="3600" cy="488"/>
            </a:xfrm>
            <a:custGeom>
              <a:avLst/>
              <a:gdLst>
                <a:gd name="T0" fmla="*/ 0 w 3600"/>
                <a:gd name="T1" fmla="*/ 432 h 488"/>
                <a:gd name="T2" fmla="*/ 2736 w 3600"/>
                <a:gd name="T3" fmla="*/ 432 h 488"/>
                <a:gd name="T4" fmla="*/ 3408 w 3600"/>
                <a:gd name="T5" fmla="*/ 96 h 488"/>
                <a:gd name="T6" fmla="*/ 3600 w 3600"/>
                <a:gd name="T7" fmla="*/ 0 h 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00"/>
                <a:gd name="T13" fmla="*/ 0 h 488"/>
                <a:gd name="T14" fmla="*/ 3600 w 3600"/>
                <a:gd name="T15" fmla="*/ 488 h 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00" h="488">
                  <a:moveTo>
                    <a:pt x="0" y="432"/>
                  </a:moveTo>
                  <a:cubicBezTo>
                    <a:pt x="1084" y="460"/>
                    <a:pt x="2168" y="488"/>
                    <a:pt x="2736" y="432"/>
                  </a:cubicBezTo>
                  <a:cubicBezTo>
                    <a:pt x="3304" y="376"/>
                    <a:pt x="3264" y="168"/>
                    <a:pt x="3408" y="96"/>
                  </a:cubicBezTo>
                  <a:cubicBezTo>
                    <a:pt x="3552" y="24"/>
                    <a:pt x="3576" y="12"/>
                    <a:pt x="36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1" name="Freeform 25"/>
            <p:cNvSpPr>
              <a:spLocks/>
            </p:cNvSpPr>
            <p:nvPr/>
          </p:nvSpPr>
          <p:spPr bwMode="auto">
            <a:xfrm>
              <a:off x="1584" y="1294"/>
              <a:ext cx="2448" cy="932"/>
            </a:xfrm>
            <a:custGeom>
              <a:avLst/>
              <a:gdLst>
                <a:gd name="T0" fmla="*/ 0 w 2448"/>
                <a:gd name="T1" fmla="*/ 722 h 932"/>
                <a:gd name="T2" fmla="*/ 930 w 2448"/>
                <a:gd name="T3" fmla="*/ 812 h 932"/>
                <a:gd name="T4" fmla="*/ 2064 w 2448"/>
                <a:gd name="T5" fmla="*/ 818 h 932"/>
                <a:gd name="T6" fmla="*/ 2148 w 2448"/>
                <a:gd name="T7" fmla="*/ 128 h 932"/>
                <a:gd name="T8" fmla="*/ 2448 w 2448"/>
                <a:gd name="T9" fmla="*/ 50 h 9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48"/>
                <a:gd name="T16" fmla="*/ 0 h 932"/>
                <a:gd name="T17" fmla="*/ 2448 w 2448"/>
                <a:gd name="T18" fmla="*/ 932 h 9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48" h="932">
                  <a:moveTo>
                    <a:pt x="0" y="722"/>
                  </a:moveTo>
                  <a:cubicBezTo>
                    <a:pt x="155" y="737"/>
                    <a:pt x="586" y="796"/>
                    <a:pt x="930" y="812"/>
                  </a:cubicBezTo>
                  <a:cubicBezTo>
                    <a:pt x="1274" y="828"/>
                    <a:pt x="1861" y="932"/>
                    <a:pt x="2064" y="818"/>
                  </a:cubicBezTo>
                  <a:cubicBezTo>
                    <a:pt x="2267" y="704"/>
                    <a:pt x="2084" y="256"/>
                    <a:pt x="2148" y="128"/>
                  </a:cubicBezTo>
                  <a:cubicBezTo>
                    <a:pt x="2212" y="0"/>
                    <a:pt x="2386" y="66"/>
                    <a:pt x="2448" y="5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2" name="Freeform 26"/>
            <p:cNvSpPr>
              <a:spLocks/>
            </p:cNvSpPr>
            <p:nvPr/>
          </p:nvSpPr>
          <p:spPr bwMode="auto">
            <a:xfrm>
              <a:off x="1584" y="1505"/>
              <a:ext cx="1584" cy="416"/>
            </a:xfrm>
            <a:custGeom>
              <a:avLst/>
              <a:gdLst>
                <a:gd name="T0" fmla="*/ 0 w 1584"/>
                <a:gd name="T1" fmla="*/ 319 h 416"/>
                <a:gd name="T2" fmla="*/ 960 w 1584"/>
                <a:gd name="T3" fmla="*/ 415 h 416"/>
                <a:gd name="T4" fmla="*/ 1296 w 1584"/>
                <a:gd name="T5" fmla="*/ 325 h 416"/>
                <a:gd name="T6" fmla="*/ 1422 w 1584"/>
                <a:gd name="T7" fmla="*/ 49 h 416"/>
                <a:gd name="T8" fmla="*/ 1584 w 1584"/>
                <a:gd name="T9" fmla="*/ 31 h 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4"/>
                <a:gd name="T16" fmla="*/ 0 h 416"/>
                <a:gd name="T17" fmla="*/ 1584 w 1584"/>
                <a:gd name="T18" fmla="*/ 416 h 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4" h="416">
                  <a:moveTo>
                    <a:pt x="0" y="319"/>
                  </a:moveTo>
                  <a:cubicBezTo>
                    <a:pt x="364" y="367"/>
                    <a:pt x="744" y="414"/>
                    <a:pt x="960" y="415"/>
                  </a:cubicBezTo>
                  <a:cubicBezTo>
                    <a:pt x="1176" y="416"/>
                    <a:pt x="1219" y="386"/>
                    <a:pt x="1296" y="325"/>
                  </a:cubicBezTo>
                  <a:cubicBezTo>
                    <a:pt x="1373" y="264"/>
                    <a:pt x="1374" y="98"/>
                    <a:pt x="1422" y="49"/>
                  </a:cubicBezTo>
                  <a:cubicBezTo>
                    <a:pt x="1470" y="0"/>
                    <a:pt x="1550" y="35"/>
                    <a:pt x="1584" y="3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3" name="Freeform 27"/>
            <p:cNvSpPr>
              <a:spLocks/>
            </p:cNvSpPr>
            <p:nvPr/>
          </p:nvSpPr>
          <p:spPr bwMode="auto">
            <a:xfrm>
              <a:off x="1584" y="1384"/>
              <a:ext cx="816" cy="304"/>
            </a:xfrm>
            <a:custGeom>
              <a:avLst/>
              <a:gdLst>
                <a:gd name="T0" fmla="*/ 0 w 816"/>
                <a:gd name="T1" fmla="*/ 248 h 304"/>
                <a:gd name="T2" fmla="*/ 342 w 816"/>
                <a:gd name="T3" fmla="*/ 272 h 304"/>
                <a:gd name="T4" fmla="*/ 576 w 816"/>
                <a:gd name="T5" fmla="*/ 56 h 304"/>
                <a:gd name="T6" fmla="*/ 816 w 816"/>
                <a:gd name="T7" fmla="*/ 8 h 3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304"/>
                <a:gd name="T14" fmla="*/ 816 w 816"/>
                <a:gd name="T15" fmla="*/ 304 h 3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304">
                  <a:moveTo>
                    <a:pt x="0" y="248"/>
                  </a:moveTo>
                  <a:cubicBezTo>
                    <a:pt x="57" y="252"/>
                    <a:pt x="246" y="304"/>
                    <a:pt x="342" y="272"/>
                  </a:cubicBezTo>
                  <a:cubicBezTo>
                    <a:pt x="438" y="240"/>
                    <a:pt x="497" y="100"/>
                    <a:pt x="576" y="56"/>
                  </a:cubicBezTo>
                  <a:cubicBezTo>
                    <a:pt x="655" y="12"/>
                    <a:pt x="736" y="0"/>
                    <a:pt x="816" y="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1371600" y="5065717"/>
            <a:ext cx="2590800" cy="1335088"/>
            <a:chOff x="864" y="3191"/>
            <a:chExt cx="1632" cy="841"/>
          </a:xfrm>
        </p:grpSpPr>
        <p:sp>
          <p:nvSpPr>
            <p:cNvPr id="37902" name="Rectangle 34"/>
            <p:cNvSpPr>
              <a:spLocks noChangeArrowheads="1"/>
            </p:cNvSpPr>
            <p:nvPr/>
          </p:nvSpPr>
          <p:spPr bwMode="auto">
            <a:xfrm>
              <a:off x="960" y="3504"/>
              <a:ext cx="1536" cy="528"/>
            </a:xfrm>
            <a:prstGeom prst="rect">
              <a:avLst/>
            </a:prstGeom>
            <a:noFill/>
            <a:ln w="571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3" name="Text Box 42"/>
            <p:cNvSpPr txBox="1">
              <a:spLocks noChangeArrowheads="1"/>
            </p:cNvSpPr>
            <p:nvPr/>
          </p:nvSpPr>
          <p:spPr bwMode="auto">
            <a:xfrm>
              <a:off x="864" y="3191"/>
              <a:ext cx="1432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 sz="1600" dirty="0" err="1">
                  <a:latin typeface="Calibri" pitchFamily="34" charset="0"/>
                </a:rPr>
                <a:t>malloc</a:t>
              </a:r>
              <a:r>
                <a:rPr lang="en-US" sz="1600" dirty="0">
                  <a:latin typeface="Calibri" pitchFamily="34" charset="0"/>
                </a:rPr>
                <a:t>(</a:t>
              </a:r>
              <a:r>
                <a:rPr lang="en-US" sz="1600" dirty="0" err="1">
                  <a:latin typeface="Calibri" pitchFamily="34" charset="0"/>
                </a:rPr>
                <a:t>ele_cnt</a:t>
              </a:r>
              <a:r>
                <a:rPr lang="en-US" sz="1600" dirty="0">
                  <a:latin typeface="Calibri" pitchFamily="34" charset="0"/>
                </a:rPr>
                <a:t> * </a:t>
              </a:r>
              <a:r>
                <a:rPr lang="en-US" sz="1600" dirty="0" err="1">
                  <a:latin typeface="Calibri" pitchFamily="34" charset="0"/>
                </a:rPr>
                <a:t>ele_size</a:t>
              </a:r>
              <a:r>
                <a:rPr lang="en-US" sz="1600" dirty="0">
                  <a:latin typeface="Calibri" pitchFamily="34" charset="0"/>
                </a:rPr>
                <a:t>)</a:t>
              </a: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1524000" y="5562600"/>
            <a:ext cx="2438400" cy="838200"/>
            <a:chOff x="2976" y="3504"/>
            <a:chExt cx="1536" cy="528"/>
          </a:xfrm>
        </p:grpSpPr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2976" y="3504"/>
              <a:ext cx="1536" cy="528"/>
              <a:chOff x="960" y="3504"/>
              <a:chExt cx="1536" cy="528"/>
            </a:xfrm>
          </p:grpSpPr>
          <p:sp>
            <p:nvSpPr>
              <p:cNvPr id="37898" name="Rectangle 36"/>
              <p:cNvSpPr>
                <a:spLocks noChangeArrowheads="1"/>
              </p:cNvSpPr>
              <p:nvPr/>
            </p:nvSpPr>
            <p:spPr bwMode="auto">
              <a:xfrm>
                <a:off x="960" y="3504"/>
                <a:ext cx="384" cy="528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899" name="Rectangle 37"/>
              <p:cNvSpPr>
                <a:spLocks noChangeArrowheads="1"/>
              </p:cNvSpPr>
              <p:nvPr/>
            </p:nvSpPr>
            <p:spPr bwMode="auto">
              <a:xfrm>
                <a:off x="1344" y="3504"/>
                <a:ext cx="384" cy="52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0" name="Rectangle 38"/>
              <p:cNvSpPr>
                <a:spLocks noChangeArrowheads="1"/>
              </p:cNvSpPr>
              <p:nvPr/>
            </p:nvSpPr>
            <p:spPr bwMode="auto">
              <a:xfrm>
                <a:off x="1728" y="3504"/>
                <a:ext cx="384" cy="52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1" name="Rectangle 39"/>
              <p:cNvSpPr>
                <a:spLocks noChangeArrowheads="1"/>
              </p:cNvSpPr>
              <p:nvPr/>
            </p:nvSpPr>
            <p:spPr bwMode="auto">
              <a:xfrm>
                <a:off x="2112" y="3504"/>
                <a:ext cx="384" cy="52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7897" name="Rectangle 40"/>
            <p:cNvSpPr>
              <a:spLocks noChangeArrowheads="1"/>
            </p:cNvSpPr>
            <p:nvPr/>
          </p:nvSpPr>
          <p:spPr bwMode="auto">
            <a:xfrm>
              <a:off x="2976" y="3504"/>
              <a:ext cx="1536" cy="52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1600200" y="3460189"/>
            <a:ext cx="609600" cy="3048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XDR Code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381000" y="1400175"/>
            <a:ext cx="8531225" cy="4772025"/>
          </a:xfrm>
          <a:prstGeom prst="rect">
            <a:avLst/>
          </a:prstGeom>
          <a:solidFill>
            <a:srgbClr val="F7F5CD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void*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copy_elements(void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/*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* Allocate buffer for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objects, each of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bytes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* and copy from locations designated by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ele_src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void *result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malloc(ele_cnt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(result == NULL)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/*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failed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return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void *next = result;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/* Copy object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 destination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memcpy(next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ele_src[i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/* Move pointer to next memory region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next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XDR Vulnerability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89150"/>
            <a:ext cx="8307387" cy="4540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if:</a:t>
            </a:r>
          </a:p>
          <a:p>
            <a:pPr lvl="1" eaLnBrk="1" hangingPunct="1">
              <a:defRPr/>
            </a:pPr>
            <a:r>
              <a:rPr lang="en-US" b="1" dirty="0" err="1" smtClean="0">
                <a:latin typeface="Courier New" pitchFamily="49" charset="0"/>
              </a:rPr>
              <a:t>ele_cnt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	= 2</a:t>
            </a:r>
            <a:r>
              <a:rPr lang="en-US" baseline="30000" dirty="0" smtClean="0"/>
              <a:t>20</a:t>
            </a:r>
            <a:r>
              <a:rPr lang="en-US" dirty="0" smtClean="0"/>
              <a:t> + 1</a:t>
            </a:r>
          </a:p>
          <a:p>
            <a:pPr lvl="1" eaLnBrk="1" hangingPunct="1">
              <a:defRPr/>
            </a:pPr>
            <a:r>
              <a:rPr lang="en-US" b="1" dirty="0" err="1" smtClean="0">
                <a:latin typeface="Courier New" pitchFamily="49" charset="0"/>
              </a:rPr>
              <a:t>ele_size</a:t>
            </a:r>
            <a:r>
              <a:rPr lang="en-US" dirty="0" smtClean="0"/>
              <a:t> 	= 4096 		= 2</a:t>
            </a:r>
            <a:r>
              <a:rPr lang="en-US" baseline="30000" dirty="0" smtClean="0"/>
              <a:t>12</a:t>
            </a:r>
          </a:p>
          <a:p>
            <a:pPr lvl="1" eaLnBrk="1" hangingPunct="1">
              <a:defRPr/>
            </a:pPr>
            <a:r>
              <a:rPr lang="en-US" dirty="0" smtClean="0"/>
              <a:t>Allocation	= ??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How can I make this function secure?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81000" y="1367135"/>
            <a:ext cx="3371500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r>
              <a:rPr lang="en-US" sz="2400" dirty="0" err="1">
                <a:latin typeface="Calibri" pitchFamily="34" charset="0"/>
              </a:rPr>
              <a:t>malloc</a:t>
            </a:r>
            <a:r>
              <a:rPr lang="en-US" sz="2400" dirty="0">
                <a:latin typeface="Calibri" pitchFamily="34" charset="0"/>
              </a:rPr>
              <a:t>(</a:t>
            </a:r>
            <a:r>
              <a:rPr lang="en-US" sz="2400" dirty="0" err="1">
                <a:latin typeface="Calibri" pitchFamily="34" charset="0"/>
              </a:rPr>
              <a:t>ele_cnt</a:t>
            </a:r>
            <a:r>
              <a:rPr lang="en-US" sz="2400" dirty="0">
                <a:latin typeface="Calibri" pitchFamily="34" charset="0"/>
              </a:rPr>
              <a:t> * </a:t>
            </a:r>
            <a:r>
              <a:rPr lang="en-US" sz="2400" dirty="0" err="1">
                <a:latin typeface="Calibri" pitchFamily="34" charset="0"/>
              </a:rPr>
              <a:t>ele_size</a:t>
            </a:r>
            <a:r>
              <a:rPr lang="en-US" sz="2400" dirty="0">
                <a:latin typeface="Calibri" pitchFamily="34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Signed Multiplication in C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3690937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Ignores high order </a:t>
            </a:r>
            <a:r>
              <a:rPr lang="en-US" b="0" i="1" smtClean="0"/>
              <a:t>w</a:t>
            </a:r>
            <a:r>
              <a:rPr lang="en-US" smtClean="0"/>
              <a:t> bits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Some of which are different for signed vs. unsigned multiplication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Lower bits are the same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04890"/>
            <a:ext cx="2743200" cy="228600"/>
            <a:chOff x="2976" y="816"/>
            <a:chExt cx="1728" cy="144"/>
          </a:xfrm>
        </p:grpSpPr>
        <p:sp>
          <p:nvSpPr>
            <p:cNvPr id="41007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8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9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0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1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2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3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62090"/>
            <a:ext cx="2743200" cy="228600"/>
            <a:chOff x="2976" y="1104"/>
            <a:chExt cx="1728" cy="144"/>
          </a:xfrm>
        </p:grpSpPr>
        <p:sp>
          <p:nvSpPr>
            <p:cNvPr id="41000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1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2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3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4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5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6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66" name="Rectangle 20"/>
          <p:cNvSpPr>
            <a:spLocks noChangeArrowheads="1"/>
          </p:cNvSpPr>
          <p:nvPr/>
        </p:nvSpPr>
        <p:spPr bwMode="auto">
          <a:xfrm>
            <a:off x="5562600" y="142869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0967" name="Rectangle 21"/>
          <p:cNvSpPr>
            <a:spLocks noChangeArrowheads="1"/>
          </p:cNvSpPr>
          <p:nvPr/>
        </p:nvSpPr>
        <p:spPr bwMode="auto">
          <a:xfrm>
            <a:off x="5562600" y="188589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40968" name="Line 22"/>
          <p:cNvSpPr>
            <a:spLocks noChangeShapeType="1"/>
          </p:cNvSpPr>
          <p:nvPr/>
        </p:nvSpPr>
        <p:spPr bwMode="auto">
          <a:xfrm>
            <a:off x="2743200" y="226689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23"/>
          <p:cNvSpPr>
            <a:spLocks noChangeArrowheads="1"/>
          </p:cNvSpPr>
          <p:nvPr/>
        </p:nvSpPr>
        <p:spPr bwMode="auto">
          <a:xfrm>
            <a:off x="5181600" y="188589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19290"/>
            <a:ext cx="2743200" cy="228600"/>
            <a:chOff x="2976" y="1392"/>
            <a:chExt cx="1728" cy="144"/>
          </a:xfrm>
        </p:grpSpPr>
        <p:sp>
          <p:nvSpPr>
            <p:cNvPr id="40993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4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5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6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7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8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9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1" name="Rectangle 32"/>
          <p:cNvSpPr>
            <a:spLocks noChangeArrowheads="1"/>
          </p:cNvSpPr>
          <p:nvPr/>
        </p:nvSpPr>
        <p:spPr bwMode="auto">
          <a:xfrm>
            <a:off x="2857500" y="226689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76490"/>
            <a:ext cx="2743200" cy="228600"/>
            <a:chOff x="2976" y="1392"/>
            <a:chExt cx="1728" cy="144"/>
          </a:xfrm>
        </p:grpSpPr>
        <p:sp>
          <p:nvSpPr>
            <p:cNvPr id="40986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7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8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9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0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1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2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3" name="Line 41"/>
          <p:cNvSpPr>
            <a:spLocks noChangeShapeType="1"/>
          </p:cNvSpPr>
          <p:nvPr/>
        </p:nvSpPr>
        <p:spPr bwMode="auto">
          <a:xfrm flipV="1">
            <a:off x="2743200" y="272409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42"/>
          <p:cNvSpPr txBox="1">
            <a:spLocks noChangeArrowheads="1"/>
          </p:cNvSpPr>
          <p:nvPr/>
        </p:nvSpPr>
        <p:spPr bwMode="auto">
          <a:xfrm>
            <a:off x="228600" y="234309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0975" name="Text Box 43"/>
          <p:cNvSpPr txBox="1">
            <a:spLocks noChangeArrowheads="1"/>
          </p:cNvSpPr>
          <p:nvPr/>
        </p:nvSpPr>
        <p:spPr bwMode="auto">
          <a:xfrm>
            <a:off x="228600" y="165729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6" name="Text Box 44"/>
          <p:cNvSpPr txBox="1">
            <a:spLocks noChangeArrowheads="1"/>
          </p:cNvSpPr>
          <p:nvPr/>
        </p:nvSpPr>
        <p:spPr bwMode="auto">
          <a:xfrm>
            <a:off x="228600" y="295269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7" name="Rectangle 45"/>
          <p:cNvSpPr>
            <a:spLocks noChangeArrowheads="1"/>
          </p:cNvSpPr>
          <p:nvPr/>
        </p:nvSpPr>
        <p:spPr bwMode="auto">
          <a:xfrm>
            <a:off x="4648200" y="2724090"/>
            <a:ext cx="14097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TMult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19290"/>
            <a:ext cx="2743200" cy="228600"/>
            <a:chOff x="2976" y="1392"/>
            <a:chExt cx="1728" cy="144"/>
          </a:xfrm>
        </p:grpSpPr>
        <p:sp>
          <p:nvSpPr>
            <p:cNvPr id="40979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0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1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2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3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4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5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3993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Power-of-2 Multiply with Shift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Operation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u &lt;&lt; k</a:t>
            </a:r>
            <a:r>
              <a:rPr lang="en-US" b="1" dirty="0" smtClean="0"/>
              <a:t> </a:t>
            </a:r>
            <a:r>
              <a:rPr lang="en-US" dirty="0" smtClean="0"/>
              <a:t>gives </a:t>
            </a:r>
            <a:r>
              <a:rPr lang="en-US" b="1" dirty="0" smtClean="0">
                <a:latin typeface="Courier New" pitchFamily="49" charset="0"/>
              </a:rPr>
              <a:t>u * </a:t>
            </a:r>
            <a:r>
              <a:rPr lang="en-US" b="1" i="1" dirty="0" smtClean="0"/>
              <a:t>2</a:t>
            </a:r>
            <a:r>
              <a:rPr lang="en-US" b="1" i="1" baseline="30000" dirty="0" smtClean="0"/>
              <a:t>k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Both signed and unsigned</a:t>
            </a:r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Examples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u &lt;&lt; 3	==	u * 8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u &lt;&lt; 5 - u &lt;&lt; 3	==	u * 24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Most machines shift and add faster than multiply</a:t>
            </a:r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 smtClean="0"/>
              <a:t>Compiler generates this code automatically</a:t>
            </a:r>
          </a:p>
          <a:p>
            <a:pPr lvl="1" eaLnBrk="1" hangingPunct="1">
              <a:tabLst>
                <a:tab pos="2971800" algn="l"/>
              </a:tabLst>
              <a:defRPr/>
            </a:pPr>
            <a:endParaRPr lang="en-US" dirty="0" smtClean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943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172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4008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80010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229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8458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6629400" y="2514600"/>
            <a:ext cx="1371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 • •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943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68580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7086600" y="29718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1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7315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8229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8458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61722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5334000" y="2438400"/>
            <a:ext cx="298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5334000" y="2895600"/>
            <a:ext cx="36671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2514600" y="3276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4953000" y="2895600"/>
            <a:ext cx="3206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886200" y="3276600"/>
            <a:ext cx="65246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V="1">
            <a:off x="2514600" y="37338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990600" y="3352800"/>
            <a:ext cx="257397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</a:t>
            </a:r>
            <a:r>
              <a:rPr lang="en-US" sz="2000" b="0" i="1" dirty="0" err="1">
                <a:latin typeface="Calibri" pitchFamily="34" charset="0"/>
              </a:rPr>
              <a:t>w</a:t>
            </a:r>
            <a:r>
              <a:rPr lang="en-US" sz="2000" b="0" dirty="0" err="1">
                <a:latin typeface="Calibri" pitchFamily="34" charset="0"/>
              </a:rPr>
              <a:t>+</a:t>
            </a:r>
            <a:r>
              <a:rPr lang="en-US" sz="2000" b="0" i="1" dirty="0" err="1">
                <a:latin typeface="Calibri" pitchFamily="34" charset="0"/>
              </a:rPr>
              <a:t>k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990600" y="26670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990600" y="3795712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k 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4383692" y="3795712"/>
            <a:ext cx="138210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>
                <a:latin typeface="Times" pitchFamily="18" charset="0"/>
              </a:rPr>
              <a:t>UMult</a:t>
            </a:r>
            <a:r>
              <a:rPr lang="en-US" sz="1600" b="0" i="1" baseline="-25000">
                <a:latin typeface="Times" pitchFamily="18" charset="0"/>
              </a:rPr>
              <a:t>w</a:t>
            </a:r>
            <a:r>
              <a:rPr lang="en-US" sz="1600" b="0">
                <a:latin typeface="Times" pitchFamily="18" charset="0"/>
              </a:rPr>
              <a:t>(</a:t>
            </a:r>
            <a:r>
              <a:rPr lang="en-US" sz="1600" b="0" i="1">
                <a:latin typeface="Times" pitchFamily="18" charset="0"/>
              </a:rPr>
              <a:t>u</a:t>
            </a:r>
            <a:r>
              <a:rPr lang="en-US" sz="1600" b="0">
                <a:latin typeface="Times" pitchFamily="18" charset="0"/>
              </a:rPr>
              <a:t> , 2</a:t>
            </a:r>
            <a:r>
              <a:rPr lang="en-US" sz="1600" b="0" i="1" baseline="30000">
                <a:latin typeface="Times" pitchFamily="18" charset="0"/>
              </a:rPr>
              <a:t>k</a:t>
            </a:r>
            <a:r>
              <a:rPr lang="en-US" sz="1600" b="0">
                <a:latin typeface="Times" pitchFamily="18" charset="0"/>
              </a:rPr>
              <a:t>)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75438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7105650" y="2057400"/>
            <a:ext cx="2857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572000" y="3429000"/>
            <a:ext cx="2743200" cy="228600"/>
            <a:chOff x="2976" y="816"/>
            <a:chExt cx="1728" cy="144"/>
          </a:xfrm>
        </p:grpSpPr>
        <p:sp>
          <p:nvSpPr>
            <p:cNvPr id="42028" name="Rectangle 31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29" name="Rectangle 32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30" name="Rectangle 33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31" name="Rectangle 34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32" name="Rectangle 35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33" name="Rectangle 36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34" name="Rectangle 37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/>
                <a:t>• • •</a:t>
              </a:r>
            </a:p>
          </p:txBody>
        </p:sp>
      </p:grpSp>
      <p:sp>
        <p:nvSpPr>
          <p:cNvPr id="42015" name="Rectangle 38"/>
          <p:cNvSpPr>
            <a:spLocks noChangeArrowheads="1"/>
          </p:cNvSpPr>
          <p:nvPr/>
        </p:nvSpPr>
        <p:spPr bwMode="auto">
          <a:xfrm>
            <a:off x="7315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16" name="Rectangle 39"/>
          <p:cNvSpPr>
            <a:spLocks noChangeArrowheads="1"/>
          </p:cNvSpPr>
          <p:nvPr/>
        </p:nvSpPr>
        <p:spPr bwMode="auto">
          <a:xfrm>
            <a:off x="82296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17" name="Rectangle 40"/>
          <p:cNvSpPr>
            <a:spLocks noChangeArrowheads="1"/>
          </p:cNvSpPr>
          <p:nvPr/>
        </p:nvSpPr>
        <p:spPr bwMode="auto">
          <a:xfrm>
            <a:off x="8458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18" name="Rectangle 41"/>
          <p:cNvSpPr>
            <a:spLocks noChangeArrowheads="1"/>
          </p:cNvSpPr>
          <p:nvPr/>
        </p:nvSpPr>
        <p:spPr bwMode="auto">
          <a:xfrm>
            <a:off x="7543800" y="3429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2019" name="Rectangle 42"/>
          <p:cNvSpPr>
            <a:spLocks noChangeArrowheads="1"/>
          </p:cNvSpPr>
          <p:nvPr/>
        </p:nvSpPr>
        <p:spPr bwMode="auto">
          <a:xfrm>
            <a:off x="4398197" y="4066758"/>
            <a:ext cx="1359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 dirty="0" err="1">
                <a:latin typeface="Times" pitchFamily="18" charset="0"/>
              </a:rPr>
              <a:t>TMult</a:t>
            </a:r>
            <a:r>
              <a:rPr lang="en-US" sz="1600" b="0" i="1" baseline="-25000" dirty="0" err="1">
                <a:latin typeface="Times" pitchFamily="18" charset="0"/>
              </a:rPr>
              <a:t>w</a:t>
            </a:r>
            <a:r>
              <a:rPr lang="en-US" sz="1600" b="0" dirty="0">
                <a:latin typeface="Times" pitchFamily="18" charset="0"/>
              </a:rPr>
              <a:t>(</a:t>
            </a:r>
            <a:r>
              <a:rPr lang="en-US" sz="1600" b="0" i="1" dirty="0">
                <a:latin typeface="Times" pitchFamily="18" charset="0"/>
              </a:rPr>
              <a:t>u</a:t>
            </a:r>
            <a:r>
              <a:rPr lang="en-US" sz="1600" b="0" dirty="0">
                <a:latin typeface="Times" pitchFamily="18" charset="0"/>
              </a:rPr>
              <a:t> , 2</a:t>
            </a:r>
            <a:r>
              <a:rPr lang="en-US" sz="1600" b="0" i="1" baseline="30000" dirty="0">
                <a:latin typeface="Times" pitchFamily="18" charset="0"/>
              </a:rPr>
              <a:t>k</a:t>
            </a:r>
            <a:r>
              <a:rPr lang="en-US" sz="1600" b="0" dirty="0">
                <a:latin typeface="Times" pitchFamily="18" charset="0"/>
              </a:rPr>
              <a:t>)</a:t>
            </a:r>
          </a:p>
        </p:txBody>
      </p:sp>
      <p:sp>
        <p:nvSpPr>
          <p:cNvPr id="42020" name="Rectangle 43"/>
          <p:cNvSpPr>
            <a:spLocks noChangeArrowheads="1"/>
          </p:cNvSpPr>
          <p:nvPr/>
        </p:nvSpPr>
        <p:spPr bwMode="auto">
          <a:xfrm>
            <a:off x="7315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21" name="Rectangle 44"/>
          <p:cNvSpPr>
            <a:spLocks noChangeArrowheads="1"/>
          </p:cNvSpPr>
          <p:nvPr/>
        </p:nvSpPr>
        <p:spPr bwMode="auto">
          <a:xfrm>
            <a:off x="82296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22" name="Rectangle 45"/>
          <p:cNvSpPr>
            <a:spLocks noChangeArrowheads="1"/>
          </p:cNvSpPr>
          <p:nvPr/>
        </p:nvSpPr>
        <p:spPr bwMode="auto">
          <a:xfrm>
            <a:off x="8458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42023" name="Rectangle 46"/>
          <p:cNvSpPr>
            <a:spLocks noChangeArrowheads="1"/>
          </p:cNvSpPr>
          <p:nvPr/>
        </p:nvSpPr>
        <p:spPr bwMode="auto">
          <a:xfrm>
            <a:off x="7543800" y="3886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2024" name="Rectangle 47"/>
          <p:cNvSpPr>
            <a:spLocks noChangeArrowheads="1"/>
          </p:cNvSpPr>
          <p:nvPr/>
        </p:nvSpPr>
        <p:spPr bwMode="auto">
          <a:xfrm>
            <a:off x="66294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2025" name="Rectangle 48"/>
          <p:cNvSpPr>
            <a:spLocks noChangeArrowheads="1"/>
          </p:cNvSpPr>
          <p:nvPr/>
        </p:nvSpPr>
        <p:spPr bwMode="auto">
          <a:xfrm>
            <a:off x="68580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2026" name="Rectangle 49"/>
          <p:cNvSpPr>
            <a:spLocks noChangeArrowheads="1"/>
          </p:cNvSpPr>
          <p:nvPr/>
        </p:nvSpPr>
        <p:spPr bwMode="auto">
          <a:xfrm>
            <a:off x="70866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2027" name="Rectangle 50"/>
          <p:cNvSpPr>
            <a:spLocks noChangeArrowheads="1"/>
          </p:cNvSpPr>
          <p:nvPr/>
        </p:nvSpPr>
        <p:spPr bwMode="auto">
          <a:xfrm>
            <a:off x="5943600" y="38862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•••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6" grpId="0"/>
      <p:bldP spid="42007" grpId="0" animBg="1"/>
      <p:bldP spid="42007" grpId="1" animBg="1"/>
      <p:bldP spid="42008" grpId="0"/>
      <p:bldP spid="42010" grpId="0"/>
      <p:bldP spid="42011" grpId="0"/>
      <p:bldP spid="42015" grpId="0" animBg="1"/>
      <p:bldP spid="42016" grpId="0" animBg="1"/>
      <p:bldP spid="42017" grpId="0" animBg="1"/>
      <p:bldP spid="42018" grpId="0" animBg="1"/>
      <p:bldP spid="42019" grpId="0"/>
      <p:bldP spid="42020" grpId="0" animBg="1"/>
      <p:bldP spid="42021" grpId="0" animBg="1"/>
      <p:bldP spid="42022" grpId="0" animBg="1"/>
      <p:bldP spid="42023" grpId="0" animBg="1"/>
      <p:bldP spid="42024" grpId="0" animBg="1"/>
      <p:bldP spid="42025" grpId="0" animBg="1"/>
      <p:bldP spid="42026" grpId="0" animBg="1"/>
      <p:bldP spid="4202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81000" y="3733800"/>
            <a:ext cx="44958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leal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(%eax,%eax,2),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sall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$2,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title"/>
          </p:nvPr>
        </p:nvSpPr>
        <p:spPr>
          <a:xfrm>
            <a:off x="296862" y="457200"/>
            <a:ext cx="71707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Compiled Multiplication Code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307387" cy="1187450"/>
          </a:xfrm>
        </p:spPr>
        <p:txBody>
          <a:bodyPr/>
          <a:lstStyle/>
          <a:p>
            <a:r>
              <a:rPr lang="en-US" dirty="0" smtClean="0"/>
              <a:t>C compiler automatically generates shift/add code when multiplying by constant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2438400" cy="1200329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mul12(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x)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return x*12;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5486400" y="3733800"/>
            <a:ext cx="25146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t &lt;-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x+x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*2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t &lt;&lt; 2;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814388" y="1179513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642938" y="3254375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5897563" y="3254375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Unsigned Power-of-2 Divide with Shift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Quotient of Unsigned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u &gt;&gt; k</a:t>
            </a:r>
            <a:r>
              <a:rPr lang="en-US" b="1" dirty="0" smtClean="0"/>
              <a:t> </a:t>
            </a:r>
            <a:r>
              <a:rPr lang="en-US" dirty="0" smtClean="0"/>
              <a:t>gives  </a:t>
            </a:r>
            <a:r>
              <a:rPr lang="en-US" b="1" dirty="0" smtClean="0">
                <a:sym typeface="Symbol" pitchFamily="18" charset="2"/>
              </a:rPr>
              <a:t> </a:t>
            </a:r>
            <a:r>
              <a:rPr lang="en-US" b="1" dirty="0" smtClean="0">
                <a:latin typeface="Courier New" pitchFamily="49" charset="0"/>
              </a:rPr>
              <a:t>u / </a:t>
            </a:r>
            <a:r>
              <a:rPr lang="en-US" b="1" i="1" dirty="0" smtClean="0"/>
              <a:t>2</a:t>
            </a:r>
            <a:r>
              <a:rPr lang="en-US" b="1" i="1" baseline="30000" dirty="0" smtClean="0"/>
              <a:t>k </a:t>
            </a:r>
            <a:r>
              <a:rPr lang="en-US" b="1" dirty="0" smtClean="0">
                <a:sym typeface="Symbol" pitchFamily="18" charset="2"/>
              </a:rPr>
              <a:t></a:t>
            </a:r>
            <a:endParaRPr lang="en-US" b="1" i="1" baseline="30000" dirty="0" smtClean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Uses logical shift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762000" y="4914900"/>
          <a:ext cx="7683500" cy="1638300"/>
        </p:xfrm>
        <a:graphic>
          <a:graphicData uri="http://schemas.openxmlformats.org/presentationml/2006/ole">
            <p:oleObj spid="_x0000_s70658" name="Document" r:id="rId4" imgW="7988300" imgH="1651000" progId="Word.Document.8">
              <p:embed/>
            </p:oleObj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962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1910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105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8768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5105400" y="3200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1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334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6248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477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41910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3352800" y="2667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3352800" y="3124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2209800" y="3505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2971800" y="3124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3048000" y="3581400"/>
            <a:ext cx="6588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33400" y="3581400"/>
            <a:ext cx="131959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Division: 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33400" y="2895600"/>
            <a:ext cx="14784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Operands: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55626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5029200" y="23622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4419600" y="27432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334000" y="2743200"/>
            <a:ext cx="1371600" cy="228600"/>
            <a:chOff x="3744" y="1488"/>
            <a:chExt cx="864" cy="144"/>
          </a:xfrm>
        </p:grpSpPr>
        <p:sp>
          <p:nvSpPr>
            <p:cNvPr id="13367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3368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3369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3370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3338" name="Rectangle 30"/>
          <p:cNvSpPr>
            <a:spLocks noChangeArrowheads="1"/>
          </p:cNvSpPr>
          <p:nvPr/>
        </p:nvSpPr>
        <p:spPr bwMode="auto">
          <a:xfrm>
            <a:off x="5334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13339" name="Rectangle 31"/>
          <p:cNvSpPr>
            <a:spLocks noChangeArrowheads="1"/>
          </p:cNvSpPr>
          <p:nvPr/>
        </p:nvSpPr>
        <p:spPr bwMode="auto">
          <a:xfrm>
            <a:off x="55626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13340" name="Rectangle 32"/>
          <p:cNvSpPr>
            <a:spLocks noChangeArrowheads="1"/>
          </p:cNvSpPr>
          <p:nvPr/>
        </p:nvSpPr>
        <p:spPr bwMode="auto">
          <a:xfrm>
            <a:off x="6477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13341" name="Rectangle 33"/>
          <p:cNvSpPr>
            <a:spLocks noChangeArrowheads="1"/>
          </p:cNvSpPr>
          <p:nvPr/>
        </p:nvSpPr>
        <p:spPr bwMode="auto">
          <a:xfrm>
            <a:off x="5791200" y="3657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13342" name="Rectangle 34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3343" name="Rectangle 35"/>
          <p:cNvSpPr>
            <a:spLocks noChangeArrowheads="1"/>
          </p:cNvSpPr>
          <p:nvPr/>
        </p:nvSpPr>
        <p:spPr bwMode="auto">
          <a:xfrm>
            <a:off x="48768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 smtClean="0"/>
              <a:t>0</a:t>
            </a:r>
            <a:endParaRPr lang="en-US" sz="2000" b="0" dirty="0"/>
          </a:p>
        </p:txBody>
      </p:sp>
      <p:sp>
        <p:nvSpPr>
          <p:cNvPr id="13344" name="Rectangle 36"/>
          <p:cNvSpPr>
            <a:spLocks noChangeArrowheads="1"/>
          </p:cNvSpPr>
          <p:nvPr/>
        </p:nvSpPr>
        <p:spPr bwMode="auto">
          <a:xfrm>
            <a:off x="5105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 smtClean="0"/>
              <a:t>0</a:t>
            </a:r>
            <a:endParaRPr lang="en-US" sz="2000" b="0" dirty="0"/>
          </a:p>
        </p:txBody>
      </p:sp>
      <p:sp>
        <p:nvSpPr>
          <p:cNvPr id="13345" name="Rectangle 37"/>
          <p:cNvSpPr>
            <a:spLocks noChangeArrowheads="1"/>
          </p:cNvSpPr>
          <p:nvPr/>
        </p:nvSpPr>
        <p:spPr bwMode="auto">
          <a:xfrm>
            <a:off x="4191000" y="3657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6781800" y="3657600"/>
            <a:ext cx="1371600" cy="228600"/>
            <a:chOff x="4416" y="2256"/>
            <a:chExt cx="864" cy="144"/>
          </a:xfrm>
        </p:grpSpPr>
        <p:sp>
          <p:nvSpPr>
            <p:cNvPr id="13363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/>
            </a:p>
          </p:txBody>
        </p:sp>
        <p:sp>
          <p:nvSpPr>
            <p:cNvPr id="13364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/>
            </a:p>
          </p:txBody>
        </p:sp>
        <p:sp>
          <p:nvSpPr>
            <p:cNvPr id="13365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/>
            </a:p>
          </p:txBody>
        </p:sp>
        <p:sp>
          <p:nvSpPr>
            <p:cNvPr id="13366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/>
                <a:t>•••</a:t>
              </a:r>
            </a:p>
          </p:txBody>
        </p:sp>
      </p:grpSp>
      <p:sp>
        <p:nvSpPr>
          <p:cNvPr id="13347" name="Line 43"/>
          <p:cNvSpPr>
            <a:spLocks noChangeShapeType="1"/>
          </p:cNvSpPr>
          <p:nvPr/>
        </p:nvSpPr>
        <p:spPr bwMode="auto">
          <a:xfrm>
            <a:off x="2209800" y="4038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Rectangle 44"/>
          <p:cNvSpPr>
            <a:spLocks noChangeArrowheads="1"/>
          </p:cNvSpPr>
          <p:nvPr/>
        </p:nvSpPr>
        <p:spPr bwMode="auto">
          <a:xfrm>
            <a:off x="2642741" y="4133850"/>
            <a:ext cx="11624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</a:t>
            </a:r>
            <a:r>
              <a:rPr lang="en-US" sz="1600" b="0" i="1" dirty="0">
                <a:latin typeface="Times" pitchFamily="18" charset="0"/>
              </a:rPr>
              <a:t> </a:t>
            </a:r>
            <a:r>
              <a:rPr lang="en-US" b="0" i="1" dirty="0">
                <a:latin typeface="Times" pitchFamily="18" charset="0"/>
              </a:rPr>
              <a:t>u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 </a:t>
            </a: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</a:t>
            </a:r>
          </a:p>
        </p:txBody>
      </p:sp>
      <p:sp>
        <p:nvSpPr>
          <p:cNvPr id="13349" name="Rectangle 45"/>
          <p:cNvSpPr>
            <a:spLocks noChangeArrowheads="1"/>
          </p:cNvSpPr>
          <p:nvPr/>
        </p:nvSpPr>
        <p:spPr bwMode="auto">
          <a:xfrm>
            <a:off x="5334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13350" name="Rectangle 46"/>
          <p:cNvSpPr>
            <a:spLocks noChangeArrowheads="1"/>
          </p:cNvSpPr>
          <p:nvPr/>
        </p:nvSpPr>
        <p:spPr bwMode="auto">
          <a:xfrm>
            <a:off x="55626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13351" name="Rectangle 47"/>
          <p:cNvSpPr>
            <a:spLocks noChangeArrowheads="1"/>
          </p:cNvSpPr>
          <p:nvPr/>
        </p:nvSpPr>
        <p:spPr bwMode="auto">
          <a:xfrm>
            <a:off x="6477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13352" name="Rectangle 48"/>
          <p:cNvSpPr>
            <a:spLocks noChangeArrowheads="1"/>
          </p:cNvSpPr>
          <p:nvPr/>
        </p:nvSpPr>
        <p:spPr bwMode="auto">
          <a:xfrm>
            <a:off x="5791200" y="4191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13353" name="Text Box 49"/>
          <p:cNvSpPr txBox="1">
            <a:spLocks noChangeArrowheads="1"/>
          </p:cNvSpPr>
          <p:nvPr/>
        </p:nvSpPr>
        <p:spPr bwMode="auto">
          <a:xfrm>
            <a:off x="533400" y="4114800"/>
            <a:ext cx="103688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Result:</a:t>
            </a:r>
          </a:p>
        </p:txBody>
      </p:sp>
      <p:sp>
        <p:nvSpPr>
          <p:cNvPr id="13354" name="Text Box 50"/>
          <p:cNvSpPr txBox="1">
            <a:spLocks noChangeArrowheads="1"/>
          </p:cNvSpPr>
          <p:nvPr/>
        </p:nvSpPr>
        <p:spPr bwMode="auto">
          <a:xfrm>
            <a:off x="6629400" y="3581400"/>
            <a:ext cx="24878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.</a:t>
            </a:r>
          </a:p>
        </p:txBody>
      </p:sp>
      <p:sp>
        <p:nvSpPr>
          <p:cNvPr id="13355" name="Text Box 51"/>
          <p:cNvSpPr txBox="1">
            <a:spLocks noChangeArrowheads="1"/>
          </p:cNvSpPr>
          <p:nvPr/>
        </p:nvSpPr>
        <p:spPr bwMode="auto">
          <a:xfrm>
            <a:off x="6934200" y="26670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13356" name="Line 52"/>
          <p:cNvSpPr>
            <a:spLocks noChangeShapeType="1"/>
          </p:cNvSpPr>
          <p:nvPr/>
        </p:nvSpPr>
        <p:spPr bwMode="auto">
          <a:xfrm flipH="1">
            <a:off x="6781800" y="3048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Rectangle 53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 smtClean="0"/>
              <a:t>0</a:t>
            </a:r>
            <a:endParaRPr lang="en-US" sz="2000" b="0" dirty="0"/>
          </a:p>
        </p:txBody>
      </p:sp>
      <p:sp>
        <p:nvSpPr>
          <p:cNvPr id="13358" name="Rectangle 54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3359" name="Rectangle 55"/>
          <p:cNvSpPr>
            <a:spLocks noChangeArrowheads="1"/>
          </p:cNvSpPr>
          <p:nvPr/>
        </p:nvSpPr>
        <p:spPr bwMode="auto">
          <a:xfrm>
            <a:off x="48768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 smtClean="0"/>
              <a:t>0</a:t>
            </a:r>
            <a:endParaRPr lang="en-US" sz="2000" b="0" dirty="0"/>
          </a:p>
        </p:txBody>
      </p:sp>
      <p:sp>
        <p:nvSpPr>
          <p:cNvPr id="13360" name="Rectangle 56"/>
          <p:cNvSpPr>
            <a:spLocks noChangeArrowheads="1"/>
          </p:cNvSpPr>
          <p:nvPr/>
        </p:nvSpPr>
        <p:spPr bwMode="auto">
          <a:xfrm>
            <a:off x="5105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 smtClean="0"/>
              <a:t>0</a:t>
            </a:r>
            <a:endParaRPr lang="en-US" sz="2000" b="0" dirty="0"/>
          </a:p>
        </p:txBody>
      </p:sp>
      <p:sp>
        <p:nvSpPr>
          <p:cNvPr id="13361" name="Rectangle 57"/>
          <p:cNvSpPr>
            <a:spLocks noChangeArrowheads="1"/>
          </p:cNvSpPr>
          <p:nvPr/>
        </p:nvSpPr>
        <p:spPr bwMode="auto">
          <a:xfrm>
            <a:off x="4191000" y="4191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13362" name="Rectangle 58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 smtClean="0"/>
              <a:t>0</a:t>
            </a:r>
            <a:endParaRPr lang="en-US" sz="2000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1" grpId="0"/>
      <p:bldP spid="13332" grpId="0"/>
      <p:bldP spid="13338" grpId="0" animBg="1"/>
      <p:bldP spid="13339" grpId="0" animBg="1"/>
      <p:bldP spid="13340" grpId="0" animBg="1"/>
      <p:bldP spid="13341" grpId="0" animBg="1"/>
      <p:bldP spid="13342" grpId="0" animBg="1"/>
      <p:bldP spid="13343" grpId="0" animBg="1"/>
      <p:bldP spid="13344" grpId="0" animBg="1"/>
      <p:bldP spid="13345" grpId="0" animBg="1"/>
      <p:bldP spid="13347" grpId="0" animBg="1"/>
      <p:bldP spid="13348" grpId="0"/>
      <p:bldP spid="13349" grpId="0" animBg="1"/>
      <p:bldP spid="13350" grpId="0" animBg="1"/>
      <p:bldP spid="13351" grpId="0" animBg="1"/>
      <p:bldP spid="13352" grpId="0" animBg="1"/>
      <p:bldP spid="13353" grpId="0"/>
      <p:bldP spid="13354" grpId="0"/>
      <p:bldP spid="13355" grpId="0"/>
      <p:bldP spid="13356" grpId="0" animBg="1"/>
      <p:bldP spid="13357" grpId="0" animBg="1"/>
      <p:bldP spid="13358" grpId="0" animBg="1"/>
      <p:bldP spid="13359" grpId="0" animBg="1"/>
      <p:bldP spid="13360" grpId="0" animBg="1"/>
      <p:bldP spid="13361" grpId="0" animBg="1"/>
      <p:bldP spid="1336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33400" y="3897868"/>
            <a:ext cx="4495800" cy="369332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shrl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$3,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69912"/>
            <a:ext cx="7924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Compiled Unsigned Division Code</a:t>
            </a:r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953000"/>
            <a:ext cx="8307387" cy="11874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Uses logical shift for unsigned</a:t>
            </a:r>
          </a:p>
          <a:p>
            <a:pPr eaLnBrk="1" hangingPunct="1">
              <a:defRPr/>
            </a:pPr>
            <a:r>
              <a:rPr lang="en-US" dirty="0" smtClean="0"/>
              <a:t>For Java Users </a:t>
            </a:r>
          </a:p>
          <a:p>
            <a:pPr lvl="1" eaLnBrk="1" hangingPunct="1">
              <a:defRPr/>
            </a:pPr>
            <a:r>
              <a:rPr lang="en-US" dirty="0" smtClean="0"/>
              <a:t>Logical shift written as </a:t>
            </a:r>
            <a:r>
              <a:rPr lang="en-US" dirty="0" smtClean="0">
                <a:latin typeface="Courier New" pitchFamily="49" charset="0"/>
              </a:rPr>
              <a:t>&gt;&gt;&gt;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533400" y="1764268"/>
            <a:ext cx="3886200" cy="1200329"/>
          </a:xfrm>
          <a:prstGeom prst="rect">
            <a:avLst/>
          </a:prstGeom>
          <a:solidFill>
            <a:srgbClr val="E0F4E3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unsigned udiv8(unsigned x)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  return x/8;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5486400" y="3886200"/>
            <a:ext cx="33528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# Logical shift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x &gt;&gt; 3;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457200" y="1343581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457200" y="3497758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5410200" y="3505200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3566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Signed Power-of-2 Divide with Shift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Quotient of 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x &gt;&gt; k</a:t>
            </a:r>
            <a:r>
              <a:rPr lang="en-US" b="1" dirty="0" smtClean="0"/>
              <a:t> </a:t>
            </a:r>
            <a:r>
              <a:rPr lang="en-US" dirty="0" smtClean="0"/>
              <a:t>gives  </a:t>
            </a:r>
            <a:r>
              <a:rPr lang="en-US" b="1" dirty="0" smtClean="0">
                <a:sym typeface="Symbol" pitchFamily="18" charset="2"/>
              </a:rPr>
              <a:t> </a:t>
            </a:r>
            <a:r>
              <a:rPr lang="en-US" b="1" dirty="0" smtClean="0">
                <a:latin typeface="Courier New" pitchFamily="49" charset="0"/>
              </a:rPr>
              <a:t>x / </a:t>
            </a:r>
            <a:r>
              <a:rPr lang="en-US" b="1" i="1" dirty="0" smtClean="0"/>
              <a:t>2</a:t>
            </a:r>
            <a:r>
              <a:rPr lang="en-US" b="1" i="1" baseline="30000" dirty="0" smtClean="0"/>
              <a:t>k </a:t>
            </a:r>
            <a:r>
              <a:rPr lang="en-US" b="1" dirty="0" smtClean="0">
                <a:sym typeface="Symbol" pitchFamily="18" charset="2"/>
              </a:rPr>
              <a:t></a:t>
            </a:r>
            <a:endParaRPr lang="en-US" b="1" i="1" baseline="30000" dirty="0" smtClean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Uses arithmetic shift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Rounds wrong direction when </a:t>
            </a:r>
            <a:r>
              <a:rPr lang="en-US" b="1" dirty="0" smtClean="0">
                <a:latin typeface="Courier New" pitchFamily="49" charset="0"/>
              </a:rPr>
              <a:t>u &lt; 0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962400" y="29622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41910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51054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3962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48768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5105400" y="3419475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1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5334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248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4350" name="Rectangle 13"/>
          <p:cNvSpPr>
            <a:spLocks noChangeArrowheads="1"/>
          </p:cNvSpPr>
          <p:nvPr/>
        </p:nvSpPr>
        <p:spPr bwMode="auto">
          <a:xfrm>
            <a:off x="6477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4351" name="Rectangle 14"/>
          <p:cNvSpPr>
            <a:spLocks noChangeArrowheads="1"/>
          </p:cNvSpPr>
          <p:nvPr/>
        </p:nvSpPr>
        <p:spPr bwMode="auto">
          <a:xfrm>
            <a:off x="41910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 dirty="0"/>
              <a:t>•••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3352800" y="28860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3352800" y="3343275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2209800" y="37242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2971800" y="3343275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4356" name="Rectangle 19"/>
          <p:cNvSpPr>
            <a:spLocks noChangeArrowheads="1"/>
          </p:cNvSpPr>
          <p:nvPr/>
        </p:nvSpPr>
        <p:spPr bwMode="auto">
          <a:xfrm>
            <a:off x="3060700" y="3800475"/>
            <a:ext cx="6461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533400" y="3800475"/>
            <a:ext cx="113188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Division: 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533400" y="3114675"/>
            <a:ext cx="126523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</a:t>
            </a:r>
          </a:p>
        </p:txBody>
      </p:sp>
      <p:sp>
        <p:nvSpPr>
          <p:cNvPr id="14359" name="Rectangle 22"/>
          <p:cNvSpPr>
            <a:spLocks noChangeArrowheads="1"/>
          </p:cNvSpPr>
          <p:nvPr/>
        </p:nvSpPr>
        <p:spPr bwMode="auto">
          <a:xfrm>
            <a:off x="55626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60" name="Rectangle 23"/>
          <p:cNvSpPr>
            <a:spLocks noChangeArrowheads="1"/>
          </p:cNvSpPr>
          <p:nvPr/>
        </p:nvSpPr>
        <p:spPr bwMode="auto">
          <a:xfrm>
            <a:off x="5029200" y="25812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4361" name="Rectangle 24"/>
          <p:cNvSpPr>
            <a:spLocks noChangeArrowheads="1"/>
          </p:cNvSpPr>
          <p:nvPr/>
        </p:nvSpPr>
        <p:spPr bwMode="auto">
          <a:xfrm>
            <a:off x="4419600" y="29622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334000" y="2962275"/>
            <a:ext cx="1371600" cy="228600"/>
            <a:chOff x="3744" y="1488"/>
            <a:chExt cx="864" cy="144"/>
          </a:xfrm>
        </p:grpSpPr>
        <p:sp>
          <p:nvSpPr>
            <p:cNvPr id="14392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3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4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5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63" name="Rectangle 30"/>
          <p:cNvSpPr>
            <a:spLocks noChangeArrowheads="1"/>
          </p:cNvSpPr>
          <p:nvPr/>
        </p:nvSpPr>
        <p:spPr bwMode="auto">
          <a:xfrm>
            <a:off x="53340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4" name="Rectangle 31"/>
          <p:cNvSpPr>
            <a:spLocks noChangeArrowheads="1"/>
          </p:cNvSpPr>
          <p:nvPr/>
        </p:nvSpPr>
        <p:spPr bwMode="auto">
          <a:xfrm>
            <a:off x="55626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5" name="Rectangle 32"/>
          <p:cNvSpPr>
            <a:spLocks noChangeArrowheads="1"/>
          </p:cNvSpPr>
          <p:nvPr/>
        </p:nvSpPr>
        <p:spPr bwMode="auto">
          <a:xfrm>
            <a:off x="64770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6" name="Rectangle 33"/>
          <p:cNvSpPr>
            <a:spLocks noChangeArrowheads="1"/>
          </p:cNvSpPr>
          <p:nvPr/>
        </p:nvSpPr>
        <p:spPr bwMode="auto">
          <a:xfrm>
            <a:off x="5791200" y="38766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67" name="Rectangle 34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68" name="Rectangle 35"/>
          <p:cNvSpPr>
            <a:spLocks noChangeArrowheads="1"/>
          </p:cNvSpPr>
          <p:nvPr/>
        </p:nvSpPr>
        <p:spPr bwMode="auto">
          <a:xfrm>
            <a:off x="48768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9" name="Rectangle 36"/>
          <p:cNvSpPr>
            <a:spLocks noChangeArrowheads="1"/>
          </p:cNvSpPr>
          <p:nvPr/>
        </p:nvSpPr>
        <p:spPr bwMode="auto">
          <a:xfrm>
            <a:off x="5105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0" name="Rectangle 37"/>
          <p:cNvSpPr>
            <a:spLocks noChangeArrowheads="1"/>
          </p:cNvSpPr>
          <p:nvPr/>
        </p:nvSpPr>
        <p:spPr bwMode="auto">
          <a:xfrm>
            <a:off x="4191000" y="38766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781800" y="3876675"/>
            <a:ext cx="1371600" cy="228600"/>
            <a:chOff x="4416" y="2256"/>
            <a:chExt cx="864" cy="144"/>
          </a:xfrm>
        </p:grpSpPr>
        <p:sp>
          <p:nvSpPr>
            <p:cNvPr id="14388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89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0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1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72" name="Line 43"/>
          <p:cNvSpPr>
            <a:spLocks noChangeShapeType="1"/>
          </p:cNvSpPr>
          <p:nvPr/>
        </p:nvSpPr>
        <p:spPr bwMode="auto">
          <a:xfrm>
            <a:off x="2209800" y="42576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Rectangle 44"/>
          <p:cNvSpPr>
            <a:spLocks noChangeArrowheads="1"/>
          </p:cNvSpPr>
          <p:nvPr/>
        </p:nvSpPr>
        <p:spPr bwMode="auto">
          <a:xfrm>
            <a:off x="1603375" y="4267200"/>
            <a:ext cx="22828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 err="1">
                <a:latin typeface="Times" pitchFamily="18" charset="0"/>
              </a:rPr>
              <a:t>RoundDown</a:t>
            </a:r>
            <a:r>
              <a:rPr lang="en-US" sz="2000" b="0" dirty="0">
                <a:latin typeface="Times" pitchFamily="18" charset="0"/>
              </a:rPr>
              <a:t>(</a:t>
            </a:r>
            <a:r>
              <a:rPr lang="en-US" sz="2000" b="0" i="1" dirty="0">
                <a:latin typeface="Times" pitchFamily="18" charset="0"/>
              </a:rPr>
              <a:t>x</a:t>
            </a:r>
            <a:r>
              <a:rPr lang="en-US" b="0" i="1" dirty="0">
                <a:latin typeface="Times" pitchFamily="18" charset="0"/>
              </a:rPr>
              <a:t>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</a:t>
            </a:r>
            <a:r>
              <a:rPr lang="en-US" b="0" dirty="0">
                <a:latin typeface="Times" pitchFamily="18" charset="0"/>
                <a:sym typeface="Symbol" pitchFamily="18" charset="2"/>
              </a:rPr>
              <a:t>)</a:t>
            </a:r>
            <a:endParaRPr lang="en-US" b="0" dirty="0">
              <a:latin typeface="Times" pitchFamily="18" charset="0"/>
            </a:endParaRPr>
          </a:p>
        </p:txBody>
      </p:sp>
      <p:sp>
        <p:nvSpPr>
          <p:cNvPr id="14374" name="Rectangle 45"/>
          <p:cNvSpPr>
            <a:spLocks noChangeArrowheads="1"/>
          </p:cNvSpPr>
          <p:nvPr/>
        </p:nvSpPr>
        <p:spPr bwMode="auto">
          <a:xfrm>
            <a:off x="53340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5" name="Rectangle 46"/>
          <p:cNvSpPr>
            <a:spLocks noChangeArrowheads="1"/>
          </p:cNvSpPr>
          <p:nvPr/>
        </p:nvSpPr>
        <p:spPr bwMode="auto">
          <a:xfrm>
            <a:off x="55626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6" name="Rectangle 47"/>
          <p:cNvSpPr>
            <a:spLocks noChangeArrowheads="1"/>
          </p:cNvSpPr>
          <p:nvPr/>
        </p:nvSpPr>
        <p:spPr bwMode="auto">
          <a:xfrm>
            <a:off x="64770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7" name="Rectangle 48"/>
          <p:cNvSpPr>
            <a:spLocks noChangeArrowheads="1"/>
          </p:cNvSpPr>
          <p:nvPr/>
        </p:nvSpPr>
        <p:spPr bwMode="auto">
          <a:xfrm>
            <a:off x="5791200" y="44100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78" name="Text Box 49"/>
          <p:cNvSpPr txBox="1">
            <a:spLocks noChangeArrowheads="1"/>
          </p:cNvSpPr>
          <p:nvPr/>
        </p:nvSpPr>
        <p:spPr bwMode="auto">
          <a:xfrm>
            <a:off x="533400" y="4333875"/>
            <a:ext cx="898525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Result:</a:t>
            </a:r>
          </a:p>
        </p:txBody>
      </p:sp>
      <p:sp>
        <p:nvSpPr>
          <p:cNvPr id="14379" name="Text Box 50"/>
          <p:cNvSpPr txBox="1">
            <a:spLocks noChangeArrowheads="1"/>
          </p:cNvSpPr>
          <p:nvPr/>
        </p:nvSpPr>
        <p:spPr bwMode="auto">
          <a:xfrm>
            <a:off x="6629400" y="3800475"/>
            <a:ext cx="26193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.</a:t>
            </a:r>
          </a:p>
        </p:txBody>
      </p:sp>
      <p:sp>
        <p:nvSpPr>
          <p:cNvPr id="14380" name="Text Box 51"/>
          <p:cNvSpPr txBox="1">
            <a:spLocks noChangeArrowheads="1"/>
          </p:cNvSpPr>
          <p:nvPr/>
        </p:nvSpPr>
        <p:spPr bwMode="auto">
          <a:xfrm>
            <a:off x="6934200" y="2886075"/>
            <a:ext cx="169545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14381" name="Line 52"/>
          <p:cNvSpPr>
            <a:spLocks noChangeShapeType="1"/>
          </p:cNvSpPr>
          <p:nvPr/>
        </p:nvSpPr>
        <p:spPr bwMode="auto">
          <a:xfrm flipH="1">
            <a:off x="6781800" y="3267075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Rectangle 53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3" name="Rectangle 54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84" name="Rectangle 55"/>
          <p:cNvSpPr>
            <a:spLocks noChangeArrowheads="1"/>
          </p:cNvSpPr>
          <p:nvPr/>
        </p:nvSpPr>
        <p:spPr bwMode="auto">
          <a:xfrm>
            <a:off x="48768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5" name="Rectangle 56"/>
          <p:cNvSpPr>
            <a:spLocks noChangeArrowheads="1"/>
          </p:cNvSpPr>
          <p:nvPr/>
        </p:nvSpPr>
        <p:spPr bwMode="auto">
          <a:xfrm>
            <a:off x="5105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6" name="Rectangle 57"/>
          <p:cNvSpPr>
            <a:spLocks noChangeArrowheads="1"/>
          </p:cNvSpPr>
          <p:nvPr/>
        </p:nvSpPr>
        <p:spPr bwMode="auto">
          <a:xfrm>
            <a:off x="4191000" y="44100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87" name="Rectangle 58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graphicFrame>
        <p:nvGraphicFramePr>
          <p:cNvPr id="14338" name="Object 59"/>
          <p:cNvGraphicFramePr>
            <a:graphicFrameLocks noChangeAspect="1"/>
          </p:cNvGraphicFramePr>
          <p:nvPr/>
        </p:nvGraphicFramePr>
        <p:xfrm>
          <a:off x="687388" y="4983162"/>
          <a:ext cx="7670800" cy="1646238"/>
        </p:xfrm>
        <a:graphic>
          <a:graphicData uri="http://schemas.openxmlformats.org/presentationml/2006/ole">
            <p:oleObj spid="_x0000_s71682" name="Document" r:id="rId4" imgW="7848600" imgH="1651000" progId="Word.Document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" grpId="0"/>
      <p:bldP spid="14357" grpId="0"/>
      <p:bldP spid="14363" grpId="0" animBg="1"/>
      <p:bldP spid="14364" grpId="0" animBg="1"/>
      <p:bldP spid="14365" grpId="0" animBg="1"/>
      <p:bldP spid="14366" grpId="0" animBg="1"/>
      <p:bldP spid="14367" grpId="0" animBg="1"/>
      <p:bldP spid="14368" grpId="0" animBg="1"/>
      <p:bldP spid="14369" grpId="0" animBg="1"/>
      <p:bldP spid="14370" grpId="0" animBg="1"/>
      <p:bldP spid="14372" grpId="0" animBg="1"/>
      <p:bldP spid="14372" grpId="1" animBg="1"/>
      <p:bldP spid="14373" grpId="0"/>
      <p:bldP spid="14374" grpId="0" animBg="1"/>
      <p:bldP spid="14375" grpId="0" animBg="1"/>
      <p:bldP spid="14376" grpId="0" animBg="1"/>
      <p:bldP spid="14377" grpId="0" animBg="1"/>
      <p:bldP spid="14378" grpId="0"/>
      <p:bldP spid="14379" grpId="0"/>
      <p:bldP spid="14380" grpId="0"/>
      <p:bldP spid="14381" grpId="0" animBg="1"/>
      <p:bldP spid="14382" grpId="0" animBg="1"/>
      <p:bldP spid="14383" grpId="0" animBg="1"/>
      <p:bldP spid="14384" grpId="0" animBg="1"/>
      <p:bldP spid="14385" grpId="0" animBg="1"/>
      <p:bldP spid="14386" grpId="0" animBg="1"/>
      <p:bldP spid="1438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Word-Oriented Memory Organization</a:t>
            </a:r>
          </a:p>
        </p:txBody>
      </p:sp>
      <p:sp>
        <p:nvSpPr>
          <p:cNvPr id="46085" name="Rectangle 4"/>
          <p:cNvSpPr>
            <a:spLocks noGrp="1" noChangeArrowheads="1"/>
          </p:cNvSpPr>
          <p:nvPr>
            <p:ph idx="1"/>
          </p:nvPr>
        </p:nvSpPr>
        <p:spPr>
          <a:xfrm>
            <a:off x="396876" y="1362075"/>
            <a:ext cx="4554538" cy="4972050"/>
          </a:xfrm>
        </p:spPr>
        <p:txBody>
          <a:bodyPr/>
          <a:lstStyle/>
          <a:p>
            <a:pPr eaLnBrk="1" hangingPunct="1"/>
            <a:r>
              <a:rPr lang="en-US" dirty="0"/>
              <a:t>Addresses Specify Byte Locations</a:t>
            </a:r>
          </a:p>
          <a:p>
            <a:pPr marL="552450" lvl="1" eaLnBrk="1" hangingPunct="1"/>
            <a:r>
              <a:rPr lang="en-US" dirty="0"/>
              <a:t>Address of first byte in word</a:t>
            </a:r>
          </a:p>
          <a:p>
            <a:pPr marL="552450" lvl="1" eaLnBrk="1" hangingPunct="1"/>
            <a:r>
              <a:rPr lang="en-US" dirty="0"/>
              <a:t>Addresses of successive words differ by 4 (32-bit) or 8 (64-bit)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19700" y="1143000"/>
            <a:ext cx="3467100" cy="5591175"/>
            <a:chOff x="0" y="0"/>
            <a:chExt cx="2184" cy="3522"/>
          </a:xfrm>
        </p:grpSpPr>
        <p:sp>
          <p:nvSpPr>
            <p:cNvPr id="46087" name="Rectangle 6"/>
            <p:cNvSpPr>
              <a:spLocks/>
            </p:cNvSpPr>
            <p:nvPr/>
          </p:nvSpPr>
          <p:spPr bwMode="auto">
            <a:xfrm>
              <a:off x="1253" y="41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8" name="Rectangle 7"/>
            <p:cNvSpPr>
              <a:spLocks/>
            </p:cNvSpPr>
            <p:nvPr/>
          </p:nvSpPr>
          <p:spPr bwMode="auto">
            <a:xfrm>
              <a:off x="1253" y="61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9" name="Rectangle 8"/>
            <p:cNvSpPr>
              <a:spLocks/>
            </p:cNvSpPr>
            <p:nvPr/>
          </p:nvSpPr>
          <p:spPr bwMode="auto">
            <a:xfrm>
              <a:off x="1253" y="80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0" name="Rectangle 9"/>
            <p:cNvSpPr>
              <a:spLocks/>
            </p:cNvSpPr>
            <p:nvPr/>
          </p:nvSpPr>
          <p:spPr bwMode="auto">
            <a:xfrm>
              <a:off x="1253" y="99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1" name="Rectangle 10"/>
            <p:cNvSpPr>
              <a:spLocks/>
            </p:cNvSpPr>
            <p:nvPr/>
          </p:nvSpPr>
          <p:spPr bwMode="auto">
            <a:xfrm>
              <a:off x="1253" y="118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2" name="Rectangle 11"/>
            <p:cNvSpPr>
              <a:spLocks/>
            </p:cNvSpPr>
            <p:nvPr/>
          </p:nvSpPr>
          <p:spPr bwMode="auto">
            <a:xfrm>
              <a:off x="1253" y="137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3" name="Rectangle 12"/>
            <p:cNvSpPr>
              <a:spLocks/>
            </p:cNvSpPr>
            <p:nvPr/>
          </p:nvSpPr>
          <p:spPr bwMode="auto">
            <a:xfrm>
              <a:off x="1253" y="157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4" name="Rectangle 13"/>
            <p:cNvSpPr>
              <a:spLocks/>
            </p:cNvSpPr>
            <p:nvPr/>
          </p:nvSpPr>
          <p:spPr bwMode="auto">
            <a:xfrm>
              <a:off x="1253" y="176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5" name="Rectangle 14"/>
            <p:cNvSpPr>
              <a:spLocks/>
            </p:cNvSpPr>
            <p:nvPr/>
          </p:nvSpPr>
          <p:spPr bwMode="auto">
            <a:xfrm>
              <a:off x="1253" y="195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6" name="Rectangle 15"/>
            <p:cNvSpPr>
              <a:spLocks/>
            </p:cNvSpPr>
            <p:nvPr/>
          </p:nvSpPr>
          <p:spPr bwMode="auto">
            <a:xfrm>
              <a:off x="1253" y="214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7" name="Rectangle 16"/>
            <p:cNvSpPr>
              <a:spLocks/>
            </p:cNvSpPr>
            <p:nvPr/>
          </p:nvSpPr>
          <p:spPr bwMode="auto">
            <a:xfrm>
              <a:off x="1253" y="233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8" name="Rectangle 17"/>
            <p:cNvSpPr>
              <a:spLocks/>
            </p:cNvSpPr>
            <p:nvPr/>
          </p:nvSpPr>
          <p:spPr bwMode="auto">
            <a:xfrm>
              <a:off x="1253" y="253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9" name="Rectangle 18"/>
            <p:cNvSpPr>
              <a:spLocks/>
            </p:cNvSpPr>
            <p:nvPr/>
          </p:nvSpPr>
          <p:spPr bwMode="auto">
            <a:xfrm>
              <a:off x="1733" y="41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0000</a:t>
              </a:r>
            </a:p>
          </p:txBody>
        </p:sp>
        <p:sp>
          <p:nvSpPr>
            <p:cNvPr id="46100" name="Rectangle 19"/>
            <p:cNvSpPr>
              <a:spLocks/>
            </p:cNvSpPr>
            <p:nvPr/>
          </p:nvSpPr>
          <p:spPr bwMode="auto">
            <a:xfrm>
              <a:off x="1733" y="61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0001</a:t>
              </a:r>
            </a:p>
          </p:txBody>
        </p:sp>
        <p:sp>
          <p:nvSpPr>
            <p:cNvPr id="46101" name="Rectangle 20"/>
            <p:cNvSpPr>
              <a:spLocks/>
            </p:cNvSpPr>
            <p:nvPr/>
          </p:nvSpPr>
          <p:spPr bwMode="auto">
            <a:xfrm>
              <a:off x="1733" y="80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0002</a:t>
              </a:r>
            </a:p>
          </p:txBody>
        </p:sp>
        <p:sp>
          <p:nvSpPr>
            <p:cNvPr id="46102" name="Rectangle 21"/>
            <p:cNvSpPr>
              <a:spLocks/>
            </p:cNvSpPr>
            <p:nvPr/>
          </p:nvSpPr>
          <p:spPr bwMode="auto">
            <a:xfrm>
              <a:off x="1733" y="99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0003</a:t>
              </a:r>
            </a:p>
          </p:txBody>
        </p:sp>
        <p:sp>
          <p:nvSpPr>
            <p:cNvPr id="46103" name="Rectangle 22"/>
            <p:cNvSpPr>
              <a:spLocks/>
            </p:cNvSpPr>
            <p:nvPr/>
          </p:nvSpPr>
          <p:spPr bwMode="auto">
            <a:xfrm>
              <a:off x="1733" y="118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0004</a:t>
              </a:r>
            </a:p>
          </p:txBody>
        </p:sp>
        <p:sp>
          <p:nvSpPr>
            <p:cNvPr id="46104" name="Rectangle 23"/>
            <p:cNvSpPr>
              <a:spLocks/>
            </p:cNvSpPr>
            <p:nvPr/>
          </p:nvSpPr>
          <p:spPr bwMode="auto">
            <a:xfrm>
              <a:off x="1733" y="137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0005</a:t>
              </a:r>
            </a:p>
          </p:txBody>
        </p:sp>
        <p:sp>
          <p:nvSpPr>
            <p:cNvPr id="46105" name="Rectangle 24"/>
            <p:cNvSpPr>
              <a:spLocks/>
            </p:cNvSpPr>
            <p:nvPr/>
          </p:nvSpPr>
          <p:spPr bwMode="auto">
            <a:xfrm>
              <a:off x="1733" y="157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0006</a:t>
              </a:r>
            </a:p>
          </p:txBody>
        </p:sp>
        <p:sp>
          <p:nvSpPr>
            <p:cNvPr id="46106" name="Rectangle 25"/>
            <p:cNvSpPr>
              <a:spLocks/>
            </p:cNvSpPr>
            <p:nvPr/>
          </p:nvSpPr>
          <p:spPr bwMode="auto">
            <a:xfrm>
              <a:off x="1733" y="176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0007</a:t>
              </a:r>
            </a:p>
          </p:txBody>
        </p:sp>
        <p:sp>
          <p:nvSpPr>
            <p:cNvPr id="46107" name="Rectangle 26"/>
            <p:cNvSpPr>
              <a:spLocks/>
            </p:cNvSpPr>
            <p:nvPr/>
          </p:nvSpPr>
          <p:spPr bwMode="auto">
            <a:xfrm>
              <a:off x="1733" y="195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0008</a:t>
              </a:r>
            </a:p>
          </p:txBody>
        </p:sp>
        <p:sp>
          <p:nvSpPr>
            <p:cNvPr id="46108" name="Rectangle 27"/>
            <p:cNvSpPr>
              <a:spLocks/>
            </p:cNvSpPr>
            <p:nvPr/>
          </p:nvSpPr>
          <p:spPr bwMode="auto">
            <a:xfrm>
              <a:off x="1733" y="214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0009</a:t>
              </a:r>
            </a:p>
          </p:txBody>
        </p:sp>
        <p:sp>
          <p:nvSpPr>
            <p:cNvPr id="46109" name="Rectangle 28"/>
            <p:cNvSpPr>
              <a:spLocks/>
            </p:cNvSpPr>
            <p:nvPr/>
          </p:nvSpPr>
          <p:spPr bwMode="auto">
            <a:xfrm>
              <a:off x="1733" y="233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0010</a:t>
              </a:r>
            </a:p>
          </p:txBody>
        </p:sp>
        <p:sp>
          <p:nvSpPr>
            <p:cNvPr id="46110" name="Rectangle 29"/>
            <p:cNvSpPr>
              <a:spLocks/>
            </p:cNvSpPr>
            <p:nvPr/>
          </p:nvSpPr>
          <p:spPr bwMode="auto">
            <a:xfrm>
              <a:off x="1733" y="253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0011</a:t>
              </a:r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657" y="418"/>
              <a:ext cx="384" cy="3072"/>
              <a:chOff x="0" y="0"/>
              <a:chExt cx="384" cy="3072"/>
            </a:xfrm>
          </p:grpSpPr>
          <p:sp>
            <p:nvSpPr>
              <p:cNvPr id="46155" name="Rectangle 31"/>
              <p:cNvSpPr>
                <a:spLocks/>
              </p:cNvSpPr>
              <p:nvPr/>
            </p:nvSpPr>
            <p:spPr bwMode="auto">
              <a:xfrm>
                <a:off x="0" y="1536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6" name="Rectangle 32"/>
              <p:cNvSpPr>
                <a:spLocks/>
              </p:cNvSpPr>
              <p:nvPr/>
            </p:nvSpPr>
            <p:spPr bwMode="auto">
              <a:xfrm>
                <a:off x="0" y="0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81" y="418"/>
              <a:ext cx="384" cy="3072"/>
              <a:chOff x="0" y="0"/>
              <a:chExt cx="384" cy="3072"/>
            </a:xfrm>
          </p:grpSpPr>
          <p:sp>
            <p:nvSpPr>
              <p:cNvPr id="46151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2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3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4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46113" name="Rectangle 38"/>
            <p:cNvSpPr>
              <a:spLocks/>
            </p:cNvSpPr>
            <p:nvPr/>
          </p:nvSpPr>
          <p:spPr bwMode="auto">
            <a:xfrm>
              <a:off x="0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14" name="Rectangle 39"/>
            <p:cNvSpPr>
              <a:spLocks/>
            </p:cNvSpPr>
            <p:nvPr/>
          </p:nvSpPr>
          <p:spPr bwMode="auto">
            <a:xfrm>
              <a:off x="1198" y="82"/>
              <a:ext cx="49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46115" name="Rectangle 40"/>
            <p:cNvSpPr>
              <a:spLocks/>
            </p:cNvSpPr>
            <p:nvPr/>
          </p:nvSpPr>
          <p:spPr bwMode="auto">
            <a:xfrm>
              <a:off x="1718" y="82"/>
              <a:ext cx="46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46116" name="Rectangle 41"/>
            <p:cNvSpPr>
              <a:spLocks/>
            </p:cNvSpPr>
            <p:nvPr/>
          </p:nvSpPr>
          <p:spPr bwMode="auto">
            <a:xfrm>
              <a:off x="1253" y="272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7" name="Rectangle 42"/>
            <p:cNvSpPr>
              <a:spLocks/>
            </p:cNvSpPr>
            <p:nvPr/>
          </p:nvSpPr>
          <p:spPr bwMode="auto">
            <a:xfrm>
              <a:off x="1733" y="272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0012</a:t>
              </a:r>
            </a:p>
          </p:txBody>
        </p:sp>
        <p:sp>
          <p:nvSpPr>
            <p:cNvPr id="46118" name="Rectangle 43"/>
            <p:cNvSpPr>
              <a:spLocks/>
            </p:cNvSpPr>
            <p:nvPr/>
          </p:nvSpPr>
          <p:spPr bwMode="auto">
            <a:xfrm>
              <a:off x="1253" y="291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9" name="Rectangle 44"/>
            <p:cNvSpPr>
              <a:spLocks/>
            </p:cNvSpPr>
            <p:nvPr/>
          </p:nvSpPr>
          <p:spPr bwMode="auto">
            <a:xfrm>
              <a:off x="1733" y="291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0013</a:t>
              </a:r>
            </a:p>
          </p:txBody>
        </p:sp>
        <p:sp>
          <p:nvSpPr>
            <p:cNvPr id="46120" name="Rectangle 45"/>
            <p:cNvSpPr>
              <a:spLocks/>
            </p:cNvSpPr>
            <p:nvPr/>
          </p:nvSpPr>
          <p:spPr bwMode="auto">
            <a:xfrm>
              <a:off x="1253" y="310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1" name="Rectangle 46"/>
            <p:cNvSpPr>
              <a:spLocks/>
            </p:cNvSpPr>
            <p:nvPr/>
          </p:nvSpPr>
          <p:spPr bwMode="auto">
            <a:xfrm>
              <a:off x="1733" y="310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0014</a:t>
              </a:r>
            </a:p>
          </p:txBody>
        </p:sp>
        <p:sp>
          <p:nvSpPr>
            <p:cNvPr id="46122" name="Rectangle 47"/>
            <p:cNvSpPr>
              <a:spLocks/>
            </p:cNvSpPr>
            <p:nvPr/>
          </p:nvSpPr>
          <p:spPr bwMode="auto">
            <a:xfrm>
              <a:off x="1253" y="329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3" name="Rectangle 48"/>
            <p:cNvSpPr>
              <a:spLocks/>
            </p:cNvSpPr>
            <p:nvPr/>
          </p:nvSpPr>
          <p:spPr bwMode="auto">
            <a:xfrm>
              <a:off x="1733" y="329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0015</a:t>
              </a:r>
            </a:p>
          </p:txBody>
        </p:sp>
        <p:sp>
          <p:nvSpPr>
            <p:cNvPr id="46124" name="Rectangle 49"/>
            <p:cNvSpPr>
              <a:spLocks/>
            </p:cNvSpPr>
            <p:nvPr/>
          </p:nvSpPr>
          <p:spPr bwMode="auto">
            <a:xfrm>
              <a:off x="576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64-bit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25" name="Rectangle 50"/>
            <p:cNvSpPr>
              <a:spLocks/>
            </p:cNvSpPr>
            <p:nvPr/>
          </p:nvSpPr>
          <p:spPr bwMode="auto">
            <a:xfrm>
              <a:off x="657" y="94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6" name="Rectangle 51"/>
            <p:cNvSpPr>
              <a:spLocks/>
            </p:cNvSpPr>
            <p:nvPr/>
          </p:nvSpPr>
          <p:spPr bwMode="auto">
            <a:xfrm>
              <a:off x="657" y="2434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7" name="Rectangle 52"/>
            <p:cNvSpPr>
              <a:spLocks/>
            </p:cNvSpPr>
            <p:nvPr/>
          </p:nvSpPr>
          <p:spPr bwMode="auto">
            <a:xfrm>
              <a:off x="81" y="562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8" name="Rectangle 53"/>
            <p:cNvSpPr>
              <a:spLocks/>
            </p:cNvSpPr>
            <p:nvPr/>
          </p:nvSpPr>
          <p:spPr bwMode="auto">
            <a:xfrm>
              <a:off x="81" y="1330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9" name="Rectangle 54"/>
            <p:cNvSpPr>
              <a:spLocks/>
            </p:cNvSpPr>
            <p:nvPr/>
          </p:nvSpPr>
          <p:spPr bwMode="auto">
            <a:xfrm>
              <a:off x="81" y="2098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30" name="Rectangle 55"/>
            <p:cNvSpPr>
              <a:spLocks/>
            </p:cNvSpPr>
            <p:nvPr/>
          </p:nvSpPr>
          <p:spPr bwMode="auto">
            <a:xfrm>
              <a:off x="81" y="286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103" y="826"/>
              <a:ext cx="340" cy="2496"/>
              <a:chOff x="0" y="0"/>
              <a:chExt cx="340" cy="2496"/>
            </a:xfrm>
          </p:grpSpPr>
          <p:grpSp>
            <p:nvGrpSpPr>
              <p:cNvPr id="6" name="Group 57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49" name="Rectangle 58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50" name="Rectangle 59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60"/>
              <p:cNvGrpSpPr>
                <a:grpSpLocks/>
              </p:cNvGrpSpPr>
              <p:nvPr/>
            </p:nvGrpSpPr>
            <p:grpSpPr bwMode="auto">
              <a:xfrm>
                <a:off x="0" y="768"/>
                <a:ext cx="340" cy="192"/>
                <a:chOff x="0" y="0"/>
                <a:chExt cx="340" cy="192"/>
              </a:xfrm>
            </p:grpSpPr>
            <p:sp>
              <p:nvSpPr>
                <p:cNvPr id="46147" name="Rectangle 6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8" name="Rectangle 6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0004</a:t>
                  </a:r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0" y="1536"/>
                <a:ext cx="340" cy="192"/>
                <a:chOff x="0" y="0"/>
                <a:chExt cx="340" cy="192"/>
              </a:xfrm>
            </p:grpSpPr>
            <p:sp>
              <p:nvSpPr>
                <p:cNvPr id="46145" name="Rectangle 6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6" name="Rectangle 6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  <p:grpSp>
            <p:nvGrpSpPr>
              <p:cNvPr id="9" name="Group 66"/>
              <p:cNvGrpSpPr>
                <a:grpSpLocks/>
              </p:cNvGrpSpPr>
              <p:nvPr/>
            </p:nvGrpSpPr>
            <p:grpSpPr bwMode="auto">
              <a:xfrm>
                <a:off x="0" y="2304"/>
                <a:ext cx="340" cy="192"/>
                <a:chOff x="0" y="0"/>
                <a:chExt cx="340" cy="192"/>
              </a:xfrm>
            </p:grpSpPr>
            <p:sp>
              <p:nvSpPr>
                <p:cNvPr id="46143" name="Rectangle 67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4" name="Rectangle 68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0012</a:t>
                  </a:r>
                </a:p>
              </p:txBody>
            </p:sp>
          </p:grpSp>
        </p:grpSp>
        <p:grpSp>
          <p:nvGrpSpPr>
            <p:cNvPr id="10" name="Group 69"/>
            <p:cNvGrpSpPr>
              <a:grpSpLocks/>
            </p:cNvGrpSpPr>
            <p:nvPr/>
          </p:nvGrpSpPr>
          <p:grpSpPr bwMode="auto">
            <a:xfrm>
              <a:off x="679" y="1210"/>
              <a:ext cx="340" cy="1680"/>
              <a:chOff x="0" y="0"/>
              <a:chExt cx="340" cy="1680"/>
            </a:xfrm>
          </p:grpSpPr>
          <p:grpSp>
            <p:nvGrpSpPr>
              <p:cNvPr id="1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37" name="Rectangle 7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8" name="Rectangle 7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73"/>
              <p:cNvGrpSpPr>
                <a:grpSpLocks/>
              </p:cNvGrpSpPr>
              <p:nvPr/>
            </p:nvGrpSpPr>
            <p:grpSpPr bwMode="auto">
              <a:xfrm>
                <a:off x="0" y="1488"/>
                <a:ext cx="340" cy="192"/>
                <a:chOff x="0" y="0"/>
                <a:chExt cx="340" cy="192"/>
              </a:xfrm>
            </p:grpSpPr>
            <p:sp>
              <p:nvSpPr>
                <p:cNvPr id="46135" name="Rectangle 7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6" name="Rectangle 7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2" y="533400"/>
            <a:ext cx="70818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Correct Power-of-2 Divide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4848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Quotient of Negative Number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/>
              <a:t>Want  </a:t>
            </a:r>
            <a:r>
              <a:rPr lang="en-US" b="1" dirty="0" smtClean="0">
                <a:sym typeface="Symbol" pitchFamily="18" charset="2"/>
              </a:rPr>
              <a:t> </a:t>
            </a:r>
            <a:r>
              <a:rPr lang="en-US" b="1" dirty="0" smtClean="0">
                <a:latin typeface="Courier New" pitchFamily="49" charset="0"/>
              </a:rPr>
              <a:t>x / </a:t>
            </a:r>
            <a:r>
              <a:rPr lang="en-US" b="1" dirty="0" smtClean="0"/>
              <a:t>2</a:t>
            </a:r>
            <a:r>
              <a:rPr lang="en-US" b="1" i="1" baseline="30000" dirty="0" smtClean="0"/>
              <a:t>k </a:t>
            </a:r>
            <a:r>
              <a:rPr lang="en-US" b="1" dirty="0" smtClean="0">
                <a:sym typeface="Symbol" pitchFamily="18" charset="2"/>
              </a:rPr>
              <a:t>    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dirty="0" smtClean="0"/>
              <a:t>Round Toward 0)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/>
              <a:t>Compute as  </a:t>
            </a:r>
            <a:r>
              <a:rPr lang="en-US" b="1" dirty="0" smtClean="0">
                <a:sym typeface="Symbol" pitchFamily="18" charset="2"/>
              </a:rPr>
              <a:t> </a:t>
            </a:r>
            <a:r>
              <a:rPr lang="en-US" b="1" dirty="0" smtClean="0">
                <a:latin typeface="Courier New" pitchFamily="49" charset="0"/>
              </a:rPr>
              <a:t>(x+</a:t>
            </a:r>
            <a:r>
              <a:rPr lang="en-US" b="1" dirty="0" smtClean="0"/>
              <a:t>2</a:t>
            </a:r>
            <a:r>
              <a:rPr lang="en-US" b="1" i="1" baseline="30000" dirty="0" smtClean="0"/>
              <a:t>k</a:t>
            </a:r>
            <a:r>
              <a:rPr lang="en-US" b="1" dirty="0" smtClean="0">
                <a:latin typeface="Courier New" pitchFamily="49" charset="0"/>
              </a:rPr>
              <a:t>-1)/ </a:t>
            </a:r>
            <a:r>
              <a:rPr lang="en-US" b="1" dirty="0" smtClean="0"/>
              <a:t>2</a:t>
            </a:r>
            <a:r>
              <a:rPr lang="en-US" b="1" i="1" baseline="30000" dirty="0" smtClean="0"/>
              <a:t>k </a:t>
            </a:r>
            <a:r>
              <a:rPr lang="en-US" b="1" dirty="0" smtClean="0">
                <a:sym typeface="Symbol" pitchFamily="18" charset="2"/>
              </a:rPr>
              <a:t></a:t>
            </a:r>
            <a:endParaRPr lang="en-US" b="1" dirty="0" smtClean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 smtClean="0"/>
              <a:t>In C: </a:t>
            </a:r>
            <a:r>
              <a:rPr lang="en-US" b="1" dirty="0" smtClean="0">
                <a:latin typeface="Courier New" pitchFamily="49" charset="0"/>
              </a:rPr>
              <a:t>(x + (1&lt;&lt;k)-1) &gt;&gt; k</a:t>
            </a:r>
            <a:endParaRPr lang="en-US" b="1" dirty="0" smtClean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 smtClean="0"/>
              <a:t>Biases dividend toward 0</a:t>
            </a:r>
          </a:p>
          <a:p>
            <a:pPr lvl="2"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2971800" algn="l"/>
              </a:tabLst>
              <a:defRPr/>
            </a:pPr>
            <a:r>
              <a:rPr lang="en-US" dirty="0" smtClean="0">
                <a:effectLst/>
              </a:rPr>
              <a:t>Case 1: No rounding</a:t>
            </a:r>
            <a:endParaRPr lang="en-US" dirty="0" smtClean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838200" y="502920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62000" y="3813175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114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50292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5257800" y="5105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1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5486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6400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6629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43434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3505200" y="3813175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3505200" y="5029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2362200" y="5410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3124200" y="5029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2895600" y="5486400"/>
            <a:ext cx="10429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57150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5222850" y="3518950"/>
            <a:ext cx="29848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1">
                <a:latin typeface="Times" pitchFamily="18" charset="0"/>
              </a:rPr>
              <a:t>k</a:t>
            </a: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4114800" y="38893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1</a:t>
            </a:r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43434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52578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4572000" y="38893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5486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64008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6629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5715000" y="3889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54864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57150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66294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5943600" y="5562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50292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090" name="Rectangle 34"/>
          <p:cNvSpPr>
            <a:spLocks noChangeArrowheads="1"/>
          </p:cNvSpPr>
          <p:nvPr/>
        </p:nvSpPr>
        <p:spPr bwMode="auto">
          <a:xfrm>
            <a:off x="5257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4343400" y="55626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6781800" y="5486400"/>
            <a:ext cx="24878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.</a:t>
            </a:r>
          </a:p>
        </p:txBody>
      </p:sp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7086600" y="4572000"/>
            <a:ext cx="144642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 flipH="1">
            <a:off x="6934200" y="4953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5095" name="Rectangle 39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096" name="Rectangle 40"/>
          <p:cNvSpPr>
            <a:spLocks noChangeArrowheads="1"/>
          </p:cNvSpPr>
          <p:nvPr/>
        </p:nvSpPr>
        <p:spPr bwMode="auto">
          <a:xfrm>
            <a:off x="4114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97" name="Rectangle 41"/>
          <p:cNvSpPr>
            <a:spLocks noChangeArrowheads="1"/>
          </p:cNvSpPr>
          <p:nvPr/>
        </p:nvSpPr>
        <p:spPr bwMode="auto">
          <a:xfrm>
            <a:off x="50292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98" name="Rectangle 42"/>
          <p:cNvSpPr>
            <a:spLocks noChangeArrowheads="1"/>
          </p:cNvSpPr>
          <p:nvPr/>
        </p:nvSpPr>
        <p:spPr bwMode="auto">
          <a:xfrm>
            <a:off x="5257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99" name="Rectangle 43"/>
          <p:cNvSpPr>
            <a:spLocks noChangeArrowheads="1"/>
          </p:cNvSpPr>
          <p:nvPr/>
        </p:nvSpPr>
        <p:spPr bwMode="auto">
          <a:xfrm>
            <a:off x="5486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00" name="Rectangle 44"/>
          <p:cNvSpPr>
            <a:spLocks noChangeArrowheads="1"/>
          </p:cNvSpPr>
          <p:nvPr/>
        </p:nvSpPr>
        <p:spPr bwMode="auto">
          <a:xfrm>
            <a:off x="6400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01" name="Rectangle 45"/>
          <p:cNvSpPr>
            <a:spLocks noChangeArrowheads="1"/>
          </p:cNvSpPr>
          <p:nvPr/>
        </p:nvSpPr>
        <p:spPr bwMode="auto">
          <a:xfrm>
            <a:off x="6629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02" name="Rectangle 46"/>
          <p:cNvSpPr>
            <a:spLocks noChangeArrowheads="1"/>
          </p:cNvSpPr>
          <p:nvPr/>
        </p:nvSpPr>
        <p:spPr bwMode="auto">
          <a:xfrm>
            <a:off x="43434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103" name="Rectangle 47"/>
          <p:cNvSpPr>
            <a:spLocks noChangeArrowheads="1"/>
          </p:cNvSpPr>
          <p:nvPr/>
        </p:nvSpPr>
        <p:spPr bwMode="auto">
          <a:xfrm>
            <a:off x="3100388" y="4194175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5104" name="Rectangle 48"/>
          <p:cNvSpPr>
            <a:spLocks noChangeArrowheads="1"/>
          </p:cNvSpPr>
          <p:nvPr/>
        </p:nvSpPr>
        <p:spPr bwMode="auto">
          <a:xfrm>
            <a:off x="57150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105" name="Rectangle 49"/>
          <p:cNvSpPr>
            <a:spLocks noChangeArrowheads="1"/>
          </p:cNvSpPr>
          <p:nvPr/>
        </p:nvSpPr>
        <p:spPr bwMode="auto">
          <a:xfrm>
            <a:off x="7010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06" name="Rectangle 50"/>
          <p:cNvSpPr>
            <a:spLocks noChangeArrowheads="1"/>
          </p:cNvSpPr>
          <p:nvPr/>
        </p:nvSpPr>
        <p:spPr bwMode="auto">
          <a:xfrm>
            <a:off x="79248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07" name="Rectangle 51"/>
          <p:cNvSpPr>
            <a:spLocks noChangeArrowheads="1"/>
          </p:cNvSpPr>
          <p:nvPr/>
        </p:nvSpPr>
        <p:spPr bwMode="auto">
          <a:xfrm>
            <a:off x="8153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08" name="Rectangle 52"/>
          <p:cNvSpPr>
            <a:spLocks noChangeArrowheads="1"/>
          </p:cNvSpPr>
          <p:nvPr/>
        </p:nvSpPr>
        <p:spPr bwMode="auto">
          <a:xfrm>
            <a:off x="7239000" y="55626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109" name="Line 53"/>
          <p:cNvSpPr>
            <a:spLocks noChangeShapeType="1"/>
          </p:cNvSpPr>
          <p:nvPr/>
        </p:nvSpPr>
        <p:spPr bwMode="auto">
          <a:xfrm>
            <a:off x="25146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10" name="Rectangle 54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11" name="Rectangle 55"/>
          <p:cNvSpPr>
            <a:spLocks noChangeArrowheads="1"/>
          </p:cNvSpPr>
          <p:nvPr/>
        </p:nvSpPr>
        <p:spPr bwMode="auto">
          <a:xfrm>
            <a:off x="4343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5112" name="Rectangle 56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5113" name="Rectangle 57"/>
          <p:cNvSpPr>
            <a:spLocks noChangeArrowheads="1"/>
          </p:cNvSpPr>
          <p:nvPr/>
        </p:nvSpPr>
        <p:spPr bwMode="auto">
          <a:xfrm>
            <a:off x="45720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114" name="Rectangle 5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1</a:t>
            </a:r>
          </a:p>
        </p:txBody>
      </p:sp>
      <p:sp>
        <p:nvSpPr>
          <p:cNvPr id="45115" name="Rectangle 59"/>
          <p:cNvSpPr>
            <a:spLocks noChangeArrowheads="1"/>
          </p:cNvSpPr>
          <p:nvPr/>
        </p:nvSpPr>
        <p:spPr bwMode="auto">
          <a:xfrm>
            <a:off x="6400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16" name="Rectangle 6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17" name="Rectangle 61"/>
          <p:cNvSpPr>
            <a:spLocks noChangeArrowheads="1"/>
          </p:cNvSpPr>
          <p:nvPr/>
        </p:nvSpPr>
        <p:spPr bwMode="auto">
          <a:xfrm>
            <a:off x="5715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118" name="Rectangle 62"/>
          <p:cNvSpPr>
            <a:spLocks noChangeArrowheads="1"/>
          </p:cNvSpPr>
          <p:nvPr/>
        </p:nvSpPr>
        <p:spPr bwMode="auto">
          <a:xfrm>
            <a:off x="1219200" y="6110288"/>
            <a:ext cx="305192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Biasing has no effect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1" grpId="0"/>
      <p:bldP spid="45062" grpId="0" animBg="1"/>
      <p:bldP spid="45063" grpId="0" animBg="1"/>
      <p:bldP spid="45064" grpId="0" animBg="1"/>
      <p:bldP spid="45065" grpId="0" animBg="1"/>
      <p:bldP spid="45066" grpId="0" animBg="1"/>
      <p:bldP spid="45067" grpId="0" animBg="1"/>
      <p:bldP spid="45068" grpId="0" animBg="1"/>
      <p:bldP spid="45069" grpId="0"/>
      <p:bldP spid="45070" grpId="0"/>
      <p:bldP spid="45071" grpId="0" animBg="1"/>
      <p:bldP spid="45072" grpId="0"/>
      <p:bldP spid="45073" grpId="0"/>
      <p:bldP spid="45074" grpId="0" animBg="1"/>
      <p:bldP spid="45075" grpId="0"/>
      <p:bldP spid="45076" grpId="0" animBg="1"/>
      <p:bldP spid="45077" grpId="0" animBg="1"/>
      <p:bldP spid="45078" grpId="0" animBg="1"/>
      <p:bldP spid="45079" grpId="0" animBg="1"/>
      <p:bldP spid="45080" grpId="0" animBg="1"/>
      <p:bldP spid="45081" grpId="0" animBg="1"/>
      <p:bldP spid="45082" grpId="0" animBg="1"/>
      <p:bldP spid="45083" grpId="0" animBg="1"/>
      <p:bldP spid="45084" grpId="0" animBg="1"/>
      <p:bldP spid="45085" grpId="0" animBg="1"/>
      <p:bldP spid="45086" grpId="0" animBg="1"/>
      <p:bldP spid="45087" grpId="0" animBg="1"/>
      <p:bldP spid="45088" grpId="0" animBg="1"/>
      <p:bldP spid="45089" grpId="0" animBg="1"/>
      <p:bldP spid="45090" grpId="0" animBg="1"/>
      <p:bldP spid="45091" grpId="0" animBg="1"/>
      <p:bldP spid="45092" grpId="0"/>
      <p:bldP spid="45093" grpId="0"/>
      <p:bldP spid="45094" grpId="0" animBg="1"/>
      <p:bldP spid="45095" grpId="0" animBg="1"/>
      <p:bldP spid="45096" grpId="0" animBg="1"/>
      <p:bldP spid="45097" grpId="0" animBg="1"/>
      <p:bldP spid="45098" grpId="0" animBg="1"/>
      <p:bldP spid="45099" grpId="0" animBg="1"/>
      <p:bldP spid="45100" grpId="0" animBg="1"/>
      <p:bldP spid="45101" grpId="0" animBg="1"/>
      <p:bldP spid="45102" grpId="0" animBg="1"/>
      <p:bldP spid="45103" grpId="0"/>
      <p:bldP spid="45104" grpId="0" animBg="1"/>
      <p:bldP spid="45105" grpId="0" animBg="1"/>
      <p:bldP spid="45106" grpId="0" animBg="1"/>
      <p:bldP spid="45107" grpId="0" animBg="1"/>
      <p:bldP spid="45108" grpId="0" animBg="1"/>
      <p:bldP spid="45109" grpId="0" animBg="1"/>
      <p:bldP spid="45110" grpId="0" animBg="1"/>
      <p:bldP spid="45111" grpId="0" animBg="1"/>
      <p:bldP spid="45112" grpId="0" animBg="1"/>
      <p:bldP spid="45113" grpId="0" animBg="1"/>
      <p:bldP spid="45114" grpId="0" animBg="1"/>
      <p:bldP spid="45115" grpId="0" animBg="1"/>
      <p:bldP spid="45116" grpId="0" animBg="1"/>
      <p:bldP spid="45117" grpId="0" animBg="1"/>
      <p:bldP spid="4511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22312"/>
            <a:ext cx="78819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Correct Power-of-2 Divide (Cont.)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838200" y="419100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62000" y="2209800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04800" y="1597025"/>
            <a:ext cx="23721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Case 2: Rounding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114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0292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257800" y="42672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5486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6400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6629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43434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3505200" y="2209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3505200" y="41910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23622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3124200" y="4191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2828925" y="4572000"/>
            <a:ext cx="10302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57150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5215465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4114800" y="22860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43434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b="0"/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52578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4572000" y="2286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5486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64008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6629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5715000" y="2286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57150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b="0"/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b="0"/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59436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50292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4343400" y="47244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6781800" y="4648200"/>
            <a:ext cx="24878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.</a:t>
            </a:r>
          </a:p>
        </p:txBody>
      </p:sp>
      <p:sp>
        <p:nvSpPr>
          <p:cNvPr id="46117" name="Text Box 37"/>
          <p:cNvSpPr txBox="1">
            <a:spLocks noChangeArrowheads="1"/>
          </p:cNvSpPr>
          <p:nvPr/>
        </p:nvSpPr>
        <p:spPr bwMode="auto">
          <a:xfrm>
            <a:off x="7086600" y="37338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46118" name="Line 38"/>
          <p:cNvSpPr>
            <a:spLocks noChangeShapeType="1"/>
          </p:cNvSpPr>
          <p:nvPr/>
        </p:nvSpPr>
        <p:spPr bwMode="auto">
          <a:xfrm flipH="1">
            <a:off x="6934200" y="41148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19" name="Rectangle 39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120" name="Rectangle 40"/>
          <p:cNvSpPr>
            <a:spLocks noChangeArrowheads="1"/>
          </p:cNvSpPr>
          <p:nvPr/>
        </p:nvSpPr>
        <p:spPr bwMode="auto">
          <a:xfrm>
            <a:off x="4114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50292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5257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5486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124" name="Rectangle 44"/>
          <p:cNvSpPr>
            <a:spLocks noChangeArrowheads="1"/>
          </p:cNvSpPr>
          <p:nvPr/>
        </p:nvSpPr>
        <p:spPr bwMode="auto">
          <a:xfrm>
            <a:off x="6400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125" name="Rectangle 45"/>
          <p:cNvSpPr>
            <a:spLocks noChangeArrowheads="1"/>
          </p:cNvSpPr>
          <p:nvPr/>
        </p:nvSpPr>
        <p:spPr bwMode="auto">
          <a:xfrm>
            <a:off x="6629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43434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3100388" y="2590800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57150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29" name="Line 49"/>
          <p:cNvSpPr>
            <a:spLocks noChangeShapeType="1"/>
          </p:cNvSpPr>
          <p:nvPr/>
        </p:nvSpPr>
        <p:spPr bwMode="auto">
          <a:xfrm>
            <a:off x="2514600" y="296862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Rectangle 50"/>
          <p:cNvSpPr>
            <a:spLocks noChangeArrowheads="1"/>
          </p:cNvSpPr>
          <p:nvPr/>
        </p:nvSpPr>
        <p:spPr bwMode="auto">
          <a:xfrm>
            <a:off x="4114800" y="312102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1</a:t>
            </a:r>
          </a:p>
        </p:txBody>
      </p:sp>
      <p:sp>
        <p:nvSpPr>
          <p:cNvPr id="46131" name="Rectangle 51"/>
          <p:cNvSpPr>
            <a:spLocks noChangeArrowheads="1"/>
          </p:cNvSpPr>
          <p:nvPr/>
        </p:nvSpPr>
        <p:spPr bwMode="auto">
          <a:xfrm>
            <a:off x="43434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b="0"/>
          </a:p>
        </p:txBody>
      </p:sp>
      <p:sp>
        <p:nvSpPr>
          <p:cNvPr id="46132" name="Rectangle 52"/>
          <p:cNvSpPr>
            <a:spLocks noChangeArrowheads="1"/>
          </p:cNvSpPr>
          <p:nvPr/>
        </p:nvSpPr>
        <p:spPr bwMode="auto">
          <a:xfrm>
            <a:off x="52578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33" name="Rectangle 53"/>
          <p:cNvSpPr>
            <a:spLocks noChangeArrowheads="1"/>
          </p:cNvSpPr>
          <p:nvPr/>
        </p:nvSpPr>
        <p:spPr bwMode="auto">
          <a:xfrm>
            <a:off x="4572000" y="312102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34" name="Rectangle 54"/>
          <p:cNvSpPr>
            <a:spLocks noChangeArrowheads="1"/>
          </p:cNvSpPr>
          <p:nvPr/>
        </p:nvSpPr>
        <p:spPr bwMode="auto">
          <a:xfrm>
            <a:off x="5486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35" name="Rectangle 55"/>
          <p:cNvSpPr>
            <a:spLocks noChangeArrowheads="1"/>
          </p:cNvSpPr>
          <p:nvPr/>
        </p:nvSpPr>
        <p:spPr bwMode="auto">
          <a:xfrm>
            <a:off x="64008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36" name="Rectangle 56"/>
          <p:cNvSpPr>
            <a:spLocks noChangeArrowheads="1"/>
          </p:cNvSpPr>
          <p:nvPr/>
        </p:nvSpPr>
        <p:spPr bwMode="auto">
          <a:xfrm>
            <a:off x="6629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37" name="Rectangle 57"/>
          <p:cNvSpPr>
            <a:spLocks noChangeArrowheads="1"/>
          </p:cNvSpPr>
          <p:nvPr/>
        </p:nvSpPr>
        <p:spPr bwMode="auto">
          <a:xfrm>
            <a:off x="5715000" y="3121025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38" name="Rectangle 58"/>
          <p:cNvSpPr>
            <a:spLocks noChangeArrowheads="1"/>
          </p:cNvSpPr>
          <p:nvPr/>
        </p:nvSpPr>
        <p:spPr bwMode="auto">
          <a:xfrm>
            <a:off x="685800" y="5939135"/>
            <a:ext cx="401892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Biasing adds 1 to final result</a:t>
            </a:r>
          </a:p>
        </p:txBody>
      </p:sp>
      <p:sp>
        <p:nvSpPr>
          <p:cNvPr id="46139" name="Rectangle 59"/>
          <p:cNvSpPr>
            <a:spLocks noChangeArrowheads="1"/>
          </p:cNvSpPr>
          <p:nvPr/>
        </p:nvSpPr>
        <p:spPr bwMode="auto">
          <a:xfrm>
            <a:off x="7010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40" name="Rectangle 60"/>
          <p:cNvSpPr>
            <a:spLocks noChangeArrowheads="1"/>
          </p:cNvSpPr>
          <p:nvPr/>
        </p:nvSpPr>
        <p:spPr bwMode="auto">
          <a:xfrm>
            <a:off x="7924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41" name="Rectangle 61"/>
          <p:cNvSpPr>
            <a:spLocks noChangeArrowheads="1"/>
          </p:cNvSpPr>
          <p:nvPr/>
        </p:nvSpPr>
        <p:spPr bwMode="auto">
          <a:xfrm>
            <a:off x="8153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42" name="Rectangle 62"/>
          <p:cNvSpPr>
            <a:spLocks noChangeArrowheads="1"/>
          </p:cNvSpPr>
          <p:nvPr/>
        </p:nvSpPr>
        <p:spPr bwMode="auto">
          <a:xfrm>
            <a:off x="7239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43" name="AutoShape 63"/>
          <p:cNvSpPr>
            <a:spLocks/>
          </p:cNvSpPr>
          <p:nvPr/>
        </p:nvSpPr>
        <p:spPr bwMode="auto">
          <a:xfrm rot="-5400000">
            <a:off x="4800600" y="29718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4" name="Text Box 64"/>
          <p:cNvSpPr txBox="1">
            <a:spLocks noChangeArrowheads="1"/>
          </p:cNvSpPr>
          <p:nvPr/>
        </p:nvSpPr>
        <p:spPr bwMode="auto">
          <a:xfrm>
            <a:off x="3962400" y="3733800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  <p:sp>
        <p:nvSpPr>
          <p:cNvPr id="46145" name="AutoShape 65"/>
          <p:cNvSpPr>
            <a:spLocks/>
          </p:cNvSpPr>
          <p:nvPr/>
        </p:nvSpPr>
        <p:spPr bwMode="auto">
          <a:xfrm rot="-5400000">
            <a:off x="6172200" y="46482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6" name="Text Box 66"/>
          <p:cNvSpPr txBox="1">
            <a:spLocks noChangeArrowheads="1"/>
          </p:cNvSpPr>
          <p:nvPr/>
        </p:nvSpPr>
        <p:spPr bwMode="auto">
          <a:xfrm>
            <a:off x="5334000" y="5410200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086" grpId="0" animBg="1"/>
      <p:bldP spid="46087" grpId="0" animBg="1"/>
      <p:bldP spid="46088" grpId="0" animBg="1"/>
      <p:bldP spid="46089" grpId="0" animBg="1"/>
      <p:bldP spid="46090" grpId="0" animBg="1"/>
      <p:bldP spid="46091" grpId="0" animBg="1"/>
      <p:bldP spid="46092" grpId="0" animBg="1"/>
      <p:bldP spid="46094" grpId="0"/>
      <p:bldP spid="46095" grpId="0" animBg="1"/>
      <p:bldP spid="46096" grpId="0"/>
      <p:bldP spid="46097" grpId="0"/>
      <p:bldP spid="46098" grpId="0" animBg="1"/>
      <p:bldP spid="46108" grpId="0" animBg="1"/>
      <p:bldP spid="46109" grpId="0" animBg="1"/>
      <p:bldP spid="46110" grpId="0" animBg="1"/>
      <p:bldP spid="46111" grpId="0" animBg="1"/>
      <p:bldP spid="46112" grpId="0" animBg="1"/>
      <p:bldP spid="46113" grpId="0" animBg="1"/>
      <p:bldP spid="46114" grpId="0" animBg="1"/>
      <p:bldP spid="46115" grpId="0" animBg="1"/>
      <p:bldP spid="46116" grpId="0"/>
      <p:bldP spid="46117" grpId="0"/>
      <p:bldP spid="46118" grpId="0" animBg="1"/>
      <p:bldP spid="46119" grpId="0" animBg="1"/>
      <p:bldP spid="46138" grpId="0"/>
      <p:bldP spid="46139" grpId="0" animBg="1"/>
      <p:bldP spid="46140" grpId="0" animBg="1"/>
      <p:bldP spid="46141" grpId="0" animBg="1"/>
      <p:bldP spid="46142" grpId="0" animBg="1"/>
      <p:bldP spid="46143" grpId="0" animBg="1"/>
      <p:bldP spid="46144" grpId="0"/>
      <p:bldP spid="46145" grpId="0" animBg="1"/>
      <p:bldP spid="4614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381000" y="3451225"/>
            <a:ext cx="4495800" cy="2308324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testl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L4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L3: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sarl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$3,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L4: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addl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$7,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L3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7924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Compiled Signed Division Code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876800" y="4984750"/>
            <a:ext cx="4267200" cy="11874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Uses arithmetic shift for </a:t>
            </a:r>
            <a:r>
              <a:rPr lang="en-US" dirty="0" err="1" smtClean="0"/>
              <a:t>int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For Java Users </a:t>
            </a:r>
          </a:p>
          <a:p>
            <a:pPr lvl="1" eaLnBrk="1" hangingPunct="1">
              <a:defRPr/>
            </a:pPr>
            <a:r>
              <a:rPr lang="en-US" dirty="0" err="1" smtClean="0"/>
              <a:t>Arith</a:t>
            </a:r>
            <a:r>
              <a:rPr lang="en-US" dirty="0" smtClean="0"/>
              <a:t>. shift written as </a:t>
            </a:r>
            <a:r>
              <a:rPr lang="en-US" dirty="0" smtClean="0">
                <a:latin typeface="Courier New" pitchFamily="49" charset="0"/>
              </a:rPr>
              <a:t>&gt;&gt;</a:t>
            </a:r>
          </a:p>
          <a:p>
            <a:pPr lvl="1" eaLnBrk="1" hangingPunct="1">
              <a:defRPr/>
            </a:pPr>
            <a:endParaRPr lang="en-US" dirty="0" smtClean="0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3886200" cy="1200329"/>
          </a:xfrm>
          <a:prstGeom prst="rect">
            <a:avLst/>
          </a:prstGeom>
          <a:solidFill>
            <a:srgbClr val="E0F4E3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 idiv8(int x)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  return x/8;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486400" y="3451225"/>
            <a:ext cx="3352800" cy="1200329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if x &lt; 0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x += 7;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# Arithmetic shift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x &gt;&gt; 3;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04800" y="1219200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304800" y="3048000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5410200" y="3028890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Arithmetic: Basic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Addition:</a:t>
            </a:r>
          </a:p>
          <a:p>
            <a:pPr lvl="1"/>
            <a:r>
              <a:rPr lang="en-US" dirty="0" smtClean="0"/>
              <a:t>Unsigned/signed: Normal addition followed by truncate,</a:t>
            </a:r>
            <a:br>
              <a:rPr lang="en-US" dirty="0" smtClean="0"/>
            </a:br>
            <a:r>
              <a:rPr lang="en-US" dirty="0" smtClean="0"/>
              <a:t>same operation on bit level</a:t>
            </a:r>
          </a:p>
          <a:p>
            <a:pPr lvl="1"/>
            <a:r>
              <a:rPr lang="en-US" dirty="0" smtClean="0"/>
              <a:t>Unsigned: addition mod 2</a:t>
            </a:r>
            <a:r>
              <a:rPr lang="en-US" baseline="30000" dirty="0" smtClean="0"/>
              <a:t>w</a:t>
            </a:r>
          </a:p>
          <a:p>
            <a:pPr lvl="2"/>
            <a:r>
              <a:rPr lang="en-US" dirty="0" smtClean="0"/>
              <a:t>Mathematical addition + possible subtraction of 2w</a:t>
            </a:r>
          </a:p>
          <a:p>
            <a:pPr lvl="1"/>
            <a:r>
              <a:rPr lang="en-US" dirty="0" smtClean="0"/>
              <a:t>Signed: modified addition mod 2</a:t>
            </a:r>
            <a:r>
              <a:rPr lang="en-US" baseline="30000" dirty="0" smtClean="0"/>
              <a:t>w </a:t>
            </a:r>
            <a:r>
              <a:rPr lang="en-US" dirty="0" smtClean="0"/>
              <a:t>(result in proper range)</a:t>
            </a:r>
            <a:endParaRPr lang="en-US" baseline="30000" dirty="0" smtClean="0"/>
          </a:p>
          <a:p>
            <a:pPr lvl="2"/>
            <a:r>
              <a:rPr lang="en-US" dirty="0" smtClean="0"/>
              <a:t>Mathematical addition + possible addition or subtraction of 2w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Multiplication:</a:t>
            </a:r>
          </a:p>
          <a:p>
            <a:pPr lvl="1"/>
            <a:r>
              <a:rPr lang="en-US" dirty="0" smtClean="0"/>
              <a:t>Unsigned/signed: Normal multiplication followed by truncate, same operation on bit level</a:t>
            </a:r>
          </a:p>
          <a:p>
            <a:pPr lvl="1"/>
            <a:r>
              <a:rPr lang="en-US" dirty="0" smtClean="0"/>
              <a:t>Unsigned: multiplication mod 2</a:t>
            </a:r>
            <a:r>
              <a:rPr lang="en-US" baseline="30000" dirty="0" smtClean="0"/>
              <a:t>w</a:t>
            </a:r>
          </a:p>
          <a:p>
            <a:pPr lvl="1"/>
            <a:r>
              <a:rPr lang="en-US" dirty="0" smtClean="0"/>
              <a:t>Signed: modified multiplication mod 2</a:t>
            </a:r>
            <a:r>
              <a:rPr lang="en-US" baseline="30000" dirty="0" smtClean="0"/>
              <a:t>w </a:t>
            </a:r>
            <a:r>
              <a:rPr lang="en-US" dirty="0" smtClean="0"/>
              <a:t>(result in proper range)</a:t>
            </a:r>
            <a:endParaRPr lang="en-US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Arithmetic: Basic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Unsigned </a:t>
            </a:r>
            <a:r>
              <a:rPr lang="en-US" dirty="0" err="1" smtClean="0"/>
              <a:t>ints</a:t>
            </a:r>
            <a:r>
              <a:rPr lang="en-US" dirty="0" smtClean="0"/>
              <a:t>, 2’s complement </a:t>
            </a:r>
            <a:r>
              <a:rPr lang="en-US" dirty="0" err="1" smtClean="0"/>
              <a:t>ints</a:t>
            </a:r>
            <a:r>
              <a:rPr lang="en-US" dirty="0" smtClean="0"/>
              <a:t> are isomorphic rings: isomorphism = casting</a:t>
            </a:r>
          </a:p>
          <a:p>
            <a:endParaRPr lang="en-US" dirty="0" smtClean="0"/>
          </a:p>
          <a:p>
            <a:r>
              <a:rPr lang="en-US" dirty="0" smtClean="0"/>
              <a:t>Left shift</a:t>
            </a:r>
          </a:p>
          <a:p>
            <a:pPr lvl="1"/>
            <a:r>
              <a:rPr lang="en-US" dirty="0" smtClean="0"/>
              <a:t>Unsigned/signed: multiplication by 2</a:t>
            </a:r>
            <a:r>
              <a:rPr lang="en-US" baseline="30000" dirty="0" smtClean="0"/>
              <a:t>k</a:t>
            </a:r>
          </a:p>
          <a:p>
            <a:pPr lvl="1"/>
            <a:r>
              <a:rPr lang="en-US" dirty="0" smtClean="0"/>
              <a:t>Always logical shift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Right shift</a:t>
            </a:r>
          </a:p>
          <a:p>
            <a:pPr lvl="1"/>
            <a:r>
              <a:rPr lang="en-US" dirty="0" smtClean="0"/>
              <a:t>Unsigned: logical shift, div (division + round to zero) by 2</a:t>
            </a:r>
            <a:r>
              <a:rPr lang="en-US" baseline="30000" dirty="0" smtClean="0"/>
              <a:t>k</a:t>
            </a:r>
          </a:p>
          <a:p>
            <a:pPr lvl="1"/>
            <a:r>
              <a:rPr lang="en-US" dirty="0" smtClean="0"/>
              <a:t>Signed: arithmetic shift</a:t>
            </a:r>
          </a:p>
          <a:p>
            <a:pPr lvl="2"/>
            <a:r>
              <a:rPr lang="en-US" dirty="0" smtClean="0"/>
              <a:t>Positive numbers: div (division + round to zero) by 2</a:t>
            </a:r>
            <a:r>
              <a:rPr lang="en-US" baseline="30000" dirty="0" smtClean="0"/>
              <a:t>k</a:t>
            </a:r>
          </a:p>
          <a:p>
            <a:pPr lvl="2"/>
            <a:r>
              <a:rPr lang="en-US" dirty="0" smtClean="0"/>
              <a:t>Negative numbers: div (division + round away from zero) by 2</a:t>
            </a:r>
            <a:r>
              <a:rPr lang="en-US" baseline="30000" dirty="0" smtClean="0"/>
              <a:t>k</a:t>
            </a:r>
            <a:br>
              <a:rPr lang="en-US" baseline="30000" dirty="0" smtClean="0"/>
            </a:br>
            <a:r>
              <a:rPr lang="en-US" dirty="0" smtClean="0"/>
              <a:t>Use biasing to fix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Conversion, casting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Expanding, truncating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587375"/>
            <a:ext cx="839311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Properties of Unsigned Arithmetic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Unsigned Multiplication with Addition Forms Commutative Ring</a:t>
            </a:r>
          </a:p>
          <a:p>
            <a:pPr lvl="1" eaLnBrk="1" hangingPunct="1">
              <a:defRPr/>
            </a:pPr>
            <a:r>
              <a:rPr lang="en-US" dirty="0" smtClean="0"/>
              <a:t>Addition is commutative group</a:t>
            </a:r>
          </a:p>
          <a:p>
            <a:pPr lvl="1" eaLnBrk="1" hangingPunct="1">
              <a:defRPr/>
            </a:pPr>
            <a:r>
              <a:rPr lang="en-US" dirty="0" smtClean="0"/>
              <a:t>Closed under multiplication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smtClean="0"/>
              <a:t>0  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 </a:t>
            </a: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  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 2</a:t>
            </a:r>
            <a:r>
              <a:rPr lang="en-US" i="1" baseline="30000" dirty="0" smtClean="0"/>
              <a:t>w</a:t>
            </a:r>
            <a:r>
              <a:rPr lang="en-US" dirty="0" smtClean="0"/>
              <a:t> –1</a:t>
            </a:r>
          </a:p>
          <a:p>
            <a:pPr lvl="1" eaLnBrk="1" hangingPunct="1">
              <a:defRPr/>
            </a:pPr>
            <a:r>
              <a:rPr lang="en-US" dirty="0" smtClean="0"/>
              <a:t>Multiplication Commutative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  =   </a:t>
            </a: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 , </a:t>
            </a:r>
            <a:r>
              <a:rPr lang="en-US" i="1" dirty="0" smtClean="0"/>
              <a:t>u</a:t>
            </a:r>
            <a:r>
              <a:rPr lang="en-US" dirty="0" smtClean="0"/>
              <a:t>)</a:t>
            </a:r>
          </a:p>
          <a:p>
            <a:pPr lvl="1" eaLnBrk="1" hangingPunct="1">
              <a:defRPr/>
            </a:pPr>
            <a:r>
              <a:rPr lang="en-US" dirty="0" smtClean="0"/>
              <a:t>Multiplication is Associative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))  =   </a:t>
            </a: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i="1" dirty="0" smtClean="0"/>
              <a:t>u</a:t>
            </a:r>
            <a:r>
              <a:rPr lang="en-US" dirty="0" smtClean="0"/>
              <a:t> ), </a:t>
            </a:r>
            <a:r>
              <a:rPr lang="en-US" i="1" dirty="0" smtClean="0"/>
              <a:t>v</a:t>
            </a:r>
            <a:r>
              <a:rPr lang="en-US" dirty="0" smtClean="0"/>
              <a:t>)</a:t>
            </a:r>
          </a:p>
          <a:p>
            <a:pPr lvl="1" eaLnBrk="1" hangingPunct="1">
              <a:defRPr/>
            </a:pPr>
            <a:r>
              <a:rPr lang="en-US" dirty="0" smtClean="0"/>
              <a:t>1 is multiplicative identity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1)  =  </a:t>
            </a:r>
            <a:r>
              <a:rPr lang="en-US" i="1" dirty="0" smtClean="0"/>
              <a:t>u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Multiplication distributes over </a:t>
            </a:r>
            <a:r>
              <a:rPr lang="en-US" dirty="0" err="1" smtClean="0"/>
              <a:t>addtion</a:t>
            </a:r>
            <a:endParaRPr lang="en-US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))  =   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i="1" dirty="0" smtClean="0"/>
              <a:t>u</a:t>
            </a:r>
            <a:r>
              <a:rPr lang="en-US" dirty="0" smtClean="0"/>
              <a:t> ), </a:t>
            </a: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i="1" dirty="0" smtClean="0"/>
              <a:t>v</a:t>
            </a:r>
            <a:r>
              <a:rPr lang="en-US" dirty="0" smtClean="0"/>
              <a:t>))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7550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Properties of Two’s Comp. Arithmetic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6800" cy="5224463"/>
          </a:xfrm>
        </p:spPr>
        <p:txBody>
          <a:bodyPr lIns="90487" tIns="44450" rIns="90487" bIns="44450"/>
          <a:lstStyle/>
          <a:p>
            <a:pPr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Isomorphic Algebras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Unsigned multiplication and addition</a:t>
            </a:r>
          </a:p>
          <a:p>
            <a:pPr lvl="2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Truncating to </a:t>
            </a:r>
            <a:r>
              <a:rPr lang="en-US" i="1" dirty="0" smtClean="0"/>
              <a:t>w</a:t>
            </a:r>
            <a:r>
              <a:rPr lang="en-US" dirty="0" smtClean="0"/>
              <a:t> bits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Two’s complement multiplication and addition</a:t>
            </a:r>
          </a:p>
          <a:p>
            <a:pPr lvl="2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Truncating to </a:t>
            </a:r>
            <a:r>
              <a:rPr lang="en-US" i="1" dirty="0" smtClean="0"/>
              <a:t>w</a:t>
            </a:r>
            <a:r>
              <a:rPr lang="en-US" dirty="0" smtClean="0"/>
              <a:t> bits</a:t>
            </a:r>
          </a:p>
          <a:p>
            <a:pPr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Both Form Rings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Isomorphic to ring of integers mod </a:t>
            </a:r>
            <a:r>
              <a:rPr lang="en-US" b="0" dirty="0" smtClean="0"/>
              <a:t>2</a:t>
            </a:r>
            <a:r>
              <a:rPr lang="en-US" b="0" i="1" baseline="30000" dirty="0" smtClean="0"/>
              <a:t>w</a:t>
            </a:r>
            <a:endParaRPr lang="en-US" dirty="0" smtClean="0"/>
          </a:p>
          <a:p>
            <a:pPr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Comparison to (Mathematical) Integer Arithmetic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Both are rings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Integers obey ordering properties, e.g.,</a:t>
            </a:r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i="1" dirty="0" smtClean="0"/>
              <a:t>u</a:t>
            </a:r>
            <a:r>
              <a:rPr lang="en-US" dirty="0" smtClean="0"/>
              <a:t> &gt; 0	</a:t>
            </a:r>
            <a:r>
              <a:rPr lang="en-US" dirty="0" smtClean="0">
                <a:sym typeface="Symbol" pitchFamily="18" charset="2"/>
              </a:rPr>
              <a:t></a:t>
            </a:r>
            <a:r>
              <a:rPr lang="en-US" dirty="0" smtClean="0"/>
              <a:t>	</a:t>
            </a:r>
            <a:r>
              <a:rPr lang="en-US" i="1" dirty="0" smtClean="0"/>
              <a:t>u</a:t>
            </a:r>
            <a:r>
              <a:rPr lang="en-US" dirty="0" smtClean="0"/>
              <a:t> + </a:t>
            </a:r>
            <a:r>
              <a:rPr lang="en-US" i="1" dirty="0" smtClean="0"/>
              <a:t>v</a:t>
            </a:r>
            <a:r>
              <a:rPr lang="en-US" dirty="0" smtClean="0"/>
              <a:t> &gt; </a:t>
            </a:r>
            <a:r>
              <a:rPr lang="en-US" i="1" dirty="0" smtClean="0"/>
              <a:t>v</a:t>
            </a:r>
            <a:endParaRPr lang="en-US" dirty="0" smtClean="0"/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i="1" dirty="0" smtClean="0"/>
              <a:t>u</a:t>
            </a:r>
            <a:r>
              <a:rPr lang="en-US" dirty="0" smtClean="0"/>
              <a:t> &gt; 0, </a:t>
            </a:r>
            <a:r>
              <a:rPr lang="en-US" i="1" dirty="0" smtClean="0"/>
              <a:t>v</a:t>
            </a:r>
            <a:r>
              <a:rPr lang="en-US" dirty="0" smtClean="0"/>
              <a:t> &gt; 0	</a:t>
            </a:r>
            <a:r>
              <a:rPr lang="en-US" dirty="0" smtClean="0">
                <a:sym typeface="Symbol" pitchFamily="18" charset="2"/>
              </a:rPr>
              <a:t></a:t>
            </a:r>
            <a:r>
              <a:rPr lang="en-US" dirty="0" smtClean="0"/>
              <a:t>	</a:t>
            </a:r>
            <a:r>
              <a:rPr lang="en-US" i="1" dirty="0" smtClean="0"/>
              <a:t>u</a:t>
            </a:r>
            <a:r>
              <a:rPr lang="en-US" dirty="0" smtClean="0"/>
              <a:t> · </a:t>
            </a:r>
            <a:r>
              <a:rPr lang="en-US" i="1" dirty="0" smtClean="0"/>
              <a:t>v</a:t>
            </a:r>
            <a:r>
              <a:rPr lang="en-US" dirty="0" smtClean="0"/>
              <a:t> &gt; 0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These properties are not obeyed by two’s comp. arithmetic</a:t>
            </a:r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i="1" dirty="0" err="1" smtClean="0"/>
              <a:t>TMax</a:t>
            </a:r>
            <a:r>
              <a:rPr lang="en-US" b="0" dirty="0" smtClean="0">
                <a:latin typeface="Courier New" pitchFamily="49" charset="0"/>
              </a:rPr>
              <a:t> + 1	==	</a:t>
            </a:r>
            <a:r>
              <a:rPr lang="en-US" i="1" dirty="0" err="1" smtClean="0"/>
              <a:t>TMin</a:t>
            </a:r>
            <a:endParaRPr lang="en-US" b="0" dirty="0" smtClean="0">
              <a:latin typeface="Courier New" pitchFamily="49" charset="0"/>
            </a:endParaRPr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b="0" dirty="0" smtClean="0">
                <a:latin typeface="Courier New" pitchFamily="49" charset="0"/>
              </a:rPr>
              <a:t>15213 * 30426	==	-10030	</a:t>
            </a:r>
            <a:r>
              <a:rPr lang="en-US" b="0" dirty="0" smtClean="0"/>
              <a:t>(16-bit words)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Why Should I Use Unsigned?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 smtClean="0"/>
              <a:t>Don’t</a:t>
            </a:r>
            <a:r>
              <a:rPr lang="en-US" dirty="0" smtClean="0"/>
              <a:t> Use Just Because Number Nonnegative</a:t>
            </a:r>
          </a:p>
          <a:p>
            <a:pPr lvl="1" eaLnBrk="1" hangingPunct="1">
              <a:defRPr/>
            </a:pPr>
            <a:r>
              <a:rPr lang="en-US" dirty="0" smtClean="0"/>
              <a:t>Easy to make mistakes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unsigned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for (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= cnt-2;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&gt;= 0;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  a[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] += a[i+1];</a:t>
            </a:r>
          </a:p>
          <a:p>
            <a:pPr lvl="1" eaLnBrk="1" hangingPunct="1">
              <a:defRPr/>
            </a:pPr>
            <a:r>
              <a:rPr lang="en-US" dirty="0" smtClean="0"/>
              <a:t>Can be very subtle</a:t>
            </a:r>
          </a:p>
          <a:p>
            <a:pPr lvl="2"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#define DELTA </a:t>
            </a:r>
            <a:r>
              <a:rPr lang="en-US" sz="1800" b="1" dirty="0" err="1" smtClean="0">
                <a:latin typeface="Courier New" pitchFamily="49" charset="0"/>
              </a:rPr>
              <a:t>sizeof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)</a:t>
            </a:r>
          </a:p>
          <a:p>
            <a:pPr lvl="2"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for (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= CNT;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-DELTA &gt;= 0;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-= DELTA)</a:t>
            </a:r>
          </a:p>
          <a:p>
            <a:pPr lvl="2"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  . . .</a:t>
            </a:r>
          </a:p>
          <a:p>
            <a:pPr eaLnBrk="1" hangingPunct="1">
              <a:defRPr/>
            </a:pPr>
            <a:r>
              <a:rPr lang="en-US" i="1" dirty="0" smtClean="0"/>
              <a:t>Do</a:t>
            </a:r>
            <a:r>
              <a:rPr lang="en-US" dirty="0" smtClean="0"/>
              <a:t> Use When Performing Modular Arithmetic</a:t>
            </a:r>
          </a:p>
          <a:p>
            <a:pPr lvl="1" eaLnBrk="1" hangingPunct="1">
              <a:defRPr/>
            </a:pPr>
            <a:r>
              <a:rPr lang="en-US" dirty="0" err="1" smtClean="0"/>
              <a:t>Multiprecision</a:t>
            </a:r>
            <a:r>
              <a:rPr lang="en-US" dirty="0" smtClean="0"/>
              <a:t> arithmetic</a:t>
            </a:r>
          </a:p>
          <a:p>
            <a:pPr eaLnBrk="1" hangingPunct="1">
              <a:defRPr/>
            </a:pPr>
            <a:r>
              <a:rPr lang="en-US" i="1" dirty="0" smtClean="0"/>
              <a:t>Do</a:t>
            </a:r>
            <a:r>
              <a:rPr lang="en-US" dirty="0" smtClean="0"/>
              <a:t> Use When Using Bits to Represent Sets</a:t>
            </a:r>
          </a:p>
          <a:p>
            <a:pPr lvl="1" eaLnBrk="1" hangingPunct="1">
              <a:defRPr/>
            </a:pPr>
            <a:r>
              <a:rPr lang="en-US" dirty="0" smtClean="0"/>
              <a:t>Logical right shift, no sign extension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Integer C Puzzles</a:t>
            </a: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3581400" y="1447800"/>
            <a:ext cx="5257800" cy="482952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/>
              <a:t>x &lt; 0	</a:t>
            </a:r>
            <a:r>
              <a:rPr lang="en-US" sz="2000" dirty="0">
                <a:latin typeface="Symbol" pitchFamily="18" charset="2"/>
              </a:rPr>
              <a:t></a:t>
            </a:r>
            <a:r>
              <a:rPr lang="en-US" sz="2000" dirty="0"/>
              <a:t>	((x*2) &lt; 0)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 err="1"/>
              <a:t>ux</a:t>
            </a:r>
            <a:r>
              <a:rPr lang="en-US" sz="2000" dirty="0"/>
              <a:t>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/>
              <a:t>x &amp; 7 == 7	</a:t>
            </a:r>
            <a:r>
              <a:rPr lang="en-US" sz="2000" dirty="0">
                <a:latin typeface="Symbol" pitchFamily="18" charset="2"/>
              </a:rPr>
              <a:t></a:t>
            </a:r>
            <a:r>
              <a:rPr lang="en-US" sz="2000" dirty="0"/>
              <a:t>	(x&lt;&lt;30) &lt;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 err="1"/>
              <a:t>ux</a:t>
            </a:r>
            <a:r>
              <a:rPr lang="en-US" sz="2000" dirty="0"/>
              <a:t> &gt; -1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/>
              <a:t>x &gt; y	</a:t>
            </a:r>
            <a:r>
              <a:rPr lang="en-US" sz="2000" dirty="0">
                <a:latin typeface="Symbol" pitchFamily="18" charset="2"/>
              </a:rPr>
              <a:t></a:t>
            </a:r>
            <a:r>
              <a:rPr lang="en-US" sz="2000" dirty="0"/>
              <a:t>	-x &lt; -y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/>
              <a:t>x * x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/>
              <a:t>x &gt; 0 &amp;&amp; y &gt; 0	</a:t>
            </a:r>
            <a:r>
              <a:rPr lang="en-US" sz="2000" dirty="0">
                <a:latin typeface="Symbol" pitchFamily="18" charset="2"/>
              </a:rPr>
              <a:t></a:t>
            </a:r>
            <a:r>
              <a:rPr lang="en-US" sz="2000" dirty="0"/>
              <a:t>	x + y &gt;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/>
              <a:t>x &gt;= 0	 </a:t>
            </a:r>
            <a:r>
              <a:rPr lang="en-US" sz="2000" dirty="0">
                <a:latin typeface="Symbol" pitchFamily="18" charset="2"/>
              </a:rPr>
              <a:t></a:t>
            </a:r>
            <a:r>
              <a:rPr lang="en-US" sz="2000" dirty="0"/>
              <a:t>	-x &lt;=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/>
              <a:t>x &lt;= 0	 </a:t>
            </a:r>
            <a:r>
              <a:rPr lang="en-US" sz="2000" dirty="0">
                <a:latin typeface="Symbol" pitchFamily="18" charset="2"/>
              </a:rPr>
              <a:t></a:t>
            </a:r>
            <a:r>
              <a:rPr lang="en-US" sz="2000" dirty="0"/>
              <a:t>	-x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 smtClean="0"/>
              <a:t>(x|-x)&gt;&gt;31 == -1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 err="1" smtClean="0"/>
              <a:t>ux</a:t>
            </a:r>
            <a:r>
              <a:rPr lang="en-US" sz="2000" dirty="0" smtClean="0"/>
              <a:t> </a:t>
            </a:r>
            <a:r>
              <a:rPr lang="en-US" sz="2000" dirty="0"/>
              <a:t>&gt;&gt; 3 == </a:t>
            </a:r>
            <a:r>
              <a:rPr lang="en-US" sz="2000" dirty="0" err="1"/>
              <a:t>ux</a:t>
            </a:r>
            <a:r>
              <a:rPr lang="en-US" sz="2000" dirty="0"/>
              <a:t>/8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/>
              <a:t>x &gt;&gt; 3 == x/8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400300" algn="l"/>
                <a:tab pos="2857500" algn="l"/>
                <a:tab pos="3086100" algn="l"/>
                <a:tab pos="5829300" algn="r"/>
              </a:tabLst>
            </a:pPr>
            <a:r>
              <a:rPr lang="en-US" sz="2000" dirty="0"/>
              <a:t>x &amp; (x-1) != 0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457200" y="4191000"/>
            <a:ext cx="2613025" cy="1782539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alibri" pitchFamily="34" charset="0"/>
              </a:rPr>
              <a:t>int</a:t>
            </a:r>
            <a:r>
              <a:rPr lang="en-US" sz="2000" dirty="0">
                <a:latin typeface="Calibri" pitchFamily="34" charset="0"/>
              </a:rPr>
              <a:t> x = </a:t>
            </a:r>
            <a:r>
              <a:rPr lang="en-US" sz="2000" dirty="0" err="1">
                <a:latin typeface="Calibri" pitchFamily="34" charset="0"/>
              </a:rPr>
              <a:t>foo</a:t>
            </a:r>
            <a:r>
              <a:rPr lang="en-US" sz="2000" dirty="0">
                <a:latin typeface="Calibri" pitchFamily="34" charset="0"/>
              </a:rPr>
              <a:t>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alibri" pitchFamily="34" charset="0"/>
              </a:rPr>
              <a:t>int</a:t>
            </a:r>
            <a:r>
              <a:rPr lang="en-US" sz="2000" dirty="0">
                <a:latin typeface="Calibri" pitchFamily="34" charset="0"/>
              </a:rPr>
              <a:t> y = bar();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alibri" pitchFamily="34" charset="0"/>
              </a:rPr>
              <a:t>unsigned </a:t>
            </a:r>
            <a:r>
              <a:rPr lang="en-US" sz="2000" dirty="0" err="1">
                <a:latin typeface="Calibri" pitchFamily="34" charset="0"/>
              </a:rPr>
              <a:t>ux</a:t>
            </a:r>
            <a:r>
              <a:rPr lang="en-US" sz="2000" dirty="0">
                <a:latin typeface="Calibri" pitchFamily="34" charset="0"/>
              </a:rPr>
              <a:t> = x;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alibri" pitchFamily="34" charset="0"/>
              </a:rPr>
              <a:t>unsigned </a:t>
            </a:r>
            <a:r>
              <a:rPr lang="en-US" sz="2000" dirty="0" err="1">
                <a:latin typeface="Calibri" pitchFamily="34" charset="0"/>
              </a:rPr>
              <a:t>uy</a:t>
            </a:r>
            <a:r>
              <a:rPr lang="en-US" sz="2000" dirty="0">
                <a:latin typeface="Calibri" pitchFamily="34" charset="0"/>
              </a:rPr>
              <a:t> = y;</a:t>
            </a:r>
          </a:p>
        </p:txBody>
      </p: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914400" y="3657600"/>
            <a:ext cx="177093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Initialization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Data 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/>
        </p:nvGraphicFramePr>
        <p:xfrm>
          <a:off x="1549400" y="1524000"/>
          <a:ext cx="6032500" cy="4622800"/>
        </p:xfrm>
        <a:graphic>
          <a:graphicData uri="http://schemas.openxmlformats.org/drawingml/2006/table">
            <a:tbl>
              <a:tblPr/>
              <a:tblGrid>
                <a:gridCol w="1651000"/>
                <a:gridCol w="1460500"/>
                <a:gridCol w="1460500"/>
                <a:gridCol w="1460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 Bold" charset="0"/>
                          <a:ea typeface="Arial Narrow Bold" charset="0"/>
                          <a:cs typeface="Arial Narrow Bold" charset="0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 Bold" charset="0"/>
                          <a:ea typeface="Arial Narrow Bold" charset="0"/>
                          <a:cs typeface="Arial Narrow Bold" charset="0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 Bold" charset="0"/>
                          <a:ea typeface="Arial Narrow Bold" charset="0"/>
                          <a:cs typeface="Arial Narrow Bold" charset="0"/>
                          <a:sym typeface="Arial Narrow Bold" charset="0"/>
                        </a:rPr>
                        <a:t>Intel IA32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 Bold" charset="0"/>
                          <a:ea typeface="Arial Narrow Bold" charset="0"/>
                          <a:cs typeface="Arial Narrow Bold" charset="0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int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long 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10/12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 Ordering</a:t>
            </a:r>
          </a:p>
        </p:txBody>
      </p:sp>
      <p:sp>
        <p:nvSpPr>
          <p:cNvPr id="4813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How should bytes within a multi-byte word be ordered in memory?</a:t>
            </a:r>
          </a:p>
          <a:p>
            <a:pPr eaLnBrk="1" hangingPunct="1"/>
            <a:r>
              <a:rPr lang="en-US"/>
              <a:t>Conventions</a:t>
            </a:r>
          </a:p>
          <a:p>
            <a:pPr marL="552450" lvl="1" eaLnBrk="1" hangingPunct="1"/>
            <a:r>
              <a:rPr lang="en-US"/>
              <a:t>Big Endian: Sun, PPC Mac, Internet</a:t>
            </a:r>
          </a:p>
          <a:p>
            <a:pPr marL="838200" lvl="2" eaLnBrk="1" hangingPunct="1"/>
            <a:r>
              <a:rPr lang="en-US"/>
              <a:t>Least significant byte has highest address</a:t>
            </a:r>
          </a:p>
          <a:p>
            <a:pPr marL="552450" lvl="1" eaLnBrk="1" hangingPunct="1"/>
            <a:r>
              <a:rPr lang="en-US"/>
              <a:t>Little Endian: x86</a:t>
            </a:r>
          </a:p>
          <a:p>
            <a:pPr marL="838200" lvl="2" eaLnBrk="1" hangingPunct="1"/>
            <a:r>
              <a:rPr lang="en-US"/>
              <a:t>Least significant byte has lowest address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2832</TotalTime>
  <Words>6208</Words>
  <Application>Microsoft Macintosh PowerPoint</Application>
  <PresentationFormat>On-screen Show (4:3)</PresentationFormat>
  <Paragraphs>1624</Paragraphs>
  <Slides>79</Slides>
  <Notes>58</Notes>
  <HiddenSlides>0</HiddenSlides>
  <MMClips>0</MMClips>
  <ScaleCrop>false</ScaleCrop>
  <HeadingPairs>
    <vt:vector size="6" baseType="variant">
      <vt:variant>
        <vt:lpstr>Design Template</vt:lpstr>
      </vt:variant>
      <vt:variant>
        <vt:i4>3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79</vt:i4>
      </vt:variant>
    </vt:vector>
  </HeadingPairs>
  <TitlesOfParts>
    <vt:vector size="86" baseType="lpstr">
      <vt:lpstr>template2007</vt:lpstr>
      <vt:lpstr>Title and Content</vt:lpstr>
      <vt:lpstr>Title Only</vt:lpstr>
      <vt:lpstr>Equation</vt:lpstr>
      <vt:lpstr>Document</vt:lpstr>
      <vt:lpstr>Microsoft Equation</vt:lpstr>
      <vt:lpstr>Chart</vt:lpstr>
      <vt:lpstr>Bits, Bytes, and Integers  15-213: Introduction to Computer Systems 2nd Lecture, Aug. 26, 2010</vt:lpstr>
      <vt:lpstr>Today: Bits, Bytes, and Integers</vt:lpstr>
      <vt:lpstr>Binary Representations</vt:lpstr>
      <vt:lpstr>Encoding Byte Values</vt:lpstr>
      <vt:lpstr>Byte-Oriented Memory Organization</vt:lpstr>
      <vt:lpstr>Machine Words</vt:lpstr>
      <vt:lpstr>Word-Oriented Memory Organization</vt:lpstr>
      <vt:lpstr>Data Representations</vt:lpstr>
      <vt:lpstr>Byte Ordering</vt:lpstr>
      <vt:lpstr>Byte Ordering Example</vt:lpstr>
      <vt:lpstr>Reading Byte-Reversed Listings</vt:lpstr>
      <vt:lpstr>Examining Data Representations</vt:lpstr>
      <vt:lpstr>show_bytes Execution Example</vt:lpstr>
      <vt:lpstr>Representing Integers</vt:lpstr>
      <vt:lpstr>Representing Pointers</vt:lpstr>
      <vt:lpstr>Representing Strings</vt:lpstr>
      <vt:lpstr>Today: Bits, Bytes, and Integers</vt:lpstr>
      <vt:lpstr>Boolean Algebra</vt:lpstr>
      <vt:lpstr>Application of Boolean Algebra</vt:lpstr>
      <vt:lpstr>General Boolean Algebras</vt:lpstr>
      <vt:lpstr>Representing &amp; Manipulating Sets</vt:lpstr>
      <vt:lpstr>Bit-Level Operations in C</vt:lpstr>
      <vt:lpstr>Contrast: Logic Operations in C</vt:lpstr>
      <vt:lpstr>Shift Operations</vt:lpstr>
      <vt:lpstr>Today: Bits, Bytes, and Integers</vt:lpstr>
      <vt:lpstr>Encoding Integers</vt:lpstr>
      <vt:lpstr>Encoding Example (Cont.)</vt:lpstr>
      <vt:lpstr>Numeric Ranges</vt:lpstr>
      <vt:lpstr>Values for Different Word Sizes</vt:lpstr>
      <vt:lpstr>Unsigned &amp; Signed Numeric Values</vt:lpstr>
      <vt:lpstr>Today: Bits, Bytes, and Integers</vt:lpstr>
      <vt:lpstr>Mapping Between Signed &amp; Unsigned</vt:lpstr>
      <vt:lpstr>Mapping Signed  Unsigned</vt:lpstr>
      <vt:lpstr>Mapping Signed  Unsigned</vt:lpstr>
      <vt:lpstr>Relation between Signed &amp; Unsigned</vt:lpstr>
      <vt:lpstr>Conversion Visualized</vt:lpstr>
      <vt:lpstr>Signed vs. Unsigned in C</vt:lpstr>
      <vt:lpstr>Casting Surprises</vt:lpstr>
      <vt:lpstr>Code Security Example</vt:lpstr>
      <vt:lpstr>Typical Usage</vt:lpstr>
      <vt:lpstr>Malicious Usage</vt:lpstr>
      <vt:lpstr>Summary Casting Signed ↔ Unsigned: Basic Rules</vt:lpstr>
      <vt:lpstr>Today: Bits, Bytes, and Integers</vt:lpstr>
      <vt:lpstr>Sign Extension</vt:lpstr>
      <vt:lpstr>Sign Extension Example</vt:lpstr>
      <vt:lpstr>Summary: Expanding, Truncating: Basic Rules</vt:lpstr>
      <vt:lpstr>Today: Bits, Bytes, and Integers</vt:lpstr>
      <vt:lpstr>Negation: Complement &amp; Increment</vt:lpstr>
      <vt:lpstr>Complement &amp; Increment Examples</vt:lpstr>
      <vt:lpstr>Unsigned Addition</vt:lpstr>
      <vt:lpstr>Visualizing (Mathematical) Integer Addition</vt:lpstr>
      <vt:lpstr>Visualizing Unsigned Addition</vt:lpstr>
      <vt:lpstr>Mathematical Properties</vt:lpstr>
      <vt:lpstr>Two’s Complement Addition</vt:lpstr>
      <vt:lpstr>TAdd Overflow</vt:lpstr>
      <vt:lpstr>Visualizing 2’s Complement Addition</vt:lpstr>
      <vt:lpstr>Characterizing TAdd</vt:lpstr>
      <vt:lpstr>Mathematical Properties of TAdd</vt:lpstr>
      <vt:lpstr>Multiplication</vt:lpstr>
      <vt:lpstr>Unsigned Multiplication in C</vt:lpstr>
      <vt:lpstr>Code Security Example #2</vt:lpstr>
      <vt:lpstr>XDR Code</vt:lpstr>
      <vt:lpstr>XDR Vulnerability</vt:lpstr>
      <vt:lpstr>Signed Multiplication in C</vt:lpstr>
      <vt:lpstr>Power-of-2 Multiply with Shift</vt:lpstr>
      <vt:lpstr>Compiled Multiplication Code</vt:lpstr>
      <vt:lpstr>Unsigned Power-of-2 Divide with Shift</vt:lpstr>
      <vt:lpstr>Compiled Unsigned Division Code</vt:lpstr>
      <vt:lpstr>Signed Power-of-2 Divide with Shift</vt:lpstr>
      <vt:lpstr>Correct Power-of-2 Divide</vt:lpstr>
      <vt:lpstr>Correct Power-of-2 Divide (Cont.)</vt:lpstr>
      <vt:lpstr>Compiled Signed Division Code</vt:lpstr>
      <vt:lpstr>Arithmetic: Basic Rules</vt:lpstr>
      <vt:lpstr>Arithmetic: Basic Rules</vt:lpstr>
      <vt:lpstr>Today: Integers</vt:lpstr>
      <vt:lpstr>Properties of Unsigned Arithmetic</vt:lpstr>
      <vt:lpstr>Properties of Two’s Comp. Arithmetic</vt:lpstr>
      <vt:lpstr>Why Should I Use Unsigned?</vt:lpstr>
      <vt:lpstr>Integer C Puzzles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David O'Hallaron</cp:lastModifiedBy>
  <cp:revision>74</cp:revision>
  <cp:lastPrinted>2010-01-19T15:27:43Z</cp:lastPrinted>
  <dcterms:created xsi:type="dcterms:W3CDTF">2011-01-05T19:59:31Z</dcterms:created>
  <dcterms:modified xsi:type="dcterms:W3CDTF">2011-01-05T20:15:14Z</dcterms:modified>
</cp:coreProperties>
</file>