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notesSlides/notesSlide4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42" r:id="rId2"/>
    <p:sldId id="645" r:id="rId3"/>
    <p:sldId id="580" r:id="rId4"/>
    <p:sldId id="581" r:id="rId5"/>
    <p:sldId id="633" r:id="rId6"/>
    <p:sldId id="582" r:id="rId7"/>
    <p:sldId id="636" r:id="rId8"/>
    <p:sldId id="583" r:id="rId9"/>
    <p:sldId id="584" r:id="rId10"/>
    <p:sldId id="585" r:id="rId11"/>
    <p:sldId id="586" r:id="rId12"/>
    <p:sldId id="646" r:id="rId13"/>
    <p:sldId id="632" r:id="rId14"/>
    <p:sldId id="587" r:id="rId15"/>
    <p:sldId id="588" r:id="rId16"/>
    <p:sldId id="589" r:id="rId17"/>
    <p:sldId id="590" r:id="rId18"/>
    <p:sldId id="637" r:id="rId19"/>
    <p:sldId id="591" r:id="rId20"/>
    <p:sldId id="592" r:id="rId21"/>
    <p:sldId id="593" r:id="rId22"/>
    <p:sldId id="594" r:id="rId23"/>
    <p:sldId id="595" r:id="rId24"/>
    <p:sldId id="647" r:id="rId25"/>
    <p:sldId id="639" r:id="rId26"/>
    <p:sldId id="649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60" r:id="rId41"/>
    <p:sldId id="650" r:id="rId42"/>
    <p:sldId id="651" r:id="rId43"/>
    <p:sldId id="652" r:id="rId44"/>
    <p:sldId id="656" r:id="rId45"/>
    <p:sldId id="657" r:id="rId46"/>
    <p:sldId id="658" r:id="rId47"/>
    <p:sldId id="659" r:id="rId48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 autoAdjust="0"/>
    <p:restoredTop sz="94660"/>
  </p:normalViewPr>
  <p:slideViewPr>
    <p:cSldViewPr snapToObjects="1">
      <p:cViewPr varScale="1">
        <p:scale>
          <a:sx n="103" d="100"/>
          <a:sy n="103" d="100"/>
        </p:scale>
        <p:origin x="-496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0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262F6-BF62-48B3-9B2E-845651183BA4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Intel_microprocessors" TargetMode="External"/><Relationship Id="rId4" Type="http://schemas.openxmlformats.org/officeDocument/2006/relationships/hyperlink" Target="http://processorfinder.intel.com/Default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Machine-Level Programming I: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15-213/18-243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Sep. 2, 2010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Instructors:</a:t>
            </a:r>
            <a:r>
              <a:rPr lang="en-US" b="1" dirty="0" smtClean="0">
                <a:solidFill>
                  <a:srgbClr val="000000"/>
                </a:solidFill>
                <a:latin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>
                <a:solidFill>
                  <a:srgbClr val="000000"/>
                </a:solidFill>
                <a:latin typeface="Calibri"/>
                <a:sym typeface="Calibri" charset="0"/>
              </a:rPr>
              <a:t>Randy Bryant and Dave O’Hallaron</a:t>
            </a:r>
            <a:endParaRPr lang="en-US" dirty="0">
              <a:solidFill>
                <a:srgbClr val="000000"/>
              </a:solidFill>
              <a:latin typeface="Calibri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Intel Attempted 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AMD Stepped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endParaRPr lang="en-US" dirty="0" smtClean="0"/>
          </a:p>
          <a:p>
            <a:r>
              <a:rPr lang="en-US" dirty="0" smtClean="0"/>
              <a:t>x86-64/EM64T</a:t>
            </a:r>
            <a:endParaRPr lang="en-US" dirty="0"/>
          </a:p>
          <a:p>
            <a:pPr lvl="1"/>
            <a:r>
              <a:rPr lang="en-US" dirty="0"/>
              <a:t>The emerging standard</a:t>
            </a:r>
          </a:p>
          <a:p>
            <a:endParaRPr lang="en-US" dirty="0" smtClean="0"/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/>
              <a:t>Book </a:t>
            </a:r>
            <a:r>
              <a:rPr lang="en-US" dirty="0" smtClean="0"/>
              <a:t>presents IA32 in Sections 3.1—3.12</a:t>
            </a:r>
            <a:endParaRPr lang="en-US" dirty="0"/>
          </a:p>
          <a:p>
            <a:pPr lvl="1"/>
            <a:r>
              <a:rPr lang="en-US" dirty="0" smtClean="0"/>
              <a:t>Covers x86-64 in 3.13</a:t>
            </a:r>
          </a:p>
          <a:p>
            <a:pPr lvl="1"/>
            <a:r>
              <a:rPr lang="en-US" dirty="0" smtClean="0"/>
              <a:t>We will cover both simultaneously</a:t>
            </a:r>
          </a:p>
          <a:p>
            <a:pPr lvl="1"/>
            <a:r>
              <a:rPr lang="en-US" dirty="0" smtClean="0"/>
              <a:t>Some labs will be based on x86-64, others on IA32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instruction set architecture: ISA) The parts of a processor design that one needs to understand to write assembly code.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frequency.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 ISAs (Intel): x86, IA, IPF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536950"/>
            <a:ext cx="4357687" cy="3092450"/>
          </a:xfrm>
        </p:spPr>
        <p:txBody>
          <a:bodyPr/>
          <a:lstStyle/>
          <a:p>
            <a:pPr marL="227013" indent="-227013" defTabSz="895350">
              <a:tabLst>
                <a:tab pos="1371600" algn="l"/>
                <a:tab pos="4572000" algn="l"/>
              </a:tabLst>
            </a:pPr>
            <a:r>
              <a:rPr lang="en-US" sz="20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PC: Program </a:t>
            </a:r>
            <a:r>
              <a:rPr lang="en-US" sz="1800" dirty="0"/>
              <a:t>c</a:t>
            </a:r>
            <a:r>
              <a:rPr lang="en-US" sz="1800" dirty="0" smtClean="0"/>
              <a:t>ounter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Called “EIP”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Register </a:t>
            </a:r>
            <a:r>
              <a:rPr lang="en-US" sz="1800" dirty="0" smtClean="0"/>
              <a:t>file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Condition </a:t>
            </a:r>
            <a:r>
              <a:rPr lang="en-US" sz="1800" dirty="0" smtClean="0"/>
              <a:t>codes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676400" y="17526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447800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990600"/>
            <a:ext cx="1752600" cy="381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172200" y="1676400"/>
            <a:ext cx="17526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Program Data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OS Data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52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86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819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346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9050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4384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019800" y="2971800"/>
            <a:ext cx="1752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3622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914900" y="4984750"/>
            <a:ext cx="40767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600" dirty="0"/>
              <a:t>Byte addressable array</a:t>
            </a:r>
          </a:p>
          <a:p>
            <a:pPr marL="571500" lvl="2" indent="-165100"/>
            <a:r>
              <a:rPr lang="en-US" sz="1600" dirty="0"/>
              <a:t>Code, user data, (some) OS data</a:t>
            </a:r>
          </a:p>
          <a:p>
            <a:pPr marL="571500" lvl="2" indent="-165100"/>
            <a:r>
              <a:rPr lang="en-US" sz="1600" dirty="0"/>
              <a:t>Includes stack used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5" y="3124200"/>
            <a:ext cx="25019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–O1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O1</a:t>
            </a:r>
            <a:r>
              <a:rPr lang="en-US" dirty="0" smtClean="0"/>
              <a:t>)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622425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04800" y="1600200"/>
            <a:ext cx="38830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sum(int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y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59226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sum: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12(%ebp),%eax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8(%ebp),%</a:t>
            </a:r>
            <a:r>
              <a:rPr lang="en-US" sz="1800" dirty="0" smtClean="0">
                <a:latin typeface="Courier New" pitchFamily="49" charset="0"/>
              </a:rPr>
              <a:t>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986104"/>
            <a:ext cx="7467600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usr/local/bin/gcc</a:t>
            </a:r>
            <a:r>
              <a:rPr lang="en-US" dirty="0" smtClean="0">
                <a:latin typeface="Courier New" pitchFamily="49" charset="0"/>
              </a:rPr>
              <a:t> –O1 </a:t>
            </a:r>
            <a:r>
              <a:rPr lang="en-US" dirty="0">
                <a:latin typeface="Courier New" pitchFamily="49" charset="0"/>
              </a:rPr>
              <a:t>-S </a:t>
            </a:r>
            <a:r>
              <a:rPr lang="en-US" dirty="0" err="1">
                <a:latin typeface="Courier New" pitchFamily="49" charset="0"/>
              </a:rPr>
              <a:t>code.c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code.s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" y="3225006"/>
            <a:ext cx="4799012" cy="1651794"/>
            <a:chOff x="228600" y="3074963"/>
            <a:chExt cx="4799012" cy="1651794"/>
          </a:xfrm>
        </p:grpSpPr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 flipH="1">
              <a:off x="3856037" y="3074963"/>
              <a:ext cx="1171575" cy="1236663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 type="triangle" w="lg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514" name="Text Box 10"/>
            <p:cNvSpPr txBox="1">
              <a:spLocks noChangeArrowheads="1"/>
            </p:cNvSpPr>
            <p:nvPr/>
          </p:nvSpPr>
          <p:spPr bwMode="auto">
            <a:xfrm>
              <a:off x="228600" y="3896494"/>
              <a:ext cx="3627437" cy="8302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dirty="0">
                  <a:latin typeface="Calibri" pitchFamily="34" charset="0"/>
                </a:rPr>
                <a:t>Some compilers use </a:t>
              </a:r>
              <a:r>
                <a:rPr lang="en-US" dirty="0" smtClean="0">
                  <a:latin typeface="Calibri" pitchFamily="34" charset="0"/>
                </a:rPr>
                <a:t>instruction </a:t>
              </a:r>
              <a:r>
                <a:rPr lang="en-US" dirty="0">
                  <a:latin typeface="Calibri" pitchFamily="34" charset="0"/>
                </a:rPr>
                <a:t>“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leave</a:t>
              </a:r>
              <a:r>
                <a:rPr lang="en-US" dirty="0">
                  <a:latin typeface="Calibri" pitchFamily="34" charset="0"/>
                </a:rPr>
                <a:t>”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2, or 4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bytes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2514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>
                <a:latin typeface="Courier New" pitchFamily="49" charset="0"/>
              </a:rPr>
              <a:t>sum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3413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 &lt;sum&gt;</a:t>
            </a:r>
            <a:r>
              <a:rPr lang="en-US" sz="1800" dirty="0" smtClean="0">
                <a:latin typeface="Courier New" pitchFamily="49" charset="0"/>
              </a:rPr>
              <a:t>: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11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2, or 3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0x401040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2 4-byte 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%ebp+8]</a:t>
            </a:r>
            <a:endParaRPr lang="en-US" b="1" dirty="0"/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dirty="0"/>
              <a:t>Return function value in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0x80483ca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0x80483ca:  03 </a:t>
            </a:r>
            <a:r>
              <a:rPr lang="en-US" sz="1800" dirty="0">
                <a:latin typeface="Courier New" pitchFamily="49" charset="0"/>
              </a:rPr>
              <a:t>45 08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3429000" cy="2169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latin typeface="Calibri" pitchFamily="34" charset="0"/>
              </a:rPr>
              <a:t>Similar to expression: 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y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More precisely:</a:t>
            </a:r>
            <a:endParaRPr lang="en-US" sz="1800" dirty="0" smtClean="0">
              <a:latin typeface="Calibri" pitchFamily="34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ebp[2]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p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6096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080483c4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80483c4:  55   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80483c5:  89 e5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80483c7:  8b 45 0c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80483ca:  03 45 08  add    0x8(%ebp),%eax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80483cd:  5d   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80483ce:  c3        ret </a:t>
            </a:r>
            <a:endParaRPr lang="en-US" sz="1800" i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705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Dump of assembler code for function 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0x080483c4 &lt;sum+0&gt;: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0x080483c5 &lt;sum+1&gt;: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0x080483c7 &lt;sum+3&gt;: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0x080483ca &lt;sum+6&gt;:     add    0x8(%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0x080483cd &lt;sum+9&gt;: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0x080483ce &lt;sum+10&gt;:    ret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x/11xb </a:t>
            </a:r>
            <a:r>
              <a:rPr lang="en-US" b="1" dirty="0">
                <a:latin typeface="Courier New" pitchFamily="49" charset="0"/>
              </a:rPr>
              <a:t>sum</a:t>
            </a: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11 </a:t>
            </a:r>
            <a:r>
              <a:rPr lang="en-US" dirty="0"/>
              <a:t>bytes starting at </a:t>
            </a:r>
            <a:r>
              <a:rPr lang="en-US" dirty="0">
                <a:latin typeface="Courier New" pitchFamily="49" charset="0"/>
              </a:rPr>
              <a:t>sum</a:t>
            </a: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9600" y="1524000"/>
            <a:ext cx="1524000" cy="3413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0x401040: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Registers (IA32)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/>
              <a:t>Moving Data: IA32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8 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, %</a:t>
            </a:r>
            <a:r>
              <a:rPr lang="en-US" b="1" dirty="0" err="1" smtClean="0">
                <a:latin typeface="Courier New" pitchFamily="49" charset="0"/>
              </a:rPr>
              <a:t>edx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4 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609600"/>
            <a:ext cx="2514600" cy="3581400"/>
            <a:chOff x="3984" y="1008"/>
            <a:chExt cx="1584" cy="2256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movl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$0x4,%eax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774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$-147,(%eax)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%eax,%edx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edx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(%eax),%edx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ecx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ebp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</a:t>
            </a:r>
            <a:r>
              <a:rPr lang="en-US" sz="2000" dirty="0" err="1" smtClean="0">
                <a:latin typeface="Courier New" pitchFamily="49" charset="0"/>
              </a:rPr>
              <a:t>ovl</a:t>
            </a:r>
            <a:r>
              <a:rPr lang="en-US" sz="2000" dirty="0" smtClean="0">
                <a:latin typeface="Courier New" pitchFamily="49" charset="0"/>
              </a:rPr>
              <a:t>  8</a:t>
            </a:r>
            <a:r>
              <a:rPr lang="en-US" sz="2000" dirty="0" smtClean="0">
                <a:latin typeface="Courier New" pitchFamily="49" charset="0"/>
              </a:rPr>
              <a:t>(%ebp),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12</a:t>
            </a:r>
            <a:r>
              <a:rPr lang="en-US" sz="2000" dirty="0" smtClean="0">
                <a:latin typeface="Courier New" pitchFamily="49" charset="0"/>
              </a:rPr>
              <a:t>(%ebp),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Totally </a:t>
            </a:r>
            <a:r>
              <a:rPr lang="en-US" dirty="0" smtClean="0"/>
              <a:t>dominate laptop/desktop/server market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191000" y="1066800"/>
            <a:ext cx="36576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movl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esp,%ebp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8(%ebp)</a:t>
            </a:r>
            <a:r>
              <a:rPr lang="en-US" sz="2000" dirty="0" smtClean="0">
                <a:latin typeface="Courier New" pitchFamily="49" charset="0"/>
              </a:rPr>
              <a:t>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ebp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ret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9445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89447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89449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1763368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Stack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(in memory)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57800" y="914400"/>
            <a:ext cx="3311024" cy="3355419"/>
            <a:chOff x="5257800" y="914400"/>
            <a:chExt cx="3311024" cy="3355419"/>
          </a:xfrm>
        </p:grpSpPr>
        <p:grpSp>
          <p:nvGrpSpPr>
            <p:cNvPr id="25" name="Group 24"/>
            <p:cNvGrpSpPr/>
            <p:nvPr/>
          </p:nvGrpSpPr>
          <p:grpSpPr>
            <a:xfrm>
              <a:off x="5257800" y="914400"/>
              <a:ext cx="3305175" cy="3352800"/>
              <a:chOff x="5257800" y="914400"/>
              <a:chExt cx="3305175" cy="3352800"/>
            </a:xfrm>
          </p:grpSpPr>
          <p:sp>
            <p:nvSpPr>
              <p:cNvPr id="160776" name="Rectangle 8"/>
              <p:cNvSpPr>
                <a:spLocks noChangeArrowheads="1"/>
              </p:cNvSpPr>
              <p:nvPr/>
            </p:nvSpPr>
            <p:spPr bwMode="auto">
              <a:xfrm>
                <a:off x="6172200" y="2362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yp</a:t>
                </a:r>
              </a:p>
            </p:txBody>
          </p:sp>
          <p:sp>
            <p:nvSpPr>
              <p:cNvPr id="160777" name="Rectangle 9"/>
              <p:cNvSpPr>
                <a:spLocks noChangeArrowheads="1"/>
              </p:cNvSpPr>
              <p:nvPr/>
            </p:nvSpPr>
            <p:spPr bwMode="auto">
              <a:xfrm>
                <a:off x="6172200" y="2743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xp</a:t>
                </a:r>
              </a:p>
            </p:txBody>
          </p:sp>
          <p:sp>
            <p:nvSpPr>
              <p:cNvPr id="160778" name="Rectangle 10"/>
              <p:cNvSpPr>
                <a:spLocks noChangeArrowheads="1"/>
              </p:cNvSpPr>
              <p:nvPr/>
            </p:nvSpPr>
            <p:spPr bwMode="auto">
              <a:xfrm>
                <a:off x="6172200" y="3124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 err="1">
                    <a:latin typeface="Calibri" pitchFamily="34" charset="0"/>
                  </a:rPr>
                  <a:t>Rtn</a:t>
                </a:r>
                <a:r>
                  <a:rPr lang="en-US" sz="1800" dirty="0">
                    <a:latin typeface="Calibri" pitchFamily="34" charset="0"/>
                  </a:rPr>
                  <a:t> </a:t>
                </a:r>
                <a:r>
                  <a:rPr lang="en-US" sz="1800" dirty="0" err="1">
                    <a:latin typeface="Calibri" pitchFamily="34" charset="0"/>
                  </a:rPr>
                  <a:t>adr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79" name="Rectangle 11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Old %</a:t>
                </a:r>
                <a:r>
                  <a:rPr lang="en-US" sz="1800" dirty="0" err="1">
                    <a:latin typeface="Courier New" pitchFamily="49" charset="0"/>
                  </a:rPr>
                  <a:t>ebp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0" name="Line 12"/>
              <p:cNvSpPr>
                <a:spLocks noChangeShapeType="1"/>
              </p:cNvSpPr>
              <p:nvPr/>
            </p:nvSpPr>
            <p:spPr bwMode="auto">
              <a:xfrm flipH="1">
                <a:off x="7239000" y="3690938"/>
                <a:ext cx="45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1" name="Text Box 13"/>
              <p:cNvSpPr txBox="1">
                <a:spLocks noChangeArrowheads="1"/>
              </p:cNvSpPr>
              <p:nvPr/>
            </p:nvSpPr>
            <p:spPr bwMode="auto">
              <a:xfrm>
                <a:off x="7832725" y="3519488"/>
                <a:ext cx="7302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Courier New" pitchFamily="49" charset="0"/>
                  </a:rPr>
                  <a:t>%</a:t>
                </a:r>
                <a:r>
                  <a:rPr lang="en-US" sz="1800" dirty="0" err="1">
                    <a:latin typeface="Courier New" pitchFamily="49" charset="0"/>
                  </a:rPr>
                  <a:t>ebp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60782" name="Text Box 14"/>
              <p:cNvSpPr txBox="1">
                <a:spLocks noChangeArrowheads="1"/>
              </p:cNvSpPr>
              <p:nvPr/>
            </p:nvSpPr>
            <p:spPr bwMode="auto">
              <a:xfrm>
                <a:off x="5638800" y="3505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0 </a:t>
                </a:r>
              </a:p>
            </p:txBody>
          </p:sp>
          <p:sp>
            <p:nvSpPr>
              <p:cNvPr id="160783" name="Text Box 15"/>
              <p:cNvSpPr txBox="1">
                <a:spLocks noChangeArrowheads="1"/>
              </p:cNvSpPr>
              <p:nvPr/>
            </p:nvSpPr>
            <p:spPr bwMode="auto">
              <a:xfrm>
                <a:off x="5638800" y="3124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4 </a:t>
                </a:r>
              </a:p>
            </p:txBody>
          </p:sp>
          <p:sp>
            <p:nvSpPr>
              <p:cNvPr id="160784" name="Text Box 16"/>
              <p:cNvSpPr txBox="1">
                <a:spLocks noChangeArrowheads="1"/>
              </p:cNvSpPr>
              <p:nvPr/>
            </p:nvSpPr>
            <p:spPr bwMode="auto">
              <a:xfrm>
                <a:off x="5638800" y="2743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8 </a:t>
                </a:r>
              </a:p>
            </p:txBody>
          </p:sp>
          <p:sp>
            <p:nvSpPr>
              <p:cNvPr id="160785" name="Text Box 17"/>
              <p:cNvSpPr txBox="1">
                <a:spLocks noChangeArrowheads="1"/>
              </p:cNvSpPr>
              <p:nvPr/>
            </p:nvSpPr>
            <p:spPr bwMode="auto">
              <a:xfrm>
                <a:off x="5638800" y="2362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12 </a:t>
                </a:r>
              </a:p>
            </p:txBody>
          </p:sp>
          <p:sp>
            <p:nvSpPr>
              <p:cNvPr id="160786" name="Text Box 18"/>
              <p:cNvSpPr txBox="1">
                <a:spLocks noChangeArrowheads="1"/>
              </p:cNvSpPr>
              <p:nvPr/>
            </p:nvSpPr>
            <p:spPr bwMode="auto">
              <a:xfrm>
                <a:off x="5257800" y="1905000"/>
                <a:ext cx="769938" cy="3698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Offset</a:t>
                </a:r>
              </a:p>
            </p:txBody>
          </p:sp>
          <p:sp>
            <p:nvSpPr>
              <p:cNvPr id="160787" name="Rectangle 19"/>
              <p:cNvSpPr>
                <a:spLocks noChangeArrowheads="1"/>
              </p:cNvSpPr>
              <p:nvPr/>
            </p:nvSpPr>
            <p:spPr bwMode="auto">
              <a:xfrm>
                <a:off x="6172200" y="914400"/>
                <a:ext cx="1066800" cy="1447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60788" name="Rectangle 20"/>
              <p:cNvSpPr>
                <a:spLocks noChangeArrowheads="1"/>
              </p:cNvSpPr>
              <p:nvPr/>
            </p:nvSpPr>
            <p:spPr bwMode="auto">
              <a:xfrm>
                <a:off x="6172200" y="3886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Old %</a:t>
                </a:r>
                <a:r>
                  <a:rPr lang="en-US" sz="1800" dirty="0" err="1">
                    <a:latin typeface="Courier New" pitchFamily="49" charset="0"/>
                  </a:rPr>
                  <a:t>ebx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9" name="Text Box 21"/>
              <p:cNvSpPr txBox="1">
                <a:spLocks noChangeArrowheads="1"/>
              </p:cNvSpPr>
              <p:nvPr/>
            </p:nvSpPr>
            <p:spPr bwMode="auto">
              <a:xfrm>
                <a:off x="5638800" y="3886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-4 </a:t>
                </a:r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7239000" y="40719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7832725" y="3900487"/>
              <a:ext cx="73609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55938" y="4915319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ecx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7184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0x124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7215" name="Rectangle 63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8(%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22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22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12(%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0269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0280" name="Rectangle 56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72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1447800" y="15240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4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3352" name="Rectangle 56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CC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6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6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6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4374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436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tabLst>
                <a:tab pos="1206500" algn="l"/>
                <a:tab pos="3657600" algn="l"/>
              </a:tabLst>
            </a:pPr>
            <a:r>
              <a:rPr lang="en-US" sz="2000" dirty="0"/>
              <a:t>Unlikely you’d use </a:t>
            </a:r>
            <a:r>
              <a:rPr lang="en-US" sz="2000" b="1" dirty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ebp</a:t>
            </a:r>
            <a:r>
              <a:rPr lang="en-US" sz="2000" b="0" dirty="0"/>
              <a:t>,</a:t>
            </a:r>
            <a:r>
              <a:rPr lang="en-US" sz="2000" dirty="0"/>
              <a:t> either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</a:t>
            </a:r>
            <a:r>
              <a:rPr lang="en-US" dirty="0"/>
              <a:t>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addressing”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Capable of running Unix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32-bit </a:t>
            </a:r>
            <a:r>
              <a:rPr lang="en-US" dirty="0"/>
              <a:t>Linux/</a:t>
            </a:r>
            <a:r>
              <a:rPr lang="en-US" dirty="0" err="1"/>
              <a:t>gcc</a:t>
            </a:r>
            <a:r>
              <a:rPr lang="en-US" dirty="0"/>
              <a:t> uses no instructions introduced in later </a:t>
            </a:r>
            <a:r>
              <a:rPr lang="en-US" dirty="0" smtClean="0"/>
              <a:t>models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4F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2667-3333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Our shark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/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181100" y="4779963"/>
            <a:ext cx="6451600" cy="6858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181100" y="2933700"/>
            <a:ext cx="6451600" cy="3810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Data Representations: IA32 + x86-64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Sizes of C Objects (in Bytes)</a:t>
            </a:r>
          </a:p>
          <a:p>
            <a:pPr marL="0" lvl="1" indent="0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  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C Data Type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Generic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32-bit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Intel IA32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x86-64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unsigned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err="1"/>
              <a:t>int</a:t>
            </a:r>
            <a:r>
              <a:rPr lang="en-US" dirty="0"/>
              <a:t>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	4	4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	1	1	1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short	2	2	2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float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double	8	8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double	8	10/12	16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 *	4	4	8</a:t>
            </a:r>
          </a:p>
          <a:p>
            <a:pPr marL="1181100" lvl="3">
              <a:spcBef>
                <a:spcPts val="100"/>
              </a:spcBef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>
                <a:solidFill>
                  <a:srgbClr val="999999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Or any other pointer</a:t>
            </a:r>
            <a:endParaRPr lang="en-US" dirty="0">
              <a:solidFill>
                <a:srgbClr val="999999"/>
              </a:solidFill>
              <a:latin typeface="Calibri Italic" charset="0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6019800"/>
            <a:ext cx="7329487" cy="838200"/>
          </a:xfrm>
          <a:ln/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/>
              <a:t>Extend existing registers.  Add 8 new ones.</a:t>
            </a:r>
          </a:p>
          <a:p>
            <a:pPr lvl="1"/>
            <a:r>
              <a:rPr lang="en-US"/>
              <a:t>Make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/>
              <a:t>general purpose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Instructions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Long word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en-US"/>
              <a:t> (4 Bytes) ↔ Quad word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/>
              <a:t> (8 Bytes)</a:t>
            </a:r>
          </a:p>
          <a:p>
            <a:endParaRPr lang="en-US"/>
          </a:p>
          <a:p>
            <a:r>
              <a:rPr lang="en-US"/>
              <a:t>New instructions: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movq</a:t>
            </a:r>
            <a:endParaRPr lang="en-US"/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endParaRPr lang="en-US"/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sall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salq</a:t>
            </a:r>
            <a:endParaRPr lang="en-US"/>
          </a:p>
          <a:p>
            <a:pPr marL="552450" lvl="1"/>
            <a:r>
              <a:rPr lang="en-US"/>
              <a:t>etc.</a:t>
            </a:r>
          </a:p>
          <a:p>
            <a:pPr marL="552450" lvl="1"/>
            <a:endParaRPr lang="en-US"/>
          </a:p>
          <a:p>
            <a:r>
              <a:rPr lang="en-US"/>
              <a:t>32-bit instructions that generate 32-bit results</a:t>
            </a:r>
          </a:p>
          <a:p>
            <a:pPr marL="552450" lvl="1"/>
            <a:r>
              <a:rPr lang="en-US"/>
              <a:t>Set higher order bits of destination register to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/>
          </a:p>
          <a:p>
            <a:pPr marL="552450" lvl="1"/>
            <a:r>
              <a:rPr lang="en-US"/>
              <a:t>Example: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32-bit code for swap</a:t>
            </a:r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Operands passed in registers (why useful?)</a:t>
            </a:r>
          </a:p>
          <a:p>
            <a:pPr marL="552450" lvl="1"/>
            <a:r>
              <a:rPr lang="en-US" dirty="0" smtClean="0"/>
              <a:t>First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xp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dirty="0" smtClean="0"/>
              <a:t>, second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 smtClean="0"/>
          </a:p>
          <a:p>
            <a:pPr marL="552450" lvl="1"/>
            <a:r>
              <a:rPr lang="en-US" dirty="0" smtClean="0"/>
              <a:t>64-bit pointers</a:t>
            </a:r>
          </a:p>
          <a:p>
            <a:r>
              <a:rPr lang="en-US" dirty="0" smtClean="0"/>
              <a:t>No stack operations required</a:t>
            </a:r>
          </a:p>
          <a:p>
            <a:r>
              <a:rPr lang="en-US" dirty="0" smtClean="0"/>
              <a:t>32-bit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 dirty="0" smtClean="0"/>
              <a:t> operation</a:t>
            </a:r>
          </a:p>
          <a:p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long </a:t>
            </a:r>
            <a:r>
              <a:rPr lang="en-US" dirty="0" err="1" smtClean="0"/>
              <a:t>int</a:t>
            </a:r>
            <a:r>
              <a:rPr lang="en-US" dirty="0" smtClean="0"/>
              <a:t>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95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64-bit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dirty="0" err="1" smtClean="0">
                <a:latin typeface="Courier New Bold Italic" charset="0"/>
                <a:cs typeface="Courier New Bold Italic" charset="0"/>
                <a:sym typeface="Courier New Bold Italic" charset="0"/>
              </a:rPr>
              <a:t>q</a:t>
            </a:r>
            <a:r>
              <a:rPr lang="en-US" dirty="0" smtClean="0"/>
              <a:t> operation</a:t>
            </a:r>
          </a:p>
          <a:p>
            <a:pPr marL="952500" lvl="2"/>
            <a:r>
              <a:rPr lang="en-US" dirty="0" smtClean="0"/>
              <a:t>“q” stands for quad-word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546225"/>
            <a:ext cx="4191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</a:t>
            </a:r>
            <a:r>
              <a:rPr lang="en-US" sz="1800" dirty="0" err="1" smtClean="0">
                <a:latin typeface="Courier New" pitchFamily="49" charset="0"/>
              </a:rPr>
              <a:t>(long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err="1" smtClean="0">
                <a:latin typeface="Courier New" pitchFamily="49" charset="0"/>
              </a:rPr>
              <a:t>swap_l</a:t>
            </a:r>
            <a:r>
              <a:rPr lang="en-US" sz="2000" dirty="0" smtClean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 move instructions cover wide range of data movement forms</a:t>
            </a:r>
          </a:p>
          <a:p>
            <a:r>
              <a:rPr lang="en-US" dirty="0" smtClean="0"/>
              <a:t>Intro to x86-64</a:t>
            </a:r>
          </a:p>
          <a:p>
            <a:pPr lvl="1"/>
            <a:r>
              <a:rPr lang="en-US" dirty="0" smtClean="0"/>
              <a:t>A major departure from the style of code seen in IA32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524000" y="1409700"/>
            <a:ext cx="1905000" cy="4724400"/>
          </a:xfrm>
          <a:prstGeom prst="rect">
            <a:avLst/>
          </a:prstGeom>
          <a:solidFill>
            <a:srgbClr val="CFC183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274638" y="325438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Intel x86 Processors: Overview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905000" y="1409700"/>
            <a:ext cx="1524000" cy="3581400"/>
          </a:xfrm>
          <a:prstGeom prst="rect">
            <a:avLst/>
          </a:prstGeom>
          <a:solidFill>
            <a:srgbClr val="DDD3A7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582021" y="4937125"/>
            <a:ext cx="1846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Calibri" pitchFamily="34" charset="0"/>
              </a:rPr>
              <a:t>X86-64 / </a:t>
            </a:r>
            <a:r>
              <a:rPr lang="en-US" sz="2000" dirty="0" smtClean="0">
                <a:latin typeface="Calibri" pitchFamily="34" charset="0"/>
              </a:rPr>
              <a:t>EM64t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286000" y="1409700"/>
            <a:ext cx="1143000" cy="914400"/>
          </a:xfrm>
          <a:prstGeom prst="rect">
            <a:avLst/>
          </a:prstGeom>
          <a:solidFill>
            <a:srgbClr val="EAE4C8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1981200" y="2305050"/>
            <a:ext cx="1518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</a:rPr>
              <a:t>X86-32/IA32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2565400" y="1371600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</a:rPr>
              <a:t>X86-16</a:t>
            </a:r>
          </a:p>
        </p:txBody>
      </p:sp>
      <p:cxnSp>
        <p:nvCxnSpPr>
          <p:cNvPr id="6155" name="Straight Connector 15"/>
          <p:cNvCxnSpPr>
            <a:cxnSpLocks noChangeShapeType="1"/>
          </p:cNvCxnSpPr>
          <p:nvPr/>
        </p:nvCxnSpPr>
        <p:spPr bwMode="auto">
          <a:xfrm>
            <a:off x="3429000" y="2324100"/>
            <a:ext cx="26670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cxnSp>
        <p:nvCxnSpPr>
          <p:cNvPr id="6156" name="Straight Connector 18"/>
          <p:cNvCxnSpPr>
            <a:cxnSpLocks noChangeShapeType="1"/>
          </p:cNvCxnSpPr>
          <p:nvPr/>
        </p:nvCxnSpPr>
        <p:spPr bwMode="auto">
          <a:xfrm>
            <a:off x="3429000" y="4991100"/>
            <a:ext cx="27432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sp>
        <p:nvSpPr>
          <p:cNvPr id="6157" name="TextBox 19"/>
          <p:cNvSpPr txBox="1">
            <a:spLocks noChangeArrowheads="1"/>
          </p:cNvSpPr>
          <p:nvPr/>
        </p:nvSpPr>
        <p:spPr bwMode="auto">
          <a:xfrm>
            <a:off x="4724400" y="1400175"/>
            <a:ext cx="6527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8086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286</a:t>
            </a:r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4724400" y="2314575"/>
            <a:ext cx="1571841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386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486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 MMX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III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4E</a:t>
            </a:r>
          </a:p>
        </p:txBody>
      </p:sp>
      <p:sp>
        <p:nvSpPr>
          <p:cNvPr id="6159" name="TextBox 23"/>
          <p:cNvSpPr txBox="1">
            <a:spLocks noChangeArrowheads="1"/>
          </p:cNvSpPr>
          <p:nvPr/>
        </p:nvSpPr>
        <p:spPr bwMode="auto">
          <a:xfrm>
            <a:off x="4724400" y="4968875"/>
            <a:ext cx="12640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Pentium 4F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Core 2 </a:t>
            </a:r>
            <a:r>
              <a:rPr lang="en-US" sz="1800" dirty="0" smtClean="0">
                <a:latin typeface="Calibri" pitchFamily="34" charset="0"/>
              </a:rPr>
              <a:t>Duo</a:t>
            </a:r>
          </a:p>
          <a:p>
            <a:pPr eaLnBrk="0" hangingPunct="0"/>
            <a:r>
              <a:rPr lang="en-US" sz="1800" dirty="0" smtClean="0">
                <a:latin typeface="Calibri" pitchFamily="34" charset="0"/>
              </a:rPr>
              <a:t>Core i7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60" name="TextBox 26"/>
          <p:cNvSpPr txBox="1">
            <a:spLocks noChangeArrowheads="1"/>
          </p:cNvSpPr>
          <p:nvPr/>
        </p:nvSpPr>
        <p:spPr bwMode="auto">
          <a:xfrm>
            <a:off x="1748161" y="6248400"/>
            <a:ext cx="5948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</a:rPr>
              <a:t>IA: </a:t>
            </a:r>
            <a:r>
              <a:rPr lang="en-US" dirty="0">
                <a:latin typeface="Calibri" pitchFamily="34" charset="0"/>
              </a:rPr>
              <a:t>often redefined as latest Intel architecture</a:t>
            </a:r>
          </a:p>
        </p:txBody>
      </p:sp>
      <p:sp>
        <p:nvSpPr>
          <p:cNvPr id="6161" name="AutoShape 18"/>
          <p:cNvSpPr>
            <a:spLocks noChangeArrowheads="1"/>
          </p:cNvSpPr>
          <p:nvPr/>
        </p:nvSpPr>
        <p:spPr bwMode="auto">
          <a:xfrm>
            <a:off x="7162800" y="1485900"/>
            <a:ext cx="914400" cy="4724400"/>
          </a:xfrm>
          <a:prstGeom prst="downArrow">
            <a:avLst>
              <a:gd name="adj1" fmla="val 50000"/>
              <a:gd name="adj2" fmla="val 129167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7239000" y="4991100"/>
            <a:ext cx="772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1585913" y="990600"/>
            <a:ext cx="1888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Architectures</a:t>
            </a:r>
          </a:p>
        </p:txBody>
      </p:sp>
      <p:sp>
        <p:nvSpPr>
          <p:cNvPr id="6164" name="Text Box 29"/>
          <p:cNvSpPr txBox="1">
            <a:spLocks noChangeArrowheads="1"/>
          </p:cNvSpPr>
          <p:nvPr/>
        </p:nvSpPr>
        <p:spPr bwMode="auto">
          <a:xfrm>
            <a:off x="4451350" y="990600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Processors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2771384" y="3154363"/>
            <a:ext cx="6576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 dirty="0">
                <a:latin typeface="Calibri" pitchFamily="34" charset="0"/>
              </a:rPr>
              <a:t>MMX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SSE2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SSE3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848393" y="5753100"/>
            <a:ext cx="580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>
                <a:latin typeface="Calibri" pitchFamily="34" charset="0"/>
              </a:rPr>
              <a:t>SSE4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Intel x86 Processors, contd.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Parallel operations on 1, 2, and 4-byte data, both integer &amp; FP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Linux/GCC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Two major steps: 1) support 32-bit 386.  2) support 64-bit x86-64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processors (</a:t>
            </a:r>
            <a:r>
              <a:rPr lang="en-US" dirty="0" smtClean="0">
                <a:hlinkClick r:id="rId3"/>
              </a:rPr>
              <a:t>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Intel </a:t>
            </a:r>
            <a:r>
              <a:rPr lang="en-US" dirty="0" smtClean="0">
                <a:hlinkClick r:id="rId4"/>
              </a:rPr>
              <a:t>microarchitectures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686800" cy="573088"/>
          </a:xfrm>
        </p:spPr>
        <p:txBody>
          <a:bodyPr/>
          <a:lstStyle/>
          <a:p>
            <a:r>
              <a:rPr lang="en-US" dirty="0"/>
              <a:t>New Species: </a:t>
            </a:r>
            <a:r>
              <a:rPr lang="en-US" dirty="0" smtClean="0"/>
              <a:t>ia64, then IPF, then Itanium,… 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buNone/>
              <a:tabLst>
                <a:tab pos="3030538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Transistors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	2001	10M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 smtClean="0"/>
              <a:t>First shot at 64-bit architecture: first called IA64</a:t>
            </a:r>
            <a:endParaRPr lang="en-US" dirty="0"/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Radically new instruction set designed for high performance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Can run existing </a:t>
            </a:r>
            <a:r>
              <a:rPr lang="en-US" dirty="0" smtClean="0"/>
              <a:t>IA32 </a:t>
            </a:r>
            <a:r>
              <a:rPr lang="en-US" dirty="0"/>
              <a:t>programs</a:t>
            </a:r>
          </a:p>
          <a:p>
            <a:pPr marL="839788" lvl="2" indent="-165100" defTabSz="895350">
              <a:tabLst>
                <a:tab pos="3030538" algn="l"/>
              </a:tabLst>
            </a:pPr>
            <a:r>
              <a:rPr lang="en-US" dirty="0"/>
              <a:t>On-board “x86 engine”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Joint project with Hewlett-Packard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 2	2002	221M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Big performance boost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 2 Dual-Core	2006	1.7B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 has not taken off in marketplace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Lack of backward </a:t>
            </a:r>
            <a:r>
              <a:rPr lang="en-US" dirty="0" smtClean="0"/>
              <a:t>compatibility, no good compiler support, Pentium 4 got too 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 dirty="0" smtClean="0"/>
              <a:t>x86 Clones: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47800"/>
            <a:ext cx="7896225" cy="4972050"/>
          </a:xfrm>
        </p:spPr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Then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</a:t>
            </a:r>
            <a:r>
              <a:rPr lang="en-US" dirty="0" err="1" smtClean="0"/>
              <a:t>Opteron</a:t>
            </a:r>
            <a:r>
              <a:rPr lang="en-US" dirty="0" smtClean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Developed x86-64, their own extension to 64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11069</TotalTime>
  <Words>4638</Words>
  <Application>Microsoft Macintosh PowerPoint</Application>
  <PresentationFormat>On-screen Show (4:3)</PresentationFormat>
  <Paragraphs>1018</Paragraphs>
  <Slides>47</Slides>
  <Notes>44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template2007</vt:lpstr>
      <vt:lpstr>Machine-Level Programming I: Basics  15-213/18-243: Introduction to Computer Systems  4th Lecture, Sep. 2, 2010</vt:lpstr>
      <vt:lpstr>Today: Machine Programming I: Basics</vt:lpstr>
      <vt:lpstr>Intel x86 Processors</vt:lpstr>
      <vt:lpstr>Intel x86 Evolution: Milestones</vt:lpstr>
      <vt:lpstr>Intel x86 Processors: Overview</vt:lpstr>
      <vt:lpstr>Intel x86 Processors, contd.</vt:lpstr>
      <vt:lpstr>More Information</vt:lpstr>
      <vt:lpstr>New Species: ia64, then IPF, then Itanium,… </vt:lpstr>
      <vt:lpstr>x86 Clones: Advanced Micro Devices (AMD)</vt:lpstr>
      <vt:lpstr>Intel’s 64-Bit</vt:lpstr>
      <vt:lpstr>Our Coverage</vt:lpstr>
      <vt:lpstr>Today: Machine Programming I: Basics</vt:lpstr>
      <vt:lpstr>Definitions</vt:lpstr>
      <vt:lpstr>Assembly Programmer’s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Integer Registers (IA32)</vt:lpstr>
      <vt:lpstr>Moving Data: IA32</vt:lpstr>
      <vt:lpstr>movl Operand Combinations</vt:lpstr>
      <vt:lpstr>Simple Memory Addressing Modes</vt:lpstr>
      <vt:lpstr>Using Simple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Complete Memory Addressing Modes</vt:lpstr>
      <vt:lpstr>Today: Machine Programming I: Basics</vt:lpstr>
      <vt:lpstr>Data Representations: IA32 + x86-64</vt:lpstr>
      <vt:lpstr>x86-64 Integer Registers</vt:lpstr>
      <vt:lpstr>Instructions</vt:lpstr>
      <vt:lpstr>32-bit code for swap</vt:lpstr>
      <vt:lpstr>64-bit code for swap</vt:lpstr>
      <vt:lpstr>64-bit code for long int swap</vt:lpstr>
      <vt:lpstr>Machine Programming I: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David O'Hallaron</cp:lastModifiedBy>
  <cp:revision>596</cp:revision>
  <cp:lastPrinted>1999-09-20T15:19:18Z</cp:lastPrinted>
  <dcterms:created xsi:type="dcterms:W3CDTF">2011-01-05T20:53:35Z</dcterms:created>
  <dcterms:modified xsi:type="dcterms:W3CDTF">2011-01-05T21:30:15Z</dcterms:modified>
</cp:coreProperties>
</file>