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Layouts/slideLayout28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46.xml" ContentType="application/vnd.openxmlformats-officedocument.presentationml.slide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Layouts/slideLayout29.xml" ContentType="application/vnd.openxmlformats-officedocument.presentationml.slideLayout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4.xml" ContentType="application/vnd.openxmlformats-officedocument.presentationml.slid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73"/>
  </p:notesMasterIdLst>
  <p:sldIdLst>
    <p:sldId id="335" r:id="rId7"/>
    <p:sldId id="260" r:id="rId8"/>
    <p:sldId id="269" r:id="rId9"/>
    <p:sldId id="270" r:id="rId10"/>
    <p:sldId id="271" r:id="rId11"/>
    <p:sldId id="272" r:id="rId12"/>
    <p:sldId id="273" r:id="rId13"/>
    <p:sldId id="274" r:id="rId14"/>
    <p:sldId id="365" r:id="rId15"/>
    <p:sldId id="275" r:id="rId16"/>
    <p:sldId id="353" r:id="rId17"/>
    <p:sldId id="276" r:id="rId18"/>
    <p:sldId id="277" r:id="rId19"/>
    <p:sldId id="278" r:id="rId20"/>
    <p:sldId id="279" r:id="rId21"/>
    <p:sldId id="354" r:id="rId22"/>
    <p:sldId id="280" r:id="rId23"/>
    <p:sldId id="281" r:id="rId24"/>
    <p:sldId id="287" r:id="rId25"/>
    <p:sldId id="288" r:id="rId26"/>
    <p:sldId id="289" r:id="rId27"/>
    <p:sldId id="290" r:id="rId28"/>
    <p:sldId id="25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09" r:id="rId47"/>
    <p:sldId id="310" r:id="rId48"/>
    <p:sldId id="311" r:id="rId49"/>
    <p:sldId id="346" r:id="rId50"/>
    <p:sldId id="312" r:id="rId51"/>
    <p:sldId id="347" r:id="rId52"/>
    <p:sldId id="348" r:id="rId53"/>
    <p:sldId id="349" r:id="rId54"/>
    <p:sldId id="324" r:id="rId55"/>
    <p:sldId id="363" r:id="rId56"/>
    <p:sldId id="325" r:id="rId57"/>
    <p:sldId id="326" r:id="rId58"/>
    <p:sldId id="327" r:id="rId59"/>
    <p:sldId id="364" r:id="rId60"/>
    <p:sldId id="328" r:id="rId61"/>
    <p:sldId id="355" r:id="rId62"/>
    <p:sldId id="356" r:id="rId63"/>
    <p:sldId id="357" r:id="rId64"/>
    <p:sldId id="358" r:id="rId65"/>
    <p:sldId id="359" r:id="rId66"/>
    <p:sldId id="366" r:id="rId67"/>
    <p:sldId id="329" r:id="rId68"/>
    <p:sldId id="361" r:id="rId69"/>
    <p:sldId id="330" r:id="rId70"/>
    <p:sldId id="362" r:id="rId71"/>
    <p:sldId id="334" r:id="rId7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135" autoAdjust="0"/>
    <p:restoredTop sz="94660"/>
  </p:normalViewPr>
  <p:slideViewPr>
    <p:cSldViewPr>
      <p:cViewPr varScale="1">
        <p:scale>
          <a:sx n="87" d="100"/>
          <a:sy n="87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  <a:endParaRPr lang="en-US" dirty="0" smtClean="0">
              <a:sym typeface="Calibri Bold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</a:t>
            </a:r>
            <a:r>
              <a:rPr lang="en-US" dirty="0" smtClean="0">
                <a:sym typeface="Calibri" charset="0"/>
              </a:rPr>
              <a:t>level</a:t>
            </a:r>
            <a:endParaRPr lang="en-US" dirty="0" smtClean="0">
              <a:sym typeface="Calibri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08000" indent="-22860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774700" indent="-1778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3666132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Randy Bryant and Dave O’Hallaron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Switch Statements  </a:t>
            </a:r>
            <a:r>
              <a:rPr lang="en-US" b="1" dirty="0"/>
              <a:t>and </a:t>
            </a:r>
            <a:r>
              <a:rPr lang="en-US" b="1" dirty="0" smtClean="0"/>
              <a:t>IA32 </a:t>
            </a: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Lecture, Sep. 9, 2010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Code Blocks (Partial)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505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.L2:		# Default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		# x ==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		# x ==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w = y*z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(Rest)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810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		# x ==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w = y/z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		# merge: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		# x == 5, 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w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= 1-z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4038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// .L4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merge:    // .L9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.L6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Switch Code (Finish)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2819400"/>
            <a:ext cx="8382000" cy="4013200"/>
          </a:xfrm>
        </p:spPr>
        <p:txBody>
          <a:bodyPr/>
          <a:lstStyle/>
          <a:p>
            <a:r>
              <a:rPr lang="en-US" dirty="0" smtClean="0"/>
              <a:t>Noteworthy Features</a:t>
            </a:r>
          </a:p>
          <a:p>
            <a:pPr lvl="1"/>
            <a:r>
              <a:rPr lang="en-US" dirty="0" smtClean="0"/>
              <a:t>Jump table avoids sequencing through cases</a:t>
            </a:r>
          </a:p>
          <a:p>
            <a:pPr lvl="2"/>
            <a:r>
              <a:rPr lang="en-US" dirty="0" smtClean="0"/>
              <a:t>Constant time, rather than linear</a:t>
            </a:r>
            <a:endParaRPr lang="en-US" dirty="0"/>
          </a:p>
          <a:p>
            <a:pPr lvl="1"/>
            <a:r>
              <a:rPr lang="en-US" dirty="0" smtClean="0"/>
              <a:t>Use jump table to handle holes and duplicate tags</a:t>
            </a:r>
          </a:p>
          <a:p>
            <a:pPr lvl="1"/>
            <a:r>
              <a:rPr lang="en-US" dirty="0" smtClean="0"/>
              <a:t>Use program sequencing to handle fall-through</a:t>
            </a:r>
          </a:p>
          <a:p>
            <a:pPr lvl="1"/>
            <a:r>
              <a:rPr lang="en-US" dirty="0" smtClean="0"/>
              <a:t>Don’t initialize w = 1 unless really need it</a:t>
            </a:r>
            <a:endParaRPr lang="en-US" dirty="0"/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228600" y="1431925"/>
            <a:ext cx="3975100" cy="4730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 w;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4267200" y="1295400"/>
            <a:ext cx="4737100" cy="1295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		# done: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Switch Implementation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5416550" y="2865438"/>
            <a:ext cx="3517900" cy="2925762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.section	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0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.L4	# x = 2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3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4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5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5334000" y="2511425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781800" cy="1384300"/>
          </a:xfrm>
          <a:ln/>
        </p:spPr>
        <p:txBody>
          <a:bodyPr/>
          <a:lstStyle/>
          <a:p>
            <a:r>
              <a:rPr lang="en-US" dirty="0"/>
              <a:t>Same general idea, adapted to 64-bit code</a:t>
            </a:r>
          </a:p>
          <a:p>
            <a:r>
              <a:rPr lang="en-US" dirty="0"/>
              <a:t>Table entries 64 bits (pointers)</a:t>
            </a:r>
          </a:p>
          <a:p>
            <a:r>
              <a:rPr lang="en-US" dirty="0"/>
              <a:t>Cases use revised code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33400" y="4924425"/>
            <a:ext cx="4038600" cy="137160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33400" y="2867024"/>
            <a:ext cx="3975100" cy="19335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Setup</a:t>
            </a:r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0x8048422</a:t>
            </a:r>
            <a:endParaRPr lang="en-US" dirty="0"/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457200" y="5048250"/>
            <a:ext cx="8623300" cy="120015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08048410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8048419:	77 07   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8048422 &lt;switch_eg+0x12&gt;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804841b:	ff 24 85 60 86 04 08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*0x8048660(,%eax,4)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469900" y="3067050"/>
            <a:ext cx="7607300" cy="12763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381000" y="2635250"/>
            <a:ext cx="345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Assembly Code</a:t>
            </a: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346075" y="4622800"/>
            <a:ext cx="51181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Disassembled Object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2768600"/>
          </a:xfrm>
          <a:ln/>
        </p:spPr>
        <p:txBody>
          <a:bodyPr/>
          <a:lstStyle/>
          <a:p>
            <a:r>
              <a:rPr lang="en-US" dirty="0"/>
              <a:t>Jump Table</a:t>
            </a:r>
          </a:p>
          <a:p>
            <a:pPr marL="552450" lvl="1"/>
            <a:r>
              <a:rPr lang="en-US" dirty="0"/>
              <a:t>Doesn’t show up in disassembled code</a:t>
            </a:r>
          </a:p>
          <a:p>
            <a:pPr marL="552450" lvl="1"/>
            <a:r>
              <a:rPr lang="en-US" dirty="0"/>
              <a:t>Can inspect using GDB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switch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x/7xw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838200" lvl="2"/>
            <a:r>
              <a:rPr lang="en-US" dirty="0"/>
              <a:t>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amine </a:t>
            </a:r>
            <a:r>
              <a:rPr lang="en-US" u="sng" dirty="0"/>
              <a:t>7</a:t>
            </a:r>
            <a:r>
              <a:rPr lang="en-US" dirty="0"/>
              <a:t> he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adecimal format “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</a:t>
            </a:r>
            <a:r>
              <a:rPr lang="en-US" dirty="0"/>
              <a:t>ords” (4-bytes each)</a:t>
            </a:r>
          </a:p>
          <a:p>
            <a:pPr marL="838200" lvl="2"/>
            <a:r>
              <a:rPr lang="en-US" dirty="0"/>
              <a:t>Use command “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help x</a:t>
            </a:r>
            <a:r>
              <a:rPr lang="en-US" dirty="0"/>
              <a:t>” to get format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4306669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482600"/>
          </a:xfrm>
          <a:ln/>
        </p:spPr>
        <p:txBody>
          <a:bodyPr/>
          <a:lstStyle/>
          <a:p>
            <a:r>
              <a:rPr lang="en-US" dirty="0" smtClean="0"/>
              <a:t>Deciphering Jump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1600200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2514600"/>
          <a:ext cx="472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37080"/>
                <a:gridCol w="629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Disassembled Targets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066800" y="1209675"/>
            <a:ext cx="73914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02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2a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66 90               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#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noop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14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8b 45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0f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af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45 0c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8b 55 0c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0xc(%ebp),%edx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89 d0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c1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fa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1f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f7 7d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0x10(%ebp)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03 45 10             add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08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2b 45 10             sub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5d                   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c3                   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Matching Disassembled Targets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 flipV="1">
            <a:off x="2336800" y="2514600"/>
            <a:ext cx="1397000" cy="53181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1600" y="21229"/>
              </a:cxn>
            </a:cxnLst>
            <a:rect l="0" t="0" r="r" b="b"/>
            <a:pathLst>
              <a:path w="21600" h="21230">
                <a:moveTo>
                  <a:pt x="0" y="1"/>
                </a:moveTo>
                <a:cubicBezTo>
                  <a:pt x="12634" y="-185"/>
                  <a:pt x="8558" y="21415"/>
                  <a:pt x="21600" y="2122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2343150" y="1346200"/>
            <a:ext cx="1339850" cy="1327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599" y="21497"/>
                  <a:pt x="9213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2330450" y="3124200"/>
            <a:ext cx="1327150" cy="317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596" y="21472"/>
                  <a:pt x="11309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324100" y="1828800"/>
            <a:ext cx="1333500" cy="1962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265" y="21140"/>
                  <a:pt x="11368" y="46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2311400" y="1422400"/>
            <a:ext cx="1365250" cy="2730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42" y="21600"/>
                  <a:pt x="7736" y="1256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2324100" y="4343400"/>
            <a:ext cx="1333500" cy="169863"/>
          </a:xfrm>
          <a:custGeom>
            <a:avLst/>
            <a:gdLst/>
            <a:ahLst/>
            <a:cxnLst>
              <a:cxn ang="0">
                <a:pos x="0" y="15366"/>
              </a:cxn>
              <a:cxn ang="0">
                <a:pos x="21600" y="1809"/>
              </a:cxn>
            </a:cxnLst>
            <a:rect l="0" t="0" r="r" b="b"/>
            <a:pathLst>
              <a:path w="21600" h="15366">
                <a:moveTo>
                  <a:pt x="0" y="15366"/>
                </a:moveTo>
                <a:cubicBezTo>
                  <a:pt x="10596" y="15136"/>
                  <a:pt x="8864" y="-6234"/>
                  <a:pt x="21600" y="180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2336800" y="4419600"/>
            <a:ext cx="1320800" cy="4699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874" y="21386"/>
                  <a:pt x="9154" y="663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3733800" y="1295400"/>
            <a:ext cx="48768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add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sub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2133600"/>
          <a:ext cx="2037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</a:t>
            </a:r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form</a:t>
            </a:r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IA 32 Procedures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Stack Structure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Illustrations of Recursion &amp; Pointers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/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pushl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Fetch operand at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/>
          </a:p>
          <a:p>
            <a:pPr marL="552450" lvl="1"/>
            <a:r>
              <a:rPr lang="en-US"/>
              <a:t>Decrement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by 4</a:t>
            </a:r>
          </a:p>
          <a:p>
            <a:pPr marL="552450" lvl="1"/>
            <a:r>
              <a:rPr lang="en-US"/>
              <a:t>Write operand at address given by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b="1" dirty="0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 dirty="0"/>
              <a:t>Return address 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 dirty="0"/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/>
              <a:t>Contents</a:t>
            </a:r>
          </a:p>
          <a:p>
            <a:pPr marL="552450" lvl="1"/>
            <a:r>
              <a:rPr lang="en-US"/>
              <a:t>Local variables</a:t>
            </a:r>
          </a:p>
          <a:p>
            <a:pPr marL="552450" lvl="1"/>
            <a:r>
              <a:rPr lang="en-US"/>
              <a:t>Return information</a:t>
            </a:r>
          </a:p>
          <a:p>
            <a:pPr marL="552450" lvl="1"/>
            <a:r>
              <a:rPr lang="en-US"/>
              <a:t>Temporary space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Management</a:t>
            </a:r>
          </a:p>
          <a:p>
            <a:pPr marL="552450" lvl="1"/>
            <a:r>
              <a:rPr lang="en-US"/>
              <a:t>Space allocated when enter procedure</a:t>
            </a:r>
          </a:p>
          <a:p>
            <a:pPr marL="838200" lvl="2"/>
            <a:r>
              <a:rPr lang="en-US"/>
              <a:t>“Set-up” code</a:t>
            </a:r>
          </a:p>
          <a:p>
            <a:pPr marL="552450" lvl="1"/>
            <a:r>
              <a:rPr lang="en-US"/>
              <a:t>Deallocated when return</a:t>
            </a:r>
          </a:p>
          <a:p>
            <a:pPr marL="838200" lvl="2"/>
            <a:r>
              <a:rPr lang="en-US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984500" cy="60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target = JTab[x];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 *target;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797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Approximate Translation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4114800"/>
            <a:ext cx="39751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3975100" cy="187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course2 = 18243;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swap(&amp;course1, &amp;course2);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4648200" y="1447800"/>
            <a:ext cx="4279900" cy="20574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$8,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$course2, 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$course1,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call	swap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4648200" y="5334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6" name="Rectangle 8"/>
          <p:cNvSpPr>
            <a:spLocks/>
          </p:cNvSpPr>
          <p:nvPr/>
        </p:nvSpPr>
        <p:spPr bwMode="auto">
          <a:xfrm>
            <a:off x="4648200" y="5715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7" name="Rectangle 9"/>
          <p:cNvSpPr>
            <a:spLocks/>
          </p:cNvSpPr>
          <p:nvPr/>
        </p:nvSpPr>
        <p:spPr bwMode="auto">
          <a:xfrm>
            <a:off x="4648200" y="6096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870575" y="6254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376988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864225" y="3886200"/>
            <a:ext cx="1060450" cy="685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4648200" y="3886200"/>
            <a:ext cx="11557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3502" name="Rectangle 14"/>
          <p:cNvSpPr>
            <a:spLocks/>
          </p:cNvSpPr>
          <p:nvPr/>
        </p:nvSpPr>
        <p:spPr bwMode="auto">
          <a:xfrm>
            <a:off x="4595813" y="1066800"/>
            <a:ext cx="3455987" cy="393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from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call_swap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867400" y="5187950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6373813" y="50292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5900807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373813" y="5742057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6934200" y="5257800"/>
            <a:ext cx="457200" cy="6096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7467600" y="5410200"/>
            <a:ext cx="5001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subl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7467600" y="5894457"/>
            <a:ext cx="4231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6934200" y="5867400"/>
            <a:ext cx="381000" cy="4572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5541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3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4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6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47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5548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0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1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5552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5553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54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7073900" y="1993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6" name="Rectangle 20"/>
          <p:cNvSpPr>
            <a:spLocks/>
          </p:cNvSpPr>
          <p:nvPr/>
        </p:nvSpPr>
        <p:spPr bwMode="auto">
          <a:xfrm>
            <a:off x="7720013" y="18224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7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9" name="Rectangle 23"/>
          <p:cNvSpPr>
            <a:spLocks/>
          </p:cNvSpPr>
          <p:nvPr/>
        </p:nvSpPr>
        <p:spPr bwMode="auto">
          <a:xfrm>
            <a:off x="7710488" y="4445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60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65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66564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6566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7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8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0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71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6572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4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5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6576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6577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78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061200" y="4418013"/>
            <a:ext cx="454025" cy="10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0" name="Rectangle 20"/>
          <p:cNvSpPr>
            <a:spLocks/>
          </p:cNvSpPr>
          <p:nvPr/>
        </p:nvSpPr>
        <p:spPr bwMode="auto">
          <a:xfrm>
            <a:off x="7580313" y="42735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81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7064375" y="46926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3" name="Rectangle 23"/>
          <p:cNvSpPr>
            <a:spLocks/>
          </p:cNvSpPr>
          <p:nvPr/>
        </p:nvSpPr>
        <p:spPr bwMode="auto">
          <a:xfrm>
            <a:off x="7558088" y="4533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8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599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7600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7601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602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4" name="Rectangle 20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5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7" name="Rectangle 23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9" name="Rectangle 25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2298700" y="4025900"/>
            <a:ext cx="3403600" cy="381000"/>
          </a:xfrm>
          <a:prstGeom prst="rect">
            <a:avLst/>
          </a:prstGeom>
          <a:solidFill>
            <a:srgbClr val="F1C7C7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Body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1003300" y="5359400"/>
            <a:ext cx="50419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get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get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7" name="Rectangle 9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9" name="Rectangle 11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20" name="Rectangle 12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8621" name="Rectangle 13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3" name="Rectangle 15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4" name="Rectangle 16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8625" name="Rectangle 17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33" name="Freeform 25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4" name="Rectangle 26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2298700" y="3276600"/>
            <a:ext cx="3403600" cy="381000"/>
          </a:xfrm>
          <a:prstGeom prst="rect">
            <a:avLst/>
          </a:prstGeom>
          <a:solidFill>
            <a:srgbClr val="CDF1C5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2298700" y="3644900"/>
            <a:ext cx="3403600" cy="381000"/>
          </a:xfrm>
          <a:prstGeom prst="rect">
            <a:avLst/>
          </a:prstGeom>
          <a:solidFill>
            <a:srgbClr val="FFFEB2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7" name="Rectangle 29"/>
          <p:cNvSpPr>
            <a:spLocks/>
          </p:cNvSpPr>
          <p:nvPr/>
        </p:nvSpPr>
        <p:spPr bwMode="auto">
          <a:xfrm>
            <a:off x="3446463" y="2921000"/>
            <a:ext cx="225425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666666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Offset relative to %ebp</a:t>
            </a:r>
          </a:p>
        </p:txBody>
      </p:sp>
      <p:sp>
        <p:nvSpPr>
          <p:cNvPr id="68638" name="Rectangle 30"/>
          <p:cNvSpPr>
            <a:spLocks/>
          </p:cNvSpPr>
          <p:nvPr/>
        </p:nvSpPr>
        <p:spPr bwMode="auto">
          <a:xfrm>
            <a:off x="5327650" y="3289300"/>
            <a:ext cx="32067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12</a:t>
            </a:r>
          </a:p>
        </p:txBody>
      </p:sp>
      <p:sp>
        <p:nvSpPr>
          <p:cNvPr id="68639" name="Rectangle 31"/>
          <p:cNvSpPr>
            <a:spLocks/>
          </p:cNvSpPr>
          <p:nvPr/>
        </p:nvSpPr>
        <p:spPr bwMode="auto">
          <a:xfrm>
            <a:off x="5441950" y="3657600"/>
            <a:ext cx="204788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</a:t>
            </a:r>
          </a:p>
        </p:txBody>
      </p:sp>
      <p:sp>
        <p:nvSpPr>
          <p:cNvPr id="68640" name="Rectangle 32"/>
          <p:cNvSpPr>
            <a:spLocks/>
          </p:cNvSpPr>
          <p:nvPr/>
        </p:nvSpPr>
        <p:spPr bwMode="auto">
          <a:xfrm>
            <a:off x="5448300" y="4038600"/>
            <a:ext cx="2032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dirty="0"/>
              <a:t> </a:t>
            </a:r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609600" y="1274763"/>
            <a:ext cx="207486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Before Finish</a:t>
            </a: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>
            <a:off x="3340100" y="2565400"/>
            <a:ext cx="3136900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16000" y="1828800"/>
            <a:ext cx="2516188" cy="3352800"/>
            <a:chOff x="0" y="0"/>
            <a:chExt cx="1585" cy="2112"/>
          </a:xfrm>
        </p:grpSpPr>
        <p:sp>
          <p:nvSpPr>
            <p:cNvPr id="69652" name="Rectangle 20"/>
            <p:cNvSpPr>
              <a:spLocks/>
            </p:cNvSpPr>
            <p:nvPr/>
          </p:nvSpPr>
          <p:spPr bwMode="auto">
            <a:xfrm>
              <a:off x="0" y="91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yp</a:t>
              </a:r>
            </a:p>
          </p:txBody>
        </p:sp>
        <p:sp>
          <p:nvSpPr>
            <p:cNvPr id="69653" name="Rectangle 21"/>
            <p:cNvSpPr>
              <a:spLocks/>
            </p:cNvSpPr>
            <p:nvPr/>
          </p:nvSpPr>
          <p:spPr bwMode="auto">
            <a:xfrm>
              <a:off x="0" y="115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xp</a:t>
              </a:r>
            </a:p>
          </p:txBody>
        </p:sp>
        <p:sp>
          <p:nvSpPr>
            <p:cNvPr id="69654" name="Rectangle 22"/>
            <p:cNvSpPr>
              <a:spLocks/>
            </p:cNvSpPr>
            <p:nvPr/>
          </p:nvSpPr>
          <p:spPr bwMode="auto">
            <a:xfrm>
              <a:off x="0" y="139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Rtn adr</a:t>
              </a:r>
            </a:p>
          </p:txBody>
        </p:sp>
        <p:sp>
          <p:nvSpPr>
            <p:cNvPr id="69655" name="Rectangle 23"/>
            <p:cNvSpPr>
              <a:spLocks/>
            </p:cNvSpPr>
            <p:nvPr/>
          </p:nvSpPr>
          <p:spPr bwMode="auto">
            <a:xfrm>
              <a:off x="0" y="163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848" y="1992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/>
            </p:cNvSpPr>
            <p:nvPr/>
          </p:nvSpPr>
          <p:spPr bwMode="auto">
            <a:xfrm>
              <a:off x="1184" y="1656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8" name="Rectangle 26"/>
            <p:cNvSpPr>
              <a:spLocks/>
            </p:cNvSpPr>
            <p:nvPr/>
          </p:nvSpPr>
          <p:spPr bwMode="auto">
            <a:xfrm>
              <a:off x="0" y="0"/>
              <a:ext cx="800" cy="912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848" y="1760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1184" y="1888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704" y="144"/>
              <a:ext cx="640" cy="158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10473"/>
                </a:cxn>
                <a:cxn ang="0">
                  <a:pos x="783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7345"/>
                    <a:pt x="21600" y="10473"/>
                  </a:cubicBezTo>
                  <a:cubicBezTo>
                    <a:pt x="21600" y="3600"/>
                    <a:pt x="7830" y="0"/>
                    <a:pt x="783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2" name="Rectangle 30"/>
            <p:cNvSpPr>
              <a:spLocks/>
            </p:cNvSpPr>
            <p:nvPr/>
          </p:nvSpPr>
          <p:spPr bwMode="auto">
            <a:xfrm>
              <a:off x="0" y="187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</p:grpSp>
      <p:sp>
        <p:nvSpPr>
          <p:cNvPr id="41" name="Rectangle 4"/>
          <p:cNvSpPr>
            <a:spLocks/>
          </p:cNvSpPr>
          <p:nvPr/>
        </p:nvSpPr>
        <p:spPr bwMode="auto">
          <a:xfrm>
            <a:off x="5891213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6283325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43" name="Rectangle 7"/>
          <p:cNvSpPr>
            <a:spLocks/>
          </p:cNvSpPr>
          <p:nvPr/>
        </p:nvSpPr>
        <p:spPr bwMode="auto">
          <a:xfrm>
            <a:off x="6283325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6283325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6283325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629525" y="194151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8123238" y="17716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7632700" y="42608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8126413" y="41021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" name="Rectangle 26"/>
          <p:cNvSpPr txBox="1">
            <a:spLocks noChangeArrowheads="1"/>
          </p:cNvSpPr>
          <p:nvPr/>
        </p:nvSpPr>
        <p:spPr bwMode="auto">
          <a:xfrm>
            <a:off x="4114800" y="4800600"/>
            <a:ext cx="4800600" cy="147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15900" marR="0" lvl="0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Observation</a:t>
            </a: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Saved and restored register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%ebx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Not so for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%eax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%ecx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%edx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Disassembled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73732" name="Rectangle 4"/>
          <p:cNvSpPr>
            <a:spLocks/>
          </p:cNvSpPr>
          <p:nvPr/>
        </p:nvSpPr>
        <p:spPr bwMode="auto">
          <a:xfrm>
            <a:off x="457200" y="1219200"/>
            <a:ext cx="7620000" cy="337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08048384 &lt;swap&gt;: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	55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8048385:	89 e5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8048387:	53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8048388:	8b 55 08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804838b:	8b 4d 0c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0xc(%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804838e:	8b 1a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8048390:	8b 01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8048392:	89 02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8048394:	89 19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8048396:	5b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8048397:	5d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8048398:	c3                   	ret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3" name="Rectangle 5"/>
          <p:cNvSpPr>
            <a:spLocks/>
          </p:cNvSpPr>
          <p:nvPr/>
        </p:nvSpPr>
        <p:spPr bwMode="auto">
          <a:xfrm>
            <a:off x="457200" y="5210175"/>
            <a:ext cx="853440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80483b4: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$0x8049658,0x4(%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&amp;course2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80483bc: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$0x8049654,(%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&amp;course1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80483c3:	call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&lt;swap&gt;	# Call swap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80483c8:	leave 	# Prepare to return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80483c9:	ret 	# Return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4" name="Rectangle 6"/>
          <p:cNvSpPr>
            <a:spLocks/>
          </p:cNvSpPr>
          <p:nvPr/>
        </p:nvSpPr>
        <p:spPr bwMode="auto">
          <a:xfrm>
            <a:off x="319088" y="4832350"/>
            <a:ext cx="13843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6096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38400" y="2667000"/>
            <a:ext cx="6705601" cy="3048000"/>
            <a:chOff x="2438400" y="2667000"/>
            <a:chExt cx="6705601" cy="30480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10800000" flipV="1">
              <a:off x="2438400" y="3810000"/>
              <a:ext cx="4267200" cy="1905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05601" y="26670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latin typeface="+mj-lt"/>
                </a:rPr>
                <a:t>What range of values takes default?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b="1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/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$18243,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IA32/</a:t>
            </a:r>
            <a:r>
              <a:rPr lang="en-US" dirty="0" err="1" smtClean="0"/>
              <a:t>Linux+Windows</a:t>
            </a:r>
            <a:r>
              <a:rPr lang="en-US" dirty="0" smtClean="0"/>
              <a:t> </a:t>
            </a:r>
            <a:r>
              <a:rPr lang="en-US" dirty="0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special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values upon exit from procedure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/>
              <a:t>Illustrations of Recursion &amp; Pointers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/>
          </p:cNvSpPr>
          <p:nvPr/>
        </p:nvSpPr>
        <p:spPr bwMode="auto">
          <a:xfrm>
            <a:off x="6934200" y="2286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7086600" y="4191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096000" y="5562600"/>
            <a:ext cx="1219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5486400" y="1447800"/>
            <a:ext cx="1981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8"/>
          <p:cNvSpPr>
            <a:spLocks/>
          </p:cNvSpPr>
          <p:nvPr/>
        </p:nvSpPr>
        <p:spPr bwMode="auto">
          <a:xfrm>
            <a:off x="7620000" y="19812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990600" y="48768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676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914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3434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/>
              <a:t>Registers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/>
              <a:t>used </a:t>
            </a:r>
            <a:r>
              <a:rPr lang="en-US" dirty="0"/>
              <a:t>without first saving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 used, but saved at beginning &amp; restored at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029200" y="654050"/>
            <a:ext cx="3962400" cy="591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#1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Save old value of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Allocate space for argument to recursive call</a:t>
            </a:r>
          </a:p>
          <a:p>
            <a:pPr lvl="1"/>
            <a:r>
              <a:rPr lang="en-US" dirty="0" smtClean="0"/>
              <a:t>Store x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304800"/>
            <a:ext cx="35179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" name="Rectangle 21"/>
          <p:cNvSpPr>
            <a:spLocks/>
          </p:cNvSpPr>
          <p:nvPr/>
        </p:nvSpPr>
        <p:spPr bwMode="auto">
          <a:xfrm>
            <a:off x="5257800" y="4343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257800" y="4724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257800" y="5105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604000" y="6032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137400" y="51435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257800" y="28956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604000" y="5308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137400" y="58674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375400" y="3048000"/>
            <a:ext cx="1016000" cy="22098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257800" y="5486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257800" y="5867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#2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If x == 0, return</a:t>
            </a:r>
          </a:p>
          <a:p>
            <a:pPr lvl="2"/>
            <a:r>
              <a:rPr lang="en-US" dirty="0" smtClean="0"/>
              <a:t>with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set to 0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7620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#3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Store x &gt;&gt; 1 on stack</a:t>
            </a:r>
          </a:p>
          <a:p>
            <a:pPr lvl="1"/>
            <a:r>
              <a:rPr lang="en-US" dirty="0" smtClean="0">
                <a:latin typeface="+mn-lt"/>
              </a:rPr>
              <a:t>Make recursive call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+mn-lt"/>
              </a:rPr>
              <a:t> still has value of x</a:t>
            </a:r>
            <a:endParaRPr lang="en-US" dirty="0">
              <a:latin typeface="+mn-lt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6858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5610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5610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9072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4406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5610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9072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4406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678612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5610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5610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 &gt;&gt; 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6248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6248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#4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876800" cy="2082800"/>
          </a:xfrm>
          <a:ln/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value from recursive call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x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Compute (x &amp; 1) + computed value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1295400"/>
            <a:ext cx="40386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 • • •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5867400" y="45720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5105400" y="45720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6388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890588" y="5918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#5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3505200"/>
            <a:ext cx="2819400" cy="25146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>
                <a:latin typeface="Courier New Bold"/>
              </a:rPr>
              <a:t> </a:t>
            </a:r>
            <a:r>
              <a:rPr lang="en-US" dirty="0" smtClean="0">
                <a:latin typeface="Courier New Bold"/>
              </a:rPr>
              <a:t>Restore values of 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Courier New Bold"/>
              </a:rPr>
              <a:t> and %</a:t>
            </a:r>
            <a:r>
              <a:rPr lang="en-US" dirty="0" err="1" smtClean="0">
                <a:latin typeface="Courier New Bold"/>
              </a:rPr>
              <a:t>ebp</a:t>
            </a:r>
            <a:endParaRPr lang="en-US" dirty="0" smtClean="0">
              <a:latin typeface="Courier New Bold"/>
            </a:endParaRPr>
          </a:p>
          <a:p>
            <a:pPr lvl="1"/>
            <a:r>
              <a:rPr lang="en-US" dirty="0" smtClean="0">
                <a:latin typeface="Courier New Bold"/>
              </a:rPr>
              <a:t>Restore %</a:t>
            </a:r>
            <a:r>
              <a:rPr lang="en-US" dirty="0" err="1" smtClean="0">
                <a:latin typeface="Courier New Bold"/>
              </a:rPr>
              <a:t>esp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105400" y="1143000"/>
            <a:ext cx="3517900" cy="152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L3: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31226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31226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44688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50022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31226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44688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50022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191000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31226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31226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6399212" y="59436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6400800" y="56388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7669212" y="4787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25"/>
          <p:cNvSpPr>
            <a:spLocks/>
          </p:cNvSpPr>
          <p:nvPr/>
        </p:nvSpPr>
        <p:spPr bwMode="auto">
          <a:xfrm>
            <a:off x="8202612" y="3479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6323012" y="3479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H="1">
            <a:off x="7669212" y="3644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28"/>
          <p:cNvSpPr>
            <a:spLocks/>
          </p:cNvSpPr>
          <p:nvPr/>
        </p:nvSpPr>
        <p:spPr bwMode="auto">
          <a:xfrm>
            <a:off x="8202612" y="4622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88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Pointer Code</a:t>
            </a:r>
          </a:p>
        </p:txBody>
      </p:sp>
      <p:sp>
        <p:nvSpPr>
          <p:cNvPr id="78852" name="Rectangle 4"/>
          <p:cNvSpPr>
            <a:spLocks/>
          </p:cNvSpPr>
          <p:nvPr/>
        </p:nvSpPr>
        <p:spPr bwMode="auto">
          <a:xfrm>
            <a:off x="503238" y="1981200"/>
            <a:ext cx="4068762" cy="1752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Compute x + 3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8855" name="Rectangle 7"/>
          <p:cNvSpPr>
            <a:spLocks/>
          </p:cNvSpPr>
          <p:nvPr/>
        </p:nvSpPr>
        <p:spPr bwMode="auto">
          <a:xfrm>
            <a:off x="446088" y="1524000"/>
            <a:ext cx="266258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Generating Pointer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943600"/>
            <a:ext cx="7329487" cy="685800"/>
          </a:xfrm>
          <a:ln/>
        </p:spPr>
        <p:txBody>
          <a:bodyPr/>
          <a:lstStyle/>
          <a:p>
            <a:pPr marL="304800" indent="-304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dirty="0" smtClean="0"/>
              <a:t> creates pointer and passes it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incrk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14350" y="4343400"/>
            <a:ext cx="4068762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Increment value by k */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k)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457200" y="3886200"/>
            <a:ext cx="28004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Referencing Pointer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and Initializing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 smtClean="0"/>
              <a:t>localx</a:t>
            </a:r>
            <a:r>
              <a:rPr lang="en-US" dirty="0" smtClean="0"/>
              <a:t> </a:t>
            </a:r>
            <a:r>
              <a:rPr lang="en-US" dirty="0"/>
              <a:t>must be stored on stack</a:t>
            </a:r>
          </a:p>
          <a:p>
            <a:pPr marL="552450" lvl="1"/>
            <a:r>
              <a:rPr lang="en-US" dirty="0"/>
              <a:t>Because: Need to create pointer to it</a:t>
            </a:r>
          </a:p>
          <a:p>
            <a:r>
              <a:rPr lang="en-US" dirty="0"/>
              <a:t>Compute pointer as -4(%</a:t>
            </a:r>
            <a:r>
              <a:rPr lang="en-US" dirty="0" err="1"/>
              <a:t>ebp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1176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First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8288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add3: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Alloc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24 bytes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Set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x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Pointer as Argument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leal</a:t>
            </a:r>
            <a:r>
              <a:rPr lang="en-US" dirty="0" smtClean="0"/>
              <a:t> instruction to compute address of </a:t>
            </a:r>
            <a:r>
              <a:rPr lang="en-US" dirty="0" err="1" smtClean="0"/>
              <a:t>localx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26985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Middle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219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$3, 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		# 2</a:t>
            </a:r>
            <a:r>
              <a:rPr lang="en-US" sz="1800" b="1" baseline="30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3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			# 1</a:t>
            </a:r>
            <a:r>
              <a:rPr lang="en-US" sz="1800" b="1" baseline="30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 flipH="1">
            <a:off x="7875588" y="58864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8126413" y="5715000"/>
            <a:ext cx="91691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esp+4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620000" y="44196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Retrieving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Retrieve </a:t>
            </a:r>
            <a:r>
              <a:rPr lang="en-US" dirty="0" err="1" smtClean="0"/>
              <a:t>localx</a:t>
            </a:r>
            <a:r>
              <a:rPr lang="en-US" dirty="0" smtClean="0"/>
              <a:t> from stack as return value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7108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152400" y="4419600"/>
            <a:ext cx="6019800" cy="914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#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leave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 32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endParaRPr lang="en-US" dirty="0" smtClean="0">
              <a:latin typeface="Courier New Bold"/>
            </a:endParaRPr>
          </a:p>
          <a:p>
            <a:r>
              <a:rPr lang="en-US" dirty="0" smtClean="0">
                <a:latin typeface="Courier New Bold"/>
              </a:rPr>
              <a:t>Pointers are addresses of values</a:t>
            </a:r>
          </a:p>
          <a:p>
            <a:pPr lvl="1"/>
            <a:r>
              <a:rPr lang="en-US" dirty="0" smtClean="0">
                <a:latin typeface="Courier New Bold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4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L7(,%eax,4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pPr marL="552450" lvl="1"/>
            <a:r>
              <a:rPr lang="en-US" dirty="0"/>
              <a:t>Must scale by factor of 4 (labels have 32-bits = 4 Bytes on IA32)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*4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257800" y="20574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/>
          </p:cNvSpPr>
          <p:nvPr/>
        </p:nvSpPr>
        <p:spPr bwMode="auto">
          <a:xfrm>
            <a:off x="914400" y="18288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L4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572000" y="16764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6096000" y="35052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096000" y="41910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981200" y="2743200"/>
            <a:ext cx="41148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905000" y="1828800"/>
            <a:ext cx="2667000" cy="1752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4533900" y="2857500"/>
            <a:ext cx="17526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Column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wo Columns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wo Colum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Pages>0</Pages>
  <Words>6515</Words>
  <Characters>0</Characters>
  <Application>Microsoft Macintosh PowerPoint</Application>
  <PresentationFormat>On-screen Show (4:3)</PresentationFormat>
  <Lines>0</Lines>
  <Paragraphs>1653</Paragraphs>
  <Slides>66</Slides>
  <Notes>0</Notes>
  <HiddenSlides>1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Title Slide</vt:lpstr>
      <vt:lpstr>Title and Content</vt:lpstr>
      <vt:lpstr>Title Only</vt:lpstr>
      <vt:lpstr>Title Only: Build</vt:lpstr>
      <vt:lpstr>Two Columns</vt:lpstr>
      <vt:lpstr>Title and Content: Build</vt:lpstr>
      <vt:lpstr>Machine-Level Programming III: Switch Statements  and IA32 Procedures  15-213: Introduction to Computer Systems 6th Lecture, Sep. 9, 2010</vt:lpstr>
      <vt:lpstr>Today</vt:lpstr>
      <vt:lpstr>Switch Statement Example</vt:lpstr>
      <vt:lpstr>Jump Table Structure</vt:lpstr>
      <vt:lpstr>Switch Statement Example (IA32)</vt:lpstr>
      <vt:lpstr>Switch Statement Example (IA32)</vt:lpstr>
      <vt:lpstr>Assembly Setup Explanation</vt:lpstr>
      <vt:lpstr>Jump Table</vt:lpstr>
      <vt:lpstr>Handling Fall-Through</vt:lpstr>
      <vt:lpstr>Code Blocks (Partial)</vt:lpstr>
      <vt:lpstr>Code Blocks (Rest)</vt:lpstr>
      <vt:lpstr>Switch Code (Finish)</vt:lpstr>
      <vt:lpstr>x86-64 Switch Implementation</vt:lpstr>
      <vt:lpstr>IA32 Object Code</vt:lpstr>
      <vt:lpstr>IA32 Object Code (cont.)</vt:lpstr>
      <vt:lpstr>IA32 Object Code (cont.)</vt:lpstr>
      <vt:lpstr>Disassembled Targets</vt:lpstr>
      <vt:lpstr>Matching Disassembled Targets</vt:lpstr>
      <vt:lpstr>Summarizing</vt:lpstr>
      <vt:lpstr>Today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swap Body</vt:lpstr>
      <vt:lpstr>swap Finish</vt:lpstr>
      <vt:lpstr>Disassembled swap</vt:lpstr>
      <vt:lpstr>Today</vt:lpstr>
      <vt:lpstr>Register Saving Conventions</vt:lpstr>
      <vt:lpstr>Register Saving Conventions</vt:lpstr>
      <vt:lpstr>IA32/Linux+Windows Register Usage</vt:lpstr>
      <vt:lpstr>Today</vt:lpstr>
      <vt:lpstr>Recursive Function</vt:lpstr>
      <vt:lpstr>Recursive Call #1</vt:lpstr>
      <vt:lpstr>Recursive Call #2</vt:lpstr>
      <vt:lpstr>Recursive Call #3</vt:lpstr>
      <vt:lpstr>Recursive Call #4</vt:lpstr>
      <vt:lpstr>Recursive Call #5</vt:lpstr>
      <vt:lpstr>Observations About Recursion</vt:lpstr>
      <vt:lpstr>Pointer Code</vt:lpstr>
      <vt:lpstr>Creating and Initializing Local Variable</vt:lpstr>
      <vt:lpstr>Creating Pointer as Argument</vt:lpstr>
      <vt:lpstr>Retrieving local variable</vt:lpstr>
      <vt:lpstr>IA 32 Procedure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325</cp:revision>
  <dcterms:created xsi:type="dcterms:W3CDTF">2011-01-05T22:12:29Z</dcterms:created>
  <dcterms:modified xsi:type="dcterms:W3CDTF">2011-01-05T22:26:49Z</dcterms:modified>
</cp:coreProperties>
</file>