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notesSlides/notesSlide4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notesSlides/notesSlide41.xml" ContentType="application/vnd.openxmlformats-officedocument.presentationml.notes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2" r:id="rId2"/>
    <p:sldId id="827" r:id="rId3"/>
    <p:sldId id="828" r:id="rId4"/>
    <p:sldId id="829" r:id="rId5"/>
    <p:sldId id="817" r:id="rId6"/>
    <p:sldId id="818" r:id="rId7"/>
    <p:sldId id="819" r:id="rId8"/>
    <p:sldId id="820" r:id="rId9"/>
    <p:sldId id="822" r:id="rId10"/>
    <p:sldId id="823" r:id="rId11"/>
    <p:sldId id="830" r:id="rId12"/>
    <p:sldId id="825" r:id="rId13"/>
    <p:sldId id="826" r:id="rId14"/>
    <p:sldId id="888" r:id="rId15"/>
    <p:sldId id="832" r:id="rId16"/>
    <p:sldId id="833" r:id="rId17"/>
    <p:sldId id="877" r:id="rId18"/>
    <p:sldId id="835" r:id="rId19"/>
    <p:sldId id="878" r:id="rId20"/>
    <p:sldId id="839" r:id="rId21"/>
    <p:sldId id="891" r:id="rId22"/>
    <p:sldId id="840" r:id="rId23"/>
    <p:sldId id="841" r:id="rId24"/>
    <p:sldId id="842" r:id="rId25"/>
    <p:sldId id="882" r:id="rId26"/>
    <p:sldId id="883" r:id="rId27"/>
    <p:sldId id="845" r:id="rId28"/>
    <p:sldId id="847" r:id="rId29"/>
    <p:sldId id="887" r:id="rId30"/>
    <p:sldId id="849" r:id="rId31"/>
    <p:sldId id="851" r:id="rId32"/>
    <p:sldId id="893" r:id="rId33"/>
    <p:sldId id="894" r:id="rId34"/>
    <p:sldId id="892" r:id="rId35"/>
    <p:sldId id="895" r:id="rId36"/>
    <p:sldId id="896" r:id="rId37"/>
    <p:sldId id="889" r:id="rId38"/>
    <p:sldId id="855" r:id="rId39"/>
    <p:sldId id="897" r:id="rId40"/>
    <p:sldId id="856" r:id="rId41"/>
    <p:sldId id="857" r:id="rId42"/>
    <p:sldId id="890" r:id="rId43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6F5BD"/>
    <a:srgbClr val="990000"/>
    <a:srgbClr val="D5F1CF"/>
    <a:srgbClr val="F1C7C7"/>
    <a:srgbClr val="CDF1C5"/>
    <a:srgbClr val="FF9999"/>
    <a:srgbClr val="A8E799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8631" autoAdjust="0"/>
    <p:restoredTop sz="94649" autoAdjust="0"/>
  </p:normalViewPr>
  <p:slideViewPr>
    <p:cSldViewPr snapToObjects="1">
      <p:cViewPr varScale="1">
        <p:scale>
          <a:sx n="105" d="100"/>
          <a:sy n="105" d="100"/>
        </p:scale>
        <p:origin x="-632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pPr>
              <a:defRPr/>
            </a:pPr>
            <a:r>
              <a:rPr lang="en-US"/>
              <a:t>15-213/18-243, Fall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6046D-C2F4-483C-A849-55DA343B723C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14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19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37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D0295F4-07C9-4165-9BDD-A4F829334E7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en-US" dirty="0" smtClean="0">
                <a:latin typeface="Calibri" pitchFamily="-96" charset="0"/>
              </a:rPr>
              <a:t>Machine-Level Programming IV: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>x86-64 Procedures, Data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/>
            </a:r>
            <a:br>
              <a:rPr lang="en-US" dirty="0" smtClean="0">
                <a:latin typeface="Calibri" pitchFamily="-96" charset="0"/>
              </a:rPr>
            </a:br>
            <a:r>
              <a:rPr lang="en-US" sz="2000" b="0" dirty="0" smtClean="0">
                <a:latin typeface="Calibri" pitchFamily="-96" charset="0"/>
              </a:rPr>
              <a:t>15-213: Introduction to Computer Systems</a:t>
            </a:r>
            <a:r>
              <a:rPr lang="en-US" b="0" dirty="0" smtClean="0">
                <a:latin typeface="Calibri" pitchFamily="-96" charset="0"/>
              </a:rPr>
              <a:t/>
            </a:r>
            <a:br>
              <a:rPr lang="en-US" b="0" dirty="0" smtClean="0">
                <a:latin typeface="Calibri" pitchFamily="-96" charset="0"/>
              </a:rPr>
            </a:br>
            <a:r>
              <a:rPr lang="en-US" sz="2000" b="0" dirty="0" smtClean="0">
                <a:latin typeface="Calibri" pitchFamily="-96" charset="0"/>
              </a:rPr>
              <a:t>7</a:t>
            </a:r>
            <a:r>
              <a:rPr lang="en-US" sz="2000" b="0" baseline="30000" dirty="0" smtClean="0">
                <a:latin typeface="Calibri" pitchFamily="-96" charset="0"/>
              </a:rPr>
              <a:t>th</a:t>
            </a:r>
            <a:r>
              <a:rPr lang="en-US" sz="2000" b="0" dirty="0" smtClean="0">
                <a:latin typeface="Calibri" pitchFamily="-96" charset="0"/>
              </a:rPr>
              <a:t> Lecture, Sep. </a:t>
            </a:r>
            <a:r>
              <a:rPr lang="en-US" sz="2000" b="0" smtClean="0">
                <a:latin typeface="Calibri" pitchFamily="-96" charset="0"/>
              </a:rPr>
              <a:t>14, </a:t>
            </a:r>
            <a:r>
              <a:rPr lang="en-US" sz="2000" b="0" dirty="0" smtClean="0">
                <a:latin typeface="Calibri" pitchFamily="-96" charset="0"/>
              </a:rPr>
              <a:t>2010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en-US" b="1" dirty="0" smtClean="0">
                <a:latin typeface="Calibri" pitchFamily="-96" charset="0"/>
              </a:rPr>
              <a:t>Instructors:</a:t>
            </a:r>
            <a:r>
              <a:rPr lang="en-US" dirty="0" smtClean="0">
                <a:latin typeface="Calibri" pitchFamily="-96" charset="0"/>
              </a:rPr>
              <a:t> </a:t>
            </a:r>
          </a:p>
          <a:p>
            <a:r>
              <a:rPr lang="en-US" dirty="0" smtClean="0">
                <a:latin typeface="Calibri" pitchFamily="-96" charset="0"/>
              </a:rPr>
              <a:t>Randy Bryant &amp; Dave O’Hallaron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458200" y="64770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334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381000" y="1295400"/>
            <a:ext cx="86106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err="1">
                <a:latin typeface="Courier New" pitchFamily="-96" charset="0"/>
              </a:rPr>
              <a:t>swap_ele_su</a:t>
            </a:r>
            <a:r>
              <a:rPr lang="en-US" sz="1800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sz="1800" dirty="0" smtClean="0">
                <a:latin typeface="Courier New" pitchFamily="-96" charset="0"/>
              </a:rPr>
              <a:t>	# Save 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sz="1800" dirty="0" smtClean="0">
                <a:latin typeface="Courier New" pitchFamily="-96" charset="0"/>
              </a:rPr>
              <a:t>	# Save 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latin typeface="Courier New" pitchFamily="-96" charset="0"/>
              </a:rPr>
              <a:t>	# Allocate stack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movslq</a:t>
            </a:r>
            <a:r>
              <a:rPr lang="en-US" sz="1800" dirty="0" smtClean="0">
                <a:latin typeface="Courier New" pitchFamily="-96" charset="0"/>
              </a:rPr>
              <a:t>	%</a:t>
            </a:r>
            <a:r>
              <a:rPr lang="en-US" sz="1800" dirty="0" err="1" smtClean="0">
                <a:latin typeface="Courier New" pitchFamily="-96" charset="0"/>
              </a:rPr>
              <a:t>esi,%rax</a:t>
            </a:r>
            <a:r>
              <a:rPr lang="en-US" sz="1800" dirty="0" smtClean="0">
                <a:latin typeface="Courier New" pitchFamily="-96" charset="0"/>
              </a:rPr>
              <a:t>	# Extend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leaq</a:t>
            </a:r>
            <a:r>
              <a:rPr lang="en-US" sz="1800" dirty="0" smtClean="0">
                <a:latin typeface="Courier New" pitchFamily="-96" charset="0"/>
              </a:rPr>
              <a:t>	8(%rdi,%rax,8), 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r>
              <a:rPr lang="en-US" sz="1800" dirty="0" smtClean="0">
                <a:latin typeface="Courier New" pitchFamily="-96" charset="0"/>
              </a:rPr>
              <a:t>	# &amp;a[i+1] (</a:t>
            </a:r>
            <a:r>
              <a:rPr lang="en-US" sz="1800" dirty="0" err="1" smtClean="0">
                <a:latin typeface="Courier New" pitchFamily="-96" charset="0"/>
              </a:rPr>
              <a:t>callee</a:t>
            </a:r>
            <a:r>
              <a:rPr lang="en-US" sz="1800" dirty="0" smtClean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leaq</a:t>
            </a:r>
            <a:r>
              <a:rPr lang="en-US" sz="1800" dirty="0" smtClean="0">
                <a:latin typeface="Courier New" pitchFamily="-96" charset="0"/>
              </a:rPr>
              <a:t>	(%rdi,%rax,8), 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r>
              <a:rPr lang="en-US" sz="1800" dirty="0" smtClean="0">
                <a:latin typeface="Courier New" pitchFamily="-96" charset="0"/>
              </a:rPr>
              <a:t>	# &amp;a[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   (</a:t>
            </a:r>
            <a:r>
              <a:rPr lang="en-US" sz="1800" dirty="0" err="1" smtClean="0">
                <a:latin typeface="Courier New" pitchFamily="-96" charset="0"/>
              </a:rPr>
              <a:t>callee</a:t>
            </a:r>
            <a:r>
              <a:rPr lang="en-US" sz="1800" dirty="0" smtClean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movq</a:t>
            </a:r>
            <a:r>
              <a:rPr lang="en-US" sz="1800" dirty="0" smtClean="0">
                <a:latin typeface="Courier New" pitchFamily="-96" charset="0"/>
              </a:rPr>
              <a:t>	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r>
              <a:rPr lang="en-US" sz="1800" dirty="0" smtClean="0">
                <a:latin typeface="Courier New" pitchFamily="-96" charset="0"/>
              </a:rPr>
              <a:t>, %</a:t>
            </a:r>
            <a:r>
              <a:rPr lang="en-US" sz="1800" dirty="0" err="1" smtClean="0">
                <a:latin typeface="Courier New" pitchFamily="-96" charset="0"/>
              </a:rPr>
              <a:t>rsi</a:t>
            </a:r>
            <a:r>
              <a:rPr lang="en-US" sz="1800" dirty="0" smtClean="0">
                <a:latin typeface="Courier New" pitchFamily="-96" charset="0"/>
              </a:rPr>
              <a:t>	# 2</a:t>
            </a:r>
            <a:r>
              <a:rPr lang="en-US" sz="1800" baseline="30000" dirty="0" smtClean="0">
                <a:latin typeface="Courier New" pitchFamily="-96" charset="0"/>
              </a:rPr>
              <a:t>nd</a:t>
            </a:r>
            <a:r>
              <a:rPr lang="en-US" sz="1800" dirty="0" smtClean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movq</a:t>
            </a:r>
            <a:r>
              <a:rPr lang="en-US" sz="1800" dirty="0" smtClean="0">
                <a:latin typeface="Courier New" pitchFamily="-96" charset="0"/>
              </a:rPr>
              <a:t>	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r>
              <a:rPr lang="en-US" sz="1800" dirty="0" smtClean="0">
                <a:latin typeface="Courier New" pitchFamily="-96" charset="0"/>
              </a:rPr>
              <a:t>, 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	# 1</a:t>
            </a:r>
            <a:r>
              <a:rPr lang="en-US" sz="1800" baseline="30000" dirty="0" smtClean="0">
                <a:latin typeface="Courier New" pitchFamily="-96" charset="0"/>
              </a:rPr>
              <a:t>st</a:t>
            </a:r>
            <a:r>
              <a:rPr lang="en-US" sz="1800" dirty="0" smtClean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call	swap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movq</a:t>
            </a:r>
            <a:r>
              <a:rPr lang="en-US" sz="1800" dirty="0" smtClean="0">
                <a:latin typeface="Courier New" pitchFamily="-96" charset="0"/>
              </a:rPr>
              <a:t>	(%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r>
              <a:rPr lang="en-US" sz="1800" dirty="0" smtClean="0">
                <a:latin typeface="Courier New" pitchFamily="-96" charset="0"/>
              </a:rPr>
              <a:t>), %</a:t>
            </a:r>
            <a:r>
              <a:rPr lang="en-US" sz="1800" dirty="0" err="1" smtClean="0">
                <a:latin typeface="Courier New" pitchFamily="-96" charset="0"/>
              </a:rPr>
              <a:t>rax</a:t>
            </a:r>
            <a:r>
              <a:rPr lang="en-US" sz="1800" dirty="0" smtClean="0">
                <a:latin typeface="Courier New" pitchFamily="-96" charset="0"/>
              </a:rPr>
              <a:t>	# Get a[i+1]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imulq</a:t>
            </a:r>
            <a:r>
              <a:rPr lang="en-US" sz="1800" dirty="0" smtClean="0">
                <a:latin typeface="Courier New" pitchFamily="-96" charset="0"/>
              </a:rPr>
              <a:t>	(%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r>
              <a:rPr lang="en-US" sz="1800" dirty="0" smtClean="0">
                <a:latin typeface="Courier New" pitchFamily="-96" charset="0"/>
              </a:rPr>
              <a:t>), %</a:t>
            </a:r>
            <a:r>
              <a:rPr lang="en-US" sz="1800" dirty="0" err="1" smtClean="0">
                <a:latin typeface="Courier New" pitchFamily="-96" charset="0"/>
              </a:rPr>
              <a:t>rax</a:t>
            </a:r>
            <a:r>
              <a:rPr lang="en-US" sz="1800" dirty="0" smtClean="0">
                <a:latin typeface="Courier New" pitchFamily="-96" charset="0"/>
              </a:rPr>
              <a:t>	# Multiply by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addq</a:t>
            </a:r>
            <a:r>
              <a:rPr lang="en-US" sz="1800" dirty="0" smtClean="0">
                <a:latin typeface="Courier New" pitchFamily="-96" charset="0"/>
              </a:rPr>
              <a:t>	%</a:t>
            </a:r>
            <a:r>
              <a:rPr lang="en-US" sz="1800" dirty="0" err="1" smtClean="0">
                <a:latin typeface="Courier New" pitchFamily="-96" charset="0"/>
              </a:rPr>
              <a:t>rax</a:t>
            </a:r>
            <a:r>
              <a:rPr lang="en-US" sz="1800" dirty="0" smtClean="0">
                <a:latin typeface="Courier New" pitchFamily="-96" charset="0"/>
              </a:rPr>
              <a:t>, sum(%rip)	# Add to sum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sz="1800" dirty="0" smtClean="0">
                <a:latin typeface="Courier New" pitchFamily="-96" charset="0"/>
              </a:rPr>
              <a:t>	# Restore 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sz="1800" dirty="0" smtClean="0">
                <a:latin typeface="Courier New" pitchFamily="-96" charset="0"/>
              </a:rPr>
              <a:t>	# Restore 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latin typeface="Courier New" pitchFamily="-96" charset="0"/>
              </a:rPr>
              <a:t>	# </a:t>
            </a:r>
            <a:r>
              <a:rPr lang="en-US" sz="1800" dirty="0" err="1" smtClean="0">
                <a:latin typeface="Courier New" pitchFamily="-96" charset="0"/>
              </a:rPr>
              <a:t>Deallocate</a:t>
            </a:r>
            <a:r>
              <a:rPr lang="en-US" sz="1800" dirty="0" smtClean="0">
                <a:latin typeface="Courier New" pitchFamily="-96" charset="0"/>
              </a:rPr>
              <a:t>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ret</a:t>
            </a:r>
            <a:endParaRPr lang="en-US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334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651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6655625" y="1436688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dirty="0"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lang="en-US" sz="1600" dirty="0" err="1" smtClean="0">
                  <a:latin typeface="Courier New" pitchFamily="49" charset="0"/>
                  <a:ea typeface="+mn-ea"/>
                  <a:cs typeface="+mn-cs"/>
                </a:rPr>
                <a:t>rbp</a:t>
              </a:r>
              <a:endParaRPr lang="en-US" sz="1600" dirty="0"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Courier New" pitchFamily="49" charset="0"/>
                  <a:ea typeface="+mn-ea"/>
                  <a:cs typeface="+mn-cs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6705600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46086" name="Group 4"/>
          <p:cNvGrpSpPr>
            <a:grpSpLocks/>
          </p:cNvGrpSpPr>
          <p:nvPr/>
        </p:nvGrpSpPr>
        <p:grpSpPr bwMode="auto">
          <a:xfrm>
            <a:off x="6705600" y="3635375"/>
            <a:ext cx="2049463" cy="935038"/>
            <a:chOff x="917" y="3351"/>
            <a:chExt cx="1291" cy="589"/>
          </a:xfrm>
        </p:grpSpPr>
        <p:sp>
          <p:nvSpPr>
            <p:cNvPr id="46087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dirty="0"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lang="en-US" sz="1600" dirty="0" err="1" smtClean="0">
                  <a:latin typeface="Courier New" pitchFamily="49" charset="0"/>
                  <a:ea typeface="+mn-ea"/>
                  <a:cs typeface="+mn-cs"/>
                </a:rPr>
                <a:t>rbp</a:t>
              </a:r>
              <a:endParaRPr lang="en-US" sz="1600" dirty="0"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6089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0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46091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>
                  <a:latin typeface="Calibri" pitchFamily="-96" charset="0"/>
                </a:rPr>
                <a:t>8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Courier New" pitchFamily="49" charset="0"/>
                  <a:ea typeface="+mn-ea"/>
                  <a:cs typeface="+mn-cs"/>
                </a:rPr>
                <a:t>%rbx</a:t>
              </a:r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81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sz="1800" dirty="0" smtClean="0">
                <a:latin typeface="Courier New" pitchFamily="-96" charset="0"/>
              </a:rPr>
              <a:t>	# Save 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sz="1800" dirty="0" smtClean="0">
                <a:latin typeface="Courier New" pitchFamily="-96" charset="0"/>
              </a:rPr>
              <a:t>	# Save 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sz="1800" dirty="0" smtClean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57188" y="4714884"/>
            <a:ext cx="861060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sz="1800" dirty="0" smtClean="0">
                <a:latin typeface="Courier New" pitchFamily="-96" charset="0"/>
              </a:rPr>
              <a:t>	# Restore 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sz="1800" dirty="0" smtClean="0">
                <a:latin typeface="Courier New" pitchFamily="-96" charset="0"/>
              </a:rPr>
              <a:t>	# Restore 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sz="1800" dirty="0" smtClean="0">
                <a:latin typeface="Courier New" pitchFamily="-96" charset="0"/>
              </a:rPr>
              <a:t>	# </a:t>
            </a:r>
            <a:r>
              <a:rPr lang="en-US" sz="1800" dirty="0" err="1" smtClean="0">
                <a:latin typeface="Courier New" pitchFamily="-96" charset="0"/>
              </a:rPr>
              <a:t>Deallocate</a:t>
            </a:r>
            <a:r>
              <a:rPr lang="en-US" sz="1800" dirty="0" smtClean="0">
                <a:latin typeface="Courier New" pitchFamily="-96" charset="0"/>
              </a:rPr>
              <a:t>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28662" y="3500735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Interesting Features of Stack Frame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Allocate entire frame at once</a:t>
            </a:r>
          </a:p>
          <a:p>
            <a:pPr lvl="1"/>
            <a:r>
              <a:rPr lang="en-US">
                <a:latin typeface="Calibri" pitchFamily="-96" charset="0"/>
              </a:rPr>
              <a:t>All stack accesses can be relative to </a:t>
            </a:r>
            <a:r>
              <a:rPr lang="en-US" b="1">
                <a:latin typeface="Courier New" pitchFamily="-96" charset="0"/>
              </a:rPr>
              <a:t>%rsp</a:t>
            </a:r>
          </a:p>
          <a:p>
            <a:pPr lvl="1"/>
            <a:r>
              <a:rPr lang="en-US">
                <a:latin typeface="Calibri" pitchFamily="-96" charset="0"/>
              </a:rPr>
              <a:t>Do by decrementing stack pointer</a:t>
            </a:r>
          </a:p>
          <a:p>
            <a:pPr lvl="1"/>
            <a:r>
              <a:rPr lang="en-US">
                <a:latin typeface="Calibri" pitchFamily="-96" charset="0"/>
              </a:rPr>
              <a:t>Can delay allocation, since safe to temporarily use red zone</a:t>
            </a:r>
          </a:p>
          <a:p>
            <a:endParaRPr lang="en-US">
              <a:latin typeface="Calibri" pitchFamily="-96" charset="0"/>
            </a:endParaRPr>
          </a:p>
          <a:p>
            <a:r>
              <a:rPr lang="en-US">
                <a:latin typeface="Calibri" pitchFamily="-96" charset="0"/>
              </a:rPr>
              <a:t>Simple deallocation</a:t>
            </a:r>
          </a:p>
          <a:p>
            <a:pPr lvl="1"/>
            <a:r>
              <a:rPr lang="en-US">
                <a:latin typeface="Calibri" pitchFamily="-96" charset="0"/>
              </a:rPr>
              <a:t>Increment stack pointer</a:t>
            </a:r>
          </a:p>
          <a:p>
            <a:pPr lvl="1"/>
            <a:r>
              <a:rPr lang="en-US">
                <a:latin typeface="Calibri" pitchFamily="-96" charset="0"/>
              </a:rPr>
              <a:t>No base/frame pointer needed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x86-64 Procedure Summary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Heavy use of registers</a:t>
            </a:r>
          </a:p>
          <a:p>
            <a:pPr lvl="1"/>
            <a:r>
              <a:rPr lang="en-US" dirty="0">
                <a:latin typeface="Calibri" pitchFamily="-96" charset="0"/>
              </a:rPr>
              <a:t>Parameter passing</a:t>
            </a:r>
          </a:p>
          <a:p>
            <a:pPr lvl="1"/>
            <a:r>
              <a:rPr lang="en-US" dirty="0">
                <a:latin typeface="Calibri" pitchFamily="-96" charset="0"/>
              </a:rPr>
              <a:t>More temporaries since more registers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Minimal use of stack</a:t>
            </a:r>
          </a:p>
          <a:p>
            <a:pPr lvl="1"/>
            <a:r>
              <a:rPr lang="en-US" dirty="0">
                <a:latin typeface="Calibri" pitchFamily="-96" charset="0"/>
              </a:rPr>
              <a:t>Sometimes none</a:t>
            </a:r>
          </a:p>
          <a:p>
            <a:pPr lvl="1"/>
            <a:r>
              <a:rPr lang="en-US" dirty="0">
                <a:latin typeface="Calibri" pitchFamily="-96" charset="0"/>
              </a:rPr>
              <a:t>Allocate/</a:t>
            </a:r>
            <a:r>
              <a:rPr lang="en-US" dirty="0" err="1">
                <a:latin typeface="Calibri" pitchFamily="-96" charset="0"/>
              </a:rPr>
              <a:t>deallocate</a:t>
            </a:r>
            <a:r>
              <a:rPr lang="en-US" dirty="0">
                <a:latin typeface="Calibri" pitchFamily="-96" charset="0"/>
              </a:rPr>
              <a:t> entire block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Many tricky optimizations</a:t>
            </a:r>
          </a:p>
          <a:p>
            <a:pPr lvl="1"/>
            <a:r>
              <a:rPr lang="en-US" dirty="0">
                <a:latin typeface="Calibri" pitchFamily="-96" charset="0"/>
              </a:rPr>
              <a:t>What kind of stack frame to use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Various </a:t>
            </a:r>
            <a:r>
              <a:rPr lang="en-US" dirty="0">
                <a:latin typeface="Calibri" pitchFamily="-96" charset="0"/>
              </a:rPr>
              <a:t>allocation techniques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rPr>
              <a:t>Procedures (x86-64)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ea typeface="+mn-ea"/>
                <a:cs typeface="+mn-cs"/>
              </a:rPr>
              <a:t>Arrays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One-dimensional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Multi-dimensional (nested)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Multi-level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rPr>
              <a:t>Structures</a:t>
            </a:r>
            <a:endParaRPr lang="en-US" dirty="0">
              <a:solidFill>
                <a:schemeClr val="bg1">
                  <a:lumMod val="6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0700"/>
            <a:ext cx="6167438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Basic Data Types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58875"/>
            <a:ext cx="8610600" cy="5241925"/>
          </a:xfrm>
        </p:spPr>
        <p:txBody>
          <a:bodyPr lIns="90487" tIns="44450" rIns="90487" bIns="44450"/>
          <a:lstStyle/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Integral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Stored &amp; operated on in general (integer) registers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Signed vs. unsigned depends on instructions used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b="1" dirty="0">
                <a:latin typeface="Calibri" pitchFamily="-96" charset="0"/>
              </a:rPr>
              <a:t>Intel	</a:t>
            </a:r>
            <a:r>
              <a:rPr lang="en-US" sz="1800" b="1" dirty="0" smtClean="0">
                <a:latin typeface="Calibri" pitchFamily="-96" charset="0"/>
              </a:rPr>
              <a:t>ASM</a:t>
            </a:r>
            <a:r>
              <a:rPr lang="en-US" sz="1800" b="1" dirty="0">
                <a:latin typeface="Calibri" pitchFamily="-96" charset="0"/>
              </a:rPr>
              <a:t>	Bytes	C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byte	</a:t>
            </a:r>
            <a:r>
              <a:rPr lang="en-US" sz="1800" b="1" dirty="0">
                <a:latin typeface="Courier New" pitchFamily="-96" charset="0"/>
              </a:rPr>
              <a:t>b</a:t>
            </a:r>
            <a:r>
              <a:rPr lang="en-US" sz="1800" dirty="0">
                <a:latin typeface="Calibri" pitchFamily="-96" charset="0"/>
              </a:rPr>
              <a:t>	1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char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word	</a:t>
            </a:r>
            <a:r>
              <a:rPr lang="en-US" sz="1800" b="1" dirty="0">
                <a:latin typeface="Courier New" pitchFamily="-96" charset="0"/>
              </a:rPr>
              <a:t>w</a:t>
            </a:r>
            <a:r>
              <a:rPr lang="en-US" sz="1800" dirty="0">
                <a:latin typeface="Calibri" pitchFamily="-96" charset="0"/>
              </a:rPr>
              <a:t>	2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short</a:t>
            </a:r>
            <a:endParaRPr lang="en-US" sz="1800" b="1" dirty="0">
              <a:latin typeface="Calibri" pitchFamily="-96" charset="0"/>
            </a:endParaRP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double word	</a:t>
            </a:r>
            <a:r>
              <a:rPr lang="en-US" sz="1800" b="1" dirty="0">
                <a:latin typeface="Courier New" pitchFamily="-96" charset="0"/>
              </a:rPr>
              <a:t>l</a:t>
            </a:r>
            <a:r>
              <a:rPr lang="en-US" sz="1800" dirty="0">
                <a:latin typeface="Calibri" pitchFamily="-96" charset="0"/>
              </a:rPr>
              <a:t>	4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</a:t>
            </a:r>
            <a:r>
              <a:rPr lang="en-US" sz="1800" b="1" dirty="0" err="1">
                <a:latin typeface="Courier New" pitchFamily="-96" charset="0"/>
              </a:rPr>
              <a:t>int</a:t>
            </a:r>
            <a:endParaRPr lang="en-US" sz="1800" b="1" dirty="0">
              <a:latin typeface="Courier New" pitchFamily="-96" charset="0"/>
            </a:endParaRP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quad word	</a:t>
            </a:r>
            <a:r>
              <a:rPr lang="en-US" sz="1800" b="1" dirty="0">
                <a:latin typeface="Courier New" pitchFamily="-96" charset="0"/>
              </a:rPr>
              <a:t>q</a:t>
            </a:r>
            <a:r>
              <a:rPr lang="en-US" sz="1800" dirty="0">
                <a:latin typeface="Calibri" pitchFamily="-96" charset="0"/>
              </a:rPr>
              <a:t>	8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long 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</a:t>
            </a:r>
            <a:r>
              <a:rPr lang="en-US" sz="1800" dirty="0">
                <a:latin typeface="Calibri" pitchFamily="-96" charset="0"/>
              </a:rPr>
              <a:t>(x86-64)</a:t>
            </a:r>
          </a:p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Floating Point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Stored &amp; operated on in floating point registers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b="1" dirty="0">
                <a:latin typeface="Calibri" pitchFamily="-96" charset="0"/>
              </a:rPr>
              <a:t>Intel	</a:t>
            </a:r>
            <a:r>
              <a:rPr lang="en-US" sz="1800" b="1" dirty="0" smtClean="0">
                <a:latin typeface="Calibri" pitchFamily="-96" charset="0"/>
              </a:rPr>
              <a:t>ASM</a:t>
            </a:r>
            <a:r>
              <a:rPr lang="en-US" sz="1800" b="1" dirty="0">
                <a:latin typeface="Calibri" pitchFamily="-96" charset="0"/>
              </a:rPr>
              <a:t>	Bytes	C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Single	</a:t>
            </a:r>
            <a:r>
              <a:rPr lang="en-US" sz="1800" b="1" dirty="0">
                <a:latin typeface="Courier New" pitchFamily="-96" charset="0"/>
              </a:rPr>
              <a:t>s</a:t>
            </a:r>
            <a:r>
              <a:rPr lang="en-US" sz="1800" dirty="0">
                <a:latin typeface="Calibri" pitchFamily="-96" charset="0"/>
              </a:rPr>
              <a:t>	4	</a:t>
            </a:r>
            <a:r>
              <a:rPr lang="en-US" sz="1800" b="1" dirty="0">
                <a:latin typeface="Courier New" pitchFamily="-96" charset="0"/>
              </a:rPr>
              <a:t>float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Double	</a:t>
            </a:r>
            <a:r>
              <a:rPr lang="en-US" sz="1800" b="1" dirty="0">
                <a:latin typeface="Courier New" pitchFamily="-96" charset="0"/>
              </a:rPr>
              <a:t>l</a:t>
            </a:r>
            <a:r>
              <a:rPr lang="en-US" sz="1800" dirty="0">
                <a:latin typeface="Calibri" pitchFamily="-96" charset="0"/>
              </a:rPr>
              <a:t>	8	</a:t>
            </a:r>
            <a:r>
              <a:rPr lang="en-US" sz="1800" b="1" dirty="0">
                <a:latin typeface="Courier New" pitchFamily="-96" charset="0"/>
              </a:rPr>
              <a:t>double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Extended	</a:t>
            </a:r>
            <a:r>
              <a:rPr lang="en-US" sz="1800" b="1" dirty="0">
                <a:latin typeface="Courier New" pitchFamily="-96" charset="0"/>
              </a:rPr>
              <a:t>t</a:t>
            </a:r>
            <a:r>
              <a:rPr lang="en-US" sz="1800" dirty="0">
                <a:latin typeface="Calibri" pitchFamily="-96" charset="0"/>
              </a:rPr>
              <a:t>	10/12/16	</a:t>
            </a:r>
            <a:r>
              <a:rPr lang="en-US" sz="1800" b="1" dirty="0">
                <a:latin typeface="Courier New" pitchFamily="-96" charset="0"/>
              </a:rPr>
              <a:t>long double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 b="1">
                <a:latin typeface="Calibri" pitchFamily="-96" charset="0"/>
              </a:rPr>
              <a:t>  </a:t>
            </a:r>
            <a:r>
              <a:rPr lang="en-US" b="1">
                <a:latin typeface="Courier New" pitchFamily="-96" charset="0"/>
              </a:rPr>
              <a:t>A[</a:t>
            </a:r>
            <a:r>
              <a:rPr lang="en-US" i="1">
                <a:latin typeface="Calibri" pitchFamily="-96" charset="0"/>
              </a:rPr>
              <a:t>L</a:t>
            </a:r>
            <a:r>
              <a:rPr lang="en-US" b="1">
                <a:latin typeface="Courier New" pitchFamily="-96" charset="0"/>
              </a:rPr>
              <a:t>];</a:t>
            </a:r>
            <a:endParaRPr lang="en-US" b="1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Array of data 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and length </a:t>
            </a:r>
            <a:r>
              <a:rPr lang="en-US" i="1">
                <a:latin typeface="Calibri" pitchFamily="-96" charset="0"/>
              </a:rPr>
              <a:t>L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Contiguously allocated region of </a:t>
            </a:r>
            <a:r>
              <a:rPr lang="en-US" i="1">
                <a:latin typeface="Calibri" pitchFamily="-96" charset="0"/>
              </a:rPr>
              <a:t>L</a:t>
            </a:r>
            <a:r>
              <a:rPr lang="en-US">
                <a:latin typeface="Calibri" pitchFamily="-96" charset="0"/>
              </a:rPr>
              <a:t> * </a:t>
            </a:r>
            <a:r>
              <a:rPr lang="en-US" b="1">
                <a:latin typeface="Courier New" pitchFamily="-96" charset="0"/>
              </a:rPr>
              <a:t>sizeof</a:t>
            </a:r>
            <a:r>
              <a:rPr lang="en-US">
                <a:latin typeface="Courier New" pitchFamily="-96" charset="0"/>
              </a:rPr>
              <a:t>(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ourier New" pitchFamily="-96" charset="0"/>
              </a:rPr>
              <a:t>)</a:t>
            </a:r>
            <a:r>
              <a:rPr lang="en-US">
                <a:latin typeface="Calibri" pitchFamily="-96" charset="0"/>
              </a:rPr>
              <a:t> bytes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452813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500438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267200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335463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148263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57400" y="601980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2057400" y="5186363"/>
            <a:ext cx="3505200" cy="731837"/>
            <a:chOff x="2514600" y="5257800"/>
            <a:chExt cx="3505200" cy="732254"/>
          </a:xfrm>
        </p:grpSpPr>
        <p:grpSp>
          <p:nvGrpSpPr>
            <p:cNvPr id="56334" name="Group 64"/>
            <p:cNvGrpSpPr>
              <a:grpSpLocks/>
            </p:cNvGrpSpPr>
            <p:nvPr/>
          </p:nvGrpSpPr>
          <p:grpSpPr bwMode="auto">
            <a:xfrm>
              <a:off x="2743200" y="5257800"/>
              <a:ext cx="2743200" cy="228600"/>
              <a:chOff x="2016" y="3744"/>
              <a:chExt cx="1728" cy="144"/>
            </a:xfrm>
          </p:grpSpPr>
          <p:sp>
            <p:nvSpPr>
              <p:cNvPr id="301121" name="Rectangle 65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22" name="Rectangle 66"/>
              <p:cNvSpPr>
                <a:spLocks noChangeArrowheads="1"/>
              </p:cNvSpPr>
              <p:nvPr/>
            </p:nvSpPr>
            <p:spPr bwMode="auto">
              <a:xfrm>
                <a:off x="2592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23" name="Rectangle 67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35" name="Text Box 68"/>
            <p:cNvSpPr txBox="1">
              <a:spLocks noChangeArrowheads="1"/>
            </p:cNvSpPr>
            <p:nvPr/>
          </p:nvSpPr>
          <p:spPr bwMode="auto">
            <a:xfrm>
              <a:off x="2514600" y="5639017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36" name="Text Box 69"/>
            <p:cNvSpPr txBox="1">
              <a:spLocks noChangeArrowheads="1"/>
            </p:cNvSpPr>
            <p:nvPr/>
          </p:nvSpPr>
          <p:spPr bwMode="auto">
            <a:xfrm>
              <a:off x="32004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37" name="Line 70"/>
            <p:cNvSpPr>
              <a:spLocks noChangeShapeType="1"/>
            </p:cNvSpPr>
            <p:nvPr/>
          </p:nvSpPr>
          <p:spPr bwMode="auto">
            <a:xfrm flipV="1">
              <a:off x="2743200" y="5472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8" name="Line 71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9" name="Text Box 72"/>
            <p:cNvSpPr txBox="1">
              <a:spLocks noChangeArrowheads="1"/>
            </p:cNvSpPr>
            <p:nvPr/>
          </p:nvSpPr>
          <p:spPr bwMode="auto">
            <a:xfrm>
              <a:off x="41148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40" name="Line 73"/>
            <p:cNvSpPr>
              <a:spLocks noChangeShapeType="1"/>
            </p:cNvSpPr>
            <p:nvPr/>
          </p:nvSpPr>
          <p:spPr bwMode="auto">
            <a:xfrm flipV="1">
              <a:off x="45720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1" name="Text Box 114"/>
            <p:cNvSpPr txBox="1">
              <a:spLocks noChangeArrowheads="1"/>
            </p:cNvSpPr>
            <p:nvPr/>
          </p:nvSpPr>
          <p:spPr bwMode="auto">
            <a:xfrm>
              <a:off x="50292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42" name="Line 115"/>
            <p:cNvSpPr>
              <a:spLocks noChangeShapeType="1"/>
            </p:cNvSpPr>
            <p:nvPr/>
          </p:nvSpPr>
          <p:spPr bwMode="auto">
            <a:xfrm flipV="1">
              <a:off x="54864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75" name="Text Box 119"/>
          <p:cNvSpPr txBox="1">
            <a:spLocks noChangeArrowheads="1"/>
          </p:cNvSpPr>
          <p:nvPr/>
        </p:nvSpPr>
        <p:spPr bwMode="auto">
          <a:xfrm>
            <a:off x="5259388" y="5148263"/>
            <a:ext cx="523875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Calibri" pitchFamily="-96" charset="0"/>
              </a:rPr>
              <a:t>IA32</a:t>
            </a:r>
          </a:p>
        </p:txBody>
      </p:sp>
      <p:sp>
        <p:nvSpPr>
          <p:cNvPr id="301176" name="Text Box 120"/>
          <p:cNvSpPr txBox="1">
            <a:spLocks noChangeArrowheads="1"/>
          </p:cNvSpPr>
          <p:nvPr/>
        </p:nvSpPr>
        <p:spPr bwMode="auto">
          <a:xfrm>
            <a:off x="8023225" y="5980113"/>
            <a:ext cx="730250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Calibri" pitchFamily="-96" charset="0"/>
              </a:rPr>
              <a:t>x86-64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</a:t>
            </a: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5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 smtClean="0">
                <a:latin typeface="Calibri" pitchFamily="-96" charset="0"/>
              </a:rPr>
              <a:t>Declaration “</a:t>
            </a:r>
            <a:r>
              <a:rPr lang="en-US" sz="2000" smtClean="0">
                <a:latin typeface="Courier New" pitchFamily="-96" charset="0"/>
              </a:rPr>
              <a:t>zip_dig cmu</a:t>
            </a:r>
            <a:r>
              <a:rPr lang="en-US" sz="2000" smtClean="0">
                <a:latin typeface="Calibri" pitchFamily="-96" charset="0"/>
              </a:rPr>
              <a:t>” equivalent to “</a:t>
            </a:r>
            <a:r>
              <a:rPr lang="en-US" sz="2000" smtClean="0">
                <a:latin typeface="Courier New" pitchFamily="-96" charset="0"/>
              </a:rPr>
              <a:t>int cmu[5]</a:t>
            </a:r>
            <a:r>
              <a:rPr lang="en-US" sz="2000" smtClean="0">
                <a:latin typeface="Calibri" pitchFamily="-96" charset="0"/>
              </a:rPr>
              <a:t>”</a:t>
            </a:r>
          </a:p>
          <a:p>
            <a:r>
              <a:rPr lang="en-US" sz="2000" smtClean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smtClean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typedef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[ZLEN];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ucb</a:t>
            </a:r>
            <a:r>
              <a:rPr lang="en-US" sz="1800" dirty="0" smtClean="0">
                <a:latin typeface="Courier New" pitchFamily="-96" charset="0"/>
              </a:rPr>
              <a:t>;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Register </a:t>
            </a:r>
            <a:r>
              <a:rPr lang="en-US" sz="2000" smtClean="0">
                <a:latin typeface="Courier New" pitchFamily="-96" charset="0"/>
              </a:rPr>
              <a:t>%edx</a:t>
            </a:r>
            <a:r>
              <a:rPr lang="en-US" sz="200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Register </a:t>
            </a:r>
            <a:r>
              <a:rPr lang="en-US" sz="2000" smtClean="0">
                <a:latin typeface="Courier New" pitchFamily="-96" charset="0"/>
              </a:rPr>
              <a:t>%eax</a:t>
            </a:r>
            <a:r>
              <a:rPr lang="en-US" sz="2000" smtClean="0">
                <a:latin typeface="Calibri" pitchFamily="-96" charset="0"/>
              </a:rPr>
              <a:t> contains </a:t>
            </a:r>
            <a:br>
              <a:rPr lang="en-US" sz="2000" smtClean="0">
                <a:latin typeface="Calibri" pitchFamily="-96" charset="0"/>
              </a:rPr>
            </a:br>
            <a:r>
              <a:rPr lang="en-US" sz="200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Desired digit at </a:t>
            </a:r>
            <a:br>
              <a:rPr lang="en-US" sz="2000" smtClean="0">
                <a:latin typeface="Calibri" pitchFamily="-96" charset="0"/>
              </a:rPr>
            </a:br>
            <a:r>
              <a:rPr lang="en-US" sz="2000" smtClean="0">
                <a:latin typeface="Courier New" pitchFamily="-96" charset="0"/>
              </a:rPr>
              <a:t>4*%eax + %edx</a:t>
            </a:r>
            <a:endParaRPr lang="en-US" sz="200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Use memory reference </a:t>
            </a:r>
            <a:r>
              <a:rPr lang="en-US" sz="2000" smtClean="0">
                <a:latin typeface="Courier New" pitchFamily="-96" charset="0"/>
              </a:rPr>
              <a:t>(%edx,%eax,4)</a:t>
            </a:r>
            <a:endParaRPr lang="en-US" sz="200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4290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int get_digit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(zip_dig z, int dig)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return z[dig];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527050" y="4876800"/>
            <a:ext cx="511175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>
                <a:latin typeface="Courier New" pitchFamily="-96" charset="0"/>
              </a:rPr>
              <a:t>  # %edx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>
                <a:latin typeface="Courier New" pitchFamily="-96" charset="0"/>
              </a:rPr>
              <a:t>  # %eax = dig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>
                <a:latin typeface="Courier New" pitchFamily="-96" charset="0"/>
              </a:rPr>
              <a:t>	movl (%edx,%eax,4),%eax  # z[dig]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Procedures (x86-64)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6705600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$0,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.L4:		# loop: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(%edx,%eax,4)	#   z[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$5,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i:5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.L4	#   if !=,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 </a:t>
            </a:r>
            <a:r>
              <a:rPr lang="en-US" dirty="0">
                <a:latin typeface="Calibri" pitchFamily="-96" charset="0"/>
              </a:rPr>
              <a:t>(IA32)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ZLEN;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z[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Pointer </a:t>
            </a:r>
            <a:r>
              <a:rPr lang="en-US" dirty="0">
                <a:latin typeface="Calibri" pitchFamily="-96" charset="0"/>
              </a:rPr>
              <a:t>Loop </a:t>
            </a:r>
            <a:r>
              <a:rPr lang="en-US" dirty="0" smtClean="0">
                <a:latin typeface="Calibri" pitchFamily="-96" charset="0"/>
              </a:rPr>
              <a:t>Example </a:t>
            </a:r>
            <a:r>
              <a:rPr lang="en-US" dirty="0">
                <a:latin typeface="Calibri" pitchFamily="-96" charset="0"/>
              </a:rPr>
              <a:t>(IA32)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4282" y="1214422"/>
            <a:ext cx="4038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zincr_p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*</a:t>
            </a:r>
            <a:r>
              <a:rPr lang="en-US" sz="1800" dirty="0" err="1" smtClean="0">
                <a:latin typeface="Courier New" pitchFamily="-96" charset="0"/>
              </a:rPr>
              <a:t>zend</a:t>
            </a:r>
            <a:r>
              <a:rPr lang="en-US" sz="1800" dirty="0" smtClean="0">
                <a:latin typeface="Courier New" pitchFamily="-96" charset="0"/>
              </a:rPr>
              <a:t> = </a:t>
            </a:r>
            <a:r>
              <a:rPr lang="en-US" sz="1800" dirty="0" err="1" smtClean="0">
                <a:latin typeface="Courier New" pitchFamily="-96" charset="0"/>
              </a:rPr>
              <a:t>z+ZLEN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do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(*z)++;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z++;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} while (z != </a:t>
            </a:r>
            <a:r>
              <a:rPr lang="en-US" sz="1800" dirty="0" err="1" smtClean="0">
                <a:latin typeface="Courier New" pitchFamily="-96" charset="0"/>
              </a:rPr>
              <a:t>zend</a:t>
            </a:r>
            <a:r>
              <a:rPr lang="en-US" sz="1800" dirty="0" smtClean="0">
                <a:latin typeface="Courier New" pitchFamily="-96" charset="0"/>
              </a:rPr>
              <a:t>);  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29190" y="1038225"/>
            <a:ext cx="40386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zincr_v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void *</a:t>
            </a:r>
            <a:r>
              <a:rPr lang="en-US" sz="1800" dirty="0" err="1" smtClean="0">
                <a:latin typeface="Courier New" pitchFamily="-96" charset="0"/>
              </a:rPr>
              <a:t>vz</a:t>
            </a:r>
            <a:r>
              <a:rPr lang="en-US" sz="1800" dirty="0" smtClean="0">
                <a:latin typeface="Courier New" pitchFamily="-96" charset="0"/>
              </a:rPr>
              <a:t> = z;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do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(*((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*) (</a:t>
            </a:r>
            <a:r>
              <a:rPr lang="en-US" sz="1800" dirty="0" err="1" smtClean="0">
                <a:latin typeface="Courier New" pitchFamily="-96" charset="0"/>
              </a:rPr>
              <a:t>vz+i</a:t>
            </a:r>
            <a:r>
              <a:rPr lang="en-US" sz="1800" dirty="0" smtClean="0">
                <a:latin typeface="Courier New" pitchFamily="-96" charset="0"/>
              </a:rPr>
              <a:t>)))++;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+= ISIZE;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} while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!= ISIZE*ZLEN);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28662" y="4143380"/>
            <a:ext cx="6705600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vz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$0,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.L8:		# loop: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edx,%eax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	#   Increment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vz+i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$4,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+=  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$20,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Compare i:20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.L8	#   if !=,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4252882" y="1928802"/>
            <a:ext cx="676308" cy="357190"/>
          </a:xfrm>
          <a:prstGeom prst="rightArrow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“</a:t>
            </a:r>
            <a:r>
              <a:rPr lang="en-US" smtClean="0">
                <a:latin typeface="Courier New" pitchFamily="-96" charset="0"/>
              </a:rPr>
              <a:t>zip_dig pgh[4]</a:t>
            </a:r>
            <a:r>
              <a:rPr lang="en-US" smtClean="0">
                <a:latin typeface="Calibri" pitchFamily="-96" charset="0"/>
              </a:rPr>
              <a:t>” equivalent to “</a:t>
            </a:r>
            <a:r>
              <a:rPr lang="en-US" smtClean="0">
                <a:latin typeface="Courier New" pitchFamily="-96" charset="0"/>
              </a:rPr>
              <a:t>int pgh[4][5]</a:t>
            </a:r>
            <a:r>
              <a:rPr lang="en-US" smtClean="0">
                <a:latin typeface="Calibri" pitchFamily="-96" charset="0"/>
              </a:rPr>
              <a:t>”</a:t>
            </a:r>
          </a:p>
          <a:p>
            <a:pPr lvl="1"/>
            <a:r>
              <a:rPr lang="en-US" smtClean="0">
                <a:latin typeface="Calibri" pitchFamily="-96" charset="0"/>
              </a:rPr>
              <a:t>Variable </a:t>
            </a:r>
            <a:r>
              <a:rPr lang="en-US" b="1" smtClean="0">
                <a:latin typeface="Courier New" pitchFamily="-96" charset="0"/>
              </a:rPr>
              <a:t>pgh</a:t>
            </a:r>
            <a:r>
              <a:rPr lang="en-US" smtClean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smtClean="0">
                <a:latin typeface="Calibri" pitchFamily="-96" charset="0"/>
              </a:rPr>
              <a:t>Each element is an array of 5 </a:t>
            </a:r>
            <a:r>
              <a:rPr lang="en-US" b="1" smtClean="0">
                <a:latin typeface="Courier New" pitchFamily="-96" charset="0"/>
              </a:rPr>
              <a:t>int</a:t>
            </a:r>
            <a:r>
              <a:rPr lang="en-US" smtClean="0">
                <a:latin typeface="Calibri" pitchFamily="-96" charset="0"/>
              </a:rPr>
              <a:t>’s, allocated contiguously</a:t>
            </a:r>
          </a:p>
          <a:p>
            <a:r>
              <a:rPr lang="en-US" smtClean="0">
                <a:latin typeface="Calibri" pitchFamily="-96" charset="0"/>
              </a:rPr>
              <a:t>“Row-Major” ordering of all elements guaranteed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367088" y="5715000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A+i*C*4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A+(R-1)*C*4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pgh[index]</a:t>
            </a:r>
            <a:r>
              <a:rPr lang="en-US" b="1">
                <a:latin typeface="Calibri" pitchFamily="-96" charset="0"/>
              </a:rPr>
              <a:t> </a:t>
            </a:r>
            <a:r>
              <a:rPr lang="en-US">
                <a:latin typeface="Calibri" pitchFamily="-96" charset="0"/>
              </a:rPr>
              <a:t>is array of 5 </a:t>
            </a:r>
            <a:r>
              <a:rPr lang="en-US" b="1">
                <a:latin typeface="Courier New" pitchFamily="-96" charset="0"/>
              </a:rPr>
              <a:t>int</a:t>
            </a:r>
            <a:r>
              <a:rPr lang="en-US">
                <a:latin typeface="Calibri" pitchFamily="-96" charset="0"/>
              </a:rPr>
              <a:t>’s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pgh+20*index</a:t>
            </a:r>
          </a:p>
          <a:p>
            <a:r>
              <a:rPr lang="en-US">
                <a:latin typeface="Calibri" pitchFamily="-96" charset="0"/>
              </a:rPr>
              <a:t>IA32 Code</a:t>
            </a:r>
          </a:p>
          <a:p>
            <a:pPr lvl="1"/>
            <a:r>
              <a:rPr lang="en-US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>
                <a:latin typeface="Calibri" pitchFamily="-96" charset="0"/>
              </a:rPr>
              <a:t>Compute as </a:t>
            </a:r>
            <a:r>
              <a:rPr lang="en-US" b="1">
                <a:latin typeface="Courier New" pitchFamily="-96" charset="0"/>
              </a:rPr>
              <a:t>pgh + 4*(index+4*index)</a:t>
            </a:r>
          </a:p>
          <a:p>
            <a:endParaRPr lang="en-US" b="0" i="1">
              <a:latin typeface="Calibri" pitchFamily="-96" charset="0"/>
            </a:endParaRPr>
          </a:p>
          <a:p>
            <a:endParaRPr lang="en-US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596900" y="1219200"/>
            <a:ext cx="41148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int *get_pgh_zip(int index)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return pgh[index];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}</a:t>
            </a:r>
          </a:p>
          <a:p>
            <a:pPr eaLnBrk="0" hangingPunct="0"/>
            <a:endParaRPr lang="en-US" sz="1800">
              <a:latin typeface="Courier New" pitchFamily="-96" charset="0"/>
            </a:endParaRPr>
          </a:p>
          <a:p>
            <a:pPr eaLnBrk="0" hangingPunct="0"/>
            <a:endParaRPr lang="en-US" sz="1800">
              <a:latin typeface="Courier New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596900" y="3200400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(%eax,%eax,4),%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(,%eax,4),%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4953000" y="1219200"/>
            <a:ext cx="33528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pgh[PCOUNT] = 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 {1, 5, 2, 2, 1 }};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A+i*C*4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A+(R-1)*C*4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5733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990000"/>
                </a:solidFill>
                <a:latin typeface="Courier New" pitchFamily="-96" charset="0"/>
              </a:rPr>
              <a:t>A+i</a:t>
            </a:r>
            <a:r>
              <a:rPr lang="en-US" dirty="0" smtClean="0">
                <a:solidFill>
                  <a:srgbClr val="990000"/>
                </a:solidFill>
                <a:latin typeface="Courier New" pitchFamily="-96" charset="0"/>
              </a:rPr>
              <a:t>*C*4+j*4</a:t>
            </a:r>
            <a:endParaRPr lang="en-US" dirty="0">
              <a:solidFill>
                <a:srgbClr val="990000"/>
              </a:solidFill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320088" cy="2466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  <a:p>
            <a:r>
              <a:rPr lang="en-US" dirty="0">
                <a:latin typeface="Calibri" pitchFamily="-96" charset="0"/>
              </a:rPr>
              <a:t>IA32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address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</a:t>
            </a:r>
            <a:r>
              <a:rPr lang="en-US" b="1" dirty="0" smtClean="0">
                <a:latin typeface="Courier New" pitchFamily="-96" charset="0"/>
              </a:rPr>
              <a:t>*((index+4*index)+dig)</a:t>
            </a:r>
            <a:endParaRPr lang="en-US" b="1" dirty="0"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33400" y="1241425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33400" y="2792413"/>
            <a:ext cx="8001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8(%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(%eax,%eax,4),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(,%eax,4),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offset 4*(5*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>
                <a:latin typeface="Calibri" pitchFamily="-96" charset="0"/>
              </a:rPr>
              <a:t>Variable </a:t>
            </a:r>
            <a:r>
              <a:rPr lang="en-US" sz="2000">
                <a:latin typeface="Courier New" pitchFamily="-96" charset="0"/>
              </a:rPr>
              <a:t>univ</a:t>
            </a:r>
            <a:r>
              <a:rPr lang="en-US" sz="2000">
                <a:latin typeface="Calibri" pitchFamily="-96" charset="0"/>
              </a:rPr>
              <a:t> denotes array of 3 elements</a:t>
            </a:r>
          </a:p>
          <a:p>
            <a:r>
              <a:rPr lang="en-US" sz="200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>
                <a:latin typeface="Calibri" pitchFamily="-96" charset="0"/>
              </a:rPr>
              <a:t>4 bytes</a:t>
            </a:r>
          </a:p>
          <a:p>
            <a:r>
              <a:rPr lang="en-US" sz="2000">
                <a:latin typeface="Calibri" pitchFamily="-96" charset="0"/>
              </a:rPr>
              <a:t>Each pointer points to array of </a:t>
            </a:r>
            <a:r>
              <a:rPr lang="en-US" sz="2000">
                <a:latin typeface="Courier New" pitchFamily="-96" charset="0"/>
              </a:rPr>
              <a:t>int</a:t>
            </a:r>
            <a:r>
              <a:rPr lang="en-US" sz="2000">
                <a:latin typeface="Calibri" pitchFamily="-96" charset="0"/>
              </a:rPr>
              <a:t>’s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9413" y="4191000"/>
            <a:ext cx="1982787" cy="1527175"/>
            <a:chOff x="191" y="2112"/>
            <a:chExt cx="1249" cy="962"/>
          </a:xfrm>
        </p:grpSpPr>
        <p:sp>
          <p:nvSpPr>
            <p:cNvPr id="95301" name="Rectangle 8"/>
            <p:cNvSpPr>
              <a:spLocks noChangeArrowheads="1"/>
            </p:cNvSpPr>
            <p:nvPr/>
          </p:nvSpPr>
          <p:spPr bwMode="auto">
            <a:xfrm>
              <a:off x="864" y="2352"/>
              <a:ext cx="576" cy="24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36</a:t>
              </a:r>
            </a:p>
          </p:txBody>
        </p:sp>
        <p:sp>
          <p:nvSpPr>
            <p:cNvPr id="95302" name="Line 9"/>
            <p:cNvSpPr>
              <a:spLocks noChangeShapeType="1"/>
            </p:cNvSpPr>
            <p:nvPr/>
          </p:nvSpPr>
          <p:spPr bwMode="auto">
            <a:xfrm flipV="1">
              <a:off x="576" y="248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03" name="Text Box 10"/>
            <p:cNvSpPr txBox="1">
              <a:spLocks noChangeArrowheads="1"/>
            </p:cNvSpPr>
            <p:nvPr/>
          </p:nvSpPr>
          <p:spPr bwMode="auto">
            <a:xfrm>
              <a:off x="201" y="2363"/>
              <a:ext cx="37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160</a:t>
              </a:r>
            </a:p>
          </p:txBody>
        </p:sp>
        <p:sp>
          <p:nvSpPr>
            <p:cNvPr id="95304" name="Rectangle 11"/>
            <p:cNvSpPr>
              <a:spLocks noChangeArrowheads="1"/>
            </p:cNvSpPr>
            <p:nvPr/>
          </p:nvSpPr>
          <p:spPr bwMode="auto">
            <a:xfrm>
              <a:off x="864" y="2592"/>
              <a:ext cx="576" cy="24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95305" name="Rectangle 12"/>
            <p:cNvSpPr>
              <a:spLocks noChangeArrowheads="1"/>
            </p:cNvSpPr>
            <p:nvPr/>
          </p:nvSpPr>
          <p:spPr bwMode="auto">
            <a:xfrm>
              <a:off x="864" y="2832"/>
              <a:ext cx="576" cy="24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56</a:t>
              </a:r>
            </a:p>
          </p:txBody>
        </p:sp>
        <p:sp>
          <p:nvSpPr>
            <p:cNvPr id="95306" name="Line 13"/>
            <p:cNvSpPr>
              <a:spLocks noChangeShapeType="1"/>
            </p:cNvSpPr>
            <p:nvPr/>
          </p:nvSpPr>
          <p:spPr bwMode="auto">
            <a:xfrm flipV="1">
              <a:off x="576" y="272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07" name="Line 14"/>
            <p:cNvSpPr>
              <a:spLocks noChangeShapeType="1"/>
            </p:cNvSpPr>
            <p:nvPr/>
          </p:nvSpPr>
          <p:spPr bwMode="auto">
            <a:xfrm flipV="1">
              <a:off x="576" y="296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08" name="Text Box 15"/>
            <p:cNvSpPr txBox="1">
              <a:spLocks noChangeArrowheads="1"/>
            </p:cNvSpPr>
            <p:nvPr/>
          </p:nvSpPr>
          <p:spPr bwMode="auto">
            <a:xfrm>
              <a:off x="191" y="2612"/>
              <a:ext cx="37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164</a:t>
              </a:r>
            </a:p>
          </p:txBody>
        </p:sp>
        <p:sp>
          <p:nvSpPr>
            <p:cNvPr id="95309" name="Text Box 16"/>
            <p:cNvSpPr txBox="1">
              <a:spLocks noChangeArrowheads="1"/>
            </p:cNvSpPr>
            <p:nvPr/>
          </p:nvSpPr>
          <p:spPr bwMode="auto">
            <a:xfrm>
              <a:off x="191" y="2843"/>
              <a:ext cx="37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168</a:t>
              </a:r>
            </a:p>
          </p:txBody>
        </p:sp>
        <p:sp>
          <p:nvSpPr>
            <p:cNvPr id="95310" name="Text Box 17"/>
            <p:cNvSpPr txBox="1">
              <a:spLocks noChangeArrowheads="1"/>
            </p:cNvSpPr>
            <p:nvPr/>
          </p:nvSpPr>
          <p:spPr bwMode="auto">
            <a:xfrm>
              <a:off x="864" y="2112"/>
              <a:ext cx="46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univ</a:t>
              </a:r>
            </a:p>
          </p:txBody>
        </p:sp>
        <p:sp>
          <p:nvSpPr>
            <p:cNvPr id="95311" name="Oval 18"/>
            <p:cNvSpPr>
              <a:spLocks noChangeArrowheads="1"/>
            </p:cNvSpPr>
            <p:nvPr/>
          </p:nvSpPr>
          <p:spPr bwMode="auto">
            <a:xfrm>
              <a:off x="1200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95312" name="Oval 19"/>
            <p:cNvSpPr>
              <a:spLocks noChangeArrowheads="1"/>
            </p:cNvSpPr>
            <p:nvPr/>
          </p:nvSpPr>
          <p:spPr bwMode="auto">
            <a:xfrm>
              <a:off x="1200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95313" name="Oval 20"/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15413" name="Text Box 21"/>
          <p:cNvSpPr txBox="1">
            <a:spLocks noChangeArrowheads="1"/>
          </p:cNvSpPr>
          <p:nvPr/>
        </p:nvSpPr>
        <p:spPr bwMode="auto">
          <a:xfrm>
            <a:off x="3122613" y="3733800"/>
            <a:ext cx="5953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cmu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3198813" y="4572000"/>
            <a:ext cx="5953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mit</a:t>
            </a:r>
          </a:p>
        </p:txBody>
      </p:sp>
      <p:sp>
        <p:nvSpPr>
          <p:cNvPr id="315453" name="Text Box 61"/>
          <p:cNvSpPr txBox="1">
            <a:spLocks noChangeArrowheads="1"/>
          </p:cNvSpPr>
          <p:nvPr/>
        </p:nvSpPr>
        <p:spPr bwMode="auto">
          <a:xfrm>
            <a:off x="3122613" y="52720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ucb</a:t>
            </a:r>
          </a:p>
        </p:txBody>
      </p:sp>
      <p:grpSp>
        <p:nvGrpSpPr>
          <p:cNvPr id="84" name="Group 24"/>
          <p:cNvGrpSpPr>
            <a:grpSpLocks/>
          </p:cNvGrpSpPr>
          <p:nvPr/>
        </p:nvGrpSpPr>
        <p:grpSpPr bwMode="auto">
          <a:xfrm>
            <a:off x="3554413" y="4006850"/>
            <a:ext cx="5435600" cy="750888"/>
            <a:chOff x="2412765" y="3429000"/>
            <a:chExt cx="5435835" cy="771209"/>
          </a:xfrm>
        </p:grpSpPr>
        <p:grpSp>
          <p:nvGrpSpPr>
            <p:cNvPr id="95283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98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99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00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2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95284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95285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95286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87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88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95289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90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95291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92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95293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94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95295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24"/>
          <p:cNvGrpSpPr>
            <a:grpSpLocks/>
          </p:cNvGrpSpPr>
          <p:nvPr/>
        </p:nvGrpSpPr>
        <p:grpSpPr bwMode="auto">
          <a:xfrm>
            <a:off x="3556000" y="4808538"/>
            <a:ext cx="5435600" cy="750887"/>
            <a:chOff x="2412765" y="3429000"/>
            <a:chExt cx="5435835" cy="771209"/>
          </a:xfrm>
        </p:grpSpPr>
        <p:grpSp>
          <p:nvGrpSpPr>
            <p:cNvPr id="95265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17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8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19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20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21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95266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95267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95268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69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0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95271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2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95273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4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95275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6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95277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2" name="Group 24"/>
          <p:cNvGrpSpPr>
            <a:grpSpLocks/>
          </p:cNvGrpSpPr>
          <p:nvPr/>
        </p:nvGrpSpPr>
        <p:grpSpPr bwMode="auto">
          <a:xfrm>
            <a:off x="3554413" y="5646738"/>
            <a:ext cx="5435600" cy="750887"/>
            <a:chOff x="2412765" y="3429000"/>
            <a:chExt cx="5435835" cy="771209"/>
          </a:xfrm>
        </p:grpSpPr>
        <p:grpSp>
          <p:nvGrpSpPr>
            <p:cNvPr id="95247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38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39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40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95248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95249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95250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1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2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95253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4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95255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6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95257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8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95259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2" name="Freeform 141"/>
          <p:cNvSpPr>
            <a:spLocks noChangeArrowheads="1"/>
          </p:cNvSpPr>
          <p:nvPr/>
        </p:nvSpPr>
        <p:spPr bwMode="auto">
          <a:xfrm>
            <a:off x="2052638" y="4159250"/>
            <a:ext cx="1693862" cy="1022350"/>
          </a:xfrm>
          <a:custGeom>
            <a:avLst/>
            <a:gdLst>
              <a:gd name="T0" fmla="*/ 0 w 1694329"/>
              <a:gd name="T1" fmla="*/ 1021976 h 1021976"/>
              <a:gd name="T2" fmla="*/ 654423 w 1694329"/>
              <a:gd name="T3" fmla="*/ 340658 h 1021976"/>
              <a:gd name="T4" fmla="*/ 1694329 w 1694329"/>
              <a:gd name="T5" fmla="*/ 0 h 1021976"/>
              <a:gd name="T6" fmla="*/ 0 60000 65536"/>
              <a:gd name="T7" fmla="*/ 0 60000 65536"/>
              <a:gd name="T8" fmla="*/ 0 60000 65536"/>
              <a:gd name="T9" fmla="*/ 0 w 1694329"/>
              <a:gd name="T10" fmla="*/ 0 h 1021976"/>
              <a:gd name="T11" fmla="*/ 1694329 w 1694329"/>
              <a:gd name="T12" fmla="*/ 1021976 h 10219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4329" h="1021976">
                <a:moveTo>
                  <a:pt x="0" y="1021976"/>
                </a:moveTo>
                <a:cubicBezTo>
                  <a:pt x="186017" y="766481"/>
                  <a:pt x="372035" y="510987"/>
                  <a:pt x="654423" y="340658"/>
                </a:cubicBezTo>
                <a:cubicBezTo>
                  <a:pt x="936811" y="170329"/>
                  <a:pt x="1315570" y="85164"/>
                  <a:pt x="1694329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43" name="Freeform 142"/>
          <p:cNvSpPr>
            <a:spLocks noChangeArrowheads="1"/>
          </p:cNvSpPr>
          <p:nvPr/>
        </p:nvSpPr>
        <p:spPr bwMode="auto">
          <a:xfrm>
            <a:off x="2070100" y="4787900"/>
            <a:ext cx="1703388" cy="330200"/>
          </a:xfrm>
          <a:custGeom>
            <a:avLst/>
            <a:gdLst>
              <a:gd name="T0" fmla="*/ 0 w 1703294"/>
              <a:gd name="T1" fmla="*/ 0 h 331694"/>
              <a:gd name="T2" fmla="*/ 905435 w 1703294"/>
              <a:gd name="T3" fmla="*/ 304800 h 331694"/>
              <a:gd name="T4" fmla="*/ 1703294 w 1703294"/>
              <a:gd name="T5" fmla="*/ 161365 h 331694"/>
              <a:gd name="T6" fmla="*/ 0 60000 65536"/>
              <a:gd name="T7" fmla="*/ 0 60000 65536"/>
              <a:gd name="T8" fmla="*/ 0 60000 65536"/>
              <a:gd name="T9" fmla="*/ 0 w 1703294"/>
              <a:gd name="T10" fmla="*/ 0 h 331694"/>
              <a:gd name="T11" fmla="*/ 1703294 w 1703294"/>
              <a:gd name="T12" fmla="*/ 331694 h 3316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3294" h="331694">
                <a:moveTo>
                  <a:pt x="0" y="0"/>
                </a:moveTo>
                <a:cubicBezTo>
                  <a:pt x="310776" y="138953"/>
                  <a:pt x="621553" y="277906"/>
                  <a:pt x="905435" y="304800"/>
                </a:cubicBezTo>
                <a:cubicBezTo>
                  <a:pt x="1189317" y="331694"/>
                  <a:pt x="1446305" y="246529"/>
                  <a:pt x="1703294" y="16136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44" name="Freeform 143"/>
          <p:cNvSpPr>
            <a:spLocks noChangeArrowheads="1"/>
          </p:cNvSpPr>
          <p:nvPr/>
        </p:nvSpPr>
        <p:spPr bwMode="auto">
          <a:xfrm>
            <a:off x="2052638" y="5557838"/>
            <a:ext cx="1739900" cy="385762"/>
          </a:xfrm>
          <a:custGeom>
            <a:avLst/>
            <a:gdLst>
              <a:gd name="T0" fmla="*/ 0 w 1739153"/>
              <a:gd name="T1" fmla="*/ 0 h 385482"/>
              <a:gd name="T2" fmla="*/ 699247 w 1739153"/>
              <a:gd name="T3" fmla="*/ 349623 h 385482"/>
              <a:gd name="T4" fmla="*/ 1739153 w 1739153"/>
              <a:gd name="T5" fmla="*/ 215153 h 385482"/>
              <a:gd name="T6" fmla="*/ 0 60000 65536"/>
              <a:gd name="T7" fmla="*/ 0 60000 65536"/>
              <a:gd name="T8" fmla="*/ 0 60000 65536"/>
              <a:gd name="T9" fmla="*/ 0 w 1739153"/>
              <a:gd name="T10" fmla="*/ 0 h 385482"/>
              <a:gd name="T11" fmla="*/ 1739153 w 1739153"/>
              <a:gd name="T12" fmla="*/ 385482 h 3854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9153" h="385482">
                <a:moveTo>
                  <a:pt x="0" y="0"/>
                </a:moveTo>
                <a:cubicBezTo>
                  <a:pt x="204694" y="156882"/>
                  <a:pt x="409388" y="313764"/>
                  <a:pt x="699247" y="349623"/>
                </a:cubicBezTo>
                <a:cubicBezTo>
                  <a:pt x="989106" y="385482"/>
                  <a:pt x="1364129" y="300317"/>
                  <a:pt x="1739153" y="21515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Computation (IA32)</a:t>
            </a:r>
          </a:p>
          <a:p>
            <a:pPr lvl="1"/>
            <a:r>
              <a:rPr lang="en-US">
                <a:latin typeface="Calibri" pitchFamily="-96" charset="0"/>
              </a:rPr>
              <a:t>Element access </a:t>
            </a:r>
            <a:r>
              <a:rPr lang="en-US" b="1">
                <a:latin typeface="Courier New" pitchFamily="-96" charset="0"/>
              </a:rPr>
              <a:t>Mem[Mem[univ+4*index]+4*dig]</a:t>
            </a:r>
          </a:p>
          <a:p>
            <a:pPr lvl="1"/>
            <a:r>
              <a:rPr lang="en-US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7239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8(%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	# index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(,%eax,4),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p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[index]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	# dig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(%edx,%eax,4),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p[dig]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533400" y="1420813"/>
            <a:ext cx="38862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int get_univ_digit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(int index, int dig)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return univ[index][dig];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/>
          </p:cNvSpPr>
          <p:nvPr/>
        </p:nvSpPr>
        <p:spPr bwMode="auto">
          <a:xfrm>
            <a:off x="762000" y="11430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%rax</a:t>
            </a:r>
          </a:p>
        </p:txBody>
      </p:sp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762000" y="17526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%rbx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762000" y="23622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%rcx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62000" y="29718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%rdx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762000" y="35814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%rsi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762000" y="41910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%rdi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762000" y="4800600"/>
            <a:ext cx="3505200" cy="5334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%rsp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762000" y="54102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%rbp</a:t>
            </a:r>
          </a:p>
        </p:txBody>
      </p:sp>
      <p:sp>
        <p:nvSpPr>
          <p:cNvPr id="25609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x86-64 Integer Registers</a:t>
            </a:r>
          </a:p>
        </p:txBody>
      </p:sp>
      <p:sp>
        <p:nvSpPr>
          <p:cNvPr id="2561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6019800"/>
            <a:ext cx="7329488" cy="838200"/>
          </a:xfrm>
        </p:spPr>
        <p:txBody>
          <a:bodyPr/>
          <a:lstStyle/>
          <a:p>
            <a:pPr lvl="1"/>
            <a:r>
              <a:rPr lang="en-US" smtClean="0">
                <a:latin typeface="Calibri" pitchFamily="-96" charset="0"/>
              </a:rPr>
              <a:t>Twice the number of registers</a:t>
            </a:r>
          </a:p>
          <a:p>
            <a:pPr lvl="1"/>
            <a:r>
              <a:rPr lang="en-US" smtClean="0">
                <a:latin typeface="Calibri" pitchFamily="-96" charset="0"/>
              </a:rPr>
              <a:t>Accessible as 8, 16, 32, 64 bits</a:t>
            </a:r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2505075" y="12192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%eax</a:t>
            </a:r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2505075" y="18288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ebx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2505075" y="24384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%ecx</a:t>
            </a:r>
          </a:p>
        </p:txBody>
      </p: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2505075" y="30480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78544" name="Rectangle 16"/>
          <p:cNvSpPr>
            <a:spLocks noChangeArrowheads="1"/>
          </p:cNvSpPr>
          <p:nvPr/>
        </p:nvSpPr>
        <p:spPr bwMode="auto">
          <a:xfrm>
            <a:off x="2505075" y="36576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%esi</a:t>
            </a:r>
          </a:p>
        </p:txBody>
      </p:sp>
      <p:sp>
        <p:nvSpPr>
          <p:cNvPr id="278545" name="Rectangle 17"/>
          <p:cNvSpPr>
            <a:spLocks noChangeArrowheads="1"/>
          </p:cNvSpPr>
          <p:nvPr/>
        </p:nvSpPr>
        <p:spPr bwMode="auto">
          <a:xfrm>
            <a:off x="2505075" y="42672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%edi</a:t>
            </a:r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2505075" y="4876800"/>
            <a:ext cx="1752600" cy="381000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%esp</a:t>
            </a:r>
          </a:p>
        </p:txBody>
      </p:sp>
      <p:sp>
        <p:nvSpPr>
          <p:cNvPr id="278547" name="Rectangle 19"/>
          <p:cNvSpPr>
            <a:spLocks noChangeArrowheads="1"/>
          </p:cNvSpPr>
          <p:nvPr/>
        </p:nvSpPr>
        <p:spPr bwMode="auto">
          <a:xfrm>
            <a:off x="2505075" y="54864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%ebp</a:t>
            </a:r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4724400" y="11430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%r8</a:t>
            </a:r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4724400" y="17526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%r9</a:t>
            </a:r>
          </a:p>
        </p:txBody>
      </p:sp>
      <p:sp>
        <p:nvSpPr>
          <p:cNvPr id="25621" name="Rectangle 22"/>
          <p:cNvSpPr>
            <a:spLocks noChangeArrowheads="1"/>
          </p:cNvSpPr>
          <p:nvPr/>
        </p:nvSpPr>
        <p:spPr bwMode="auto">
          <a:xfrm>
            <a:off x="4724400" y="23622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%r10</a:t>
            </a:r>
          </a:p>
        </p:txBody>
      </p: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4724400" y="29718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%r11</a:t>
            </a:r>
          </a:p>
        </p:txBody>
      </p:sp>
      <p:sp>
        <p:nvSpPr>
          <p:cNvPr id="25623" name="Rectangle 24"/>
          <p:cNvSpPr>
            <a:spLocks noChangeArrowheads="1"/>
          </p:cNvSpPr>
          <p:nvPr/>
        </p:nvSpPr>
        <p:spPr bwMode="auto">
          <a:xfrm>
            <a:off x="4724400" y="35814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%r12</a:t>
            </a:r>
          </a:p>
        </p:txBody>
      </p:sp>
      <p:sp>
        <p:nvSpPr>
          <p:cNvPr id="25624" name="Rectangle 25"/>
          <p:cNvSpPr>
            <a:spLocks noChangeArrowheads="1"/>
          </p:cNvSpPr>
          <p:nvPr/>
        </p:nvSpPr>
        <p:spPr bwMode="auto">
          <a:xfrm>
            <a:off x="4724400" y="41910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%r13</a:t>
            </a:r>
          </a:p>
        </p:txBody>
      </p:sp>
      <p:sp>
        <p:nvSpPr>
          <p:cNvPr id="25625" name="Rectangle 26"/>
          <p:cNvSpPr>
            <a:spLocks noChangeArrowheads="1"/>
          </p:cNvSpPr>
          <p:nvPr/>
        </p:nvSpPr>
        <p:spPr bwMode="auto">
          <a:xfrm>
            <a:off x="4724400" y="48006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%r14</a:t>
            </a:r>
          </a:p>
        </p:txBody>
      </p:sp>
      <p:sp>
        <p:nvSpPr>
          <p:cNvPr id="25626" name="Rectangle 27"/>
          <p:cNvSpPr>
            <a:spLocks noChangeArrowheads="1"/>
          </p:cNvSpPr>
          <p:nvPr/>
        </p:nvSpPr>
        <p:spPr bwMode="auto">
          <a:xfrm>
            <a:off x="4724400" y="5410200"/>
            <a:ext cx="3505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%r15</a:t>
            </a:r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6467475" y="12192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%r8d</a:t>
            </a: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6467475" y="18288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%r9d</a:t>
            </a:r>
          </a:p>
        </p:txBody>
      </p:sp>
      <p:sp>
        <p:nvSpPr>
          <p:cNvPr id="278558" name="Rectangle 30"/>
          <p:cNvSpPr>
            <a:spLocks noChangeArrowheads="1"/>
          </p:cNvSpPr>
          <p:nvPr/>
        </p:nvSpPr>
        <p:spPr bwMode="auto">
          <a:xfrm>
            <a:off x="6467475" y="24384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%r10d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6467475" y="30480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%r11d</a:t>
            </a:r>
          </a:p>
        </p:txBody>
      </p:sp>
      <p:sp>
        <p:nvSpPr>
          <p:cNvPr id="278560" name="Rectangle 32"/>
          <p:cNvSpPr>
            <a:spLocks noChangeArrowheads="1"/>
          </p:cNvSpPr>
          <p:nvPr/>
        </p:nvSpPr>
        <p:spPr bwMode="auto">
          <a:xfrm>
            <a:off x="6467475" y="36576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%r12d</a:t>
            </a:r>
          </a:p>
        </p:txBody>
      </p:sp>
      <p:sp>
        <p:nvSpPr>
          <p:cNvPr id="278561" name="Rectangle 33"/>
          <p:cNvSpPr>
            <a:spLocks noChangeArrowheads="1"/>
          </p:cNvSpPr>
          <p:nvPr/>
        </p:nvSpPr>
        <p:spPr bwMode="auto">
          <a:xfrm>
            <a:off x="6467475" y="42672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%r13d</a:t>
            </a:r>
          </a:p>
        </p:txBody>
      </p:sp>
      <p:sp>
        <p:nvSpPr>
          <p:cNvPr id="278562" name="Rectangle 34"/>
          <p:cNvSpPr>
            <a:spLocks noChangeArrowheads="1"/>
          </p:cNvSpPr>
          <p:nvPr/>
        </p:nvSpPr>
        <p:spPr bwMode="auto">
          <a:xfrm>
            <a:off x="6467475" y="48768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%r14d</a:t>
            </a:r>
          </a:p>
        </p:txBody>
      </p:sp>
      <p:sp>
        <p:nvSpPr>
          <p:cNvPr id="278563" name="Rectangle 35"/>
          <p:cNvSpPr>
            <a:spLocks noChangeArrowheads="1"/>
          </p:cNvSpPr>
          <p:nvPr/>
        </p:nvSpPr>
        <p:spPr bwMode="auto">
          <a:xfrm>
            <a:off x="6467475" y="548640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>
                <a:latin typeface="Courier New" pitchFamily="49" charset="0"/>
                <a:ea typeface="+mn-ea"/>
                <a:cs typeface="+mn-cs"/>
              </a:rPr>
              <a:t>%r15d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457200" y="1725613"/>
            <a:ext cx="37338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int get_pgh_digit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(int index, int dig)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return pgh[index][dig];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38862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int get_univ_digit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(int index, int dig)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return univ[index][dig];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3" name="Picture 3" descr="C:\Documents and Settings\pueschel\My Documents\teaching\18-243-CMUspring09\08-05Feb09\nest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9788" y="3355975"/>
            <a:ext cx="3656012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625504" y="4946005"/>
            <a:ext cx="7409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Calibri" pitchFamily="-96" charset="0"/>
              </a:rPr>
              <a:t>Accesses </a:t>
            </a:r>
            <a:r>
              <a:rPr lang="en-US" b="0" dirty="0">
                <a:latin typeface="Calibri" pitchFamily="-96" charset="0"/>
              </a:rPr>
              <a:t>looks </a:t>
            </a:r>
            <a:r>
              <a:rPr lang="en-US" b="0" dirty="0" smtClean="0">
                <a:latin typeface="Calibri" pitchFamily="-96" charset="0"/>
              </a:rPr>
              <a:t>similar in C, </a:t>
            </a:r>
            <a:r>
              <a:rPr lang="en-US" b="0" dirty="0">
                <a:latin typeface="Calibri" pitchFamily="-96" charset="0"/>
              </a:rPr>
              <a:t>but </a:t>
            </a:r>
            <a:r>
              <a:rPr lang="en-US" b="0" dirty="0" smtClean="0">
                <a:latin typeface="Calibri" pitchFamily="-96" charset="0"/>
              </a:rPr>
              <a:t>addresses very different: </a:t>
            </a:r>
            <a:endParaRPr lang="en-US" b="0" dirty="0">
              <a:latin typeface="Calibri" pitchFamily="-96" charset="0"/>
            </a:endParaRP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381000" y="5802313"/>
            <a:ext cx="368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>
                <a:latin typeface="Courier New" pitchFamily="-96" charset="0"/>
              </a:rPr>
              <a:t>Mem[pgh+20*index+4*dig]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648200" y="5791200"/>
            <a:ext cx="445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>
                <a:latin typeface="Courier New" pitchFamily="-96" charset="0"/>
              </a:rPr>
              <a:t>Mem[Mem[univ+4*index]+4*dig]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357166"/>
            <a:ext cx="63500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Code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Know value of N at compile time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Traditional way to implement dynamic arrays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Now supported by </a:t>
            </a:r>
            <a:r>
              <a:rPr lang="en-US" dirty="0" err="1" smtClean="0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4033865" y="500042"/>
            <a:ext cx="4976818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4033865" y="2857496"/>
            <a:ext cx="4976818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vec_ele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(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n, 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a[IDX(</a:t>
            </a:r>
            <a:r>
              <a:rPr lang="en-US" sz="1800" dirty="0" err="1" smtClean="0">
                <a:latin typeface="Courier New" pitchFamily="-96" charset="0"/>
              </a:rPr>
              <a:t>n,i,j</a:t>
            </a:r>
            <a:r>
              <a:rPr lang="en-US" sz="1800" dirty="0" smtClean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033865" y="5000636"/>
            <a:ext cx="4986342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int var_ele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(int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 int i, int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16 X 16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$6,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*64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16(%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j*4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8(%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a + j*4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eax,%edx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*(a + j*4 +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*64)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57224" y="2616087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int var_ele(int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 int i, int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3909323"/>
            <a:ext cx="7239000" cy="2305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8(%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n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n*4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n*4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imull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16(%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*n*4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20(%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j*4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a + j*4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eax,%edx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*(a + j*4 +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*n*4)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207070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n, K = 4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83369"/>
            <a:ext cx="63500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Optimizing Fixed Array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14620"/>
            <a:ext cx="3910009" cy="391478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Step through all elements in column j</a:t>
            </a:r>
          </a:p>
          <a:p>
            <a:r>
              <a:rPr lang="en-US" dirty="0" smtClean="0">
                <a:latin typeface="Calibri" pitchFamily="-96" charset="0"/>
              </a:rPr>
              <a:t>Optimization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Retrieving successive elements from single column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4495800" y="1790001"/>
            <a:ext cx="43434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typedef int fix_matrix[N][N];  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4214809" y="2552001"/>
            <a:ext cx="4895853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Retrieve column j from array */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fix_column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(</a:t>
            </a:r>
            <a:r>
              <a:rPr lang="en-US" sz="1800" dirty="0" err="1" smtClean="0">
                <a:latin typeface="Courier New" pitchFamily="-96" charset="0"/>
              </a:rPr>
              <a:t>fix_matrix</a:t>
            </a:r>
            <a:r>
              <a:rPr lang="en-US" sz="1800" dirty="0" smtClean="0">
                <a:latin typeface="Courier New" pitchFamily="-96" charset="0"/>
              </a:rPr>
              <a:t> a,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j,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*</a:t>
            </a:r>
            <a:r>
              <a:rPr lang="en-US" sz="1800" dirty="0" err="1" smtClean="0">
                <a:latin typeface="Courier New" pitchFamily="-96" charset="0"/>
              </a:rPr>
              <a:t>dest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dest</a:t>
            </a:r>
            <a:r>
              <a:rPr lang="en-US" sz="1800" dirty="0" smtClean="0">
                <a:latin typeface="Courier New" pitchFamily="-96" charset="0"/>
              </a:rPr>
              <a:t>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 =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28596" y="1066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5400000">
            <a:off x="542103" y="1637506"/>
            <a:ext cx="1143000" cy="158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20809" y="1154113"/>
            <a:ext cx="1271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j-th column</a:t>
            </a:r>
          </a:p>
        </p:txBody>
      </p:sp>
      <p:cxnSp>
        <p:nvCxnSpPr>
          <p:cNvPr id="28" name="Straight Arrow Connector 27"/>
          <p:cNvCxnSpPr>
            <a:cxnSpLocks noChangeShapeType="1"/>
            <a:stCxn id="26" idx="1"/>
          </p:cNvCxnSpPr>
          <p:nvPr/>
        </p:nvCxnSpPr>
        <p:spPr bwMode="auto">
          <a:xfrm rot="10800000">
            <a:off x="1112809" y="1304925"/>
            <a:ext cx="508000" cy="333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83369"/>
            <a:ext cx="63500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Optimizing Fixed Array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1546"/>
            <a:ext cx="4114800" cy="391478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Optimization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Compute </a:t>
            </a:r>
            <a:r>
              <a:rPr lang="en-US" dirty="0" err="1" smtClean="0">
                <a:latin typeface="Calibri" pitchFamily="-96" charset="0"/>
              </a:rPr>
              <a:t>ajp</a:t>
            </a:r>
            <a:r>
              <a:rPr lang="en-US" dirty="0" smtClean="0">
                <a:latin typeface="Calibri" pitchFamily="-96" charset="0"/>
              </a:rPr>
              <a:t> = &amp;a[</a:t>
            </a:r>
            <a:r>
              <a:rPr lang="en-US" dirty="0" err="1" smtClean="0">
                <a:latin typeface="Calibri" pitchFamily="-96" charset="0"/>
              </a:rPr>
              <a:t>i</a:t>
            </a:r>
            <a:r>
              <a:rPr lang="en-US" dirty="0" smtClean="0">
                <a:latin typeface="Calibri" pitchFamily="-96" charset="0"/>
              </a:rPr>
              <a:t>][j]</a:t>
            </a:r>
          </a:p>
          <a:p>
            <a:pPr lvl="2"/>
            <a:r>
              <a:rPr lang="en-US" dirty="0" smtClean="0">
                <a:latin typeface="Calibri" pitchFamily="-96" charset="0"/>
              </a:rPr>
              <a:t>Initially = a + 4*j</a:t>
            </a:r>
          </a:p>
          <a:p>
            <a:pPr lvl="2"/>
            <a:r>
              <a:rPr lang="en-US" dirty="0" smtClean="0">
                <a:latin typeface="Calibri" pitchFamily="-96" charset="0"/>
              </a:rPr>
              <a:t>Increment by 4*N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857620" y="1214422"/>
            <a:ext cx="4895853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Retrieve column j from array */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fix_column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(</a:t>
            </a:r>
            <a:r>
              <a:rPr lang="en-US" sz="1800" dirty="0" err="1" smtClean="0">
                <a:latin typeface="Courier New" pitchFamily="-96" charset="0"/>
              </a:rPr>
              <a:t>fix_matrix</a:t>
            </a:r>
            <a:r>
              <a:rPr lang="en-US" sz="1800" dirty="0" smtClean="0">
                <a:latin typeface="Courier New" pitchFamily="-96" charset="0"/>
              </a:rPr>
              <a:t> a,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j,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*</a:t>
            </a:r>
            <a:r>
              <a:rPr lang="en-US" sz="1800" dirty="0" err="1" smtClean="0">
                <a:latin typeface="Courier New" pitchFamily="-96" charset="0"/>
              </a:rPr>
              <a:t>dest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dest</a:t>
            </a:r>
            <a:r>
              <a:rPr lang="en-US" sz="1800" dirty="0" smtClean="0">
                <a:latin typeface="Courier New" pitchFamily="-96" charset="0"/>
              </a:rPr>
              <a:t>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 =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400" y="4567302"/>
            <a:ext cx="6880281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.L8:		# loop: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ecx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Read 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ajp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(%ebx,%edx,4)	#   Save in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dest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]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++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$64,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ecx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ajp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+= 4*N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$16,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i:N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.L8	#   if !=,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0034" y="2786058"/>
          <a:ext cx="28956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ecx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ajp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ebx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dest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edx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9399" y="283369"/>
            <a:ext cx="8474073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Optimizing Variable Array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856456"/>
            <a:ext cx="4114800" cy="3914780"/>
          </a:xfrm>
        </p:spPr>
        <p:txBody>
          <a:bodyPr/>
          <a:lstStyle/>
          <a:p>
            <a:pPr lvl="1"/>
            <a:r>
              <a:rPr lang="en-US" dirty="0" smtClean="0">
                <a:latin typeface="Calibri" pitchFamily="-96" charset="0"/>
              </a:rPr>
              <a:t>Compute </a:t>
            </a:r>
            <a:r>
              <a:rPr lang="en-US" dirty="0" err="1" smtClean="0">
                <a:latin typeface="Calibri" pitchFamily="-96" charset="0"/>
              </a:rPr>
              <a:t>ajp</a:t>
            </a:r>
            <a:r>
              <a:rPr lang="en-US" dirty="0" smtClean="0">
                <a:latin typeface="Calibri" pitchFamily="-96" charset="0"/>
              </a:rPr>
              <a:t> = &amp;a[</a:t>
            </a:r>
            <a:r>
              <a:rPr lang="en-US" dirty="0" err="1" smtClean="0">
                <a:latin typeface="Calibri" pitchFamily="-96" charset="0"/>
              </a:rPr>
              <a:t>i</a:t>
            </a:r>
            <a:r>
              <a:rPr lang="en-US" dirty="0" smtClean="0">
                <a:latin typeface="Calibri" pitchFamily="-96" charset="0"/>
              </a:rPr>
              <a:t>][j]</a:t>
            </a:r>
          </a:p>
          <a:p>
            <a:pPr lvl="2"/>
            <a:r>
              <a:rPr lang="en-US" dirty="0" smtClean="0">
                <a:latin typeface="Calibri" pitchFamily="-96" charset="0"/>
              </a:rPr>
              <a:t>Initially = a + 4*j</a:t>
            </a:r>
          </a:p>
          <a:p>
            <a:pPr lvl="2"/>
            <a:r>
              <a:rPr lang="en-US" dirty="0" smtClean="0">
                <a:latin typeface="Calibri" pitchFamily="-96" charset="0"/>
              </a:rPr>
              <a:t>Increment by 4*n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857620" y="1214422"/>
            <a:ext cx="5253043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Retrieve column j from array */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var_column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(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n,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a[n][n], 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j,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*</a:t>
            </a:r>
            <a:r>
              <a:rPr lang="en-US" sz="1800" dirty="0" err="1" smtClean="0">
                <a:latin typeface="Courier New" pitchFamily="-96" charset="0"/>
              </a:rPr>
              <a:t>dest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dest</a:t>
            </a:r>
            <a:r>
              <a:rPr lang="en-US" sz="1800" dirty="0" smtClean="0">
                <a:latin typeface="Courier New" pitchFamily="-96" charset="0"/>
              </a:rPr>
              <a:t>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 =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400" y="4567302"/>
            <a:ext cx="6880281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.L18:		# loop: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ecx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Read 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ajp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(%edi,%edx,4)	#   Save in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dest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]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++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ecx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ajp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+= 4*n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n:i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jg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.L18	#   if &gt;,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0034" y="2143116"/>
          <a:ext cx="28956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ecx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ajp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dest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edx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ebx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4*n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rPr>
              <a:t>Procedures (x86-64)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rPr>
              <a:t>Arrays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One-dimensional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Multi-dimensional (nested)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Multi-level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ea typeface="+mn-ea"/>
                <a:cs typeface="+mn-cs"/>
              </a:rPr>
              <a:t>Structures</a:t>
            </a: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Allocation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555625" y="1096981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rec</a:t>
            </a:r>
            <a:r>
              <a:rPr lang="en-US" sz="1800" dirty="0" smtClean="0">
                <a:latin typeface="Courier New" pitchFamily="-96" charset="0"/>
              </a:rPr>
              <a:t> *n;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>
          <a:xfrm>
            <a:off x="465138" y="457200"/>
            <a:ext cx="52451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Allocation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7926388" cy="22098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Concept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Contiguously-allocated region of memory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Refer to members within structure by names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Members may be of different types</a:t>
            </a:r>
          </a:p>
          <a:p>
            <a:pPr lvl="1"/>
            <a:endParaRPr lang="en-US" dirty="0" smtClean="0">
              <a:latin typeface="Calibri" pitchFamily="-96" charset="0"/>
            </a:endParaRP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4083056" y="1196752"/>
            <a:ext cx="2191642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hangingPunct="0"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-96" charset="0"/>
              </a:rPr>
              <a:t>Memory Layout</a:t>
            </a: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5422900" y="1690021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83056" y="1690021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867400" y="1690021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889375" y="2105946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5148282" y="2102761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5638800" y="2105946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6062663" y="208848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555625" y="1096981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rec</a:t>
            </a:r>
            <a:r>
              <a:rPr lang="en-US" sz="1800" dirty="0" smtClean="0">
                <a:latin typeface="Courier New" pitchFamily="-96" charset="0"/>
              </a:rPr>
              <a:t> *n;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3938588" y="4293096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hangingPunct="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  <a:latin typeface="Calibri" pitchFamily="-96" charset="0"/>
              </a:rPr>
              <a:t>IA32 Assembly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3357555" y="4721724"/>
            <a:ext cx="5753108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val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r</a:t>
            </a:r>
          </a:p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Mem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[r+12]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val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2844" y="4307374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void 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set_i(struct rec *r,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    int val)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r-&gt;i = val;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>
          <a:xfrm>
            <a:off x="465138" y="457200"/>
            <a:ext cx="52451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7926388" cy="22098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Accessing Structure Member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Pointer indicates first byte of structure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Access elements with offsets</a:t>
            </a:r>
          </a:p>
          <a:p>
            <a:pPr lvl="1"/>
            <a:endParaRPr lang="en-US" dirty="0" smtClean="0">
              <a:latin typeface="Calibri" pitchFamily="-96" charset="0"/>
            </a:endParaRP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5422900" y="1690021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83056" y="1690021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867400" y="1690021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889375" y="2105946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5148282" y="2102761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5638800" y="2105946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6062663" y="208848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458537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306137" y="857232"/>
            <a:ext cx="9220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Courier New" pitchFamily="-96" charset="0"/>
              </a:rPr>
              <a:t>r+12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076328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23928" y="857232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762000" y="14478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%rax</a:t>
            </a: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762000" y="20574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%rbx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762000" y="26670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%rcx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762000" y="3276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%rdx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762000" y="3886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%rsi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762000" y="44958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%rdi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762000" y="5105400"/>
            <a:ext cx="3505200" cy="5334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%rsp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762000" y="5715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%rbp</a:t>
            </a:r>
          </a:p>
        </p:txBody>
      </p:sp>
      <p:sp>
        <p:nvSpPr>
          <p:cNvPr id="27657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001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x86-64 Integer </a:t>
            </a:r>
            <a:r>
              <a:rPr lang="en-US" dirty="0" smtClean="0">
                <a:latin typeface="Calibri" pitchFamily="-96" charset="0"/>
              </a:rPr>
              <a:t>Registers: 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>Usage Conventions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27658" name="Rectangle 20"/>
          <p:cNvSpPr>
            <a:spLocks noChangeArrowheads="1"/>
          </p:cNvSpPr>
          <p:nvPr/>
        </p:nvSpPr>
        <p:spPr bwMode="auto">
          <a:xfrm>
            <a:off x="4724400" y="14478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%r8</a:t>
            </a:r>
          </a:p>
        </p:txBody>
      </p:sp>
      <p:sp>
        <p:nvSpPr>
          <p:cNvPr id="27659" name="Rectangle 21"/>
          <p:cNvSpPr>
            <a:spLocks noChangeArrowheads="1"/>
          </p:cNvSpPr>
          <p:nvPr/>
        </p:nvSpPr>
        <p:spPr bwMode="auto">
          <a:xfrm>
            <a:off x="4724400" y="2057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%r9</a:t>
            </a:r>
          </a:p>
        </p:txBody>
      </p:sp>
      <p:sp>
        <p:nvSpPr>
          <p:cNvPr id="27660" name="Rectangle 22"/>
          <p:cNvSpPr>
            <a:spLocks noChangeArrowheads="1"/>
          </p:cNvSpPr>
          <p:nvPr/>
        </p:nvSpPr>
        <p:spPr bwMode="auto">
          <a:xfrm>
            <a:off x="4724400" y="26670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%r10</a:t>
            </a:r>
          </a:p>
        </p:txBody>
      </p:sp>
      <p:sp>
        <p:nvSpPr>
          <p:cNvPr id="27661" name="Rectangle 23"/>
          <p:cNvSpPr>
            <a:spLocks noChangeArrowheads="1"/>
          </p:cNvSpPr>
          <p:nvPr/>
        </p:nvSpPr>
        <p:spPr bwMode="auto">
          <a:xfrm>
            <a:off x="4724400" y="3276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%r11</a:t>
            </a:r>
          </a:p>
        </p:txBody>
      </p:sp>
      <p:sp>
        <p:nvSpPr>
          <p:cNvPr id="27662" name="Rectangle 24"/>
          <p:cNvSpPr>
            <a:spLocks noChangeArrowheads="1"/>
          </p:cNvSpPr>
          <p:nvPr/>
        </p:nvSpPr>
        <p:spPr bwMode="auto">
          <a:xfrm>
            <a:off x="4724400" y="38862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%r12</a:t>
            </a:r>
          </a:p>
        </p:txBody>
      </p:sp>
      <p:sp>
        <p:nvSpPr>
          <p:cNvPr id="27663" name="Rectangle 25"/>
          <p:cNvSpPr>
            <a:spLocks noChangeArrowheads="1"/>
          </p:cNvSpPr>
          <p:nvPr/>
        </p:nvSpPr>
        <p:spPr bwMode="auto">
          <a:xfrm>
            <a:off x="4724400" y="44958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%r13</a:t>
            </a:r>
          </a:p>
        </p:txBody>
      </p:sp>
      <p:sp>
        <p:nvSpPr>
          <p:cNvPr id="27664" name="Rectangle 26"/>
          <p:cNvSpPr>
            <a:spLocks noChangeArrowheads="1"/>
          </p:cNvSpPr>
          <p:nvPr/>
        </p:nvSpPr>
        <p:spPr bwMode="auto">
          <a:xfrm>
            <a:off x="4724400" y="51054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%r14</a:t>
            </a:r>
          </a:p>
        </p:txBody>
      </p:sp>
      <p:sp>
        <p:nvSpPr>
          <p:cNvPr id="27665" name="Rectangle 27"/>
          <p:cNvSpPr>
            <a:spLocks noChangeArrowheads="1"/>
          </p:cNvSpPr>
          <p:nvPr/>
        </p:nvSpPr>
        <p:spPr bwMode="auto">
          <a:xfrm>
            <a:off x="4724400" y="5715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%r15</a:t>
            </a:r>
          </a:p>
        </p:txBody>
      </p:sp>
      <p:sp>
        <p:nvSpPr>
          <p:cNvPr id="27666" name="TextBox 36"/>
          <p:cNvSpPr txBox="1">
            <a:spLocks noChangeArrowheads="1"/>
          </p:cNvSpPr>
          <p:nvPr/>
        </p:nvSpPr>
        <p:spPr bwMode="auto">
          <a:xfrm>
            <a:off x="2903538" y="5802313"/>
            <a:ext cx="136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Callee saved</a:t>
            </a:r>
          </a:p>
        </p:txBody>
      </p:sp>
      <p:sp>
        <p:nvSpPr>
          <p:cNvPr id="27667" name="TextBox 37"/>
          <p:cNvSpPr txBox="1">
            <a:spLocks noChangeArrowheads="1"/>
          </p:cNvSpPr>
          <p:nvPr/>
        </p:nvSpPr>
        <p:spPr bwMode="auto">
          <a:xfrm>
            <a:off x="6865938" y="57912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alibri" pitchFamily="-96" charset="0"/>
              </a:rPr>
              <a:t>Callee saved</a:t>
            </a:r>
          </a:p>
        </p:txBody>
      </p:sp>
      <p:sp>
        <p:nvSpPr>
          <p:cNvPr id="27668" name="TextBox 38"/>
          <p:cNvSpPr txBox="1">
            <a:spLocks noChangeArrowheads="1"/>
          </p:cNvSpPr>
          <p:nvPr/>
        </p:nvSpPr>
        <p:spPr bwMode="auto">
          <a:xfrm>
            <a:off x="6858000" y="51816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alibri" pitchFamily="-96" charset="0"/>
              </a:rPr>
              <a:t>Callee saved</a:t>
            </a:r>
          </a:p>
        </p:txBody>
      </p:sp>
      <p:sp>
        <p:nvSpPr>
          <p:cNvPr id="27669" name="TextBox 39"/>
          <p:cNvSpPr txBox="1">
            <a:spLocks noChangeArrowheads="1"/>
          </p:cNvSpPr>
          <p:nvPr/>
        </p:nvSpPr>
        <p:spPr bwMode="auto">
          <a:xfrm>
            <a:off x="6858000" y="45720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alibri" pitchFamily="-96" charset="0"/>
              </a:rPr>
              <a:t>Callee saved</a:t>
            </a:r>
          </a:p>
        </p:txBody>
      </p:sp>
      <p:sp>
        <p:nvSpPr>
          <p:cNvPr id="27670" name="TextBox 40"/>
          <p:cNvSpPr txBox="1">
            <a:spLocks noChangeArrowheads="1"/>
          </p:cNvSpPr>
          <p:nvPr/>
        </p:nvSpPr>
        <p:spPr bwMode="auto">
          <a:xfrm>
            <a:off x="6851438" y="39624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 smtClean="0">
                <a:latin typeface="Calibri" pitchFamily="-96" charset="0"/>
              </a:rPr>
              <a:t>Callee</a:t>
            </a:r>
            <a:r>
              <a:rPr lang="en-US" sz="1800" dirty="0" smtClean="0">
                <a:latin typeface="Calibri" pitchFamily="-96" charset="0"/>
              </a:rPr>
              <a:t> </a:t>
            </a:r>
            <a:r>
              <a:rPr lang="en-US" sz="1800" dirty="0">
                <a:latin typeface="Calibri" pitchFamily="-96" charset="0"/>
              </a:rPr>
              <a:t>saved</a:t>
            </a:r>
          </a:p>
        </p:txBody>
      </p:sp>
      <p:sp>
        <p:nvSpPr>
          <p:cNvPr id="27671" name="TextBox 41"/>
          <p:cNvSpPr txBox="1">
            <a:spLocks noChangeArrowheads="1"/>
          </p:cNvSpPr>
          <p:nvPr/>
        </p:nvSpPr>
        <p:spPr bwMode="auto">
          <a:xfrm>
            <a:off x="6858000" y="27432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smtClean="0">
                <a:latin typeface="Calibri" pitchFamily="-96" charset="0"/>
              </a:rPr>
              <a:t>Caller </a:t>
            </a:r>
            <a:r>
              <a:rPr lang="en-US" sz="1800" dirty="0">
                <a:latin typeface="Calibri" pitchFamily="-96" charset="0"/>
              </a:rPr>
              <a:t>saved</a:t>
            </a:r>
          </a:p>
        </p:txBody>
      </p:sp>
      <p:sp>
        <p:nvSpPr>
          <p:cNvPr id="27672" name="TextBox 42"/>
          <p:cNvSpPr txBox="1">
            <a:spLocks noChangeArrowheads="1"/>
          </p:cNvSpPr>
          <p:nvPr/>
        </p:nvSpPr>
        <p:spPr bwMode="auto">
          <a:xfrm>
            <a:off x="2895600" y="21336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Callee saved</a:t>
            </a:r>
          </a:p>
        </p:txBody>
      </p:sp>
      <p:sp>
        <p:nvSpPr>
          <p:cNvPr id="27673" name="TextBox 43"/>
          <p:cNvSpPr txBox="1">
            <a:spLocks noChangeArrowheads="1"/>
          </p:cNvSpPr>
          <p:nvPr/>
        </p:nvSpPr>
        <p:spPr bwMode="auto">
          <a:xfrm>
            <a:off x="2822575" y="5181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Stack pointer</a:t>
            </a:r>
          </a:p>
        </p:txBody>
      </p:sp>
      <p:sp>
        <p:nvSpPr>
          <p:cNvPr id="27674" name="TextBox 44"/>
          <p:cNvSpPr txBox="1">
            <a:spLocks noChangeArrowheads="1"/>
          </p:cNvSpPr>
          <p:nvPr/>
        </p:nvSpPr>
        <p:spPr bwMode="auto">
          <a:xfrm>
            <a:off x="6827250" y="3352800"/>
            <a:ext cx="1400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smtClean="0">
                <a:latin typeface="Calibri" pitchFamily="-96" charset="0"/>
              </a:rPr>
              <a:t>Caller Saved</a:t>
            </a:r>
            <a:endParaRPr lang="en-US" sz="1800" dirty="0">
              <a:latin typeface="Calibri" pitchFamily="-96" charset="0"/>
            </a:endParaRPr>
          </a:p>
        </p:txBody>
      </p:sp>
      <p:sp>
        <p:nvSpPr>
          <p:cNvPr id="27675" name="TextBox 45"/>
          <p:cNvSpPr txBox="1">
            <a:spLocks noChangeArrowheads="1"/>
          </p:cNvSpPr>
          <p:nvPr/>
        </p:nvSpPr>
        <p:spPr bwMode="auto">
          <a:xfrm>
            <a:off x="2867025" y="1524000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Return value</a:t>
            </a:r>
          </a:p>
        </p:txBody>
      </p:sp>
      <p:sp>
        <p:nvSpPr>
          <p:cNvPr id="27676" name="TextBox 46"/>
          <p:cNvSpPr txBox="1">
            <a:spLocks noChangeArrowheads="1"/>
          </p:cNvSpPr>
          <p:nvPr/>
        </p:nvSpPr>
        <p:spPr bwMode="auto">
          <a:xfrm>
            <a:off x="2841625" y="27543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Argument #4</a:t>
            </a:r>
          </a:p>
        </p:txBody>
      </p:sp>
      <p:sp>
        <p:nvSpPr>
          <p:cNvPr id="27677" name="TextBox 47"/>
          <p:cNvSpPr txBox="1">
            <a:spLocks noChangeArrowheads="1"/>
          </p:cNvSpPr>
          <p:nvPr/>
        </p:nvSpPr>
        <p:spPr bwMode="auto">
          <a:xfrm>
            <a:off x="2841625" y="4572000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Argument #1</a:t>
            </a:r>
          </a:p>
        </p:txBody>
      </p:sp>
      <p:sp>
        <p:nvSpPr>
          <p:cNvPr id="27678" name="TextBox 48"/>
          <p:cNvSpPr txBox="1">
            <a:spLocks noChangeArrowheads="1"/>
          </p:cNvSpPr>
          <p:nvPr/>
        </p:nvSpPr>
        <p:spPr bwMode="auto">
          <a:xfrm>
            <a:off x="2841625" y="33639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Argument #3</a:t>
            </a:r>
          </a:p>
        </p:txBody>
      </p:sp>
      <p:sp>
        <p:nvSpPr>
          <p:cNvPr id="27679" name="TextBox 49"/>
          <p:cNvSpPr txBox="1">
            <a:spLocks noChangeArrowheads="1"/>
          </p:cNvSpPr>
          <p:nvPr/>
        </p:nvSpPr>
        <p:spPr bwMode="auto">
          <a:xfrm>
            <a:off x="2841625" y="39735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Argument #2</a:t>
            </a:r>
          </a:p>
        </p:txBody>
      </p:sp>
      <p:sp>
        <p:nvSpPr>
          <p:cNvPr id="27680" name="TextBox 50"/>
          <p:cNvSpPr txBox="1">
            <a:spLocks noChangeArrowheads="1"/>
          </p:cNvSpPr>
          <p:nvPr/>
        </p:nvSpPr>
        <p:spPr bwMode="auto">
          <a:xfrm>
            <a:off x="6804025" y="2133600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alibri" pitchFamily="-96" charset="0"/>
              </a:rPr>
              <a:t>Argument #6</a:t>
            </a:r>
          </a:p>
        </p:txBody>
      </p:sp>
      <p:sp>
        <p:nvSpPr>
          <p:cNvPr id="27681" name="TextBox 51"/>
          <p:cNvSpPr txBox="1">
            <a:spLocks noChangeArrowheads="1"/>
          </p:cNvSpPr>
          <p:nvPr/>
        </p:nvSpPr>
        <p:spPr bwMode="auto">
          <a:xfrm>
            <a:off x="6804025" y="1524000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alibri" pitchFamily="-96" charset="0"/>
              </a:rPr>
              <a:t>Argument #5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3983069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Get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*4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8(%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r+idx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*4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38100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*</a:t>
            </a:r>
            <a:r>
              <a:rPr lang="en-US" sz="1800" dirty="0" err="1" smtClean="0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*r,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Arguments</a:t>
            </a:r>
          </a:p>
          <a:p>
            <a:pPr lvl="2"/>
            <a:r>
              <a:rPr lang="en-US" dirty="0" err="1" smtClean="0">
                <a:latin typeface="Calibri" pitchFamily="-96" charset="0"/>
              </a:rPr>
              <a:t>Mem</a:t>
            </a:r>
            <a:r>
              <a:rPr lang="en-US" dirty="0" smtClean="0">
                <a:latin typeface="Calibri" pitchFamily="-96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%ebp</a:t>
            </a:r>
            <a:r>
              <a:rPr lang="en-US" dirty="0" smtClean="0">
                <a:latin typeface="Calibri" pitchFamily="-96" charset="0"/>
              </a:rPr>
              <a:t>+8]: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</a:t>
            </a:r>
          </a:p>
          <a:p>
            <a:pPr lvl="2"/>
            <a:r>
              <a:rPr lang="en-US" dirty="0" err="1" smtClean="0">
                <a:latin typeface="Calibri" pitchFamily="-96" charset="0"/>
              </a:rPr>
              <a:t>Mem</a:t>
            </a:r>
            <a:r>
              <a:rPr lang="en-US" dirty="0" smtClean="0">
                <a:latin typeface="Calibri" pitchFamily="-96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%ebp</a:t>
            </a:r>
            <a:r>
              <a:rPr lang="en-US" dirty="0" smtClean="0">
                <a:latin typeface="Calibri" pitchFamily="-96" charset="0"/>
              </a:rPr>
              <a:t>+12]: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alibri" pitchFamily="-96" charset="0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857232"/>
            <a:ext cx="14750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 smtClean="0">
                <a:latin typeface="Courier New" pitchFamily="-96" charset="0"/>
              </a:rPr>
              <a:t>r+idx</a:t>
            </a:r>
            <a:r>
              <a:rPr lang="en-US" dirty="0" smtClean="0">
                <a:latin typeface="Courier New" pitchFamily="-96" charset="0"/>
              </a:rPr>
              <a:t>*4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4795838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4643438" y="857232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r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161106" y="1658938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821262" y="1658938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6605606" y="1658938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27581" y="2074863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886488" y="2071678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6377006" y="207486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6800869" y="2057400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rec</a:t>
            </a:r>
            <a:r>
              <a:rPr lang="en-US" sz="1800" dirty="0" smtClean="0">
                <a:latin typeface="Courier New" pitchFamily="-96" charset="0"/>
              </a:rPr>
              <a:t> *n;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.L17:		# loop: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r-&gt;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ecx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(%edx,%eax,4)	# r-&gt;a[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]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val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16(%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r = r-&gt;n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testl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Test r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.L17	# If != 0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 smtClean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 = </a:t>
            </a:r>
            <a:r>
              <a:rPr lang="nn-NO" sz="1800" dirty="0" err="1" smtClean="0">
                <a:latin typeface="Courier New" pitchFamily="-96" charset="0"/>
              </a:rPr>
              <a:t>r-&gt;n</a:t>
            </a:r>
            <a:r>
              <a:rPr lang="nn-NO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}</a:t>
            </a:r>
            <a:endParaRPr lang="nn-NO" sz="1800" dirty="0">
              <a:latin typeface="Courier New" pitchFamily="-96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Following Linked List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4775232" y="279449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rec</a:t>
            </a:r>
            <a:r>
              <a:rPr lang="en-US" sz="1800" dirty="0" smtClean="0">
                <a:latin typeface="Courier New" pitchFamily="-96" charset="0"/>
              </a:rPr>
              <a:t> *n;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518296" y="2235200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178452" y="2235200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6962796" y="2235200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4984771" y="2651125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243678" y="2647940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6734196" y="2651125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7158059" y="2633662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 flipH="1">
            <a:off x="7188200" y="1873274"/>
            <a:ext cx="990600" cy="457200"/>
          </a:xfrm>
          <a:custGeom>
            <a:avLst/>
            <a:gdLst>
              <a:gd name="T0" fmla="*/ 624 w 624"/>
              <a:gd name="T1" fmla="*/ 288 h 288"/>
              <a:gd name="T2" fmla="*/ 576 w 624"/>
              <a:gd name="T3" fmla="*/ 0 h 288"/>
              <a:gd name="T4" fmla="*/ 96 w 624"/>
              <a:gd name="T5" fmla="*/ 0 h 288"/>
              <a:gd name="T6" fmla="*/ 0 w 624"/>
              <a:gd name="T7" fmla="*/ 144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88"/>
              <a:gd name="T14" fmla="*/ 624 w 62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88">
                <a:moveTo>
                  <a:pt x="624" y="288"/>
                </a:moveTo>
                <a:lnTo>
                  <a:pt x="576" y="0"/>
                </a:lnTo>
                <a:lnTo>
                  <a:pt x="96" y="0"/>
                </a:lnTo>
                <a:lnTo>
                  <a:pt x="0" y="14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flipV="1">
            <a:off x="5638800" y="2667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4800600" y="3048000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hangingPunct="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  <a:latin typeface="Calibri" pitchFamily="-96" charset="0"/>
              </a:rPr>
              <a:t>Element </a:t>
            </a:r>
            <a:r>
              <a:rPr lang="en-US">
                <a:latin typeface="Courier New" pitchFamily="-96" charset="0"/>
              </a:rPr>
              <a:t>i</a:t>
            </a:r>
            <a:endParaRPr lang="en-US">
              <a:solidFill>
                <a:schemeClr val="tx2"/>
              </a:solidFill>
              <a:latin typeface="Calibri" pitchFamily="-96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edx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ecx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28" name="Rectangle 28"/>
          <p:cNvSpPr>
            <a:spLocks noGrp="1" noChangeArrowheads="1"/>
          </p:cNvSpPr>
          <p:nvPr>
            <p:ph type="title"/>
          </p:nvPr>
        </p:nvSpPr>
        <p:spPr>
          <a:xfrm>
            <a:off x="374650" y="3714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Summary</a:t>
            </a:r>
          </a:p>
        </p:txBody>
      </p:sp>
      <p:sp>
        <p:nvSpPr>
          <p:cNvPr id="128029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Procedures in x86-64</a:t>
            </a:r>
          </a:p>
          <a:p>
            <a:pPr lvl="1"/>
            <a:r>
              <a:rPr lang="en-US" dirty="0">
                <a:latin typeface="Calibri" pitchFamily="-96" charset="0"/>
              </a:rPr>
              <a:t>Stack frame is relative to stack pointer</a:t>
            </a:r>
          </a:p>
          <a:p>
            <a:pPr lvl="1"/>
            <a:r>
              <a:rPr lang="en-US" dirty="0">
                <a:latin typeface="Calibri" pitchFamily="-96" charset="0"/>
              </a:rPr>
              <a:t>Parameters passed in registers</a:t>
            </a:r>
          </a:p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Access</a:t>
            </a:r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x86-64 Registers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Arguments passed to functions via registers</a:t>
            </a:r>
          </a:p>
          <a:p>
            <a:pPr lvl="1"/>
            <a:r>
              <a:rPr lang="en-US" dirty="0">
                <a:latin typeface="Calibri" pitchFamily="-96" charset="0"/>
              </a:rPr>
              <a:t>If more than 6 integral parameters, then pass rest on stack</a:t>
            </a:r>
          </a:p>
          <a:p>
            <a:pPr lvl="1"/>
            <a:r>
              <a:rPr lang="en-US" dirty="0">
                <a:latin typeface="Calibri" pitchFamily="-96" charset="0"/>
              </a:rPr>
              <a:t>These registers can be used as caller-saved as well</a:t>
            </a:r>
          </a:p>
          <a:p>
            <a:pPr lvl="1"/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All references to stack frame via stack pointer</a:t>
            </a:r>
          </a:p>
          <a:p>
            <a:pPr lvl="1"/>
            <a:r>
              <a:rPr lang="en-US" dirty="0">
                <a:latin typeface="Calibri" pitchFamily="-96" charset="0"/>
              </a:rPr>
              <a:t>Eliminates need to update </a:t>
            </a:r>
            <a:r>
              <a:rPr lang="en-US" b="1" dirty="0">
                <a:latin typeface="Courier New" pitchFamily="-96" charset="0"/>
              </a:rPr>
              <a:t>%</a:t>
            </a:r>
            <a:r>
              <a:rPr lang="en-US" b="1" dirty="0" err="1">
                <a:latin typeface="Courier New" pitchFamily="-96" charset="0"/>
              </a:rPr>
              <a:t>ebp</a:t>
            </a:r>
            <a:r>
              <a:rPr lang="en-US" b="1" dirty="0">
                <a:latin typeface="Courier New" pitchFamily="-96" charset="0"/>
              </a:rPr>
              <a:t>/%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lvl="1"/>
            <a:endParaRPr lang="en-US" dirty="0">
              <a:latin typeface="Courier New" pitchFamily="-96" charset="0"/>
            </a:endParaRPr>
          </a:p>
          <a:p>
            <a:r>
              <a:rPr lang="en-US" dirty="0">
                <a:latin typeface="Calibri" pitchFamily="-96" charset="0"/>
              </a:rPr>
              <a:t>Other Registers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6 </a:t>
            </a:r>
            <a:r>
              <a:rPr lang="en-US" dirty="0" err="1">
                <a:latin typeface="Calibri" pitchFamily="-96" charset="0"/>
              </a:rPr>
              <a:t>callee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saved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2 caller saved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1 return value (also usable as caller saved)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1 special (stack pointer)</a:t>
            </a:r>
            <a:endParaRPr lang="en-US" dirty="0">
              <a:latin typeface="Calibri" pitchFamily="-96" charset="0"/>
            </a:endParaRPr>
          </a:p>
          <a:p>
            <a:pPr lvl="1"/>
            <a:endParaRPr lang="en-US" dirty="0">
              <a:latin typeface="Calibri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x86-64 Long Swap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581400"/>
            <a:ext cx="8307387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Operands passed in registers</a:t>
            </a:r>
          </a:p>
          <a:p>
            <a:pPr lvl="1"/>
            <a:r>
              <a:rPr lang="en-US" dirty="0">
                <a:latin typeface="Calibri" pitchFamily="-96" charset="0"/>
              </a:rPr>
              <a:t>First (</a:t>
            </a:r>
            <a:r>
              <a:rPr lang="en-US" b="1" dirty="0" err="1">
                <a:latin typeface="Courier New" pitchFamily="-96" charset="0"/>
              </a:rPr>
              <a:t>xp</a:t>
            </a:r>
            <a:r>
              <a:rPr lang="en-US" dirty="0">
                <a:latin typeface="Calibri" pitchFamily="-96" charset="0"/>
              </a:rPr>
              <a:t>) in </a:t>
            </a:r>
            <a:r>
              <a:rPr lang="en-US" b="1" dirty="0">
                <a:latin typeface="Courier New" pitchFamily="-96" charset="0"/>
              </a:rPr>
              <a:t>%</a:t>
            </a:r>
            <a:r>
              <a:rPr lang="en-US" b="1" dirty="0" err="1">
                <a:latin typeface="Courier New" pitchFamily="-96" charset="0"/>
              </a:rPr>
              <a:t>rdi</a:t>
            </a:r>
            <a:r>
              <a:rPr lang="en-US" dirty="0">
                <a:latin typeface="Calibri" pitchFamily="-96" charset="0"/>
              </a:rPr>
              <a:t>, second (</a:t>
            </a:r>
            <a:r>
              <a:rPr lang="en-US" b="1" dirty="0" err="1">
                <a:latin typeface="Courier New" pitchFamily="-96" charset="0"/>
              </a:rPr>
              <a:t>yp</a:t>
            </a:r>
            <a:r>
              <a:rPr lang="en-US" dirty="0">
                <a:latin typeface="Calibri" pitchFamily="-96" charset="0"/>
              </a:rPr>
              <a:t>) in </a:t>
            </a:r>
            <a:r>
              <a:rPr lang="en-US" b="1" dirty="0">
                <a:latin typeface="Courier New" pitchFamily="-96" charset="0"/>
              </a:rPr>
              <a:t>%</a:t>
            </a:r>
            <a:r>
              <a:rPr lang="en-US" b="1" dirty="0" err="1">
                <a:latin typeface="Courier New" pitchFamily="-96" charset="0"/>
              </a:rPr>
              <a:t>rsi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64-bit pointers</a:t>
            </a:r>
          </a:p>
          <a:p>
            <a:r>
              <a:rPr lang="en-US" dirty="0">
                <a:latin typeface="Calibri" pitchFamily="-96" charset="0"/>
              </a:rPr>
              <a:t>No stack operations required (except </a:t>
            </a:r>
            <a:r>
              <a:rPr lang="en-US" dirty="0">
                <a:latin typeface="Courier New" pitchFamily="-96" charset="0"/>
                <a:ea typeface="Courier New" pitchFamily="-96" charset="0"/>
                <a:cs typeface="Courier New" pitchFamily="-96" charset="0"/>
              </a:rPr>
              <a:t>ret</a:t>
            </a:r>
            <a:r>
              <a:rPr lang="en-US" dirty="0">
                <a:latin typeface="Calibri" pitchFamily="-96" charset="0"/>
              </a:rPr>
              <a:t>)</a:t>
            </a:r>
          </a:p>
          <a:p>
            <a:r>
              <a:rPr lang="en-US" dirty="0">
                <a:latin typeface="Calibri" pitchFamily="-96" charset="0"/>
              </a:rPr>
              <a:t>Avoiding stack</a:t>
            </a:r>
          </a:p>
          <a:p>
            <a:pPr lvl="1"/>
            <a:r>
              <a:rPr lang="en-US" dirty="0">
                <a:latin typeface="Calibri" pitchFamily="-96" charset="0"/>
              </a:rPr>
              <a:t>Can hold all local information in registers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93700" y="1252538"/>
            <a:ext cx="47117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swap_l</a:t>
            </a:r>
            <a:r>
              <a:rPr lang="en-US" sz="1800" dirty="0" smtClean="0">
                <a:latin typeface="Courier New" pitchFamily="-96" charset="0"/>
              </a:rPr>
              <a:t>(long </a:t>
            </a:r>
            <a:r>
              <a:rPr lang="en-US" sz="1800" dirty="0">
                <a:latin typeface="Courier New" pitchFamily="-96" charset="0"/>
              </a:rPr>
              <a:t>*</a:t>
            </a:r>
            <a:r>
              <a:rPr lang="en-US" sz="1800" dirty="0" err="1">
                <a:latin typeface="Courier New" pitchFamily="-96" charset="0"/>
              </a:rPr>
              <a:t>xp</a:t>
            </a:r>
            <a:r>
              <a:rPr lang="en-US" sz="1800" dirty="0">
                <a:latin typeface="Courier New" pitchFamily="-96" charset="0"/>
              </a:rPr>
              <a:t>, long *</a:t>
            </a:r>
            <a:r>
              <a:rPr lang="en-US" sz="1800" dirty="0" err="1">
                <a:latin typeface="Courier New" pitchFamily="-96" charset="0"/>
              </a:rPr>
              <a:t>yp</a:t>
            </a:r>
            <a:r>
              <a:rPr lang="en-US" sz="1800" dirty="0">
                <a:latin typeface="Courier New" pitchFamily="-96" charset="0"/>
              </a:rPr>
              <a:t>)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  long t0 = *</a:t>
            </a:r>
            <a:r>
              <a:rPr lang="en-US" sz="1800" dirty="0" err="1">
                <a:latin typeface="Courier New" pitchFamily="-96" charset="0"/>
              </a:rPr>
              <a:t>xp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  long t1 = *</a:t>
            </a:r>
            <a:r>
              <a:rPr lang="en-US" sz="1800" dirty="0" err="1">
                <a:latin typeface="Courier New" pitchFamily="-96" charset="0"/>
              </a:rPr>
              <a:t>yp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  *</a:t>
            </a:r>
            <a:r>
              <a:rPr lang="en-US" sz="1800" dirty="0" err="1">
                <a:latin typeface="Courier New" pitchFamily="-96" charset="0"/>
              </a:rPr>
              <a:t>xp</a:t>
            </a:r>
            <a:r>
              <a:rPr lang="en-US" sz="1800" dirty="0">
                <a:latin typeface="Courier New" pitchFamily="-96" charset="0"/>
              </a:rPr>
              <a:t> = 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  *</a:t>
            </a:r>
            <a:r>
              <a:rPr lang="en-US" sz="1800" dirty="0" err="1">
                <a:latin typeface="Courier New" pitchFamily="-96" charset="0"/>
              </a:rPr>
              <a:t>yp</a:t>
            </a:r>
            <a:r>
              <a:rPr lang="en-US" sz="1800" dirty="0">
                <a:latin typeface="Courier New" pitchFamily="-96" charset="0"/>
              </a:rPr>
              <a:t> = t0;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5105400" y="1130300"/>
            <a:ext cx="3657600" cy="222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>
                <a:latin typeface="Courier New" pitchFamily="-96" charset="0"/>
              </a:rPr>
              <a:t>swap: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>
                <a:latin typeface="Courier New" pitchFamily="-96" charset="0"/>
              </a:rPr>
              <a:t>	movq	(%rdi), 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>
                <a:latin typeface="Courier New" pitchFamily="-96" charset="0"/>
              </a:rPr>
              <a:t>	movq	(%rsi),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>
                <a:latin typeface="Courier New" pitchFamily="-96" charset="0"/>
              </a:rPr>
              <a:t>	movq	%rax, (%rdi)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>
                <a:latin typeface="Courier New" pitchFamily="-96" charset="0"/>
              </a:rPr>
              <a:t>	movq	%rdx, (%rsi)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>
                <a:latin typeface="Courier New" pitchFamily="-96" charset="0"/>
              </a:rPr>
              <a:t>	ret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2000">
              <a:latin typeface="Courier New" pitchFamily="-96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4005064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>
                <a:latin typeface="Calibri" pitchFamily="-96" charset="0"/>
              </a:rPr>
              <a:t>rtn Ptr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7162800" y="4171752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72400" y="4019352"/>
            <a:ext cx="73342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%rsp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7234247" y="4386064"/>
            <a:ext cx="457200" cy="843136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91447" y="4453661"/>
            <a:ext cx="1273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No stack</a:t>
            </a:r>
          </a:p>
          <a:p>
            <a:r>
              <a:rPr lang="en-US" dirty="0" smtClean="0">
                <a:latin typeface="Calibri" pitchFamily="34" charset="0"/>
              </a:rPr>
              <a:t>frame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x86-64 Locals in the Red Zone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572000"/>
            <a:ext cx="4814887" cy="1524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Avoiding Stack Pointer Change</a:t>
            </a:r>
          </a:p>
          <a:p>
            <a:pPr lvl="1"/>
            <a:r>
              <a:rPr lang="en-US">
                <a:latin typeface="Calibri" pitchFamily="-96" charset="0"/>
              </a:rPr>
              <a:t>Can hold all information within small window beyond stack pointer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81000" y="1447800"/>
            <a:ext cx="4648200" cy="25733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/* Swap, using local array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void swap_a(long *xp, long *yp)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  volatile long loc[2];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  loc[0] = *xp;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  loc[1] = *yp;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  *xp = loc[1];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  *yp = loc[0];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}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5334000" y="1331913"/>
            <a:ext cx="3581400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swap_a: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movq  (%rdi),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movq  %rax, -24(%rsp)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movq  (%rsi),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movq  %rax, -16(%rsp)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movq  -16(%rsp),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movq  %rax, (%rdi)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movq  -24(%rsp),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movq  %rax, (%rsi)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-96" charset="0"/>
              </a:rPr>
              <a:t>  ret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6096000" y="4648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>
                <a:latin typeface="Calibri" pitchFamily="-96" charset="0"/>
              </a:rPr>
              <a:t>rtn Ptr</a:t>
            </a: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6096000" y="5029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>
                <a:latin typeface="Calibri" pitchFamily="-96" charset="0"/>
              </a:rPr>
              <a:t>unused</a:t>
            </a: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 flipH="1">
            <a:off x="7162800" y="481488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7772400" y="4662488"/>
            <a:ext cx="73342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%rsp</a:t>
            </a:r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5334000" y="5070475"/>
            <a:ext cx="731838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Arial" pitchFamily="-96" charset="0"/>
                <a:ea typeface="Arial" pitchFamily="-96" charset="0"/>
                <a:cs typeface="Arial" pitchFamily="-96" charset="0"/>
              </a:rPr>
              <a:t>−</a:t>
            </a:r>
            <a:r>
              <a:rPr lang="en-US" sz="1800">
                <a:latin typeface="Calibri" pitchFamily="-96" charset="0"/>
              </a:rPr>
              <a:t>8</a:t>
            </a:r>
          </a:p>
        </p:txBody>
      </p:sp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6096000" y="5410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loc[1]</a:t>
            </a:r>
          </a:p>
        </p:txBody>
      </p:sp>
      <p:sp>
        <p:nvSpPr>
          <p:cNvPr id="354316" name="Rectangle 12"/>
          <p:cNvSpPr>
            <a:spLocks noChangeArrowheads="1"/>
          </p:cNvSpPr>
          <p:nvPr/>
        </p:nvSpPr>
        <p:spPr bwMode="auto">
          <a:xfrm>
            <a:off x="6096000" y="5791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loc[0]</a:t>
            </a:r>
          </a:p>
        </p:txBody>
      </p: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5334000" y="5451475"/>
            <a:ext cx="731838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Arial" pitchFamily="-96" charset="0"/>
                <a:ea typeface="Arial" pitchFamily="-96" charset="0"/>
                <a:cs typeface="Arial" pitchFamily="-96" charset="0"/>
              </a:rPr>
              <a:t>−</a:t>
            </a:r>
            <a:r>
              <a:rPr lang="en-US" sz="1800">
                <a:latin typeface="Calibri" pitchFamily="-96" charset="0"/>
              </a:rPr>
              <a:t>16</a:t>
            </a:r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5334000" y="5832475"/>
            <a:ext cx="731838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Arial" pitchFamily="-96" charset="0"/>
                <a:ea typeface="Arial" pitchFamily="-96" charset="0"/>
                <a:cs typeface="Arial" pitchFamily="-96" charset="0"/>
              </a:rPr>
              <a:t>−</a:t>
            </a:r>
            <a:r>
              <a:rPr lang="en-US" sz="1800">
                <a:latin typeface="Calibri" pitchFamily="-96" charset="0"/>
              </a:rPr>
              <a:t>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x86-64 NonLeaf without Stack Frame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6314" y="1435100"/>
            <a:ext cx="4129086" cy="16764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No values held while swap being invoked</a:t>
            </a:r>
          </a:p>
          <a:p>
            <a:endParaRPr lang="en-US" sz="2000" dirty="0">
              <a:latin typeface="Calibri" pitchFamily="-96" charset="0"/>
            </a:endParaRPr>
          </a:p>
          <a:p>
            <a:r>
              <a:rPr lang="en-US" sz="2000" dirty="0">
                <a:latin typeface="Calibri" pitchFamily="-96" charset="0"/>
              </a:rPr>
              <a:t>No </a:t>
            </a:r>
            <a:r>
              <a:rPr lang="en-US" sz="2000" dirty="0" err="1">
                <a:latin typeface="Calibri" pitchFamily="-96" charset="0"/>
              </a:rPr>
              <a:t>callee</a:t>
            </a:r>
            <a:r>
              <a:rPr lang="en-US" sz="2000" dirty="0">
                <a:latin typeface="Calibri" pitchFamily="-96" charset="0"/>
              </a:rPr>
              <a:t> save registers </a:t>
            </a:r>
            <a:r>
              <a:rPr lang="en-US" sz="2000" dirty="0" smtClean="0">
                <a:latin typeface="Calibri" pitchFamily="-96" charset="0"/>
              </a:rPr>
              <a:t>needed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sz="2000" dirty="0" smtClean="0">
                <a:latin typeface="Calibri" pitchFamily="-96" charset="0"/>
              </a:rPr>
              <a:t> instruction inserted as no-op</a:t>
            </a:r>
          </a:p>
          <a:p>
            <a:pPr lvl="1"/>
            <a:r>
              <a:rPr lang="en-US" sz="1600" dirty="0" smtClean="0">
                <a:latin typeface="Calibri" pitchFamily="-96" charset="0"/>
              </a:rPr>
              <a:t>Based on recommendation from AMD</a:t>
            </a:r>
            <a:endParaRPr lang="en-US" sz="1600" dirty="0">
              <a:latin typeface="Calibri" pitchFamily="-96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57200" y="1435100"/>
            <a:ext cx="4329114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/* </a:t>
            </a:r>
            <a:r>
              <a:rPr lang="en-US" sz="1800" dirty="0">
                <a:latin typeface="Courier New" pitchFamily="-96" charset="0"/>
              </a:rPr>
              <a:t>Swap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 &amp; a[i+1]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swap_ele</a:t>
            </a:r>
            <a:r>
              <a:rPr lang="en-US" sz="1800" dirty="0" smtClean="0">
                <a:latin typeface="Courier New" pitchFamily="-96" charset="0"/>
              </a:rPr>
              <a:t>(long </a:t>
            </a:r>
            <a:r>
              <a:rPr lang="en-US" sz="1800" dirty="0">
                <a:latin typeface="Courier New" pitchFamily="-96" charset="0"/>
              </a:rPr>
              <a:t>a[],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    swap(&amp;a[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], &amp;a[i+1]);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595314" y="3857628"/>
            <a:ext cx="8048652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65138" algn="l"/>
                <a:tab pos="1485900" algn="l"/>
                <a:tab pos="4692650" algn="l"/>
              </a:tabLst>
            </a:pPr>
            <a:r>
              <a:rPr lang="en-US" sz="2000" dirty="0" err="1" smtClean="0">
                <a:latin typeface="Courier New" pitchFamily="-96" charset="0"/>
              </a:rPr>
              <a:t>swap_ele</a:t>
            </a:r>
            <a:r>
              <a:rPr lang="en-US" sz="2000" dirty="0" smtClean="0">
                <a:latin typeface="Courier New" pitchFamily="-96" charset="0"/>
              </a:rPr>
              <a:t>:</a:t>
            </a:r>
            <a:endParaRPr lang="en-US" sz="2000" dirty="0">
              <a:latin typeface="Courier New" pitchFamily="-96" charset="0"/>
            </a:endParaRPr>
          </a:p>
          <a:p>
            <a:pPr eaLnBrk="0" hangingPunct="0">
              <a:tabLst>
                <a:tab pos="465138" algn="l"/>
                <a:tab pos="1485900" algn="l"/>
                <a:tab pos="4692650" algn="l"/>
              </a:tabLst>
            </a:pP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smtClean="0">
                <a:latin typeface="Courier New" pitchFamily="-96" charset="0"/>
              </a:rPr>
              <a:t>	</a:t>
            </a:r>
            <a:r>
              <a:rPr lang="en-US" sz="2000" dirty="0" err="1" smtClean="0">
                <a:latin typeface="Courier New" pitchFamily="-96" charset="0"/>
              </a:rPr>
              <a:t>movslq</a:t>
            </a:r>
            <a:r>
              <a:rPr lang="en-US" sz="2000" dirty="0" smtClean="0">
                <a:latin typeface="Courier New" pitchFamily="-96" charset="0"/>
              </a:rPr>
              <a:t>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esi,%rsi</a:t>
            </a:r>
            <a:r>
              <a:rPr lang="en-US" sz="2000" dirty="0">
                <a:latin typeface="Courier New" pitchFamily="-96" charset="0"/>
              </a:rPr>
              <a:t>           </a:t>
            </a:r>
            <a:r>
              <a:rPr lang="en-US" sz="2000" dirty="0" smtClean="0">
                <a:latin typeface="Courier New" pitchFamily="-96" charset="0"/>
              </a:rPr>
              <a:t>	# </a:t>
            </a:r>
            <a:r>
              <a:rPr lang="en-US" sz="2000" dirty="0">
                <a:latin typeface="Courier New" pitchFamily="-96" charset="0"/>
              </a:rPr>
              <a:t>Sign extend </a:t>
            </a:r>
            <a:r>
              <a:rPr lang="en-US" sz="2000" dirty="0" err="1">
                <a:latin typeface="Courier New" pitchFamily="-96" charset="0"/>
              </a:rPr>
              <a:t>i</a:t>
            </a:r>
            <a:endParaRPr lang="en-US" sz="2000" dirty="0">
              <a:latin typeface="Courier New" pitchFamily="-96" charset="0"/>
            </a:endParaRPr>
          </a:p>
          <a:p>
            <a:pPr eaLnBrk="0" hangingPunct="0">
              <a:tabLst>
                <a:tab pos="465138" algn="l"/>
                <a:tab pos="1485900" algn="l"/>
                <a:tab pos="4692650" algn="l"/>
              </a:tabLst>
            </a:pPr>
            <a:r>
              <a:rPr lang="en-US" sz="2000" dirty="0" smtClean="0">
                <a:latin typeface="Courier New" pitchFamily="-96" charset="0"/>
              </a:rPr>
              <a:t>	</a:t>
            </a:r>
            <a:r>
              <a:rPr lang="en-US" sz="2000" dirty="0" err="1" smtClean="0">
                <a:latin typeface="Courier New" pitchFamily="-96" charset="0"/>
              </a:rPr>
              <a:t>leaq</a:t>
            </a:r>
            <a:r>
              <a:rPr lang="en-US" sz="2000" dirty="0" smtClean="0">
                <a:latin typeface="Courier New" pitchFamily="-96" charset="0"/>
              </a:rPr>
              <a:t>	8(%rdi,%rsi,8), %</a:t>
            </a:r>
            <a:r>
              <a:rPr lang="en-US" sz="2000" dirty="0" err="1" smtClean="0">
                <a:latin typeface="Courier New" pitchFamily="-96" charset="0"/>
              </a:rPr>
              <a:t>rax</a:t>
            </a:r>
            <a:r>
              <a:rPr lang="en-US" sz="2000" dirty="0" smtClean="0">
                <a:latin typeface="Courier New" pitchFamily="-96" charset="0"/>
              </a:rPr>
              <a:t>	# &amp;a[i+1]</a:t>
            </a:r>
          </a:p>
          <a:p>
            <a:pPr eaLnBrk="0" hangingPunct="0">
              <a:tabLst>
                <a:tab pos="465138" algn="l"/>
                <a:tab pos="1485900" algn="l"/>
                <a:tab pos="4692650" algn="l"/>
              </a:tabLst>
            </a:pPr>
            <a:r>
              <a:rPr lang="en-US" sz="2000" dirty="0" smtClean="0">
                <a:latin typeface="Courier New" pitchFamily="-96" charset="0"/>
              </a:rPr>
              <a:t>	</a:t>
            </a:r>
            <a:r>
              <a:rPr lang="en-US" sz="2000" dirty="0" err="1" smtClean="0">
                <a:latin typeface="Courier New" pitchFamily="-96" charset="0"/>
              </a:rPr>
              <a:t>leaq</a:t>
            </a:r>
            <a:r>
              <a:rPr lang="en-US" sz="2000" dirty="0" smtClean="0">
                <a:latin typeface="Courier New" pitchFamily="-96" charset="0"/>
              </a:rPr>
              <a:t>	(%rdi,%rsi,8), 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ourier New" pitchFamily="-96" charset="0"/>
              </a:rPr>
              <a:t>	# &amp;a[</a:t>
            </a:r>
            <a:r>
              <a:rPr lang="en-US" sz="2000" dirty="0" err="1" smtClean="0">
                <a:latin typeface="Courier New" pitchFamily="-96" charset="0"/>
              </a:rPr>
              <a:t>i</a:t>
            </a:r>
            <a:r>
              <a:rPr lang="en-US" sz="2000" dirty="0" smtClean="0">
                <a:latin typeface="Courier New" pitchFamily="-96" charset="0"/>
              </a:rPr>
              <a:t>] (1</a:t>
            </a:r>
            <a:r>
              <a:rPr lang="en-US" sz="2000" baseline="30000" dirty="0" smtClean="0">
                <a:latin typeface="Courier New" pitchFamily="-96" charset="0"/>
              </a:rPr>
              <a:t>st</a:t>
            </a:r>
            <a:r>
              <a:rPr lang="en-US" sz="2000" dirty="0" smtClean="0">
                <a:latin typeface="Courier New" pitchFamily="-96" charset="0"/>
              </a:rPr>
              <a:t> </a:t>
            </a:r>
            <a:r>
              <a:rPr lang="en-US" sz="2000" dirty="0" err="1" smtClean="0">
                <a:latin typeface="Courier New" pitchFamily="-96" charset="0"/>
              </a:rPr>
              <a:t>arg</a:t>
            </a:r>
            <a:r>
              <a:rPr lang="en-US" sz="2000" dirty="0" smtClean="0">
                <a:latin typeface="Courier New" pitchFamily="-96" charset="0"/>
              </a:rPr>
              <a:t>)	</a:t>
            </a:r>
            <a:r>
              <a:rPr lang="en-US" sz="2000" dirty="0" err="1" smtClean="0">
                <a:latin typeface="Courier New" pitchFamily="-96" charset="0"/>
              </a:rPr>
              <a:t>movq</a:t>
            </a:r>
            <a:r>
              <a:rPr lang="en-US" sz="2000" dirty="0" smtClean="0">
                <a:latin typeface="Courier New" pitchFamily="-96" charset="0"/>
              </a:rPr>
              <a:t>	%</a:t>
            </a:r>
            <a:r>
              <a:rPr lang="en-US" sz="2000" dirty="0" err="1" smtClean="0">
                <a:latin typeface="Courier New" pitchFamily="-96" charset="0"/>
              </a:rPr>
              <a:t>rax</a:t>
            </a:r>
            <a:r>
              <a:rPr lang="en-US" sz="2000" dirty="0" smtClean="0">
                <a:latin typeface="Courier New" pitchFamily="-96" charset="0"/>
              </a:rPr>
              <a:t>, 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r>
              <a:rPr lang="en-US" sz="2000" dirty="0" smtClean="0">
                <a:latin typeface="Courier New" pitchFamily="-96" charset="0"/>
              </a:rPr>
              <a:t>	# (2</a:t>
            </a:r>
            <a:r>
              <a:rPr lang="en-US" sz="2000" baseline="30000" dirty="0" smtClean="0">
                <a:latin typeface="Courier New" pitchFamily="-96" charset="0"/>
              </a:rPr>
              <a:t>nd</a:t>
            </a:r>
            <a:r>
              <a:rPr lang="en-US" sz="2000" dirty="0" smtClean="0">
                <a:latin typeface="Courier New" pitchFamily="-96" charset="0"/>
              </a:rPr>
              <a:t> </a:t>
            </a:r>
            <a:r>
              <a:rPr lang="en-US" sz="2000" dirty="0" err="1" smtClean="0">
                <a:latin typeface="Courier New" pitchFamily="-96" charset="0"/>
              </a:rPr>
              <a:t>arg</a:t>
            </a:r>
            <a:r>
              <a:rPr lang="en-US" sz="2000" dirty="0" smtClean="0">
                <a:latin typeface="Courier New" pitchFamily="-96" charset="0"/>
              </a:rPr>
              <a:t>)	</a:t>
            </a:r>
          </a:p>
          <a:p>
            <a:pPr eaLnBrk="0" hangingPunct="0">
              <a:tabLst>
                <a:tab pos="465138" algn="l"/>
                <a:tab pos="1485900" algn="l"/>
                <a:tab pos="4692650" algn="l"/>
              </a:tabLst>
            </a:pPr>
            <a:r>
              <a:rPr lang="en-US" sz="2000" dirty="0" smtClean="0">
                <a:latin typeface="Courier New" pitchFamily="-96" charset="0"/>
              </a:rPr>
              <a:t>	call	swap</a:t>
            </a:r>
          </a:p>
          <a:p>
            <a:pPr eaLnBrk="0" hangingPunct="0">
              <a:tabLst>
                <a:tab pos="465138" algn="l"/>
                <a:tab pos="1485900" algn="l"/>
                <a:tab pos="4692650" algn="l"/>
              </a:tabLst>
            </a:pPr>
            <a:r>
              <a:rPr lang="en-US" sz="2000" dirty="0" smtClean="0">
                <a:latin typeface="Courier New" pitchFamily="-96" charset="0"/>
              </a:rPr>
              <a:t>	rep		# No-op</a:t>
            </a:r>
          </a:p>
          <a:p>
            <a:pPr eaLnBrk="0" hangingPunct="0">
              <a:tabLst>
                <a:tab pos="465138" algn="l"/>
                <a:tab pos="1485900" algn="l"/>
                <a:tab pos="4692650" algn="l"/>
              </a:tabLst>
            </a:pPr>
            <a:r>
              <a:rPr lang="en-US" sz="2000" dirty="0" smtClean="0">
                <a:latin typeface="Courier New" pitchFamily="-96" charset="0"/>
              </a:rPr>
              <a:t>	ret</a:t>
            </a:r>
            <a:endParaRPr lang="en-US" sz="2000" dirty="0"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x86-64 Stack Frame Example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4114800"/>
            <a:ext cx="3581400" cy="16002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Keeps values of </a:t>
            </a:r>
            <a:r>
              <a:rPr lang="en-US" sz="2000" dirty="0" smtClean="0">
                <a:latin typeface="Courier New" pitchFamily="-96" charset="0"/>
              </a:rPr>
              <a:t>&amp;a[</a:t>
            </a:r>
            <a:r>
              <a:rPr lang="en-US" sz="2000" dirty="0" err="1" smtClean="0">
                <a:latin typeface="Courier New" pitchFamily="-96" charset="0"/>
              </a:rPr>
              <a:t>i</a:t>
            </a:r>
            <a:r>
              <a:rPr lang="en-US" sz="2000" dirty="0" smtClean="0">
                <a:latin typeface="Courier New" pitchFamily="-96" charset="0"/>
              </a:rPr>
              <a:t>]</a:t>
            </a:r>
            <a:r>
              <a:rPr lang="en-US" sz="2000" dirty="0" smtClean="0">
                <a:latin typeface="Calibri" pitchFamily="-96" charset="0"/>
              </a:rPr>
              <a:t> </a:t>
            </a:r>
            <a:r>
              <a:rPr lang="en-US" sz="2000" dirty="0">
                <a:latin typeface="Calibri" pitchFamily="-96" charset="0"/>
              </a:rPr>
              <a:t>and </a:t>
            </a:r>
            <a:r>
              <a:rPr lang="en-US" sz="2000" dirty="0" smtClean="0">
                <a:latin typeface="Courier New" pitchFamily="-96" charset="0"/>
              </a:rPr>
              <a:t>&amp;a[i+1]</a:t>
            </a:r>
            <a:r>
              <a:rPr lang="en-US" sz="2000" dirty="0" smtClean="0">
                <a:latin typeface="Calibri" pitchFamily="-96" charset="0"/>
              </a:rPr>
              <a:t> </a:t>
            </a:r>
            <a:r>
              <a:rPr lang="en-US" sz="2000" dirty="0">
                <a:latin typeface="Calibri" pitchFamily="-96" charset="0"/>
              </a:rPr>
              <a:t>in </a:t>
            </a:r>
            <a:r>
              <a:rPr lang="en-US" sz="2000" dirty="0" err="1">
                <a:latin typeface="Calibri" pitchFamily="-96" charset="0"/>
              </a:rPr>
              <a:t>callee</a:t>
            </a:r>
            <a:r>
              <a:rPr lang="en-US" sz="2000" dirty="0">
                <a:latin typeface="Calibri" pitchFamily="-96" charset="0"/>
              </a:rPr>
              <a:t> save registers</a:t>
            </a:r>
          </a:p>
          <a:p>
            <a:endParaRPr lang="en-US" sz="2000" dirty="0">
              <a:latin typeface="Calibri" pitchFamily="-96" charset="0"/>
            </a:endParaRPr>
          </a:p>
          <a:p>
            <a:r>
              <a:rPr lang="en-US" sz="2000" dirty="0">
                <a:latin typeface="Calibri" pitchFamily="-96" charset="0"/>
              </a:rPr>
              <a:t>Must set up stack frame to save these registers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1447800"/>
            <a:ext cx="3810000" cy="22987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long sum = 0;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/* Swap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 &amp; a[i+1]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swap_ele_su</a:t>
            </a:r>
            <a:endParaRPr lang="en-US" sz="1800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  (long a[],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    swap(&amp;a[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], &amp;a[i+1]);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    sum += </a:t>
            </a:r>
            <a:r>
              <a:rPr lang="en-US" sz="1800" dirty="0" smtClean="0">
                <a:latin typeface="Courier New" pitchFamily="-96" charset="0"/>
              </a:rPr>
              <a:t>(a[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]*a[i+1]);</a:t>
            </a:r>
            <a:endParaRPr lang="en-US" sz="1800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495800" y="1317625"/>
            <a:ext cx="46482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 smtClean="0">
                <a:latin typeface="Courier New" pitchFamily="-96" charset="0"/>
              </a:rPr>
              <a:t>swap_ele_su</a:t>
            </a:r>
            <a:r>
              <a:rPr lang="en-US" sz="1800" dirty="0" smtClean="0">
                <a:latin typeface="Courier New" pitchFamily="-96" charset="0"/>
              </a:rPr>
              <a:t>:</a:t>
            </a:r>
            <a:endParaRPr lang="en-US" sz="1800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movq</a:t>
            </a:r>
            <a:r>
              <a:rPr lang="en-US" sz="1800" dirty="0" smtClean="0">
                <a:latin typeface="Courier New" pitchFamily="-96" charset="0"/>
              </a:rPr>
              <a:t>	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r>
              <a:rPr lang="en-US" sz="1800" dirty="0" smtClean="0">
                <a:latin typeface="Courier New" pitchFamily="-96" charset="0"/>
              </a:rPr>
              <a:t>, -16(%</a:t>
            </a:r>
            <a:r>
              <a:rPr lang="en-US" sz="1800" dirty="0" err="1" smtClean="0">
                <a:latin typeface="Courier New" pitchFamily="-96" charset="0"/>
              </a:rPr>
              <a:t>rsp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movq</a:t>
            </a:r>
            <a:r>
              <a:rPr lang="en-US" sz="1800" dirty="0" smtClean="0">
                <a:latin typeface="Courier New" pitchFamily="-96" charset="0"/>
              </a:rPr>
              <a:t>	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r>
              <a:rPr lang="en-US" sz="1800" dirty="0" smtClean="0">
                <a:latin typeface="Courier New" pitchFamily="-96" charset="0"/>
              </a:rPr>
              <a:t>, -8(%</a:t>
            </a:r>
            <a:r>
              <a:rPr lang="en-US" sz="1800" dirty="0" err="1" smtClean="0">
                <a:latin typeface="Courier New" pitchFamily="-96" charset="0"/>
              </a:rPr>
              <a:t>rsp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subq</a:t>
            </a:r>
            <a:r>
              <a:rPr lang="en-US" sz="1800" dirty="0" smtClean="0">
                <a:latin typeface="Courier New" pitchFamily="-96" charset="0"/>
              </a:rPr>
              <a:t>	$16, %</a:t>
            </a:r>
            <a:r>
              <a:rPr lang="en-US" sz="1800" dirty="0" err="1" smtClean="0">
                <a:latin typeface="Courier New" pitchFamily="-96" charset="0"/>
              </a:rPr>
              <a:t>rsp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movslq</a:t>
            </a:r>
            <a:r>
              <a:rPr lang="en-US" sz="1800" dirty="0" smtClean="0">
                <a:latin typeface="Courier New" pitchFamily="-96" charset="0"/>
              </a:rPr>
              <a:t>	%</a:t>
            </a:r>
            <a:r>
              <a:rPr lang="en-US" sz="1800" dirty="0" err="1" smtClean="0">
                <a:latin typeface="Courier New" pitchFamily="-96" charset="0"/>
              </a:rPr>
              <a:t>esi,%rax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leaq</a:t>
            </a:r>
            <a:r>
              <a:rPr lang="en-US" sz="1800" dirty="0" smtClean="0">
                <a:latin typeface="Courier New" pitchFamily="-96" charset="0"/>
              </a:rPr>
              <a:t>	8(%rdi,%rax,8), 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leaq</a:t>
            </a:r>
            <a:r>
              <a:rPr lang="en-US" sz="1800" dirty="0" smtClean="0">
                <a:latin typeface="Courier New" pitchFamily="-96" charset="0"/>
              </a:rPr>
              <a:t>	(%rdi,%rax,8), 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movq</a:t>
            </a:r>
            <a:r>
              <a:rPr lang="en-US" sz="1800" dirty="0" smtClean="0">
                <a:latin typeface="Courier New" pitchFamily="-96" charset="0"/>
              </a:rPr>
              <a:t>	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r>
              <a:rPr lang="en-US" sz="1800" dirty="0" smtClean="0">
                <a:latin typeface="Courier New" pitchFamily="-96" charset="0"/>
              </a:rPr>
              <a:t>, %</a:t>
            </a:r>
            <a:r>
              <a:rPr lang="en-US" sz="1800" dirty="0" err="1" smtClean="0">
                <a:latin typeface="Courier New" pitchFamily="-96" charset="0"/>
              </a:rPr>
              <a:t>rsi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movq</a:t>
            </a:r>
            <a:r>
              <a:rPr lang="en-US" sz="1800" dirty="0" smtClean="0">
                <a:latin typeface="Courier New" pitchFamily="-96" charset="0"/>
              </a:rPr>
              <a:t>	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r>
              <a:rPr lang="en-US" sz="1800" dirty="0" smtClean="0">
                <a:latin typeface="Courier New" pitchFamily="-96" charset="0"/>
              </a:rPr>
              <a:t>, 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call	swap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movq</a:t>
            </a:r>
            <a:r>
              <a:rPr lang="en-US" sz="1800" dirty="0" smtClean="0">
                <a:latin typeface="Courier New" pitchFamily="-96" charset="0"/>
              </a:rPr>
              <a:t>	(%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r>
              <a:rPr lang="en-US" sz="1800" dirty="0" smtClean="0">
                <a:latin typeface="Courier New" pitchFamily="-96" charset="0"/>
              </a:rPr>
              <a:t>), %</a:t>
            </a:r>
            <a:r>
              <a:rPr lang="en-US" sz="1800" dirty="0" err="1" smtClean="0">
                <a:latin typeface="Courier New" pitchFamily="-96" charset="0"/>
              </a:rPr>
              <a:t>rax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imulq</a:t>
            </a:r>
            <a:r>
              <a:rPr lang="en-US" sz="1800" dirty="0" smtClean="0">
                <a:latin typeface="Courier New" pitchFamily="-96" charset="0"/>
              </a:rPr>
              <a:t>	(%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r>
              <a:rPr lang="en-US" sz="1800" dirty="0" smtClean="0">
                <a:latin typeface="Courier New" pitchFamily="-96" charset="0"/>
              </a:rPr>
              <a:t>), %</a:t>
            </a:r>
            <a:r>
              <a:rPr lang="en-US" sz="1800" dirty="0" err="1" smtClean="0">
                <a:latin typeface="Courier New" pitchFamily="-96" charset="0"/>
              </a:rPr>
              <a:t>rax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addq</a:t>
            </a:r>
            <a:r>
              <a:rPr lang="en-US" sz="1800" dirty="0" smtClean="0">
                <a:latin typeface="Courier New" pitchFamily="-96" charset="0"/>
              </a:rPr>
              <a:t>	%</a:t>
            </a:r>
            <a:r>
              <a:rPr lang="en-US" sz="1800" dirty="0" err="1" smtClean="0">
                <a:latin typeface="Courier New" pitchFamily="-96" charset="0"/>
              </a:rPr>
              <a:t>rax</a:t>
            </a:r>
            <a:r>
              <a:rPr lang="en-US" sz="1800" dirty="0" smtClean="0">
                <a:latin typeface="Courier New" pitchFamily="-96" charset="0"/>
              </a:rPr>
              <a:t>, sum(%rip)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movq</a:t>
            </a:r>
            <a:r>
              <a:rPr lang="en-US" sz="1800" dirty="0" smtClean="0">
                <a:latin typeface="Courier New" pitchFamily="-96" charset="0"/>
              </a:rPr>
              <a:t>	(%</a:t>
            </a:r>
            <a:r>
              <a:rPr lang="en-US" sz="1800" dirty="0" err="1" smtClean="0">
                <a:latin typeface="Courier New" pitchFamily="-96" charset="0"/>
              </a:rPr>
              <a:t>rsp</a:t>
            </a:r>
            <a:r>
              <a:rPr lang="en-US" sz="1800" dirty="0" smtClean="0">
                <a:latin typeface="Courier New" pitchFamily="-96" charset="0"/>
              </a:rPr>
              <a:t>), %</a:t>
            </a:r>
            <a:r>
              <a:rPr lang="en-US" sz="1800" dirty="0" err="1" smtClean="0">
                <a:latin typeface="Courier New" pitchFamily="-96" charset="0"/>
              </a:rPr>
              <a:t>rbx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movq</a:t>
            </a:r>
            <a:r>
              <a:rPr lang="en-US" sz="1800" dirty="0" smtClean="0">
                <a:latin typeface="Courier New" pitchFamily="-96" charset="0"/>
              </a:rPr>
              <a:t>	8(%</a:t>
            </a:r>
            <a:r>
              <a:rPr lang="en-US" sz="1800" dirty="0" err="1" smtClean="0">
                <a:latin typeface="Courier New" pitchFamily="-96" charset="0"/>
              </a:rPr>
              <a:t>rsp</a:t>
            </a:r>
            <a:r>
              <a:rPr lang="en-US" sz="1800" dirty="0" smtClean="0">
                <a:latin typeface="Courier New" pitchFamily="-96" charset="0"/>
              </a:rPr>
              <a:t>), %</a:t>
            </a:r>
            <a:r>
              <a:rPr lang="en-US" sz="1800" dirty="0" err="1" smtClean="0">
                <a:latin typeface="Courier New" pitchFamily="-96" charset="0"/>
              </a:rPr>
              <a:t>rbp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</a:t>
            </a:r>
            <a:r>
              <a:rPr lang="en-US" sz="1800" dirty="0" err="1" smtClean="0">
                <a:latin typeface="Courier New" pitchFamily="-96" charset="0"/>
              </a:rPr>
              <a:t>addq</a:t>
            </a:r>
            <a:r>
              <a:rPr lang="en-US" sz="1800" dirty="0" smtClean="0">
                <a:latin typeface="Courier New" pitchFamily="-96" charset="0"/>
              </a:rPr>
              <a:t>	$16, %</a:t>
            </a:r>
            <a:r>
              <a:rPr lang="en-US" sz="1800" dirty="0" err="1" smtClean="0">
                <a:latin typeface="Courier New" pitchFamily="-96" charset="0"/>
              </a:rPr>
              <a:t>rsp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-96" charset="0"/>
              </a:rPr>
              <a:t>	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16574</TotalTime>
  <Words>5466</Words>
  <Application>Microsoft Macintosh PowerPoint</Application>
  <PresentationFormat>On-screen Show (4:3)</PresentationFormat>
  <Paragraphs>988</Paragraphs>
  <Slides>42</Slides>
  <Notes>42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template2007</vt:lpstr>
      <vt:lpstr>Machine-Level Programming IV: x86-64 Procedures, Data  15-213: Introduction to Computer Systems 7th Lecture, Sep. 14, 2010</vt:lpstr>
      <vt:lpstr>Today</vt:lpstr>
      <vt:lpstr>x86-64 Integer Registers</vt:lpstr>
      <vt:lpstr>x86-64 Integer Registers:  Usage Conventions</vt:lpstr>
      <vt:lpstr>x86-64 Registers</vt:lpstr>
      <vt:lpstr>x86-64 Long Swap</vt:lpstr>
      <vt:lpstr>x86-64 Locals in the Red Zone</vt:lpstr>
      <vt:lpstr>x86-64 NonLeaf without Stack Frame</vt:lpstr>
      <vt:lpstr>x86-64 Stack Frame Example</vt:lpstr>
      <vt:lpstr>Understanding x86-64 Stack Frame</vt:lpstr>
      <vt:lpstr>Understanding x86-64 Stack Frame</vt:lpstr>
      <vt:lpstr>Interesting Features of Stack Frame</vt:lpstr>
      <vt:lpstr>x86-64 Procedure Summary</vt:lpstr>
      <vt:lpstr>Today</vt:lpstr>
      <vt:lpstr>Basic Data Types</vt:lpstr>
      <vt:lpstr>Array Allocation</vt:lpstr>
      <vt:lpstr>Array Access</vt:lpstr>
      <vt:lpstr>Array Example</vt:lpstr>
      <vt:lpstr>Array Accessing Example</vt:lpstr>
      <vt:lpstr>Array Loop Example (IA32)</vt:lpstr>
      <vt:lpstr>Pointer Loop Example (IA32)</vt:lpstr>
      <vt:lpstr>Nested Array Example</vt:lpstr>
      <vt:lpstr>Multidimensional (Nested) Arrays</vt:lpstr>
      <vt:lpstr>Nested Array Row Access</vt:lpstr>
      <vt:lpstr>Nested Array Row Access Code</vt:lpstr>
      <vt:lpstr>Nested Array Row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Optimizing Fixed Array Access</vt:lpstr>
      <vt:lpstr>Optimizing Fixed Array Access</vt:lpstr>
      <vt:lpstr>Optimizing Variable Array Access</vt:lpstr>
      <vt:lpstr>Today</vt:lpstr>
      <vt:lpstr>Structure Allocation</vt:lpstr>
      <vt:lpstr>Structure Access</vt:lpstr>
      <vt:lpstr>Generating Pointer to Structure Member</vt:lpstr>
      <vt:lpstr>Following Linked List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675</cp:revision>
  <cp:lastPrinted>2009-09-13T19:36:45Z</cp:lastPrinted>
  <dcterms:created xsi:type="dcterms:W3CDTF">2011-01-05T22:40:47Z</dcterms:created>
  <dcterms:modified xsi:type="dcterms:W3CDTF">2011-01-05T22:40:58Z</dcterms:modified>
</cp:coreProperties>
</file>