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Default Extension="png" ContentType="image/png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542" r:id="rId2"/>
    <p:sldId id="1047" r:id="rId3"/>
    <p:sldId id="1023" r:id="rId4"/>
    <p:sldId id="1041" r:id="rId5"/>
    <p:sldId id="1024" r:id="rId6"/>
    <p:sldId id="1025" r:id="rId7"/>
    <p:sldId id="1026" r:id="rId8"/>
    <p:sldId id="1027" r:id="rId9"/>
    <p:sldId id="1028" r:id="rId10"/>
    <p:sldId id="1029" r:id="rId11"/>
    <p:sldId id="1030" r:id="rId12"/>
    <p:sldId id="1042" r:id="rId13"/>
    <p:sldId id="1050" r:id="rId14"/>
    <p:sldId id="1032" r:id="rId15"/>
    <p:sldId id="1033" r:id="rId16"/>
    <p:sldId id="1034" r:id="rId17"/>
    <p:sldId id="1035" r:id="rId18"/>
    <p:sldId id="1036" r:id="rId19"/>
    <p:sldId id="1037" r:id="rId20"/>
    <p:sldId id="1038" r:id="rId21"/>
    <p:sldId id="1039" r:id="rId22"/>
    <p:sldId id="1040" r:id="rId23"/>
    <p:sldId id="1052" r:id="rId24"/>
    <p:sldId id="945" r:id="rId25"/>
    <p:sldId id="946" r:id="rId26"/>
    <p:sldId id="974" r:id="rId27"/>
    <p:sldId id="948" r:id="rId28"/>
    <p:sldId id="1051" r:id="rId29"/>
    <p:sldId id="952" r:id="rId30"/>
    <p:sldId id="977" r:id="rId31"/>
    <p:sldId id="953" r:id="rId32"/>
    <p:sldId id="954" r:id="rId33"/>
    <p:sldId id="955" r:id="rId34"/>
    <p:sldId id="957" r:id="rId35"/>
    <p:sldId id="958" r:id="rId36"/>
    <p:sldId id="959" r:id="rId37"/>
    <p:sldId id="1054" r:id="rId38"/>
    <p:sldId id="975" r:id="rId39"/>
    <p:sldId id="976" r:id="rId40"/>
    <p:sldId id="965" r:id="rId41"/>
    <p:sldId id="966" r:id="rId42"/>
    <p:sldId id="967" r:id="rId43"/>
    <p:sldId id="968" r:id="rId44"/>
    <p:sldId id="970" r:id="rId45"/>
    <p:sldId id="972" r:id="rId46"/>
    <p:sldId id="973" r:id="rId47"/>
    <p:sldId id="1043" r:id="rId48"/>
    <p:sldId id="1044" r:id="rId49"/>
    <p:sldId id="1045" r:id="rId50"/>
    <p:sldId id="1046" r:id="rId51"/>
    <p:sldId id="1055" r:id="rId52"/>
    <p:sldId id="980" r:id="rId53"/>
    <p:sldId id="1053" r:id="rId54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9999"/>
    <a:srgbClr val="D5F1CF"/>
    <a:srgbClr val="FFFFCC"/>
    <a:srgbClr val="F6F5BD"/>
    <a:srgbClr val="CDF1C5"/>
    <a:srgbClr val="990000"/>
    <a:srgbClr val="F1C7C7"/>
    <a:srgbClr val="EDEA77"/>
    <a:srgbClr val="A8E7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5604" autoAdjust="0"/>
    <p:restoredTop sz="94649" autoAdjust="0"/>
  </p:normalViewPr>
  <p:slideViewPr>
    <p:cSldViewPr snapToObjects="1">
      <p:cViewPr>
        <p:scale>
          <a:sx n="100" d="100"/>
          <a:sy n="100" d="100"/>
        </p:scale>
        <p:origin x="-792" y="-64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13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53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23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Machine-Level Programming V:</a:t>
            </a:r>
            <a:br>
              <a:rPr lang="en-US" dirty="0" smtClean="0"/>
            </a:br>
            <a:r>
              <a:rPr lang="en-US" dirty="0" smtClean="0"/>
              <a:t>Advanced </a:t>
            </a:r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8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Sep. </a:t>
            </a:r>
            <a:r>
              <a:rPr lang="en-US" sz="2000" b="0" dirty="0" smtClean="0"/>
              <a:t>16, 2010</a:t>
            </a:r>
            <a:endParaRPr lang="en-US" sz="2000" b="0" dirty="0" smtClean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 eaLnBrk="1" hangingPunct="1"/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Randy Bryant &amp; Dave O’Hallaron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 smtClean="0"/>
              <a:t>Overall structure length multiple of K</a:t>
            </a:r>
          </a:p>
          <a:p>
            <a:r>
              <a:rPr lang="en-US" dirty="0" smtClean="0"/>
              <a:t>Satisfy </a:t>
            </a:r>
            <a:r>
              <a:rPr lang="en-US" dirty="0"/>
              <a:t>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639762"/>
                <a:gridCol w="320675"/>
                <a:gridCol w="320675"/>
                <a:gridCol w="320675"/>
                <a:gridCol w="320675"/>
                <a:gridCol w="320675"/>
                <a:gridCol w="320675"/>
                <a:gridCol w="639763"/>
                <a:gridCol w="320675"/>
                <a:gridCol w="22805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/>
              <a:t>Compute array offset 12i</a:t>
            </a:r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sizeof(S3)</a:t>
            </a:r>
            <a:r>
              <a:rPr lang="en-US"/>
              <a:t>, including alignment spacers</a:t>
            </a:r>
          </a:p>
          <a:p>
            <a:r>
              <a:rPr lang="en-US"/>
              <a:t>Element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/>
              <a:t> is at offset 8 within structure</a:t>
            </a:r>
          </a:p>
          <a:p>
            <a:r>
              <a:rPr lang="en-US"/>
              <a:t>Assembler gives offset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/>
          </a:p>
          <a:p>
            <a:pPr marL="552450" lvl="1"/>
            <a:r>
              <a:rPr lang="en-US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%eax = idx</a:t>
            </a:r>
            <a:endParaRPr lang="en-US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leal (%eax,%eax,2),%eax # 3*idx</a:t>
            </a:r>
            <a:endParaRPr lang="en-US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movswl a+8(,%eax,4),%eax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639762"/>
                <a:gridCol w="320675"/>
                <a:gridCol w="639763"/>
                <a:gridCol w="639762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a+12i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/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247650"/>
                <a:gridCol w="493712"/>
                <a:gridCol w="493713"/>
                <a:gridCol w="247650"/>
                <a:gridCol w="247650"/>
                <a:gridCol w="493712"/>
                <a:gridCol w="493713"/>
                <a:gridCol w="247650"/>
                <a:gridCol w="247650"/>
                <a:gridCol w="493712"/>
                <a:gridCol w="493713"/>
                <a:gridCol w="247650"/>
                <a:gridCol w="247650"/>
                <a:gridCol w="247650"/>
                <a:gridCol w="247650"/>
                <a:gridCol w="24765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a+12i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a+12i+8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</a:t>
            </a:r>
            <a:r>
              <a:rPr lang="en-US" dirty="0" smtClean="0"/>
              <a:t>(K=4)</a:t>
            </a:r>
            <a:endParaRPr lang="en-US" dirty="0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S4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S5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</a:t>
            </a:r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ea typeface="+mn-ea"/>
                <a:cs typeface="+mn-cs"/>
              </a:rPr>
              <a:t>Structures</a:t>
            </a:r>
            <a:endParaRPr lang="en-US" dirty="0">
              <a:solidFill>
                <a:schemeClr val="bg1">
                  <a:lumMod val="65000"/>
                </a:schemeClr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Alignment</a:t>
            </a:r>
          </a:p>
          <a:p>
            <a:pPr>
              <a:defRPr/>
            </a:pPr>
            <a:r>
              <a:rPr lang="en-US" dirty="0" smtClean="0"/>
              <a:t>Unions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639763"/>
                <a:gridCol w="639762"/>
                <a:gridCol w="320675"/>
                <a:gridCol w="320675"/>
                <a:gridCol w="320675"/>
                <a:gridCol w="320675"/>
                <a:gridCol w="639763"/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55763"/>
            <a:ext cx="8307387" cy="52022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/>
              <a:t>Which 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 smtClean="0"/>
              <a:t>Sparc</a:t>
            </a:r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066800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76400" y="3357265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5726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676400" y="518160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8160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64-bit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ea typeface="+mn-ea"/>
                <a:cs typeface="+mn-cs"/>
              </a:rPr>
              <a:t>Structures</a:t>
            </a: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Alignment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Arrays in C</a:t>
            </a:r>
          </a:p>
          <a:p>
            <a:pPr marL="552450" lvl="1"/>
            <a:r>
              <a:rPr lang="en-US"/>
              <a:t>Contiguous allocation of memory</a:t>
            </a:r>
          </a:p>
          <a:p>
            <a:pPr marL="552450" lvl="1"/>
            <a:r>
              <a:rPr lang="en-US"/>
              <a:t>Aligned to satisfy every element’s alignment requirement</a:t>
            </a:r>
          </a:p>
          <a:p>
            <a:pPr marL="552450" lvl="1"/>
            <a:r>
              <a:rPr lang="en-US"/>
              <a:t>Pointer to first element</a:t>
            </a:r>
          </a:p>
          <a:p>
            <a:pPr marL="552450" lvl="1"/>
            <a:r>
              <a:rPr lang="en-US"/>
              <a:t>No bounds checking</a:t>
            </a:r>
          </a:p>
          <a:p>
            <a:r>
              <a:rPr lang="en-US"/>
              <a:t>Structures</a:t>
            </a:r>
          </a:p>
          <a:p>
            <a:pPr marL="552450" lvl="1"/>
            <a:r>
              <a:rPr lang="en-US"/>
              <a:t>Allocate bytes in order declared</a:t>
            </a:r>
          </a:p>
          <a:p>
            <a:pPr marL="552450" lvl="1"/>
            <a:r>
              <a:rPr lang="en-US"/>
              <a:t>Pad in middle and at end to satisfy alignment</a:t>
            </a:r>
          </a:p>
          <a:p>
            <a:r>
              <a:rPr lang="en-US"/>
              <a:t>Unions</a:t>
            </a:r>
          </a:p>
          <a:p>
            <a:pPr marL="552450" lvl="1"/>
            <a:r>
              <a:rPr lang="en-US"/>
              <a:t>Overlay declarations</a:t>
            </a:r>
          </a:p>
          <a:p>
            <a:pPr marL="552450" lvl="1"/>
            <a:r>
              <a:rPr lang="en-US"/>
              <a:t>Way to circumvent type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rgbClr val="7F7F7F"/>
                </a:solidFill>
                <a:ea typeface="+mn-ea"/>
                <a:cs typeface="+mn-cs"/>
              </a:rPr>
              <a:t>Structures</a:t>
            </a:r>
            <a:endParaRPr lang="en-US" dirty="0">
              <a:solidFill>
                <a:srgbClr val="7F7F7F"/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7F7F7F"/>
                </a:solidFill>
              </a:rPr>
              <a:t>Alignment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defRPr/>
            </a:pPr>
            <a:r>
              <a:rPr lang="en-US" dirty="0" smtClean="0"/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IA32 Linux Memory Layout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Runtime stack (8MB limit)</a:t>
            </a:r>
          </a:p>
          <a:p>
            <a:pPr lvl="1"/>
            <a:r>
              <a:rPr lang="en-US" dirty="0" smtClean="0"/>
              <a:t>E. </a:t>
            </a:r>
            <a:r>
              <a:rPr lang="en-US" dirty="0" err="1" smtClean="0"/>
              <a:t>g</a:t>
            </a:r>
            <a:r>
              <a:rPr lang="en-US" dirty="0" smtClean="0"/>
              <a:t>., local variables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Dynamically allocated storage</a:t>
            </a:r>
          </a:p>
          <a:p>
            <a:pPr lvl="1"/>
            <a:r>
              <a:rPr lang="en-US" dirty="0" smtClean="0"/>
              <a:t>When call  </a:t>
            </a:r>
            <a:r>
              <a:rPr lang="en-US" dirty="0" err="1" smtClean="0"/>
              <a:t>malloc</a:t>
            </a:r>
            <a:r>
              <a:rPr lang="en-US" dirty="0" smtClean="0"/>
              <a:t>(), </a:t>
            </a:r>
            <a:r>
              <a:rPr lang="en-US" dirty="0" err="1" smtClean="0"/>
              <a:t>calloc</a:t>
            </a:r>
            <a:r>
              <a:rPr lang="en-US" dirty="0" smtClean="0"/>
              <a:t>(), new()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Statically allocated data</a:t>
            </a:r>
          </a:p>
          <a:p>
            <a:pPr lvl="1"/>
            <a:r>
              <a:rPr lang="en-US" dirty="0" smtClean="0"/>
              <a:t>E.g., arrays &amp; strings declared in code</a:t>
            </a:r>
          </a:p>
          <a:p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Executable machine instructions</a:t>
            </a:r>
          </a:p>
          <a:p>
            <a:pPr lvl="1"/>
            <a:r>
              <a:rPr lang="en-US" dirty="0" smtClean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3581400" y="5878513"/>
            <a:ext cx="2133600" cy="646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>
                <a:latin typeface="Calibri" pitchFamily="34" charset="0"/>
              </a:rPr>
              <a:t>Upper 2 hex digits </a:t>
            </a:r>
            <a:br>
              <a:rPr lang="en-US" sz="1800" b="0">
                <a:latin typeface="Calibri" pitchFamily="34" charset="0"/>
              </a:rPr>
            </a:br>
            <a:r>
              <a:rPr lang="en-US" sz="1800" b="0">
                <a:latin typeface="Calibri" pitchFamily="34" charset="0"/>
              </a:rPr>
              <a:t>= 8 bits of address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6400800" y="715963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FF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6400800" y="6262688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257800"/>
            <a:ext cx="1447800" cy="304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6400800" y="6019800"/>
            <a:ext cx="457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12668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5018088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791200" y="596582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02723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885825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1273175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 smtClean="0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498600"/>
            <a:ext cx="5257800" cy="4521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char big_array[1&lt;&lt;24];  /*  16 MB */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char huge_array[1&lt;&lt;28]; /* 256 MB */</a:t>
            </a:r>
          </a:p>
          <a:p>
            <a:pPr eaLnBrk="0" hangingPunct="0"/>
            <a:endParaRPr lang="en-US" sz="1800">
              <a:latin typeface="Courier New" pitchFamily="49" charset="0"/>
            </a:endParaRPr>
          </a:p>
          <a:p>
            <a:pPr eaLnBrk="0" hangingPunct="0"/>
            <a:r>
              <a:rPr lang="en-US" sz="1800">
                <a:latin typeface="Courier New" pitchFamily="49" charset="0"/>
              </a:rPr>
              <a:t>int beyond;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char *p1, *p2, *p3, *p4;</a:t>
            </a:r>
          </a:p>
          <a:p>
            <a:pPr eaLnBrk="0" hangingPunct="0"/>
            <a:endParaRPr lang="en-US" sz="1800">
              <a:latin typeface="Courier New" pitchFamily="49" charset="0"/>
            </a:endParaRPr>
          </a:p>
          <a:p>
            <a:pPr eaLnBrk="0" hangingPunct="0"/>
            <a:r>
              <a:rPr lang="en-US" sz="1800">
                <a:latin typeface="Courier New" pitchFamily="49" charset="0"/>
              </a:rPr>
              <a:t>int useless() {  return 0; }</a:t>
            </a:r>
          </a:p>
          <a:p>
            <a:pPr eaLnBrk="0" hangingPunct="0"/>
            <a:endParaRPr lang="en-US" sz="1800">
              <a:latin typeface="Courier New" pitchFamily="49" charset="0"/>
            </a:endParaRPr>
          </a:p>
          <a:p>
            <a:pPr eaLnBrk="0" hangingPunct="0"/>
            <a:r>
              <a:rPr lang="en-US" sz="1800">
                <a:latin typeface="Courier New" pitchFamily="49" charset="0"/>
              </a:rPr>
              <a:t>int main()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 p1 = malloc(1 &lt;&lt;28);  /* 256 MB */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 p2 = malloc(1 &lt;&lt; 8);  /* 256 B  */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 p3 = malloc(1 &lt;&lt;28);  /* 256 MB */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 p4 = malloc(1 &lt;&lt; 8);  /* 256 B  */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1268" name="Text Box 12"/>
          <p:cNvSpPr txBox="1">
            <a:spLocks noChangeArrowheads="1"/>
          </p:cNvSpPr>
          <p:nvPr/>
        </p:nvSpPr>
        <p:spPr bwMode="auto">
          <a:xfrm>
            <a:off x="6400800" y="715963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FF</a:t>
            </a:r>
          </a:p>
        </p:txBody>
      </p:sp>
      <p:sp>
        <p:nvSpPr>
          <p:cNvPr id="11269" name="Text Box 19"/>
          <p:cNvSpPr txBox="1">
            <a:spLocks noChangeArrowheads="1"/>
          </p:cNvSpPr>
          <p:nvPr/>
        </p:nvSpPr>
        <p:spPr bwMode="auto">
          <a:xfrm>
            <a:off x="6400800" y="6262688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1272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1273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1274" name="Rectangle 25"/>
          <p:cNvSpPr>
            <a:spLocks noChangeArrowheads="1"/>
          </p:cNvSpPr>
          <p:nvPr/>
        </p:nvSpPr>
        <p:spPr bwMode="auto">
          <a:xfrm>
            <a:off x="6858000" y="5257800"/>
            <a:ext cx="1447800" cy="304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Heap</a:t>
            </a:r>
          </a:p>
        </p:txBody>
      </p:sp>
      <p:sp>
        <p:nvSpPr>
          <p:cNvPr id="11275" name="Text Box 27"/>
          <p:cNvSpPr txBox="1">
            <a:spLocks noChangeArrowheads="1"/>
          </p:cNvSpPr>
          <p:nvPr/>
        </p:nvSpPr>
        <p:spPr bwMode="auto">
          <a:xfrm>
            <a:off x="6400800" y="6019800"/>
            <a:ext cx="457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11276" name="Line 34"/>
          <p:cNvSpPr>
            <a:spLocks noChangeShapeType="1"/>
          </p:cNvSpPr>
          <p:nvPr/>
        </p:nvSpPr>
        <p:spPr bwMode="auto">
          <a:xfrm>
            <a:off x="7581900" y="12668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77" name="Line 35"/>
          <p:cNvSpPr>
            <a:spLocks noChangeShapeType="1"/>
          </p:cNvSpPr>
          <p:nvPr/>
        </p:nvSpPr>
        <p:spPr bwMode="auto">
          <a:xfrm flipV="1">
            <a:off x="7581900" y="5018088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6858000" y="202723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538" y="6000750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971800" y="5159375"/>
            <a:ext cx="1524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12291" name="Rectangle 25"/>
          <p:cNvSpPr>
            <a:spLocks noChangeArrowheads="1"/>
          </p:cNvSpPr>
          <p:nvPr/>
        </p:nvSpPr>
        <p:spPr bwMode="auto">
          <a:xfrm>
            <a:off x="2971800" y="4625975"/>
            <a:ext cx="1524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2292" name="Rectangle 25"/>
          <p:cNvSpPr>
            <a:spLocks noChangeArrowheads="1"/>
          </p:cNvSpPr>
          <p:nvPr/>
        </p:nvSpPr>
        <p:spPr bwMode="auto">
          <a:xfrm>
            <a:off x="2971800" y="3505200"/>
            <a:ext cx="1524000" cy="112077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2971800" y="2133600"/>
            <a:ext cx="1524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2294" name="Rectangle 25"/>
          <p:cNvSpPr>
            <a:spLocks noChangeArrowheads="1"/>
          </p:cNvSpPr>
          <p:nvPr/>
        </p:nvSpPr>
        <p:spPr bwMode="auto">
          <a:xfrm>
            <a:off x="2971800" y="2438400"/>
            <a:ext cx="1524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498475"/>
            <a:ext cx="6578600" cy="573088"/>
          </a:xfrm>
        </p:spPr>
        <p:txBody>
          <a:bodyPr/>
          <a:lstStyle/>
          <a:p>
            <a:pPr eaLnBrk="1" hangingPunct="1"/>
            <a:r>
              <a:rPr lang="en-US" smtClean="0"/>
              <a:t>IA32 Example Addresses</a:t>
            </a:r>
          </a:p>
        </p:txBody>
      </p:sp>
      <p:sp>
        <p:nvSpPr>
          <p:cNvPr id="12296" name="Rectangle 3"/>
          <p:cNvSpPr>
            <a:spLocks noChangeArrowheads="1"/>
          </p:cNvSpPr>
          <p:nvPr/>
        </p:nvSpPr>
        <p:spPr bwMode="auto">
          <a:xfrm>
            <a:off x="457200" y="2120900"/>
            <a:ext cx="4265613" cy="341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esp</a:t>
            </a:r>
            <a:r>
              <a:rPr lang="en-US" sz="1800" dirty="0">
                <a:latin typeface="Courier New" pitchFamily="49" charset="0"/>
              </a:rPr>
              <a:t>	0xffffbcd0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p3 	0x65586008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p1 	0x55585008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p4	0x1904a110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0x1904a008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&amp;p2	0x18049760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&amp;beyond </a:t>
            </a:r>
            <a:r>
              <a:rPr lang="en-US" sz="1800" dirty="0">
                <a:latin typeface="Courier New" pitchFamily="49" charset="0"/>
              </a:rPr>
              <a:t>	0x08049744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0x18049780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0x08049760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0x080483c6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0x08049744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alibri" pitchFamily="34" charset="0"/>
              </a:rPr>
              <a:t>final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malloc</a:t>
            </a:r>
            <a:r>
              <a:rPr lang="en-US" sz="1800" dirty="0">
                <a:latin typeface="Courier New" pitchFamily="49" charset="0"/>
              </a:rPr>
              <a:t>()	0x006be166</a:t>
            </a:r>
          </a:p>
        </p:txBody>
      </p:sp>
      <p:sp>
        <p:nvSpPr>
          <p:cNvPr id="353340" name="Text Box 60"/>
          <p:cNvSpPr txBox="1">
            <a:spLocks noChangeArrowheads="1"/>
          </p:cNvSpPr>
          <p:nvPr/>
        </p:nvSpPr>
        <p:spPr bwMode="auto">
          <a:xfrm>
            <a:off x="496888" y="1217613"/>
            <a:ext cx="2474912" cy="4603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32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6400800" y="715963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FF</a:t>
            </a:r>
          </a:p>
        </p:txBody>
      </p:sp>
      <p:sp>
        <p:nvSpPr>
          <p:cNvPr id="12299" name="Text Box 19"/>
          <p:cNvSpPr txBox="1">
            <a:spLocks noChangeArrowheads="1"/>
          </p:cNvSpPr>
          <p:nvPr/>
        </p:nvSpPr>
        <p:spPr bwMode="auto">
          <a:xfrm>
            <a:off x="6400800" y="6262688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2302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2303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2304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Heap</a:t>
            </a:r>
          </a:p>
        </p:txBody>
      </p:sp>
      <p:sp>
        <p:nvSpPr>
          <p:cNvPr id="12305" name="Text Box 27"/>
          <p:cNvSpPr txBox="1">
            <a:spLocks noChangeArrowheads="1"/>
          </p:cNvSpPr>
          <p:nvPr/>
        </p:nvSpPr>
        <p:spPr bwMode="auto">
          <a:xfrm>
            <a:off x="6400800" y="6019800"/>
            <a:ext cx="457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12306" name="Line 34"/>
          <p:cNvSpPr>
            <a:spLocks noChangeShapeType="1"/>
          </p:cNvSpPr>
          <p:nvPr/>
        </p:nvSpPr>
        <p:spPr bwMode="auto">
          <a:xfrm>
            <a:off x="7581900" y="12668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2307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2308" name="Text Box 27"/>
          <p:cNvSpPr txBox="1">
            <a:spLocks noChangeArrowheads="1"/>
          </p:cNvSpPr>
          <p:nvPr/>
        </p:nvSpPr>
        <p:spPr bwMode="auto">
          <a:xfrm>
            <a:off x="6400800" y="4097338"/>
            <a:ext cx="460375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80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2310" name="Rectangle 27"/>
          <p:cNvSpPr>
            <a:spLocks noChangeArrowheads="1"/>
          </p:cNvSpPr>
          <p:nvPr/>
        </p:nvSpPr>
        <p:spPr bwMode="auto">
          <a:xfrm>
            <a:off x="457200" y="5830888"/>
            <a:ext cx="34004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malloc() </a:t>
            </a:r>
            <a:r>
              <a:rPr lang="en-US" sz="1800">
                <a:latin typeface="Calibri" pitchFamily="34" charset="0"/>
              </a:rPr>
              <a:t>is dynamically linked</a:t>
            </a:r>
          </a:p>
          <a:p>
            <a:pPr eaLnBrk="0" hangingPunct="0"/>
            <a:r>
              <a:rPr lang="en-US" sz="1800">
                <a:latin typeface="Calibri" pitchFamily="34" charset="0"/>
              </a:rPr>
              <a:t>address determined at runtime</a:t>
            </a:r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971800" y="4572000"/>
            <a:ext cx="20574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971800" y="3451225"/>
            <a:ext cx="2667000" cy="112077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971800" y="207962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971800" y="2384425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smtClean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457200" y="2073275"/>
            <a:ext cx="5181600" cy="34137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rsp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0x00007ffffff8d1f8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p3 	</a:t>
            </a:r>
            <a:r>
              <a:rPr lang="en-US" sz="1800" dirty="0" smtClean="0">
                <a:latin typeface="Courier New" pitchFamily="49" charset="0"/>
              </a:rPr>
              <a:t>0x00002aaabaadd010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p1 	</a:t>
            </a:r>
            <a:r>
              <a:rPr lang="en-US" sz="1800" dirty="0" smtClean="0">
                <a:latin typeface="Courier New" pitchFamily="49" charset="0"/>
              </a:rPr>
              <a:t>0x00002aaaaaadc010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p4	</a:t>
            </a:r>
            <a:r>
              <a:rPr lang="en-US" sz="1800" dirty="0" smtClean="0">
                <a:latin typeface="Courier New" pitchFamily="49" charset="0"/>
              </a:rPr>
              <a:t>0x0000000011501120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</a:t>
            </a:r>
            <a:r>
              <a:rPr lang="en-US" sz="1800" dirty="0" smtClean="0">
                <a:latin typeface="Courier New" pitchFamily="49" charset="0"/>
              </a:rPr>
              <a:t>0x0000000011501010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&amp;p2	</a:t>
            </a:r>
            <a:r>
              <a:rPr lang="en-US" sz="1800" dirty="0" smtClean="0">
                <a:latin typeface="Courier New" pitchFamily="49" charset="0"/>
              </a:rPr>
              <a:t>0x0000000010500a60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&amp;beyond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0x0000000000500a44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 smtClean="0">
                <a:latin typeface="Courier New" pitchFamily="49" charset="0"/>
              </a:rPr>
              <a:t>0x0000000010500a80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 smtClean="0">
                <a:latin typeface="Courier New" pitchFamily="49" charset="0"/>
              </a:rPr>
              <a:t>0x0000000000500a50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</a:t>
            </a:r>
            <a:r>
              <a:rPr lang="en-US" sz="1800" dirty="0" smtClean="0">
                <a:latin typeface="Courier New" pitchFamily="49" charset="0"/>
              </a:rPr>
              <a:t>0x0000000000400510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</a:t>
            </a:r>
            <a:r>
              <a:rPr lang="en-US" sz="1800" dirty="0" smtClean="0">
                <a:latin typeface="Courier New" pitchFamily="49" charset="0"/>
              </a:rPr>
              <a:t>0x0000000000400500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alibri" pitchFamily="34" charset="0"/>
              </a:rPr>
              <a:t>final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malloc</a:t>
            </a:r>
            <a:r>
              <a:rPr lang="en-US" sz="1800" dirty="0">
                <a:latin typeface="Courier New" pitchFamily="49" charset="0"/>
              </a:rPr>
              <a:t>()	</a:t>
            </a:r>
            <a:r>
              <a:rPr lang="en-US" sz="1800" dirty="0" smtClean="0">
                <a:latin typeface="Courier New" pitchFamily="49" charset="0"/>
              </a:rPr>
              <a:t>0x000000386ae6a170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867400" y="715963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00007F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Heap</a:t>
            </a:r>
          </a:p>
        </p:txBody>
      </p:sp>
      <p:sp>
        <p:nvSpPr>
          <p:cNvPr id="13328" name="Line 34"/>
          <p:cNvSpPr>
            <a:spLocks noChangeShapeType="1"/>
          </p:cNvSpPr>
          <p:nvPr/>
        </p:nvSpPr>
        <p:spPr bwMode="auto">
          <a:xfrm>
            <a:off x="7581900" y="12668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3330" name="Text Box 27"/>
          <p:cNvSpPr txBox="1">
            <a:spLocks noChangeArrowheads="1"/>
          </p:cNvSpPr>
          <p:nvPr/>
        </p:nvSpPr>
        <p:spPr bwMode="auto">
          <a:xfrm>
            <a:off x="5867400" y="409733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000030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3332" name="Rectangle 33"/>
          <p:cNvSpPr>
            <a:spLocks noChangeArrowheads="1"/>
          </p:cNvSpPr>
          <p:nvPr/>
        </p:nvSpPr>
        <p:spPr bwMode="auto">
          <a:xfrm>
            <a:off x="457200" y="5830888"/>
            <a:ext cx="34004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malloc() </a:t>
            </a:r>
            <a:r>
              <a:rPr lang="en-US" sz="1800">
                <a:latin typeface="Calibri" pitchFamily="34" charset="0"/>
              </a:rPr>
              <a:t>is dynamically linked</a:t>
            </a:r>
          </a:p>
          <a:p>
            <a:pPr eaLnBrk="0" hangingPunct="0"/>
            <a:r>
              <a:rPr lang="en-US" sz="1800">
                <a:latin typeface="Calibri" pitchFamily="34" charset="0"/>
              </a:rPr>
              <a:t>address determined at runtime</a:t>
            </a:r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rgbClr val="7F7F7F"/>
                </a:solidFill>
                <a:ea typeface="+mn-ea"/>
                <a:cs typeface="+mn-cs"/>
              </a:rPr>
              <a:t>Structures</a:t>
            </a:r>
            <a:endParaRPr lang="en-US" dirty="0">
              <a:solidFill>
                <a:srgbClr val="7F7F7F"/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7F7F7F"/>
                </a:solidFill>
              </a:rPr>
              <a:t>Alignment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/>
              <a:t>Buffer Overflow</a:t>
            </a:r>
          </a:p>
          <a:p>
            <a:pPr lvl="1">
              <a:defRPr/>
            </a:pPr>
            <a:r>
              <a:rPr lang="en-US" dirty="0" smtClean="0"/>
              <a:t>Vulnerability</a:t>
            </a:r>
          </a:p>
          <a:p>
            <a:pPr lvl="1">
              <a:defRPr/>
            </a:pPr>
            <a:r>
              <a:rPr lang="en-US" dirty="0" smtClean="0"/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58000" cy="573087"/>
          </a:xfrm>
        </p:spPr>
        <p:txBody>
          <a:bodyPr/>
          <a:lstStyle/>
          <a:p>
            <a:pPr eaLnBrk="1" hangingPunct="1"/>
            <a:r>
              <a:rPr lang="en-US" smtClean="0"/>
              <a:t>Internet Worm and IM War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7388" cy="1600200"/>
          </a:xfrm>
        </p:spPr>
        <p:txBody>
          <a:bodyPr/>
          <a:lstStyle/>
          <a:p>
            <a:pPr eaLnBrk="1" hangingPunct="1"/>
            <a:r>
              <a:rPr lang="en-US" smtClean="0"/>
              <a:t>November, 1988</a:t>
            </a:r>
          </a:p>
          <a:p>
            <a:pPr lvl="1" eaLnBrk="1" hangingPunct="1"/>
            <a:r>
              <a:rPr lang="en-US" smtClean="0"/>
              <a:t>Internet Worm attacks thousands of Internet hosts.</a:t>
            </a:r>
          </a:p>
          <a:p>
            <a:pPr lvl="1" eaLnBrk="1" hangingPunct="1"/>
            <a:r>
              <a:rPr lang="en-US" smtClean="0"/>
              <a:t>How did it happen?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Structures &amp; Alignment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 smtClean="0"/>
              <a:t>Unaligned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Aligned </a:t>
            </a:r>
            <a:r>
              <a:rPr lang="en-US" dirty="0"/>
              <a:t>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smtClean="0"/>
              <a:t>Internet Worm and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smtClean="0"/>
              <a:t>November, 1988</a:t>
            </a:r>
          </a:p>
          <a:p>
            <a:pPr lvl="1" eaLnBrk="1" hangingPunct="1"/>
            <a:r>
              <a:rPr lang="en-US" smtClean="0"/>
              <a:t>Internet Worm attacks thousands of Internet hosts.</a:t>
            </a:r>
          </a:p>
          <a:p>
            <a:pPr lvl="1" eaLnBrk="1" hangingPunct="1"/>
            <a:r>
              <a:rPr lang="en-US" smtClean="0"/>
              <a:t>How did it happen?</a:t>
            </a:r>
          </a:p>
          <a:p>
            <a:pPr eaLnBrk="1" hangingPunct="1"/>
            <a:r>
              <a:rPr lang="en-US" smtClean="0"/>
              <a:t>July, 1999</a:t>
            </a:r>
          </a:p>
          <a:p>
            <a:pPr lvl="1" eaLnBrk="1" hangingPunct="1"/>
            <a:r>
              <a:rPr lang="en-US" smtClean="0"/>
              <a:t>Microsoft launches MSN Messenger (instant messaging system).</a:t>
            </a:r>
          </a:p>
          <a:p>
            <a:pPr lvl="1" eaLnBrk="1" hangingPunct="1"/>
            <a:r>
              <a:rPr lang="en-US" smtClean="0"/>
              <a:t>Messenger clients can access popular AOL Instant Messaging Service (AIM) servers</a:t>
            </a:r>
          </a:p>
          <a:p>
            <a:pPr eaLnBrk="1" hangingPunct="1"/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6448425" y="45878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5441950" y="35814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5508625" y="5638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772025" y="45878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986088" y="45878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094163" y="5029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772150" y="5029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6346825" y="43275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6342063" y="53721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86800" cy="573087"/>
          </a:xfrm>
        </p:spPr>
        <p:txBody>
          <a:bodyPr/>
          <a:lstStyle/>
          <a:p>
            <a:pPr eaLnBrk="1" hangingPunct="1"/>
            <a:r>
              <a:rPr lang="en-US" smtClean="0"/>
              <a:t>Internet Worm and 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August 1999</a:t>
            </a:r>
          </a:p>
          <a:p>
            <a:pPr lvl="1" eaLnBrk="1" hangingPunct="1"/>
            <a:r>
              <a:rPr lang="en-US" dirty="0" smtClean="0"/>
              <a:t>Mysteriously, Messenger clients can no longer access AIM servers.</a:t>
            </a:r>
          </a:p>
          <a:p>
            <a:pPr lvl="1" eaLnBrk="1" hangingPunct="1"/>
            <a:r>
              <a:rPr lang="en-US" dirty="0" smtClean="0"/>
              <a:t>Microsoft and AOL begin the IM war:</a:t>
            </a:r>
          </a:p>
          <a:p>
            <a:pPr lvl="2" eaLnBrk="1" hangingPunct="1"/>
            <a:r>
              <a:rPr lang="en-US" dirty="0" smtClean="0"/>
              <a:t>AOL changes server to disallow Messenger clients</a:t>
            </a:r>
          </a:p>
          <a:p>
            <a:pPr lvl="2" eaLnBrk="1" hangingPunct="1"/>
            <a:r>
              <a:rPr lang="en-US" dirty="0" smtClean="0"/>
              <a:t>Microsoft makes changes to clients to defeat AOL changes.</a:t>
            </a:r>
          </a:p>
          <a:p>
            <a:pPr lvl="2" eaLnBrk="1" hangingPunct="1"/>
            <a:r>
              <a:rPr lang="en-US" dirty="0" smtClean="0"/>
              <a:t>At least 13 such skirmishes.</a:t>
            </a:r>
          </a:p>
          <a:p>
            <a:pPr lvl="1" eaLnBrk="1" hangingPunct="1"/>
            <a:r>
              <a:rPr lang="en-US" dirty="0" smtClean="0"/>
              <a:t>How did it happen?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The Internet Worm and AOL/Microsoft War were both based on </a:t>
            </a:r>
            <a:r>
              <a:rPr lang="en-US" i="1" dirty="0" smtClean="0"/>
              <a:t>stack buffer overflow</a:t>
            </a:r>
            <a:r>
              <a:rPr lang="en-US" dirty="0" smtClean="0"/>
              <a:t> exploits!</a:t>
            </a:r>
          </a:p>
          <a:p>
            <a:pPr lvl="2" eaLnBrk="1" hangingPunct="1"/>
            <a:r>
              <a:rPr lang="en-US" dirty="0" smtClean="0"/>
              <a:t>many library functions do not check argument sizes.</a:t>
            </a:r>
          </a:p>
          <a:p>
            <a:pPr lvl="2" eaLnBrk="1" hangingPunct="1"/>
            <a:r>
              <a:rPr lang="en-US" dirty="0" smtClean="0"/>
              <a:t>allows target buffers to overflow.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 smtClean="0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of Unix function </a:t>
            </a:r>
            <a:r>
              <a:rPr lang="en-US" dirty="0" smtClean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No way to specify limit on number of characters to read</a:t>
            </a:r>
          </a:p>
          <a:p>
            <a:pPr eaLnBrk="1" hangingPunct="1"/>
            <a:r>
              <a:rPr lang="en-US" dirty="0" smtClean="0"/>
              <a:t>Similar problems with other library functions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strcpy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strcat</a:t>
            </a:r>
            <a:r>
              <a:rPr lang="en-US" dirty="0" smtClean="0"/>
              <a:t>: Copy strings of arbitrary length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fscanf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sscanf</a:t>
            </a:r>
            <a:r>
              <a:rPr lang="en-US" b="1" dirty="0" smtClean="0"/>
              <a:t>, </a:t>
            </a:r>
            <a:r>
              <a:rPr lang="en-US" dirty="0" smtClean="0"/>
              <a:t>when given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 smtClean="0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48200" y="39052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>
                <a:latin typeface="Courier New" pitchFamily="49" charset="0"/>
                <a:ea typeface="MS Mincho" pitchFamily="49" charset="-128"/>
                <a:cs typeface="+mn-cs"/>
              </a:rPr>
              <a:t>unix&gt;</a:t>
            </a:r>
            <a:r>
              <a:rPr lang="en-US" sz="1600" i="1">
                <a:latin typeface="Courier New" pitchFamily="49" charset="0"/>
                <a:ea typeface="MS Mincho" pitchFamily="49" charset="-128"/>
                <a:cs typeface="+mn-cs"/>
              </a:rPr>
              <a:t>./bufdemo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>
                <a:latin typeface="Courier New" pitchFamily="49" charset="0"/>
                <a:ea typeface="MS Mincho" pitchFamily="49" charset="-128"/>
                <a:cs typeface="+mn-cs"/>
              </a:rPr>
              <a:t>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>
                <a:latin typeface="Courier New" pitchFamily="49" charset="0"/>
                <a:ea typeface="MS Mincho" pitchFamily="49" charset="-128"/>
                <a:cs typeface="+mn-cs"/>
              </a:rPr>
              <a:t>1234567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48200" y="48101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12345678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57245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123456789ABC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smtClean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65150" y="1295400"/>
            <a:ext cx="8045450" cy="3690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80485c5:	55                 push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80485c6:	89 e5             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esp,%ebp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80485c8:	53                 push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80485c9:	83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14           sub    $0x14,%esp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80485cc:	8d 5d f8           lea 0xfffffff8(%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),%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80485cf:	89 1c 24          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,(%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80485d2:	e8 9e ff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 call   8048575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80485d7:	89 1c 24          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,(%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80485da:	e8 05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ff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 call   80483e4 &lt;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80485df:	83 c4 14           add    $0x14,%esp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80485e2:	5b                 pop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80485e3:	5d                 pop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80485e4:	c3                 ret 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5486400"/>
            <a:ext cx="8045450" cy="920765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80485eb:	e8 d5 ff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   call   80485c5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80485f0:	c9                 leave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80485f1:	c3                 ret 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500" y="5029200"/>
            <a:ext cx="146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926584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smtClean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55888" y="4284663"/>
            <a:ext cx="6183312" cy="2305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pushl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# Save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on stack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pushl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# Save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# Allocate stack space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leal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-8(%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ebp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),%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# Compute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as %ebp-8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	# Push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on stack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  gets	# Call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330450" y="322103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743200" y="3048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533400" y="33528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36576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36576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36576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36576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36718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Saved </a:t>
            </a: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530600" cy="1617663"/>
          </a:xfrm>
        </p:spPr>
        <p:txBody>
          <a:bodyPr/>
          <a:lstStyle/>
          <a:p>
            <a:pPr marL="0" indent="0" eaLnBrk="1" hangingPunct="1"/>
            <a:r>
              <a:rPr lang="en-US" smtClean="0"/>
              <a:t>Buffer Overflow Stack Example</a:t>
            </a:r>
          </a:p>
        </p:txBody>
      </p:sp>
      <p:sp>
        <p:nvSpPr>
          <p:cNvPr id="26627" name="Text Box 33"/>
          <p:cNvSpPr txBox="1">
            <a:spLocks noChangeArrowheads="1"/>
          </p:cNvSpPr>
          <p:nvPr/>
        </p:nvSpPr>
        <p:spPr bwMode="auto">
          <a:xfrm>
            <a:off x="5426075" y="228600"/>
            <a:ext cx="3717925" cy="21240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dirty="0" err="1">
                <a:latin typeface="Courier New" pitchFamily="49" charset="0"/>
              </a:rPr>
              <a:t>unix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 err="1">
                <a:latin typeface="Courier New" pitchFamily="49" charset="0"/>
              </a:rPr>
              <a:t>gdb</a:t>
            </a:r>
            <a:r>
              <a:rPr lang="en-US" sz="1200" i="1" dirty="0">
                <a:latin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</a:rPr>
              <a:t>bufdemo</a:t>
            </a:r>
            <a:endParaRPr lang="en-US" sz="1200" i="1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</a:t>
            </a:r>
            <a:r>
              <a:rPr lang="en-US" sz="1200" i="1" dirty="0">
                <a:latin typeface="Courier New" pitchFamily="49" charset="0"/>
              </a:rPr>
              <a:t>break echo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Breakpoint 1 at </a:t>
            </a:r>
            <a:r>
              <a:rPr lang="en-US" sz="1200" dirty="0" smtClean="0">
                <a:latin typeface="Courier New" pitchFamily="49" charset="0"/>
              </a:rPr>
              <a:t>0x80485c9</a:t>
            </a:r>
            <a:endParaRPr lang="en-US" sz="1200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</a:t>
            </a:r>
            <a:r>
              <a:rPr lang="en-US" sz="1200" i="1" dirty="0">
                <a:latin typeface="Courier New" pitchFamily="49" charset="0"/>
              </a:rPr>
              <a:t>run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Breakpoint 1, </a:t>
            </a:r>
            <a:r>
              <a:rPr lang="en-US" sz="1200" dirty="0" smtClean="0">
                <a:latin typeface="Courier New" pitchFamily="49" charset="0"/>
              </a:rPr>
              <a:t>0x80485c9 </a:t>
            </a:r>
            <a:r>
              <a:rPr lang="en-US" sz="1200" dirty="0">
                <a:latin typeface="Courier New" pitchFamily="49" charset="0"/>
              </a:rPr>
              <a:t>in echo ()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print /x $</a:t>
            </a:r>
            <a:r>
              <a:rPr lang="en-US" sz="1200" dirty="0" err="1">
                <a:latin typeface="Courier New" pitchFamily="49" charset="0"/>
              </a:rPr>
              <a:t>ebp</a:t>
            </a:r>
            <a:endParaRPr lang="en-US" sz="1200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$1 = </a:t>
            </a:r>
            <a:r>
              <a:rPr lang="en-US" sz="1200" dirty="0" smtClean="0">
                <a:latin typeface="Courier New" pitchFamily="49" charset="0"/>
              </a:rPr>
              <a:t>0xffffd678</a:t>
            </a:r>
            <a:endParaRPr lang="en-US" sz="1200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</a:t>
            </a:r>
            <a:r>
              <a:rPr lang="en-US" sz="1200" i="1" dirty="0">
                <a:latin typeface="Courier New" pitchFamily="49" charset="0"/>
              </a:rPr>
              <a:t>print /x *(unsigned *)$</a:t>
            </a:r>
            <a:r>
              <a:rPr lang="en-US" sz="1200" i="1" dirty="0" err="1">
                <a:latin typeface="Courier New" pitchFamily="49" charset="0"/>
              </a:rPr>
              <a:t>ebp</a:t>
            </a:r>
            <a:endParaRPr lang="en-US" sz="1200" i="1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$2 = </a:t>
            </a:r>
            <a:r>
              <a:rPr lang="en-US" sz="1200" dirty="0" smtClean="0">
                <a:latin typeface="Courier New" pitchFamily="49" charset="0"/>
              </a:rPr>
              <a:t>0xffffd688</a:t>
            </a:r>
            <a:endParaRPr lang="en-US" sz="1200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</a:t>
            </a:r>
            <a:r>
              <a:rPr lang="en-US" sz="1200" i="1" dirty="0">
                <a:latin typeface="Courier New" pitchFamily="49" charset="0"/>
              </a:rPr>
              <a:t>print /x *((unsigned *)$</a:t>
            </a:r>
            <a:r>
              <a:rPr lang="en-US" sz="1200" i="1" dirty="0" err="1">
                <a:latin typeface="Courier New" pitchFamily="49" charset="0"/>
              </a:rPr>
              <a:t>ebp</a:t>
            </a:r>
            <a:r>
              <a:rPr lang="en-US" sz="1200" i="1" dirty="0">
                <a:latin typeface="Courier New" pitchFamily="49" charset="0"/>
              </a:rPr>
              <a:t> + 1)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$3 = </a:t>
            </a:r>
            <a:r>
              <a:rPr lang="en-US" sz="1200" dirty="0" smtClean="0">
                <a:latin typeface="Courier New" pitchFamily="49" charset="0"/>
              </a:rPr>
              <a:t>0x80485f0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26628" name="Text Box 34"/>
          <p:cNvSpPr txBox="1">
            <a:spLocks noChangeArrowheads="1"/>
          </p:cNvSpPr>
          <p:nvPr/>
        </p:nvSpPr>
        <p:spPr bwMode="auto">
          <a:xfrm>
            <a:off x="449263" y="6099175"/>
            <a:ext cx="81613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80485eb:	e8 d5 ff </a:t>
            </a:r>
            <a:r>
              <a:rPr lang="en-US" sz="1800" dirty="0" err="1" smtClean="0">
                <a:latin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</a:rPr>
              <a:t>   call   80485c5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80485f0:	c9               leave  </a:t>
            </a:r>
          </a:p>
        </p:txBody>
      </p:sp>
      <p:sp>
        <p:nvSpPr>
          <p:cNvPr id="26629" name="Rectangle 35"/>
          <p:cNvSpPr>
            <a:spLocks noChangeArrowheads="1"/>
          </p:cNvSpPr>
          <p:nvPr/>
        </p:nvSpPr>
        <p:spPr bwMode="auto">
          <a:xfrm>
            <a:off x="5949950" y="42306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0xffffd678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6630" name="Rectangle 58"/>
          <p:cNvSpPr>
            <a:spLocks noChangeArrowheads="1"/>
          </p:cNvSpPr>
          <p:nvPr/>
        </p:nvSpPr>
        <p:spPr bwMode="auto">
          <a:xfrm>
            <a:off x="2514600" y="4894263"/>
            <a:ext cx="595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26631" name="Rectangle 69"/>
          <p:cNvSpPr>
            <a:spLocks noChangeArrowheads="1"/>
          </p:cNvSpPr>
          <p:nvPr/>
        </p:nvSpPr>
        <p:spPr bwMode="auto">
          <a:xfrm>
            <a:off x="5949950" y="2743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0xffffd688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685800" y="39624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685800" y="4267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48" name="Rectangle 31"/>
          <p:cNvSpPr>
            <a:spLocks noChangeArrowheads="1"/>
          </p:cNvSpPr>
          <p:nvPr/>
        </p:nvSpPr>
        <p:spPr bwMode="auto">
          <a:xfrm>
            <a:off x="685800" y="28194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685800" y="45720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685800" y="48768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135063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1582738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2035175" y="48768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4191000" y="28194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4191000" y="45720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192588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40263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5089525" y="48768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5538788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26646" name="Rectangle 28"/>
          <p:cNvSpPr>
            <a:spLocks noChangeArrowheads="1"/>
          </p:cNvSpPr>
          <p:nvPr/>
        </p:nvSpPr>
        <p:spPr bwMode="auto">
          <a:xfrm>
            <a:off x="6003925" y="48910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4191000" y="42672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4640263" y="42672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68" name="Rectangle 26"/>
          <p:cNvSpPr>
            <a:spLocks noChangeArrowheads="1"/>
          </p:cNvSpPr>
          <p:nvPr/>
        </p:nvSpPr>
        <p:spPr bwMode="auto">
          <a:xfrm>
            <a:off x="5089525" y="42672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</a:t>
            </a:r>
            <a:r>
              <a:rPr lang="en-US" sz="1800" dirty="0" smtClean="0">
                <a:latin typeface="Courier New" pitchFamily="49" charset="0"/>
                <a:cs typeface="+mn-cs"/>
              </a:rPr>
              <a:t>6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69" name="Rectangle 27"/>
          <p:cNvSpPr>
            <a:spLocks noChangeArrowheads="1"/>
          </p:cNvSpPr>
          <p:nvPr/>
        </p:nvSpPr>
        <p:spPr bwMode="auto">
          <a:xfrm>
            <a:off x="5538788" y="42672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88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4191000" y="39624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4640263" y="39624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73" name="Rectangle 26"/>
          <p:cNvSpPr>
            <a:spLocks noChangeArrowheads="1"/>
          </p:cNvSpPr>
          <p:nvPr/>
        </p:nvSpPr>
        <p:spPr bwMode="auto">
          <a:xfrm>
            <a:off x="5089525" y="39624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85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5538788" y="39624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f0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3352800" y="29083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6656" name="TextBox 31"/>
          <p:cNvSpPr txBox="1">
            <a:spLocks noChangeArrowheads="1"/>
          </p:cNvSpPr>
          <p:nvPr/>
        </p:nvSpPr>
        <p:spPr bwMode="auto">
          <a:xfrm>
            <a:off x="609600" y="2446338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6657" name="TextBox 32"/>
          <p:cNvSpPr txBox="1">
            <a:spLocks noChangeArrowheads="1"/>
          </p:cNvSpPr>
          <p:nvPr/>
        </p:nvSpPr>
        <p:spPr bwMode="auto">
          <a:xfrm>
            <a:off x="4111625" y="2438400"/>
            <a:ext cx="1908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687388" y="4572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Saved </a:t>
            </a: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4191000" y="4572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Saved </a:t>
            </a: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810500" cy="573088"/>
          </a:xfrm>
        </p:spPr>
        <p:txBody>
          <a:bodyPr/>
          <a:lstStyle/>
          <a:p>
            <a:pPr eaLnBrk="1" hangingPunct="1"/>
            <a:r>
              <a:rPr lang="en-US" smtClean="0"/>
              <a:t>Buffer Overflow Example #1</a:t>
            </a:r>
          </a:p>
        </p:txBody>
      </p:sp>
      <p:sp>
        <p:nvSpPr>
          <p:cNvPr id="27651" name="Text Box 34"/>
          <p:cNvSpPr txBox="1">
            <a:spLocks noChangeArrowheads="1"/>
          </p:cNvSpPr>
          <p:nvPr/>
        </p:nvSpPr>
        <p:spPr bwMode="auto">
          <a:xfrm>
            <a:off x="3657600" y="5029200"/>
            <a:ext cx="432573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Overflow </a:t>
            </a:r>
            <a:r>
              <a:rPr lang="en-US" dirty="0" err="1">
                <a:latin typeface="Calibri" pitchFamily="34" charset="0"/>
              </a:rPr>
              <a:t>buf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</a:rPr>
              <a:t>and corrupt %</a:t>
            </a:r>
            <a:r>
              <a:rPr lang="en-US" dirty="0" err="1" smtClean="0">
                <a:latin typeface="Calibri" pitchFamily="34" charset="0"/>
              </a:rPr>
              <a:t>ebx</a:t>
            </a:r>
            <a:r>
              <a:rPr lang="en-US" dirty="0" smtClean="0">
                <a:latin typeface="Calibri" pitchFamily="34" charset="0"/>
              </a:rPr>
              <a:t>,</a:t>
            </a:r>
          </a:p>
          <a:p>
            <a:pPr eaLnBrk="0" hangingPunct="0"/>
            <a:r>
              <a:rPr lang="en-US" dirty="0" smtClean="0">
                <a:latin typeface="Calibri" pitchFamily="34" charset="0"/>
              </a:rPr>
              <a:t>but </a:t>
            </a:r>
            <a:r>
              <a:rPr lang="en-US" dirty="0">
                <a:latin typeface="Calibri" pitchFamily="34" charset="0"/>
              </a:rPr>
              <a:t>no problem</a:t>
            </a: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2509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52538" y="383063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700213" y="383063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2149475" y="383063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2598738" y="383063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27660" name="Rectangle 28"/>
          <p:cNvSpPr>
            <a:spLocks noChangeArrowheads="1"/>
          </p:cNvSpPr>
          <p:nvPr/>
        </p:nvSpPr>
        <p:spPr bwMode="auto">
          <a:xfrm>
            <a:off x="3063875" y="38100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78" name="Freeform 77"/>
          <p:cNvSpPr/>
          <p:nvPr/>
        </p:nvSpPr>
        <p:spPr bwMode="auto">
          <a:xfrm>
            <a:off x="412750" y="18415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56705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56721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34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6119813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33</a:t>
            </a: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569075" y="380841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32</a:t>
            </a: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0183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31</a:t>
            </a:r>
          </a:p>
        </p:txBody>
      </p:sp>
      <p:sp>
        <p:nvSpPr>
          <p:cNvPr id="27678" name="Rectangle 28"/>
          <p:cNvSpPr>
            <a:spLocks noChangeArrowheads="1"/>
          </p:cNvSpPr>
          <p:nvPr/>
        </p:nvSpPr>
        <p:spPr bwMode="auto">
          <a:xfrm>
            <a:off x="7483475" y="3787775"/>
            <a:ext cx="593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96" name="Freeform 95"/>
          <p:cNvSpPr/>
          <p:nvPr/>
        </p:nvSpPr>
        <p:spPr bwMode="auto">
          <a:xfrm>
            <a:off x="4832350" y="18415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7688" name="Rectangle 24"/>
          <p:cNvSpPr>
            <a:spLocks noChangeArrowheads="1"/>
          </p:cNvSpPr>
          <p:nvPr/>
        </p:nvSpPr>
        <p:spPr bwMode="auto">
          <a:xfrm>
            <a:off x="5670550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27689" name="Rectangle 25"/>
          <p:cNvSpPr>
            <a:spLocks noChangeArrowheads="1"/>
          </p:cNvSpPr>
          <p:nvPr/>
        </p:nvSpPr>
        <p:spPr bwMode="auto">
          <a:xfrm>
            <a:off x="6119813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37</a:t>
            </a:r>
          </a:p>
        </p:txBody>
      </p:sp>
      <p:sp>
        <p:nvSpPr>
          <p:cNvPr id="27690" name="Rectangle 26"/>
          <p:cNvSpPr>
            <a:spLocks noChangeArrowheads="1"/>
          </p:cNvSpPr>
          <p:nvPr/>
        </p:nvSpPr>
        <p:spPr bwMode="auto">
          <a:xfrm>
            <a:off x="6569075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36</a:t>
            </a:r>
          </a:p>
        </p:txBody>
      </p:sp>
      <p:sp>
        <p:nvSpPr>
          <p:cNvPr id="27691" name="Rectangle 27"/>
          <p:cNvSpPr>
            <a:spLocks noChangeArrowheads="1"/>
          </p:cNvSpPr>
          <p:nvPr/>
        </p:nvSpPr>
        <p:spPr bwMode="auto">
          <a:xfrm>
            <a:off x="7018338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35</a:t>
            </a:r>
          </a:p>
        </p:txBody>
      </p:sp>
      <p:sp>
        <p:nvSpPr>
          <p:cNvPr id="27692" name="TextBox 108"/>
          <p:cNvSpPr txBox="1">
            <a:spLocks noChangeArrowheads="1"/>
          </p:cNvSpPr>
          <p:nvPr/>
        </p:nvSpPr>
        <p:spPr bwMode="auto">
          <a:xfrm>
            <a:off x="1149350" y="1306513"/>
            <a:ext cx="1906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7693" name="TextBox 109"/>
          <p:cNvSpPr txBox="1">
            <a:spLocks noChangeArrowheads="1"/>
          </p:cNvSpPr>
          <p:nvPr/>
        </p:nvSpPr>
        <p:spPr bwMode="auto">
          <a:xfrm>
            <a:off x="5559425" y="1295400"/>
            <a:ext cx="155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Input 1234567</a:t>
            </a:r>
          </a:p>
        </p:txBody>
      </p:sp>
      <p:sp>
        <p:nvSpPr>
          <p:cNvPr id="109" name="Rectangle 35"/>
          <p:cNvSpPr>
            <a:spLocks noChangeArrowheads="1"/>
          </p:cNvSpPr>
          <p:nvPr/>
        </p:nvSpPr>
        <p:spPr bwMode="auto">
          <a:xfrm>
            <a:off x="74283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0xffffd678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0" name="Rectangle 69"/>
          <p:cNvSpPr>
            <a:spLocks noChangeArrowheads="1"/>
          </p:cNvSpPr>
          <p:nvPr/>
        </p:nvSpPr>
        <p:spPr bwMode="auto">
          <a:xfrm>
            <a:off x="74283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0xffffd688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1" name="Rectangle 31"/>
          <p:cNvSpPr>
            <a:spLocks noChangeArrowheads="1"/>
          </p:cNvSpPr>
          <p:nvPr/>
        </p:nvSpPr>
        <p:spPr bwMode="auto">
          <a:xfrm>
            <a:off x="56694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112" name="Rectangle 24"/>
          <p:cNvSpPr>
            <a:spLocks noChangeArrowheads="1"/>
          </p:cNvSpPr>
          <p:nvPr/>
        </p:nvSpPr>
        <p:spPr bwMode="auto">
          <a:xfrm>
            <a:off x="56694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13" name="Rectangle 25"/>
          <p:cNvSpPr>
            <a:spLocks noChangeArrowheads="1"/>
          </p:cNvSpPr>
          <p:nvPr/>
        </p:nvSpPr>
        <p:spPr bwMode="auto">
          <a:xfrm>
            <a:off x="61186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14" name="Rectangle 26"/>
          <p:cNvSpPr>
            <a:spLocks noChangeArrowheads="1"/>
          </p:cNvSpPr>
          <p:nvPr/>
        </p:nvSpPr>
        <p:spPr bwMode="auto">
          <a:xfrm>
            <a:off x="65679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</a:t>
            </a:r>
            <a:r>
              <a:rPr lang="en-US" sz="1800" dirty="0" smtClean="0">
                <a:latin typeface="Courier New" pitchFamily="49" charset="0"/>
                <a:cs typeface="+mn-cs"/>
              </a:rPr>
              <a:t>6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15" name="Rectangle 27"/>
          <p:cNvSpPr>
            <a:spLocks noChangeArrowheads="1"/>
          </p:cNvSpPr>
          <p:nvPr/>
        </p:nvSpPr>
        <p:spPr bwMode="auto">
          <a:xfrm>
            <a:off x="7017190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88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16" name="Rectangle 24"/>
          <p:cNvSpPr>
            <a:spLocks noChangeArrowheads="1"/>
          </p:cNvSpPr>
          <p:nvPr/>
        </p:nvSpPr>
        <p:spPr bwMode="auto">
          <a:xfrm>
            <a:off x="56694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117" name="Rectangle 25"/>
          <p:cNvSpPr>
            <a:spLocks noChangeArrowheads="1"/>
          </p:cNvSpPr>
          <p:nvPr/>
        </p:nvSpPr>
        <p:spPr bwMode="auto">
          <a:xfrm>
            <a:off x="61186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118" name="Rectangle 26"/>
          <p:cNvSpPr>
            <a:spLocks noChangeArrowheads="1"/>
          </p:cNvSpPr>
          <p:nvPr/>
        </p:nvSpPr>
        <p:spPr bwMode="auto">
          <a:xfrm>
            <a:off x="65679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85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19" name="Rectangle 27"/>
          <p:cNvSpPr>
            <a:spLocks noChangeArrowheads="1"/>
          </p:cNvSpPr>
          <p:nvPr/>
        </p:nvSpPr>
        <p:spPr bwMode="auto">
          <a:xfrm>
            <a:off x="70171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f0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20" name="Rectangle 35"/>
          <p:cNvSpPr>
            <a:spLocks noChangeArrowheads="1"/>
          </p:cNvSpPr>
          <p:nvPr/>
        </p:nvSpPr>
        <p:spPr bwMode="auto">
          <a:xfrm>
            <a:off x="30087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0xffffd678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1" name="Rectangle 69"/>
          <p:cNvSpPr>
            <a:spLocks noChangeArrowheads="1"/>
          </p:cNvSpPr>
          <p:nvPr/>
        </p:nvSpPr>
        <p:spPr bwMode="auto">
          <a:xfrm>
            <a:off x="30087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0xffffd688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2" name="Rectangle 31"/>
          <p:cNvSpPr>
            <a:spLocks noChangeArrowheads="1"/>
          </p:cNvSpPr>
          <p:nvPr/>
        </p:nvSpPr>
        <p:spPr bwMode="auto">
          <a:xfrm>
            <a:off x="12498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123" name="Rectangle 24"/>
          <p:cNvSpPr>
            <a:spLocks noChangeArrowheads="1"/>
          </p:cNvSpPr>
          <p:nvPr/>
        </p:nvSpPr>
        <p:spPr bwMode="auto">
          <a:xfrm>
            <a:off x="12498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24" name="Rectangle 25"/>
          <p:cNvSpPr>
            <a:spLocks noChangeArrowheads="1"/>
          </p:cNvSpPr>
          <p:nvPr/>
        </p:nvSpPr>
        <p:spPr bwMode="auto">
          <a:xfrm>
            <a:off x="16990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25" name="Rectangle 26"/>
          <p:cNvSpPr>
            <a:spLocks noChangeArrowheads="1"/>
          </p:cNvSpPr>
          <p:nvPr/>
        </p:nvSpPr>
        <p:spPr bwMode="auto">
          <a:xfrm>
            <a:off x="21483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</a:t>
            </a:r>
            <a:r>
              <a:rPr lang="en-US" sz="1800" dirty="0" smtClean="0">
                <a:latin typeface="Courier New" pitchFamily="49" charset="0"/>
                <a:cs typeface="+mn-cs"/>
              </a:rPr>
              <a:t>6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26" name="Rectangle 27"/>
          <p:cNvSpPr>
            <a:spLocks noChangeArrowheads="1"/>
          </p:cNvSpPr>
          <p:nvPr/>
        </p:nvSpPr>
        <p:spPr bwMode="auto">
          <a:xfrm>
            <a:off x="2597590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88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27" name="Rectangle 24"/>
          <p:cNvSpPr>
            <a:spLocks noChangeArrowheads="1"/>
          </p:cNvSpPr>
          <p:nvPr/>
        </p:nvSpPr>
        <p:spPr bwMode="auto">
          <a:xfrm>
            <a:off x="12498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128" name="Rectangle 25"/>
          <p:cNvSpPr>
            <a:spLocks noChangeArrowheads="1"/>
          </p:cNvSpPr>
          <p:nvPr/>
        </p:nvSpPr>
        <p:spPr bwMode="auto">
          <a:xfrm>
            <a:off x="16990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129" name="Rectangle 26"/>
          <p:cNvSpPr>
            <a:spLocks noChangeArrowheads="1"/>
          </p:cNvSpPr>
          <p:nvPr/>
        </p:nvSpPr>
        <p:spPr bwMode="auto">
          <a:xfrm>
            <a:off x="21483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85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30" name="Rectangle 27"/>
          <p:cNvSpPr>
            <a:spLocks noChangeArrowheads="1"/>
          </p:cNvSpPr>
          <p:nvPr/>
        </p:nvSpPr>
        <p:spPr bwMode="auto">
          <a:xfrm>
            <a:off x="25975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f0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31" name="Rectangle 23"/>
          <p:cNvSpPr>
            <a:spLocks noChangeArrowheads="1"/>
          </p:cNvSpPr>
          <p:nvPr/>
        </p:nvSpPr>
        <p:spPr bwMode="auto">
          <a:xfrm>
            <a:off x="1250950" y="3505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Saved </a:t>
            </a: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810500" cy="573088"/>
          </a:xfrm>
        </p:spPr>
        <p:txBody>
          <a:bodyPr/>
          <a:lstStyle/>
          <a:p>
            <a:pPr eaLnBrk="1" hangingPunct="1"/>
            <a:r>
              <a:rPr lang="en-US" smtClean="0"/>
              <a:t>Buffer Overflow Example #2</a:t>
            </a:r>
          </a:p>
        </p:txBody>
      </p:sp>
      <p:sp>
        <p:nvSpPr>
          <p:cNvPr id="28675" name="Text Box 34"/>
          <p:cNvSpPr txBox="1">
            <a:spLocks noChangeArrowheads="1"/>
          </p:cNvSpPr>
          <p:nvPr/>
        </p:nvSpPr>
        <p:spPr bwMode="auto">
          <a:xfrm>
            <a:off x="4495800" y="5029200"/>
            <a:ext cx="31257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Base pointer corrupted</a:t>
            </a: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2509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52538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700213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2149475" y="38100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2598738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28684" name="Rectangle 28"/>
          <p:cNvSpPr>
            <a:spLocks noChangeArrowheads="1"/>
          </p:cNvSpPr>
          <p:nvPr/>
        </p:nvSpPr>
        <p:spPr bwMode="auto">
          <a:xfrm>
            <a:off x="3063875" y="38242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78" name="Freeform 77"/>
          <p:cNvSpPr/>
          <p:nvPr/>
        </p:nvSpPr>
        <p:spPr bwMode="auto">
          <a:xfrm>
            <a:off x="412750" y="18415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56705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56721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34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6119813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33</a:t>
            </a: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569075" y="380841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32</a:t>
            </a: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0183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31</a:t>
            </a:r>
          </a:p>
        </p:txBody>
      </p:sp>
      <p:sp>
        <p:nvSpPr>
          <p:cNvPr id="28702" name="Rectangle 28"/>
          <p:cNvSpPr>
            <a:spLocks noChangeArrowheads="1"/>
          </p:cNvSpPr>
          <p:nvPr/>
        </p:nvSpPr>
        <p:spPr bwMode="auto">
          <a:xfrm>
            <a:off x="7483475" y="3787775"/>
            <a:ext cx="593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28706" name="Rectangle 27"/>
          <p:cNvSpPr>
            <a:spLocks noChangeArrowheads="1"/>
          </p:cNvSpPr>
          <p:nvPr/>
        </p:nvSpPr>
        <p:spPr bwMode="auto">
          <a:xfrm>
            <a:off x="7018338" y="32004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28711" name="Rectangle 24"/>
          <p:cNvSpPr>
            <a:spLocks noChangeArrowheads="1"/>
          </p:cNvSpPr>
          <p:nvPr/>
        </p:nvSpPr>
        <p:spPr bwMode="auto">
          <a:xfrm>
            <a:off x="5670550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38</a:t>
            </a:r>
          </a:p>
        </p:txBody>
      </p:sp>
      <p:sp>
        <p:nvSpPr>
          <p:cNvPr id="28712" name="Rectangle 25"/>
          <p:cNvSpPr>
            <a:spLocks noChangeArrowheads="1"/>
          </p:cNvSpPr>
          <p:nvPr/>
        </p:nvSpPr>
        <p:spPr bwMode="auto">
          <a:xfrm>
            <a:off x="6119813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37</a:t>
            </a:r>
          </a:p>
        </p:txBody>
      </p:sp>
      <p:sp>
        <p:nvSpPr>
          <p:cNvPr id="28713" name="Rectangle 26"/>
          <p:cNvSpPr>
            <a:spLocks noChangeArrowheads="1"/>
          </p:cNvSpPr>
          <p:nvPr/>
        </p:nvSpPr>
        <p:spPr bwMode="auto">
          <a:xfrm>
            <a:off x="6569075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36</a:t>
            </a:r>
          </a:p>
        </p:txBody>
      </p:sp>
      <p:sp>
        <p:nvSpPr>
          <p:cNvPr id="28714" name="Rectangle 27"/>
          <p:cNvSpPr>
            <a:spLocks noChangeArrowheads="1"/>
          </p:cNvSpPr>
          <p:nvPr/>
        </p:nvSpPr>
        <p:spPr bwMode="auto">
          <a:xfrm>
            <a:off x="7018338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35</a:t>
            </a:r>
          </a:p>
        </p:txBody>
      </p:sp>
      <p:sp>
        <p:nvSpPr>
          <p:cNvPr id="28715" name="TextBox 43"/>
          <p:cNvSpPr txBox="1">
            <a:spLocks noChangeArrowheads="1"/>
          </p:cNvSpPr>
          <p:nvPr/>
        </p:nvSpPr>
        <p:spPr bwMode="auto">
          <a:xfrm>
            <a:off x="1149350" y="1306513"/>
            <a:ext cx="1906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8716" name="TextBox 44"/>
          <p:cNvSpPr txBox="1">
            <a:spLocks noChangeArrowheads="1"/>
          </p:cNvSpPr>
          <p:nvPr/>
        </p:nvSpPr>
        <p:spPr bwMode="auto">
          <a:xfrm>
            <a:off x="5559425" y="1295400"/>
            <a:ext cx="1681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Input 12345678</a:t>
            </a:r>
          </a:p>
        </p:txBody>
      </p:sp>
      <p:sp>
        <p:nvSpPr>
          <p:cNvPr id="28717" name="Text Box 33"/>
          <p:cNvSpPr txBox="1">
            <a:spLocks noChangeArrowheads="1"/>
          </p:cNvSpPr>
          <p:nvPr/>
        </p:nvSpPr>
        <p:spPr bwMode="auto">
          <a:xfrm>
            <a:off x="228600" y="5441950"/>
            <a:ext cx="8686800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1255713" algn="l"/>
                <a:tab pos="3146425" algn="l"/>
              </a:tabLst>
            </a:pPr>
            <a:r>
              <a:rPr lang="en-US" sz="1600" dirty="0">
                <a:latin typeface="Courier New" pitchFamily="49" charset="0"/>
              </a:rPr>
              <a:t> . . .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80485eb:	e8 d5 ff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call   80485c5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80485f0:	c9               leave    # Set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ebp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to corrupted value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80485f1:	c3               ret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6" name="Rectangle 35"/>
          <p:cNvSpPr>
            <a:spLocks noChangeArrowheads="1"/>
          </p:cNvSpPr>
          <p:nvPr/>
        </p:nvSpPr>
        <p:spPr bwMode="auto">
          <a:xfrm>
            <a:off x="30087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0xffffd678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7" name="Rectangle 69"/>
          <p:cNvSpPr>
            <a:spLocks noChangeArrowheads="1"/>
          </p:cNvSpPr>
          <p:nvPr/>
        </p:nvSpPr>
        <p:spPr bwMode="auto">
          <a:xfrm>
            <a:off x="30087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0xffffd688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8" name="Rectangle 31"/>
          <p:cNvSpPr>
            <a:spLocks noChangeArrowheads="1"/>
          </p:cNvSpPr>
          <p:nvPr/>
        </p:nvSpPr>
        <p:spPr bwMode="auto">
          <a:xfrm>
            <a:off x="12498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99" name="Rectangle 24"/>
          <p:cNvSpPr>
            <a:spLocks noChangeArrowheads="1"/>
          </p:cNvSpPr>
          <p:nvPr/>
        </p:nvSpPr>
        <p:spPr bwMode="auto">
          <a:xfrm>
            <a:off x="12498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00" name="Rectangle 25"/>
          <p:cNvSpPr>
            <a:spLocks noChangeArrowheads="1"/>
          </p:cNvSpPr>
          <p:nvPr/>
        </p:nvSpPr>
        <p:spPr bwMode="auto">
          <a:xfrm>
            <a:off x="16990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01" name="Rectangle 26"/>
          <p:cNvSpPr>
            <a:spLocks noChangeArrowheads="1"/>
          </p:cNvSpPr>
          <p:nvPr/>
        </p:nvSpPr>
        <p:spPr bwMode="auto">
          <a:xfrm>
            <a:off x="21483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</a:t>
            </a:r>
            <a:r>
              <a:rPr lang="en-US" sz="1800" dirty="0" smtClean="0">
                <a:latin typeface="Courier New" pitchFamily="49" charset="0"/>
                <a:cs typeface="+mn-cs"/>
              </a:rPr>
              <a:t>6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02" name="Rectangle 27"/>
          <p:cNvSpPr>
            <a:spLocks noChangeArrowheads="1"/>
          </p:cNvSpPr>
          <p:nvPr/>
        </p:nvSpPr>
        <p:spPr bwMode="auto">
          <a:xfrm>
            <a:off x="2597590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88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03" name="Rectangle 24"/>
          <p:cNvSpPr>
            <a:spLocks noChangeArrowheads="1"/>
          </p:cNvSpPr>
          <p:nvPr/>
        </p:nvSpPr>
        <p:spPr bwMode="auto">
          <a:xfrm>
            <a:off x="12498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104" name="Rectangle 25"/>
          <p:cNvSpPr>
            <a:spLocks noChangeArrowheads="1"/>
          </p:cNvSpPr>
          <p:nvPr/>
        </p:nvSpPr>
        <p:spPr bwMode="auto">
          <a:xfrm>
            <a:off x="16990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105" name="Rectangle 26"/>
          <p:cNvSpPr>
            <a:spLocks noChangeArrowheads="1"/>
          </p:cNvSpPr>
          <p:nvPr/>
        </p:nvSpPr>
        <p:spPr bwMode="auto">
          <a:xfrm>
            <a:off x="21483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85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06" name="Rectangle 27"/>
          <p:cNvSpPr>
            <a:spLocks noChangeArrowheads="1"/>
          </p:cNvSpPr>
          <p:nvPr/>
        </p:nvSpPr>
        <p:spPr bwMode="auto">
          <a:xfrm>
            <a:off x="25975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f0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07" name="Rectangle 35"/>
          <p:cNvSpPr>
            <a:spLocks noChangeArrowheads="1"/>
          </p:cNvSpPr>
          <p:nvPr/>
        </p:nvSpPr>
        <p:spPr bwMode="auto">
          <a:xfrm>
            <a:off x="74283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0xffffd678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8" name="Rectangle 69"/>
          <p:cNvSpPr>
            <a:spLocks noChangeArrowheads="1"/>
          </p:cNvSpPr>
          <p:nvPr/>
        </p:nvSpPr>
        <p:spPr bwMode="auto">
          <a:xfrm>
            <a:off x="74283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0xffffd688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9" name="Rectangle 31"/>
          <p:cNvSpPr>
            <a:spLocks noChangeArrowheads="1"/>
          </p:cNvSpPr>
          <p:nvPr/>
        </p:nvSpPr>
        <p:spPr bwMode="auto">
          <a:xfrm>
            <a:off x="56694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110" name="Rectangle 24"/>
          <p:cNvSpPr>
            <a:spLocks noChangeArrowheads="1"/>
          </p:cNvSpPr>
          <p:nvPr/>
        </p:nvSpPr>
        <p:spPr bwMode="auto">
          <a:xfrm>
            <a:off x="56694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11" name="Rectangle 25"/>
          <p:cNvSpPr>
            <a:spLocks noChangeArrowheads="1"/>
          </p:cNvSpPr>
          <p:nvPr/>
        </p:nvSpPr>
        <p:spPr bwMode="auto">
          <a:xfrm>
            <a:off x="61186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12" name="Rectangle 26"/>
          <p:cNvSpPr>
            <a:spLocks noChangeArrowheads="1"/>
          </p:cNvSpPr>
          <p:nvPr/>
        </p:nvSpPr>
        <p:spPr bwMode="auto">
          <a:xfrm>
            <a:off x="65679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</a:t>
            </a:r>
            <a:r>
              <a:rPr lang="en-US" sz="1800" dirty="0" smtClean="0">
                <a:latin typeface="Courier New" pitchFamily="49" charset="0"/>
                <a:cs typeface="+mn-cs"/>
              </a:rPr>
              <a:t>6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14" name="Rectangle 24"/>
          <p:cNvSpPr>
            <a:spLocks noChangeArrowheads="1"/>
          </p:cNvSpPr>
          <p:nvPr/>
        </p:nvSpPr>
        <p:spPr bwMode="auto">
          <a:xfrm>
            <a:off x="56694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115" name="Rectangle 25"/>
          <p:cNvSpPr>
            <a:spLocks noChangeArrowheads="1"/>
          </p:cNvSpPr>
          <p:nvPr/>
        </p:nvSpPr>
        <p:spPr bwMode="auto">
          <a:xfrm>
            <a:off x="61186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116" name="Rectangle 26"/>
          <p:cNvSpPr>
            <a:spLocks noChangeArrowheads="1"/>
          </p:cNvSpPr>
          <p:nvPr/>
        </p:nvSpPr>
        <p:spPr bwMode="auto">
          <a:xfrm>
            <a:off x="65679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85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17" name="Rectangle 27"/>
          <p:cNvSpPr>
            <a:spLocks noChangeArrowheads="1"/>
          </p:cNvSpPr>
          <p:nvPr/>
        </p:nvSpPr>
        <p:spPr bwMode="auto">
          <a:xfrm>
            <a:off x="70171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f0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1249802" y="3505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Saved </a:t>
            </a: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810500" cy="573088"/>
          </a:xfrm>
        </p:spPr>
        <p:txBody>
          <a:bodyPr/>
          <a:lstStyle/>
          <a:p>
            <a:pPr eaLnBrk="1" hangingPunct="1"/>
            <a:r>
              <a:rPr lang="en-US" smtClean="0"/>
              <a:t>Buffer Overflow Example #3</a:t>
            </a:r>
          </a:p>
        </p:txBody>
      </p:sp>
      <p:sp>
        <p:nvSpPr>
          <p:cNvPr id="29699" name="Text Box 34"/>
          <p:cNvSpPr txBox="1">
            <a:spLocks noChangeArrowheads="1"/>
          </p:cNvSpPr>
          <p:nvPr/>
        </p:nvSpPr>
        <p:spPr bwMode="auto">
          <a:xfrm>
            <a:off x="4191000" y="5029200"/>
            <a:ext cx="344487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Return address corrupted</a:t>
            </a: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2509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52538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700213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2149475" y="38100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2598738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29708" name="Rectangle 28"/>
          <p:cNvSpPr>
            <a:spLocks noChangeArrowheads="1"/>
          </p:cNvSpPr>
          <p:nvPr/>
        </p:nvSpPr>
        <p:spPr bwMode="auto">
          <a:xfrm>
            <a:off x="3063875" y="38242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78" name="Freeform 77"/>
          <p:cNvSpPr/>
          <p:nvPr/>
        </p:nvSpPr>
        <p:spPr bwMode="auto">
          <a:xfrm>
            <a:off x="412750" y="18415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56705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56721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34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6119813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33</a:t>
            </a: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569075" y="380841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32</a:t>
            </a: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0183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31</a:t>
            </a:r>
          </a:p>
        </p:txBody>
      </p:sp>
      <p:sp>
        <p:nvSpPr>
          <p:cNvPr id="29726" name="Rectangle 28"/>
          <p:cNvSpPr>
            <a:spLocks noChangeArrowheads="1"/>
          </p:cNvSpPr>
          <p:nvPr/>
        </p:nvSpPr>
        <p:spPr bwMode="auto">
          <a:xfrm>
            <a:off x="7483475" y="3787775"/>
            <a:ext cx="593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29727" name="Rectangle 24"/>
          <p:cNvSpPr>
            <a:spLocks noChangeArrowheads="1"/>
          </p:cNvSpPr>
          <p:nvPr/>
        </p:nvSpPr>
        <p:spPr bwMode="auto">
          <a:xfrm>
            <a:off x="5670550" y="32004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43</a:t>
            </a:r>
          </a:p>
        </p:txBody>
      </p:sp>
      <p:sp>
        <p:nvSpPr>
          <p:cNvPr id="29728" name="Rectangle 25"/>
          <p:cNvSpPr>
            <a:spLocks noChangeArrowheads="1"/>
          </p:cNvSpPr>
          <p:nvPr/>
        </p:nvSpPr>
        <p:spPr bwMode="auto">
          <a:xfrm>
            <a:off x="6119813" y="32004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42</a:t>
            </a:r>
          </a:p>
        </p:txBody>
      </p:sp>
      <p:sp>
        <p:nvSpPr>
          <p:cNvPr id="29729" name="Rectangle 26"/>
          <p:cNvSpPr>
            <a:spLocks noChangeArrowheads="1"/>
          </p:cNvSpPr>
          <p:nvPr/>
        </p:nvSpPr>
        <p:spPr bwMode="auto">
          <a:xfrm>
            <a:off x="6569075" y="32004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41</a:t>
            </a:r>
          </a:p>
        </p:txBody>
      </p:sp>
      <p:sp>
        <p:nvSpPr>
          <p:cNvPr id="29730" name="Rectangle 27"/>
          <p:cNvSpPr>
            <a:spLocks noChangeArrowheads="1"/>
          </p:cNvSpPr>
          <p:nvPr/>
        </p:nvSpPr>
        <p:spPr bwMode="auto">
          <a:xfrm>
            <a:off x="7018338" y="32004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39</a:t>
            </a:r>
          </a:p>
        </p:txBody>
      </p:sp>
      <p:sp>
        <p:nvSpPr>
          <p:cNvPr id="29734" name="Rectangle 27"/>
          <p:cNvSpPr>
            <a:spLocks noChangeArrowheads="1"/>
          </p:cNvSpPr>
          <p:nvPr/>
        </p:nvSpPr>
        <p:spPr bwMode="auto">
          <a:xfrm>
            <a:off x="7018338" y="28956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29735" name="Rectangle 24"/>
          <p:cNvSpPr>
            <a:spLocks noChangeArrowheads="1"/>
          </p:cNvSpPr>
          <p:nvPr/>
        </p:nvSpPr>
        <p:spPr bwMode="auto">
          <a:xfrm>
            <a:off x="5670550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38</a:t>
            </a:r>
          </a:p>
        </p:txBody>
      </p:sp>
      <p:sp>
        <p:nvSpPr>
          <p:cNvPr id="29736" name="Rectangle 25"/>
          <p:cNvSpPr>
            <a:spLocks noChangeArrowheads="1"/>
          </p:cNvSpPr>
          <p:nvPr/>
        </p:nvSpPr>
        <p:spPr bwMode="auto">
          <a:xfrm>
            <a:off x="6119813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37</a:t>
            </a:r>
          </a:p>
        </p:txBody>
      </p:sp>
      <p:sp>
        <p:nvSpPr>
          <p:cNvPr id="29737" name="Rectangle 26"/>
          <p:cNvSpPr>
            <a:spLocks noChangeArrowheads="1"/>
          </p:cNvSpPr>
          <p:nvPr/>
        </p:nvSpPr>
        <p:spPr bwMode="auto">
          <a:xfrm>
            <a:off x="6569075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36</a:t>
            </a:r>
          </a:p>
        </p:txBody>
      </p:sp>
      <p:sp>
        <p:nvSpPr>
          <p:cNvPr id="29738" name="Rectangle 27"/>
          <p:cNvSpPr>
            <a:spLocks noChangeArrowheads="1"/>
          </p:cNvSpPr>
          <p:nvPr/>
        </p:nvSpPr>
        <p:spPr bwMode="auto">
          <a:xfrm>
            <a:off x="7018338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35</a:t>
            </a:r>
          </a:p>
        </p:txBody>
      </p:sp>
      <p:sp>
        <p:nvSpPr>
          <p:cNvPr id="29739" name="TextBox 43"/>
          <p:cNvSpPr txBox="1">
            <a:spLocks noChangeArrowheads="1"/>
          </p:cNvSpPr>
          <p:nvPr/>
        </p:nvSpPr>
        <p:spPr bwMode="auto">
          <a:xfrm>
            <a:off x="1149350" y="1306513"/>
            <a:ext cx="1906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9740" name="TextBox 44"/>
          <p:cNvSpPr txBox="1">
            <a:spLocks noChangeArrowheads="1"/>
          </p:cNvSpPr>
          <p:nvPr/>
        </p:nvSpPr>
        <p:spPr bwMode="auto">
          <a:xfrm>
            <a:off x="5559425" y="1295400"/>
            <a:ext cx="1853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Input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123456789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9741" name="Text Box 107"/>
          <p:cNvSpPr txBox="1">
            <a:spLocks noChangeArrowheads="1"/>
          </p:cNvSpPr>
          <p:nvPr/>
        </p:nvSpPr>
        <p:spPr bwMode="auto">
          <a:xfrm>
            <a:off x="990600" y="5867400"/>
            <a:ext cx="8001000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80485eb:	e8 d5 ff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call   80485c5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80485f0:	c9               leave   # Desired return point</a:t>
            </a: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3008752" y="3200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0xffffd678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7" name="Rectangle 69"/>
          <p:cNvSpPr>
            <a:spLocks noChangeArrowheads="1"/>
          </p:cNvSpPr>
          <p:nvPr/>
        </p:nvSpPr>
        <p:spPr bwMode="auto">
          <a:xfrm>
            <a:off x="30087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0xffffd688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Rectangle 31"/>
          <p:cNvSpPr>
            <a:spLocks noChangeArrowheads="1"/>
          </p:cNvSpPr>
          <p:nvPr/>
        </p:nvSpPr>
        <p:spPr bwMode="auto">
          <a:xfrm>
            <a:off x="12498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12498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16990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483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</a:t>
            </a:r>
            <a:r>
              <a:rPr lang="en-US" sz="1800" dirty="0" smtClean="0">
                <a:latin typeface="Courier New" pitchFamily="49" charset="0"/>
                <a:cs typeface="+mn-cs"/>
              </a:rPr>
              <a:t>6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2597590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88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12498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16990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55" name="Rectangle 26"/>
          <p:cNvSpPr>
            <a:spLocks noChangeArrowheads="1"/>
          </p:cNvSpPr>
          <p:nvPr/>
        </p:nvSpPr>
        <p:spPr bwMode="auto">
          <a:xfrm>
            <a:off x="21483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85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25975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f0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57" name="Rectangle 35"/>
          <p:cNvSpPr>
            <a:spLocks noChangeArrowheads="1"/>
          </p:cNvSpPr>
          <p:nvPr/>
        </p:nvSpPr>
        <p:spPr bwMode="auto">
          <a:xfrm>
            <a:off x="74283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0xffffd678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8" name="Rectangle 69"/>
          <p:cNvSpPr>
            <a:spLocks noChangeArrowheads="1"/>
          </p:cNvSpPr>
          <p:nvPr/>
        </p:nvSpPr>
        <p:spPr bwMode="auto">
          <a:xfrm>
            <a:off x="74283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0xffffd688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56694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79" name="Rectangle 24"/>
          <p:cNvSpPr>
            <a:spLocks noChangeArrowheads="1"/>
          </p:cNvSpPr>
          <p:nvPr/>
        </p:nvSpPr>
        <p:spPr bwMode="auto">
          <a:xfrm>
            <a:off x="56694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80" name="Rectangle 25"/>
          <p:cNvSpPr>
            <a:spLocks noChangeArrowheads="1"/>
          </p:cNvSpPr>
          <p:nvPr/>
        </p:nvSpPr>
        <p:spPr bwMode="auto">
          <a:xfrm>
            <a:off x="61186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87" name="Rectangle 26"/>
          <p:cNvSpPr>
            <a:spLocks noChangeArrowheads="1"/>
          </p:cNvSpPr>
          <p:nvPr/>
        </p:nvSpPr>
        <p:spPr bwMode="auto">
          <a:xfrm>
            <a:off x="65679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85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89" name="Rectangle 23"/>
          <p:cNvSpPr>
            <a:spLocks noChangeArrowheads="1"/>
          </p:cNvSpPr>
          <p:nvPr/>
        </p:nvSpPr>
        <p:spPr bwMode="auto">
          <a:xfrm>
            <a:off x="1249802" y="3505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Saved </a:t>
            </a: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Alignment Principles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/>
              <a:t>Aligned Data</a:t>
            </a:r>
          </a:p>
          <a:p>
            <a:pPr marL="552450" lvl="1"/>
            <a:r>
              <a:rPr lang="en-US"/>
              <a:t>Primitive data type requires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/>
              <a:t> bytes</a:t>
            </a:r>
          </a:p>
          <a:p>
            <a:pPr marL="552450" lvl="1"/>
            <a:r>
              <a:rPr lang="en-US"/>
              <a:t>Address must be multiple of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/>
          </a:p>
          <a:p>
            <a:pPr marL="552450" lvl="1"/>
            <a:r>
              <a:rPr lang="en-US"/>
              <a:t>Required on some machines; advised on IA32</a:t>
            </a:r>
          </a:p>
          <a:p>
            <a:pPr marL="838200" lvl="2"/>
            <a:r>
              <a:rPr lang="en-US"/>
              <a:t>treated differently by IA32 Linux, x86-64 Linux, and Windows!</a:t>
            </a:r>
          </a:p>
          <a:p>
            <a:r>
              <a:rPr lang="en-US"/>
              <a:t>Motivation for Aligning Data</a:t>
            </a:r>
          </a:p>
          <a:p>
            <a:pPr marL="552450" lvl="1"/>
            <a:r>
              <a:rPr lang="en-US"/>
              <a:t>Memory accessed by (aligned) chunks of 4 or 8 bytes (system dependent)</a:t>
            </a:r>
          </a:p>
          <a:p>
            <a:pPr marL="838200" lvl="2"/>
            <a:r>
              <a:rPr lang="en-US"/>
              <a:t>Inefficient to load or store datum that spans quad word boundaries</a:t>
            </a:r>
          </a:p>
          <a:p>
            <a:pPr marL="838200" lvl="2"/>
            <a:r>
              <a:rPr lang="en-US"/>
              <a:t>Virtual memory very tricky when datum spans 2 pages</a:t>
            </a:r>
          </a:p>
          <a:p>
            <a:r>
              <a:rPr lang="en-US"/>
              <a:t>Compiler</a:t>
            </a:r>
          </a:p>
          <a:p>
            <a:pPr marL="552450" lvl="1"/>
            <a:r>
              <a:rPr lang="en-US"/>
              <a:t>Inserts gaps in structure to ensure correct alignment of fields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smtClean="0"/>
              <a:t>Malicious Use of Buffer Overflow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When </a:t>
            </a:r>
            <a:r>
              <a:rPr lang="en-US" sz="2000" dirty="0" smtClean="0">
                <a:latin typeface="Courier New" pitchFamily="49" charset="0"/>
              </a:rPr>
              <a:t>bar()</a:t>
            </a:r>
            <a:r>
              <a:rPr lang="en-US" sz="2000" dirty="0" smtClean="0"/>
              <a:t> executes</a:t>
            </a:r>
            <a:r>
              <a:rPr lang="en-US" sz="2000" dirty="0" smtClean="0">
                <a:latin typeface="Courier New" pitchFamily="49" charset="0"/>
              </a:rPr>
              <a:t> ret</a:t>
            </a:r>
            <a:r>
              <a:rPr lang="en-US" sz="2000" dirty="0" smtClean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int bar()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char buf[64];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gets(buf);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void foo(){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bar();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Stack after call to </a:t>
            </a:r>
            <a:r>
              <a:rPr lang="en-US" sz="180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0"/>
            <a:ext cx="1066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4724400"/>
            <a:ext cx="1066800" cy="62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4063"/>
            <a:ext cx="1819275" cy="3683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foo</a:t>
            </a:r>
            <a:r>
              <a:rPr lang="en-US" sz="1800" b="0">
                <a:latin typeface="Courier New" pitchFamily="49" charset="0"/>
              </a:rPr>
              <a:t> </a:t>
            </a:r>
            <a:r>
              <a:rPr lang="en-US" sz="1800" b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338"/>
            <a:ext cx="1733550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bar</a:t>
            </a:r>
            <a:r>
              <a:rPr lang="en-US" sz="1800" b="0">
                <a:latin typeface="Calibri" pitchFamily="34" charset="0"/>
              </a:rPr>
              <a:t> 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975225" y="4478338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4665663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5727700" y="4078288"/>
            <a:ext cx="1066800" cy="646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exploit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code</a:t>
            </a: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936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4021138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by </a:t>
            </a:r>
            <a:r>
              <a:rPr lang="en-US" sz="180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smtClean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C00000"/>
                </a:solidFill>
              </a:rPr>
              <a:t>Buffer overflow bugs allow remote machines to execute arbitrary code on victim machines</a:t>
            </a:r>
          </a:p>
          <a:p>
            <a:pPr eaLnBrk="1" hangingPunct="1"/>
            <a:r>
              <a:rPr lang="en-US" smtClean="0"/>
              <a:t>Internet worm</a:t>
            </a:r>
          </a:p>
          <a:p>
            <a:pPr lvl="1" eaLnBrk="1" hangingPunct="1"/>
            <a:r>
              <a:rPr lang="en-US" smtClean="0"/>
              <a:t>Early versions of the finger server (fingerd) used </a:t>
            </a:r>
            <a:r>
              <a:rPr lang="en-US" b="1" smtClean="0">
                <a:latin typeface="Courier New" pitchFamily="49" charset="0"/>
              </a:rPr>
              <a:t>gets()</a:t>
            </a:r>
            <a:r>
              <a:rPr lang="en-US" b="1" smtClean="0"/>
              <a:t> </a:t>
            </a:r>
            <a:r>
              <a:rPr lang="en-US" smtClean="0"/>
              <a:t>to read the argument sent by the client:</a:t>
            </a:r>
          </a:p>
          <a:p>
            <a:pPr lvl="2" eaLnBrk="1" hangingPunct="1"/>
            <a:r>
              <a:rPr lang="en-US" b="1" smtClean="0">
                <a:latin typeface="Courier New" pitchFamily="49" charset="0"/>
              </a:rPr>
              <a:t>finger droh@cs.cmu.edu</a:t>
            </a:r>
          </a:p>
          <a:p>
            <a:pPr lvl="1" eaLnBrk="1" hangingPunct="1"/>
            <a:r>
              <a:rPr lang="en-US" smtClean="0"/>
              <a:t>Worm attacked fingerd server by sending phony argument:</a:t>
            </a:r>
          </a:p>
          <a:p>
            <a:pPr lvl="2" eaLnBrk="1" hangingPunct="1"/>
            <a:r>
              <a:rPr lang="en-US" b="1" smtClean="0">
                <a:latin typeface="Courier New" pitchFamily="49" charset="0"/>
              </a:rPr>
              <a:t>finger</a:t>
            </a:r>
            <a:r>
              <a:rPr lang="en-US" b="1" i="1" smtClean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smtClean="0"/>
              <a:t>exploit code: executed a root shell on the victim machine with a direct TCP connection to the attacker.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534400" cy="573088"/>
          </a:xfrm>
        </p:spPr>
        <p:txBody>
          <a:bodyPr/>
          <a:lstStyle/>
          <a:p>
            <a:pPr eaLnBrk="1" hangingPunct="1"/>
            <a:r>
              <a:rPr lang="en-US" smtClean="0"/>
              <a:t>Exploits Based on Buffer Overflows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290638"/>
            <a:ext cx="8281987" cy="545465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C00000"/>
                </a:solidFill>
              </a:rPr>
              <a:t>Buffer overflow bugs allow remote machines to execute arbitrary code on victim machines</a:t>
            </a:r>
          </a:p>
          <a:p>
            <a:pPr eaLnBrk="1" hangingPunct="1"/>
            <a:r>
              <a:rPr lang="en-US" smtClean="0"/>
              <a:t>IM War</a:t>
            </a:r>
          </a:p>
          <a:p>
            <a:pPr lvl="1" eaLnBrk="1" hangingPunct="1"/>
            <a:r>
              <a:rPr lang="en-US" smtClean="0"/>
              <a:t>AOL exploited existing buffer overflow bug in AIM clients</a:t>
            </a:r>
          </a:p>
          <a:p>
            <a:pPr lvl="1" eaLnBrk="1" hangingPunct="1"/>
            <a:r>
              <a:rPr lang="en-US" smtClean="0"/>
              <a:t>exploit code: returned 4-byte signature (the bytes at some location in the AIM client) to server. </a:t>
            </a:r>
          </a:p>
          <a:p>
            <a:pPr lvl="1" eaLnBrk="1" hangingPunct="1"/>
            <a:r>
              <a:rPr lang="en-US" smtClean="0"/>
              <a:t>When Microsoft changed code to match signature, AOL changed signature location.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457200"/>
            <a:ext cx="7593013" cy="762000"/>
          </a:xfrm>
        </p:spPr>
        <p:txBody>
          <a:bodyPr/>
          <a:lstStyle/>
          <a:p>
            <a:pPr eaLnBrk="1" hangingPunct="1"/>
            <a:r>
              <a:rPr lang="en-US" smtClean="0"/>
              <a:t>Code Red Exploit Code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143000"/>
            <a:ext cx="8597900" cy="5224463"/>
          </a:xfrm>
        </p:spPr>
        <p:txBody>
          <a:bodyPr/>
          <a:lstStyle/>
          <a:p>
            <a:pPr eaLnBrk="1" hangingPunct="1"/>
            <a:r>
              <a:rPr lang="en-US" sz="2000" smtClean="0"/>
              <a:t>Starts 100 threads running</a:t>
            </a:r>
          </a:p>
          <a:p>
            <a:pPr eaLnBrk="1" hangingPunct="1"/>
            <a:r>
              <a:rPr lang="en-US" sz="2000" smtClean="0"/>
              <a:t>Spread self</a:t>
            </a:r>
          </a:p>
          <a:p>
            <a:pPr lvl="1" eaLnBrk="1" hangingPunct="1"/>
            <a:r>
              <a:rPr lang="en-US" smtClean="0"/>
              <a:t>Generate random IP addresses &amp; send attack string</a:t>
            </a:r>
          </a:p>
          <a:p>
            <a:pPr lvl="1" eaLnBrk="1" hangingPunct="1"/>
            <a:r>
              <a:rPr lang="en-US" smtClean="0"/>
              <a:t>Between 1st &amp; 19th of month</a:t>
            </a:r>
          </a:p>
          <a:p>
            <a:pPr eaLnBrk="1" hangingPunct="1"/>
            <a:r>
              <a:rPr lang="en-US" sz="2000" smtClean="0"/>
              <a:t>Attack www.whitehouse.gov</a:t>
            </a:r>
          </a:p>
          <a:p>
            <a:pPr lvl="1" eaLnBrk="1" hangingPunct="1"/>
            <a:r>
              <a:rPr lang="en-US" smtClean="0"/>
              <a:t>Send 98,304 packets; sleep for 4-1/2 hours; repeat</a:t>
            </a:r>
          </a:p>
          <a:p>
            <a:pPr lvl="2" eaLnBrk="1" hangingPunct="1"/>
            <a:r>
              <a:rPr lang="en-US" smtClean="0"/>
              <a:t>Denial of service attack</a:t>
            </a:r>
          </a:p>
          <a:p>
            <a:pPr lvl="1" eaLnBrk="1" hangingPunct="1"/>
            <a:r>
              <a:rPr lang="en-US" smtClean="0"/>
              <a:t>Between 21st &amp; 27th of month</a:t>
            </a:r>
          </a:p>
          <a:p>
            <a:pPr eaLnBrk="1" hangingPunct="1"/>
            <a:r>
              <a:rPr lang="en-US" sz="2000" smtClean="0"/>
              <a:t>Deface server’s home page</a:t>
            </a:r>
          </a:p>
          <a:p>
            <a:pPr lvl="1" eaLnBrk="1" hangingPunct="1"/>
            <a:r>
              <a:rPr lang="en-US" smtClean="0"/>
              <a:t>After waiting 2 hours</a:t>
            </a:r>
          </a:p>
        </p:txBody>
      </p:sp>
      <p:pic>
        <p:nvPicPr>
          <p:cNvPr id="35844" name="Picture 5" descr="hacked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505200"/>
            <a:ext cx="389413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smtClean="0"/>
              <a:t>Avoiding Overflow Vulnerability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instead of </a:t>
            </a:r>
            <a:r>
              <a:rPr lang="en-US" b="1" dirty="0" smtClean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/>
              <a:t> instead of </a:t>
            </a:r>
            <a:r>
              <a:rPr lang="en-US" b="1" dirty="0" err="1" smtClean="0">
                <a:latin typeface="Courier New" pitchFamily="49" charset="0"/>
              </a:rPr>
              <a:t>strcpy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Don’t use </a:t>
            </a:r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dirty="0" smtClean="0"/>
              <a:t> with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Or use </a:t>
            </a:r>
            <a:r>
              <a:rPr lang="en-US" b="1" dirty="0" smtClean="0">
                <a:latin typeface="Courier New" pitchFamily="49" charset="0"/>
              </a:rPr>
              <a:t>%ns</a:t>
            </a:r>
            <a:r>
              <a:rPr lang="en-US" b="1" dirty="0" smtClean="0"/>
              <a:t>  </a:t>
            </a:r>
            <a:r>
              <a:rPr lang="en-US" dirty="0" smtClean="0"/>
              <a:t>where </a:t>
            </a:r>
            <a:r>
              <a:rPr lang="en-US" b="1" dirty="0" smtClean="0">
                <a:latin typeface="Courier New" pitchFamily="49" charset="0"/>
              </a:rPr>
              <a:t>n</a:t>
            </a:r>
            <a:r>
              <a:rPr lang="en-US" dirty="0" smtClean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fgets(buf, 4, stdin);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smtClean="0"/>
              <a:t>System-Level Protections</a:t>
            </a:r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6307138" y="1447800"/>
            <a:ext cx="2532062" cy="35401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unix&gt; </a:t>
            </a:r>
            <a:r>
              <a:rPr lang="en-US" sz="1600" i="1">
                <a:latin typeface="Courier New" pitchFamily="49" charset="0"/>
                <a:cs typeface="+mn-cs"/>
              </a:rPr>
              <a:t>gdb bufdemo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</a:t>
            </a:r>
            <a:r>
              <a:rPr lang="en-US" sz="1600" i="1">
                <a:latin typeface="Courier New" pitchFamily="49" charset="0"/>
                <a:cs typeface="+mn-cs"/>
              </a:rPr>
              <a:t>break echo</a:t>
            </a:r>
          </a:p>
          <a:p>
            <a:pPr eaLnBrk="0" hangingPunct="0">
              <a:defRPr/>
            </a:pPr>
            <a:endParaRPr lang="en-US" sz="1600">
              <a:latin typeface="Courier New" pitchFamily="49" charset="0"/>
              <a:cs typeface="+mn-cs"/>
            </a:endParaRP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</a:t>
            </a:r>
            <a:r>
              <a:rPr lang="en-US" sz="1600" i="1">
                <a:latin typeface="Courier New" pitchFamily="49" charset="0"/>
                <a:cs typeface="+mn-cs"/>
              </a:rPr>
              <a:t>run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print /x $ebp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$1 = 0xffffc638</a:t>
            </a:r>
          </a:p>
          <a:p>
            <a:pPr eaLnBrk="0" hangingPunct="0">
              <a:defRPr/>
            </a:pPr>
            <a:endParaRPr lang="en-US" sz="1600">
              <a:latin typeface="Courier New" pitchFamily="49" charset="0"/>
              <a:cs typeface="+mn-cs"/>
            </a:endParaRP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run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print /x $ebp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$2 = 0xffffbb08</a:t>
            </a:r>
          </a:p>
          <a:p>
            <a:pPr eaLnBrk="0" hangingPunct="0">
              <a:defRPr/>
            </a:pPr>
            <a:endParaRPr lang="en-US" sz="1600">
              <a:latin typeface="Courier New" pitchFamily="49" charset="0"/>
              <a:cs typeface="+mn-cs"/>
            </a:endParaRP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run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print /x $ebp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$3 = 0xffffc6a8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5729287" cy="5224462"/>
          </a:xfrm>
        </p:spPr>
        <p:txBody>
          <a:bodyPr/>
          <a:lstStyle/>
          <a:p>
            <a:pPr eaLnBrk="1" hangingPunct="1"/>
            <a:r>
              <a:rPr lang="en-US" dirty="0" smtClean="0"/>
              <a:t>Randomized stack offsets</a:t>
            </a:r>
          </a:p>
          <a:p>
            <a:pPr lvl="1" eaLnBrk="1" hangingPunct="1"/>
            <a:r>
              <a:rPr lang="en-US" dirty="0" smtClean="0"/>
              <a:t>At start of program, allocate random amount of space on stack</a:t>
            </a:r>
          </a:p>
          <a:p>
            <a:pPr lvl="1" eaLnBrk="1" hangingPunct="1"/>
            <a:r>
              <a:rPr lang="en-US" dirty="0" smtClean="0"/>
              <a:t>Makes it difficult for hacker to predict beginning of inserted code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Nonexecutable</a:t>
            </a:r>
            <a:r>
              <a:rPr lang="en-US" dirty="0" smtClean="0"/>
              <a:t> code segments</a:t>
            </a:r>
          </a:p>
          <a:p>
            <a:pPr lvl="1" eaLnBrk="1" hangingPunct="1"/>
            <a:r>
              <a:rPr lang="en-US" dirty="0" smtClean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 smtClean="0"/>
              <a:t>Can execute anything readable</a:t>
            </a:r>
          </a:p>
          <a:p>
            <a:pPr lvl="1" eaLnBrk="1" hangingPunct="1"/>
            <a:r>
              <a:rPr lang="en-US" dirty="0" smtClean="0"/>
              <a:t>X86-64 added  explicit “execute” permission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Stack Canaries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 smtClean="0"/>
              <a:t>Idea</a:t>
            </a:r>
          </a:p>
          <a:p>
            <a:pPr lvl="1" eaLnBrk="1" hangingPunct="1"/>
            <a:r>
              <a:rPr lang="en-US" dirty="0" smtClean="0"/>
              <a:t>Place special value (“canary”) on stack just beyond buffer</a:t>
            </a:r>
          </a:p>
          <a:p>
            <a:pPr lvl="1" eaLnBrk="1" hangingPunct="1"/>
            <a:r>
              <a:rPr lang="en-US" dirty="0" smtClean="0"/>
              <a:t>Check for corruption before exiting function</a:t>
            </a:r>
          </a:p>
          <a:p>
            <a:pPr eaLnBrk="1" hangingPunct="1"/>
            <a:r>
              <a:rPr lang="en-US" dirty="0" smtClean="0"/>
              <a:t>GCC Implementation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-protector-all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-protected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1234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1234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-protected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12345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999654"/>
            <a:ext cx="8959850" cy="56297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804864d:	55                   	push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804864e:	89 e5                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esp,%ebp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8048650:	53                   	push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8048651:	83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14             	sub    $0x14,%esp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8048654:	65 a1 14 00 00 00    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%gs:0x14,%eax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804865a:	89 45 f8             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%eax,0xfffffff8(%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804865d:	31 c0                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eax,%eax</a:t>
            </a:r>
            <a:endParaRPr lang="en-US" sz="1800" dirty="0" smtClean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804865f:	8d 5d f4             	lea    0xfffffff4(%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),%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8048662:	89 1c 24             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,(%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8048665:	e8 77 ff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   	call   80485e1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804866a:	89 1c 24             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,(%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804866d:	e8 ca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fd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ff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   	call   804843c &lt;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8048672:	8b 45 f8             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0xfffffff8(%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),%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endParaRPr lang="en-US" sz="1800" dirty="0" smtClean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8048675:	65 33 05 14 00 00 00 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%gs:0x14,%eax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804867c:	74 05                	je     8048683 &lt;echo+0x36&gt;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804867e:	e8 a9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fd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ff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   	call   804842c &lt;FAIL&gt;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8048683:	83 c4 14             	add    $0x14,%esp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8048686:	5b                   	pop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8048687:	5d                   	pop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8048688:	c3                   	ret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25" y="41751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55888" y="4572000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%gs:20,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, -8(%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	# Put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330450" y="322103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743200" y="3048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533400" y="3352800"/>
            <a:ext cx="179705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39766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33400" y="36576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60400"/>
          </a:xfrm>
          <a:ln/>
        </p:spPr>
        <p:txBody>
          <a:bodyPr/>
          <a:lstStyle/>
          <a:p>
            <a:pPr marL="119063" indent="-119063"/>
            <a:r>
              <a:rPr lang="en-US"/>
              <a:t>Specific Cases of Alignment (IA32)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918200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100" dirty="0"/>
              <a:t>1 byte: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sz="2100" dirty="0"/>
              <a:t>, …</a:t>
            </a:r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no restrictions on address</a:t>
            </a:r>
          </a:p>
          <a:p>
            <a:pPr>
              <a:spcBef>
                <a:spcPts val="538"/>
              </a:spcBef>
            </a:pPr>
            <a:r>
              <a:rPr lang="en-US" sz="2100" dirty="0"/>
              <a:t>2 bytes: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sz="2100" dirty="0"/>
              <a:t>, …</a:t>
            </a:r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lowest 1 bit of address must be 0</a:t>
            </a:r>
            <a:r>
              <a:rPr lang="en-US" sz="1800" baseline="-6000" dirty="0"/>
              <a:t>2</a:t>
            </a:r>
            <a:endParaRPr lang="en-US" sz="1800" dirty="0"/>
          </a:p>
          <a:p>
            <a:pPr>
              <a:spcBef>
                <a:spcPts val="538"/>
              </a:spcBef>
            </a:pPr>
            <a:r>
              <a:rPr lang="en-US" sz="2100" dirty="0"/>
              <a:t>4 bytes: </a:t>
            </a:r>
            <a:r>
              <a:rPr lang="en-US" sz="21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100" dirty="0"/>
              <a:t>,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sz="2100" dirty="0"/>
              <a:t>,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sz="2100" dirty="0"/>
              <a:t>, …</a:t>
            </a:r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lowest 2 bits of address must be 00</a:t>
            </a:r>
            <a:r>
              <a:rPr lang="en-US" sz="1800" baseline="-6000" dirty="0"/>
              <a:t>2</a:t>
            </a:r>
            <a:endParaRPr lang="en-US" sz="1800" dirty="0"/>
          </a:p>
          <a:p>
            <a:pPr>
              <a:spcBef>
                <a:spcPts val="538"/>
              </a:spcBef>
            </a:pPr>
            <a:r>
              <a:rPr lang="en-US" sz="2100" dirty="0"/>
              <a:t>8 bytes: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sz="2100" dirty="0"/>
              <a:t>, …</a:t>
            </a:r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Windows (and most other OS’s &amp; instruction sets):</a:t>
            </a:r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lowest 3 bits of address must be 000</a:t>
            </a:r>
            <a:r>
              <a:rPr lang="en-US" sz="1800" baseline="-6000" dirty="0"/>
              <a:t>2</a:t>
            </a:r>
            <a:endParaRPr lang="en-US" sz="1800" dirty="0"/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Linux:</a:t>
            </a:r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lowest 2 bits of address must be 00</a:t>
            </a:r>
            <a:r>
              <a:rPr lang="en-US" sz="1800" baseline="-6000" dirty="0"/>
              <a:t>2</a:t>
            </a:r>
            <a:endParaRPr lang="en-US" sz="1800" dirty="0"/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i.e., treated the same as a 4-byte primitive data type</a:t>
            </a:r>
          </a:p>
          <a:p>
            <a:pPr>
              <a:spcBef>
                <a:spcPts val="538"/>
              </a:spcBef>
            </a:pPr>
            <a:r>
              <a:rPr lang="en-US" sz="2100" dirty="0"/>
              <a:t>12 bytes: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endParaRPr lang="en-US" sz="2100" dirty="0"/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Windows, Linux:</a:t>
            </a:r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lowest 2 bits of address must be 00</a:t>
            </a:r>
            <a:r>
              <a:rPr lang="en-US" sz="1800" baseline="-6000" dirty="0"/>
              <a:t>2</a:t>
            </a:r>
            <a:endParaRPr lang="en-US" sz="1800" dirty="0"/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i.e., treated the same as a 4-byte primitive data 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17775" y="4572000"/>
            <a:ext cx="6473825" cy="2059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-8(%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%gs:20,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# Compare with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je	.L24		# Same: skip ahead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call	__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# ERROR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.L24: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330450" y="322103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743200" y="3048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533400" y="3352800"/>
            <a:ext cx="179705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39766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33400" y="36576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Canary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357018" y="5257800"/>
            <a:ext cx="5029200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(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gdb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break echo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(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gdb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run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(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gdb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stepi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3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(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gdb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print /x *((unsigned *) $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- 2)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$1 = 0x3e37d00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330450" y="322103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743200" y="3048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533400" y="3352800"/>
            <a:ext cx="179705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39766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533400" y="36576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03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982663" y="36576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e3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431925" y="36576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7d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1881188" y="36576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00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5054600" y="2732087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054600" y="3036887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6851650" y="3209925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7264400" y="3036887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5054600" y="15890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054600" y="3341687"/>
            <a:ext cx="179705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6851650" y="3965575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978400" y="1219200"/>
            <a:ext cx="12121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Input 1234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5054600" y="3341687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5054600" y="364648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03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5503863" y="364648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e3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53125" y="364648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7d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6402388" y="3646487"/>
            <a:ext cx="449262" cy="304800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00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5062538" y="3962400"/>
            <a:ext cx="449262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34</a:t>
            </a:r>
          </a:p>
        </p:txBody>
      </p: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5510213" y="3962400"/>
            <a:ext cx="449262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33</a:t>
            </a: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5959475" y="3962400"/>
            <a:ext cx="449263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32</a:t>
            </a:r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6408738" y="3962400"/>
            <a:ext cx="449262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15000" y="5562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Benign corruption!</a:t>
            </a:r>
          </a:p>
          <a:p>
            <a:r>
              <a:rPr lang="en-US" sz="1800" dirty="0" smtClean="0">
                <a:latin typeface="Calibri" pitchFamily="34" charset="0"/>
              </a:rPr>
              <a:t>(allows programmers to make silent off-by-one errors)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smtClean="0"/>
              <a:t>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Worm: A program that</a:t>
            </a:r>
          </a:p>
          <a:p>
            <a:pPr lvl="1" eaLnBrk="1" hangingPunct="1"/>
            <a:r>
              <a:rPr lang="en-US" smtClean="0"/>
              <a:t>Can run by itself</a:t>
            </a:r>
          </a:p>
          <a:p>
            <a:pPr lvl="1" eaLnBrk="1" hangingPunct="1"/>
            <a:r>
              <a:rPr lang="en-US" smtClean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Virus: Code that</a:t>
            </a:r>
          </a:p>
          <a:p>
            <a:pPr lvl="1" eaLnBrk="1" hangingPunct="1"/>
            <a:r>
              <a:rPr lang="en-US" smtClean="0"/>
              <a:t>Add itself to other programs</a:t>
            </a:r>
          </a:p>
          <a:p>
            <a:pPr lvl="1" eaLnBrk="1" hangingPunct="1"/>
            <a:r>
              <a:rPr lang="en-US" smtClean="0"/>
              <a:t>Cannot run independently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Both are (usually) designed to spread among computers and to wreak havoc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ea typeface="+mn-ea"/>
                <a:cs typeface="+mn-cs"/>
              </a:rPr>
              <a:t>Structures</a:t>
            </a: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Alignment</a:t>
            </a:r>
          </a:p>
          <a:p>
            <a:pPr>
              <a:defRPr/>
            </a:pPr>
            <a:r>
              <a:rPr lang="en-US" dirty="0" smtClean="0"/>
              <a:t>Unions</a:t>
            </a:r>
          </a:p>
          <a:p>
            <a:pPr>
              <a:defRPr/>
            </a:pPr>
            <a:r>
              <a:rPr lang="en-US" dirty="0" smtClean="0"/>
              <a:t>Memory Layout</a:t>
            </a:r>
          </a:p>
          <a:p>
            <a:pPr>
              <a:defRPr/>
            </a:pPr>
            <a:r>
              <a:rPr lang="en-US" dirty="0" smtClean="0"/>
              <a:t>Buffer Overflow</a:t>
            </a:r>
          </a:p>
          <a:p>
            <a:pPr lvl="1">
              <a:defRPr/>
            </a:pPr>
            <a:r>
              <a:rPr lang="en-US" dirty="0" smtClean="0"/>
              <a:t>Vulnerability</a:t>
            </a:r>
          </a:p>
          <a:p>
            <a:pPr lvl="1">
              <a:defRPr/>
            </a:pPr>
            <a:r>
              <a:rPr lang="en-US" dirty="0" smtClean="0"/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Windows &amp; Linux:</a:t>
            </a:r>
          </a:p>
          <a:p>
            <a:pPr marL="838200" lvl="2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16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endParaRPr lang="en-US" dirty="0"/>
          </a:p>
          <a:p>
            <a:pPr marL="552450" lvl="1"/>
            <a:r>
              <a:rPr lang="en-US" dirty="0"/>
              <a:t>Linux:</a:t>
            </a:r>
          </a:p>
          <a:p>
            <a:pPr marL="838200" lvl="2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pPr marL="838200" lvl="2"/>
            <a:r>
              <a:rPr lang="en-US" dirty="0"/>
              <a:t>i.e., treated the same as a 8-byte primitive data 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/>
              <a:t>Within structure:</a:t>
            </a:r>
          </a:p>
          <a:p>
            <a:pPr marL="552450" lvl="1"/>
            <a:r>
              <a:rPr lang="en-US"/>
              <a:t>Must satisfy each element’s alignment requirement</a:t>
            </a:r>
          </a:p>
          <a:p>
            <a:r>
              <a:rPr lang="en-US"/>
              <a:t>Overall structure placement</a:t>
            </a:r>
          </a:p>
          <a:p>
            <a:pPr marL="552450" lvl="1"/>
            <a:r>
              <a:rPr lang="en-US"/>
              <a:t>Each structure has alignment requirement 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/>
          </a:p>
          <a:p>
            <a:pPr marL="838200" lvl="2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/>
              <a:t> = Largest alignment of any element</a:t>
            </a:r>
          </a:p>
          <a:p>
            <a:pPr marL="552450" lvl="1"/>
            <a:r>
              <a:rPr lang="en-US"/>
              <a:t>Initial address &amp; structure length must be multiples of 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/>
          </a:p>
          <a:p>
            <a:r>
              <a:rPr lang="en-US"/>
              <a:t>Example (under Windows or x86-64):</a:t>
            </a:r>
          </a:p>
          <a:p>
            <a:pPr marL="552450" lvl="1"/>
            <a:r>
              <a:rPr lang="en-US"/>
              <a:t>K = 8, due to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Different Alignment Conventions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3594100"/>
          </a:xfrm>
          <a:ln/>
        </p:spPr>
        <p:txBody>
          <a:bodyPr/>
          <a:lstStyle/>
          <a:p>
            <a:r>
              <a:rPr lang="en-US" dirty="0"/>
              <a:t>x86-64 or IA32 Windows:</a:t>
            </a:r>
          </a:p>
          <a:p>
            <a:pPr marL="552450" lvl="1"/>
            <a:r>
              <a:rPr lang="en-US" dirty="0"/>
              <a:t>K = 8, due to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IA32 Linux</a:t>
            </a:r>
          </a:p>
          <a:p>
            <a:pPr marL="552450" lvl="1"/>
            <a:r>
              <a:rPr lang="en-US" dirty="0"/>
              <a:t>K = 4;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treated like a 4-byte data type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6519863" y="1197678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6630" name="Group 6"/>
          <p:cNvGraphicFramePr>
            <a:graphicFrameLocks noGrp="1"/>
          </p:cNvGraphicFramePr>
          <p:nvPr/>
        </p:nvGraphicFramePr>
        <p:xfrm>
          <a:off x="406400" y="2921000"/>
          <a:ext cx="8337550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Calibri Bold Italic" charset="0"/>
                          <a:cs typeface="Courier New" pitchFamily="49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Calibri Bold Italic" charset="0"/>
                          <a:cs typeface="Courier New" pitchFamily="49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746" name="Group 122"/>
          <p:cNvGraphicFramePr>
            <a:graphicFrameLocks noGrp="1"/>
          </p:cNvGraphicFramePr>
          <p:nvPr/>
        </p:nvGraphicFramePr>
        <p:xfrm>
          <a:off x="406400" y="54102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Calibri Bold Italic" charset="0"/>
                          <a:cs typeface="Courier New" pitchFamily="49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Meeting Overall Alignment Requirement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For largest alignment requirement K</a:t>
            </a:r>
          </a:p>
          <a:p>
            <a:r>
              <a:rPr lang="en-US" dirty="0" smtClean="0"/>
              <a:t>Overall structure must be multiple of K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13863</TotalTime>
  <Words>5285</Words>
  <Application>Microsoft Macintosh PowerPoint</Application>
  <PresentationFormat>On-screen Show (4:3)</PresentationFormat>
  <Paragraphs>1192</Paragraphs>
  <Slides>53</Slides>
  <Notes>34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template2007</vt:lpstr>
      <vt:lpstr>Machine-Level Programming V: Advanced Topics  15-213: Introduction to Computer Systems 8th Lecture, Sep. 16, 2010</vt:lpstr>
      <vt:lpstr>Today</vt:lpstr>
      <vt:lpstr>Structures &amp; Alignment</vt:lpstr>
      <vt:lpstr>Alignment Principles</vt:lpstr>
      <vt:lpstr>Specific Cases of Alignment (IA32)</vt:lpstr>
      <vt:lpstr>Specific Cases of Alignment (x86-64)</vt:lpstr>
      <vt:lpstr>Satisfying Alignment with Structures</vt:lpstr>
      <vt:lpstr>Different Alignment Conventions</vt:lpstr>
      <vt:lpstr>Meeting Overall Alignment Requirement</vt:lpstr>
      <vt:lpstr>Arrays of Structures</vt:lpstr>
      <vt:lpstr>Accessing Array Elements</vt:lpstr>
      <vt:lpstr>Saving Space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Summary</vt:lpstr>
      <vt:lpstr>Today</vt:lpstr>
      <vt:lpstr>IA32 Linux Memory Layout</vt:lpstr>
      <vt:lpstr>Memory Allocation Example</vt:lpstr>
      <vt:lpstr>IA32 Example Addresses</vt:lpstr>
      <vt:lpstr>x86-64 Example Addresses</vt:lpstr>
      <vt:lpstr>Today</vt:lpstr>
      <vt:lpstr>Internet Worm and IM War</vt:lpstr>
      <vt:lpstr>Internet Worm and IM War</vt:lpstr>
      <vt:lpstr>Internet Worm and IM War (cont.)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Example #1</vt:lpstr>
      <vt:lpstr>Buffer Overflow Example #2</vt:lpstr>
      <vt:lpstr>Buffer Overflow Example #3</vt:lpstr>
      <vt:lpstr>Malicious Use of Buffer Overflow</vt:lpstr>
      <vt:lpstr>Exploits Based on Buffer Overflows</vt:lpstr>
      <vt:lpstr>Exploits Based on Buffer Overflows</vt:lpstr>
      <vt:lpstr>Slide 43</vt:lpstr>
      <vt:lpstr>Code Red Exploit Code</vt:lpstr>
      <vt:lpstr>Avoiding Overflow Vulnerability</vt:lpstr>
      <vt:lpstr>System-Level Protections</vt:lpstr>
      <vt:lpstr>Stack Canaries</vt:lpstr>
      <vt:lpstr>Protected Buffer Disassembly</vt:lpstr>
      <vt:lpstr>Setting Up Canary</vt:lpstr>
      <vt:lpstr>Checking Canary</vt:lpstr>
      <vt:lpstr>Canary Example</vt:lpstr>
      <vt:lpstr>Worms and Viruses</vt:lpstr>
      <vt:lpstr>Today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355</cp:revision>
  <cp:lastPrinted>1999-09-20T15:19:18Z</cp:lastPrinted>
  <dcterms:created xsi:type="dcterms:W3CDTF">2011-01-05T22:39:44Z</dcterms:created>
  <dcterms:modified xsi:type="dcterms:W3CDTF">2011-01-05T22:48:09Z</dcterms:modified>
</cp:coreProperties>
</file>