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theme/theme1.xml" ContentType="application/vnd.openxmlformats-officedocument.theme+xml"/>
  <Override PartName="/ppt/notesSlides/notesSlide2.xml" ContentType="application/vnd.openxmlformats-officedocument.presentationml.notes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Default Extension="xml" ContentType="application/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docProps/core.xml" ContentType="application/vnd.openxmlformats-package.core-properties+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notesSlides/notesSlide48.xml" ContentType="application/vnd.openxmlformats-officedocument.presentationml.notesSlide+xml"/>
  <Override PartName="/ppt/notesSlides/notesSlide58.xml" ContentType="application/vnd.openxmlformats-officedocument.presentationml.notesSlide+xml"/>
  <Override PartName="/ppt/slides/slide59.xml" ContentType="application/vnd.openxmlformats-officedocument.presentationml.slide+xml"/>
  <Override PartName="/ppt/theme/theme4.xml" ContentType="application/vnd.openxmlformats-officedocument.them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slideLayouts/slideLayout13.xml" ContentType="application/vnd.openxmlformats-officedocument.presentationml.slideLayout+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49.xml" ContentType="application/vnd.openxmlformats-officedocument.presentationml.notesSlide+xml"/>
  <Override PartName="/ppt/presentation.xml" ContentType="application/vnd.openxmlformats-officedocument.presentationml.presentation.main+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 id="2147483662" r:id="rId2"/>
  </p:sldMasterIdLst>
  <p:notesMasterIdLst>
    <p:notesMasterId r:id="rId67"/>
  </p:notesMasterIdLst>
  <p:handoutMasterIdLst>
    <p:handoutMasterId r:id="rId68"/>
  </p:handoutMasterIdLst>
  <p:sldIdLst>
    <p:sldId id="542" r:id="rId3"/>
    <p:sldId id="1085" r:id="rId4"/>
    <p:sldId id="1157" r:id="rId5"/>
    <p:sldId id="1158" r:id="rId6"/>
    <p:sldId id="1159" r:id="rId7"/>
    <p:sldId id="1160" r:id="rId8"/>
    <p:sldId id="1161" r:id="rId9"/>
    <p:sldId id="1162" r:id="rId10"/>
    <p:sldId id="1163" r:id="rId11"/>
    <p:sldId id="1164" r:id="rId12"/>
    <p:sldId id="1165" r:id="rId13"/>
    <p:sldId id="1166" r:id="rId14"/>
    <p:sldId id="1167" r:id="rId15"/>
    <p:sldId id="1168" r:id="rId16"/>
    <p:sldId id="1169" r:id="rId17"/>
    <p:sldId id="1170" r:id="rId18"/>
    <p:sldId id="1171" r:id="rId19"/>
    <p:sldId id="1201" r:id="rId20"/>
    <p:sldId id="1173" r:id="rId21"/>
    <p:sldId id="1174" r:id="rId22"/>
    <p:sldId id="1175" r:id="rId23"/>
    <p:sldId id="1176" r:id="rId24"/>
    <p:sldId id="1177" r:id="rId25"/>
    <p:sldId id="1178" r:id="rId26"/>
    <p:sldId id="1202" r:id="rId27"/>
    <p:sldId id="1203" r:id="rId28"/>
    <p:sldId id="1204" r:id="rId29"/>
    <p:sldId id="1205" r:id="rId30"/>
    <p:sldId id="1206" r:id="rId31"/>
    <p:sldId id="1207" r:id="rId32"/>
    <p:sldId id="1208" r:id="rId33"/>
    <p:sldId id="1209" r:id="rId34"/>
    <p:sldId id="1210" r:id="rId35"/>
    <p:sldId id="1211" r:id="rId36"/>
    <p:sldId id="1179" r:id="rId37"/>
    <p:sldId id="1180" r:id="rId38"/>
    <p:sldId id="1181" r:id="rId39"/>
    <p:sldId id="1182" r:id="rId40"/>
    <p:sldId id="1183" r:id="rId41"/>
    <p:sldId id="1184" r:id="rId42"/>
    <p:sldId id="1185" r:id="rId43"/>
    <p:sldId id="1214" r:id="rId44"/>
    <p:sldId id="1216" r:id="rId45"/>
    <p:sldId id="1217" r:id="rId46"/>
    <p:sldId id="1186" r:id="rId47"/>
    <p:sldId id="1187" r:id="rId48"/>
    <p:sldId id="1188" r:id="rId49"/>
    <p:sldId id="1218" r:id="rId50"/>
    <p:sldId id="1227" r:id="rId51"/>
    <p:sldId id="1231" r:id="rId52"/>
    <p:sldId id="1219" r:id="rId53"/>
    <p:sldId id="1190" r:id="rId54"/>
    <p:sldId id="1191" r:id="rId55"/>
    <p:sldId id="1192" r:id="rId56"/>
    <p:sldId id="1193" r:id="rId57"/>
    <p:sldId id="1228" r:id="rId58"/>
    <p:sldId id="1225" r:id="rId59"/>
    <p:sldId id="1195" r:id="rId60"/>
    <p:sldId id="1220" r:id="rId61"/>
    <p:sldId id="1221" r:id="rId62"/>
    <p:sldId id="1222" r:id="rId63"/>
    <p:sldId id="1198" r:id="rId64"/>
    <p:sldId id="1224" r:id="rId65"/>
    <p:sldId id="1200" r:id="rId66"/>
  </p:sldIdLst>
  <p:sldSz cx="9144000" cy="6858000" type="screen4x3"/>
  <p:notesSz cx="7302500" cy="9586913"/>
  <p:custDataLst>
    <p:tags r:id="rId7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E0E0E0"/>
    <a:srgbClr val="FFFFFF"/>
    <a:srgbClr val="FCFCFC"/>
    <a:srgbClr val="DF9F98"/>
    <a:srgbClr val="D6CDEE"/>
    <a:srgbClr val="F7F5CD"/>
    <a:srgbClr val="FFABAA"/>
    <a:srgbClr val="000000"/>
    <a:srgbClr val="B2E6B2"/>
    <a:srgbClr val="DEDFF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41" autoAdjust="0"/>
    <p:restoredTop sz="94649" autoAdjust="0"/>
  </p:normalViewPr>
  <p:slideViewPr>
    <p:cSldViewPr snapToObjects="1">
      <p:cViewPr varScale="1">
        <p:scale>
          <a:sx n="99" d="100"/>
          <a:sy n="99" d="100"/>
        </p:scale>
        <p:origin x="-512" y="-104"/>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gs" Target="tags/tag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73333333333333"/>
          <c:y val="0.0392156862745098"/>
          <c:w val="0.561481481481481"/>
          <c:h val="0.836601307189542"/>
        </c:manualLayout>
      </c:layout>
      <c:lineChart>
        <c:grouping val="standard"/>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data!$B$2:$B$9</c:f>
              <c:numCache>
                <c:formatCode>#,##0</c:formatCode>
                <c:ptCount val="8"/>
                <c:pt idx="0">
                  <c:v>8.7E7</c:v>
                </c:pt>
                <c:pt idx="1">
                  <c:v>7.5E7</c:v>
                </c:pt>
                <c:pt idx="2">
                  <c:v>2.8E7</c:v>
                </c:pt>
                <c:pt idx="3">
                  <c:v>1.0E7</c:v>
                </c:pt>
                <c:pt idx="4">
                  <c:v>8.0E6</c:v>
                </c:pt>
                <c:pt idx="5">
                  <c:v>8.0E6</c:v>
                </c:pt>
                <c:pt idx="6">
                  <c:v>8.0E6</c:v>
                </c:pt>
                <c:pt idx="7">
                  <c:v>8.0E6</c:v>
                </c:pt>
              </c:numCache>
            </c:numRef>
          </c:val>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data!$C$2:$C$9</c:f>
              <c:numCache>
                <c:formatCode>General</c:formatCode>
                <c:ptCount val="8"/>
                <c:pt idx="7" formatCode="#,##0">
                  <c:v>75000.0</c:v>
                </c:pt>
              </c:numCache>
            </c:numRef>
          </c:val>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data!$D$2:$D$9</c:f>
              <c:numCache>
                <c:formatCode>General</c:formatCode>
                <c:ptCount val="8"/>
                <c:pt idx="0">
                  <c:v>375.0</c:v>
                </c:pt>
                <c:pt idx="1">
                  <c:v>200.0</c:v>
                </c:pt>
                <c:pt idx="2" formatCode="#,##0">
                  <c:v>100.0</c:v>
                </c:pt>
                <c:pt idx="3">
                  <c:v>70.0</c:v>
                </c:pt>
                <c:pt idx="4">
                  <c:v>60.0</c:v>
                </c:pt>
                <c:pt idx="5">
                  <c:v>55.0</c:v>
                </c:pt>
                <c:pt idx="6">
                  <c:v>50.0</c:v>
                </c:pt>
                <c:pt idx="7">
                  <c:v>40.0</c:v>
                </c:pt>
              </c:numCache>
            </c:numRef>
          </c:val>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data!$E$2:$E$9</c:f>
              <c:numCache>
                <c:formatCode>General</c:formatCode>
                <c:ptCount val="8"/>
                <c:pt idx="0">
                  <c:v>300.0</c:v>
                </c:pt>
                <c:pt idx="1">
                  <c:v>150.0</c:v>
                </c:pt>
                <c:pt idx="2">
                  <c:v>35.0</c:v>
                </c:pt>
                <c:pt idx="3">
                  <c:v>15.0</c:v>
                </c:pt>
                <c:pt idx="4">
                  <c:v>3.0</c:v>
                </c:pt>
                <c:pt idx="5">
                  <c:v>2.5</c:v>
                </c:pt>
                <c:pt idx="6">
                  <c:v>2.0</c:v>
                </c:pt>
                <c:pt idx="7">
                  <c:v>1.5</c:v>
                </c:pt>
              </c:numCache>
            </c:numRef>
          </c:val>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data!$F$2:$F$9</c:f>
              <c:numCache>
                <c:formatCode>General</c:formatCode>
                <c:ptCount val="8"/>
                <c:pt idx="0">
                  <c:v>1000.0</c:v>
                </c:pt>
                <c:pt idx="1">
                  <c:v>166.0</c:v>
                </c:pt>
                <c:pt idx="2">
                  <c:v>50.0</c:v>
                </c:pt>
                <c:pt idx="3">
                  <c:v>6.0</c:v>
                </c:pt>
                <c:pt idx="4">
                  <c:v>1.6</c:v>
                </c:pt>
                <c:pt idx="5">
                  <c:v>0.3</c:v>
                </c:pt>
                <c:pt idx="6">
                  <c:v>0.5</c:v>
                </c:pt>
                <c:pt idx="7">
                  <c:v>0.4</c:v>
                </c:pt>
              </c:numCache>
            </c:numRef>
          </c:val>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1980.0</c:v>
                </c:pt>
                <c:pt idx="1">
                  <c:v>1985.0</c:v>
                </c:pt>
                <c:pt idx="2">
                  <c:v>1990.0</c:v>
                </c:pt>
                <c:pt idx="3">
                  <c:v>1995.0</c:v>
                </c:pt>
                <c:pt idx="4">
                  <c:v>2000.0</c:v>
                </c:pt>
                <c:pt idx="5">
                  <c:v>2003.0</c:v>
                </c:pt>
                <c:pt idx="6">
                  <c:v>2005.0</c:v>
                </c:pt>
                <c:pt idx="7">
                  <c:v>2010.0</c:v>
                </c:pt>
              </c:numCache>
            </c:numRef>
          </c:cat>
          <c:val>
            <c:numRef>
              <c:f>data!$G$2:$G$9</c:f>
              <c:numCache>
                <c:formatCode>General</c:formatCode>
                <c:ptCount val="8"/>
                <c:pt idx="5">
                  <c:v>0.3</c:v>
                </c:pt>
                <c:pt idx="6">
                  <c:v>0.25</c:v>
                </c:pt>
                <c:pt idx="7">
                  <c:v>0.1</c:v>
                </c:pt>
              </c:numCache>
            </c:numRef>
          </c:val>
        </c:ser>
        <c:marker val="1"/>
        <c:axId val="631522280"/>
        <c:axId val="514228184"/>
      </c:lineChart>
      <c:catAx>
        <c:axId val="631522280"/>
        <c:scaling>
          <c:orientation val="minMax"/>
        </c:scaling>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14228184"/>
        <c:crossesAt val="0.01"/>
        <c:auto val="1"/>
        <c:lblAlgn val="ctr"/>
        <c:lblOffset val="100"/>
        <c:tickLblSkip val="1"/>
        <c:tickMarkSkip val="1"/>
      </c:catAx>
      <c:valAx>
        <c:axId val="514228184"/>
        <c:scaling>
          <c:logBase val="10.0"/>
          <c:orientation val="minMax"/>
          <c:min val="0.01"/>
        </c:scaling>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0.0133333333333333"/>
              <c:y val="0.437908496732026"/>
            </c:manualLayout>
          </c:layout>
          <c:spPr>
            <a:noFill/>
            <a:ln w="25400">
              <a:noFill/>
            </a:ln>
          </c:spPr>
        </c:title>
        <c:numFmt formatCode="#,##0.0" sourceLinked="0"/>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631522280"/>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
          <c:y val="0.339869281045752"/>
          <c:w val="0.247407407407407"/>
          <c:h val="0.237472766884532"/>
        </c:manualLayout>
      </c:layout>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hart" Target="../charts/char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The Memory Hierarchy</a:t>
            </a:r>
            <a:br>
              <a:rPr lang="en-US" dirty="0" smtClean="0"/>
            </a:br>
            <a:r>
              <a:rPr lang="en-US" dirty="0" smtClean="0"/>
              <a:t/>
            </a:r>
            <a:br>
              <a:rPr lang="en-US" dirty="0" smtClean="0"/>
            </a:br>
            <a:r>
              <a:rPr lang="en-US" sz="2000" b="0" dirty="0" smtClean="0"/>
              <a:t>15-</a:t>
            </a:r>
            <a:r>
              <a:rPr lang="en-US" sz="2000" b="0" dirty="0" smtClean="0"/>
              <a:t>213: </a:t>
            </a:r>
            <a:r>
              <a:rPr lang="en-US" sz="2000" b="0" dirty="0" smtClean="0"/>
              <a:t>Introduction to Computer Systems</a:t>
            </a:r>
            <a:r>
              <a:rPr lang="en-US" b="0" dirty="0" smtClean="0"/>
              <a:t/>
            </a:r>
            <a:br>
              <a:rPr lang="en-US" b="0" dirty="0" smtClean="0"/>
            </a:br>
            <a:r>
              <a:rPr lang="en-US" sz="2000" b="0" dirty="0" smtClean="0"/>
              <a:t>9</a:t>
            </a:r>
            <a:r>
              <a:rPr lang="en-US" sz="2000" b="0" baseline="30000" dirty="0" smtClean="0"/>
              <a:t>th</a:t>
            </a:r>
            <a:r>
              <a:rPr lang="en-US" sz="2000" b="0" dirty="0" smtClean="0"/>
              <a:t> Lecture, Sep. 21, 2010</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p>
          <a:p>
            <a:r>
              <a:rPr lang="en-US" dirty="0" smtClean="0"/>
              <a:t>Randy Bryant and Dave </a:t>
            </a:r>
            <a:r>
              <a:rPr lang="en-US" dirty="0" err="1" smtClean="0"/>
              <a:t>O’Hallaron</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a:t>
            </a:r>
            <a:r>
              <a:rPr lang="en-US" dirty="0" err="1" smtClean="0"/>
              <a:t>EEPROMs</a:t>
            </a:r>
            <a:r>
              <a:rPr lang="en-US" dirty="0" smtClean="0"/>
              <a:t> with partial (sector) erase capability</a:t>
            </a:r>
          </a:p>
          <a:p>
            <a:pPr lvl="2"/>
            <a:r>
              <a:rPr lang="en-US" dirty="0" smtClean="0"/>
              <a:t>Wears out after about 100,000 </a:t>
            </a:r>
            <a:r>
              <a:rPr lang="en-US" dirty="0" err="1" smtClean="0"/>
              <a:t>erasings</a:t>
            </a:r>
            <a:r>
              <a:rPr lang="en-US" dirty="0" smtClean="0"/>
              <a:t>. </a:t>
            </a:r>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33183"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37945" y="30120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a:t>
            </a:r>
            <a:r>
              <a:rPr lang="en-US" dirty="0" err="1"/>
              <a:t>x</a:t>
            </a:r>
            <a:r>
              <a:rPr lang="en-US" dirty="0"/>
              <a:t> from the bus and copies it into register %</a:t>
            </a:r>
            <a:r>
              <a:rPr lang="en-US" dirty="0" err="1"/>
              <a:t>eax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37945"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 %</a:t>
            </a:r>
            <a:r>
              <a:rPr lang="en-US" sz="1600" dirty="0" err="1">
                <a:latin typeface="Courier New" charset="0"/>
              </a:rPr>
              <a:t>eax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37945" y="2999373"/>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smtClean="0"/>
              <a:t>eax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33183" y="3015248"/>
            <a:ext cx="61497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eax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3150"/>
            <a:ext cx="12827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196975" y="2997200"/>
            <a:ext cx="6969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%eax</a:t>
            </a:r>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movl</a:t>
            </a:r>
            <a:r>
              <a:rPr lang="en-US" sz="1600" dirty="0">
                <a:latin typeface="Courier New" charset="0"/>
              </a:rPr>
              <a:t> %</a:t>
            </a:r>
            <a:r>
              <a:rPr lang="en-US" sz="1600" dirty="0" err="1">
                <a:latin typeface="Courier New" charset="0"/>
              </a:rPr>
              <a:t>eax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grpSp>
        <p:nvGrpSpPr>
          <p:cNvPr id="45" name="Group 44"/>
          <p:cNvGrpSpPr/>
          <p:nvPr/>
        </p:nvGrpSpPr>
        <p:grpSpPr>
          <a:xfrm>
            <a:off x="793750" y="2992437"/>
            <a:ext cx="7098429" cy="3713163"/>
            <a:chOff x="793750" y="2992437"/>
            <a:chExt cx="7098429" cy="3713163"/>
          </a:xfrm>
        </p:grpSpPr>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en-US" smtClean="0"/>
              <a:t>Disk Capacity</a:t>
            </a:r>
            <a:endParaRPr lang="en-US"/>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109 Bytes (Lawsuit pending! Claims deceptive advertising).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a:p>
            <a:r>
              <a:rPr lang="en-US" dirty="0" smtClean="0"/>
              <a:t>Modern disks partition tracks into disjoint subsets called </a:t>
            </a:r>
            <a:r>
              <a:rPr lang="en-US" dirty="0" smtClean="0">
                <a:solidFill>
                  <a:srgbClr val="FF0000"/>
                </a:solidFill>
              </a:rPr>
              <a:t>recording zones</a:t>
            </a:r>
            <a:r>
              <a:rPr lang="en-US" dirty="0" smtClean="0"/>
              <a:t>	</a:t>
            </a:r>
          </a:p>
          <a:p>
            <a:pPr lvl="1"/>
            <a:r>
              <a:rPr lang="en-US" dirty="0" smtClean="0"/>
              <a:t>Each track in a zone has the same number of sectors, determined by the circumference of innermost track.</a:t>
            </a:r>
          </a:p>
          <a:p>
            <a:pPr lvl="1"/>
            <a:r>
              <a:rPr lang="en-US" dirty="0" smtClean="0"/>
              <a:t>Each zone has a different number of sectors/track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r>
              <a:rPr lang="en-US" dirty="0" smtClean="0"/>
              <a:t>Static RAM (SRAM)</a:t>
            </a:r>
          </a:p>
          <a:p>
            <a:pPr lvl="1"/>
            <a:r>
              <a:rPr lang="en-US" dirty="0" smtClean="0"/>
              <a:t>Each cell stores a bit with a four or six-transistor circuit.</a:t>
            </a:r>
          </a:p>
          <a:p>
            <a:pPr lvl="1"/>
            <a:r>
              <a:rPr lang="en-US" dirty="0" smtClean="0"/>
              <a:t>Retains value indefinitely, as long as it is kept powered.</a:t>
            </a:r>
          </a:p>
          <a:p>
            <a:pPr lvl="1"/>
            <a:r>
              <a:rPr lang="en-US" dirty="0" smtClean="0"/>
              <a:t>Relatively insensitive to electrical noise (EMI), radiation, etc.</a:t>
            </a:r>
          </a:p>
          <a:p>
            <a:pPr lvl="1"/>
            <a:r>
              <a:rPr lang="en-US" dirty="0" smtClean="0"/>
              <a:t>Faster and more expensive than DRAM.</a:t>
            </a:r>
          </a:p>
          <a:p>
            <a:r>
              <a:rPr lang="en-US" dirty="0" smtClean="0"/>
              <a:t>Dynamic RAM (DRAM)</a:t>
            </a:r>
          </a:p>
          <a:p>
            <a:pPr lvl="1"/>
            <a:r>
              <a:rPr lang="en-US" dirty="0" smtClean="0"/>
              <a:t>Each cell stores bit with a capacitor. One transistor is used for access</a:t>
            </a:r>
          </a:p>
          <a:p>
            <a:pPr lvl="1"/>
            <a:r>
              <a:rPr lang="en-US" dirty="0" smtClean="0"/>
              <a:t>Value must be refreshed every 10-100 ms.</a:t>
            </a:r>
          </a:p>
          <a:p>
            <a:pPr lvl="1"/>
            <a:r>
              <a:rPr lang="en-US" dirty="0" smtClean="0"/>
              <a:t>More sensitive to disturbances (EMI, radiation,…) than SRAM.</a:t>
            </a:r>
          </a:p>
          <a:p>
            <a:pPr lvl="1"/>
            <a:r>
              <a:rPr lang="en-US" dirty="0" smtClean="0"/>
              <a:t>Slower and cheaper than SRAM.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p:txBody>
          <a:bodyPr/>
          <a:lstStyle/>
          <a:p>
            <a:r>
              <a:rPr lang="en-US" smtClean="0"/>
              <a:t>I/O Bus</a:t>
            </a:r>
            <a:endParaRPr lang="en-US"/>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5959475"/>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Why are random writes so slow?</a:t>
            </a:r>
          </a:p>
          <a:p>
            <a:pPr lvl="1"/>
            <a:r>
              <a:rPr lang="en-US" dirty="0" smtClean="0"/>
              <a:t>Erasing a block is slow (around 1 ms)</a:t>
            </a:r>
          </a:p>
          <a:p>
            <a:pPr lvl="1"/>
            <a:r>
              <a:rPr lang="en-US" dirty="0" smtClean="0"/>
              <a:t>Write to a page triggers a copy of all useful pages in the block</a:t>
            </a:r>
          </a:p>
          <a:p>
            <a:pPr lvl="2"/>
            <a:r>
              <a:rPr lang="en-US" dirty="0" smtClean="0"/>
              <a:t>Find an used block (new block) and erase it</a:t>
            </a:r>
          </a:p>
          <a:p>
            <a:pPr lvl="2"/>
            <a:r>
              <a:rPr lang="en-US" dirty="0" smtClean="0"/>
              <a:t>Write the page into the new block</a:t>
            </a:r>
          </a:p>
          <a:p>
            <a:pPr lvl="2"/>
            <a:r>
              <a:rPr lang="en-US" dirty="0" smtClean="0"/>
              <a:t>Copy other pages from old block to the new block</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250 MB/</a:t>
            </a:r>
            <a:r>
              <a:rPr lang="en-US" sz="2000" dirty="0" err="1" smtClean="0">
                <a:latin typeface="Calibri" pitchFamily="34" charset="0"/>
              </a:rPr>
              <a:t>s</a:t>
            </a:r>
            <a:r>
              <a:rPr lang="en-US" sz="2000" dirty="0" smtClean="0">
                <a:latin typeface="Calibri" pitchFamily="34" charset="0"/>
              </a:rPr>
              <a:t>	Sequential write </a:t>
            </a:r>
            <a:r>
              <a:rPr lang="en-US" sz="2000" dirty="0" err="1" smtClean="0">
                <a:latin typeface="Calibri" pitchFamily="34" charset="0"/>
              </a:rPr>
              <a:t>tput</a:t>
            </a:r>
            <a:r>
              <a:rPr lang="en-US" sz="2000" dirty="0" smtClean="0">
                <a:latin typeface="Calibri" pitchFamily="34" charset="0"/>
              </a:rPr>
              <a:t>	170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140 MB/</a:t>
            </a:r>
            <a:r>
              <a:rPr lang="en-US" sz="2000" dirty="0" err="1" smtClean="0">
                <a:latin typeface="Calibri" pitchFamily="34" charset="0"/>
              </a:rPr>
              <a:t>s</a:t>
            </a:r>
            <a:r>
              <a:rPr lang="en-US" sz="2000" dirty="0" smtClean="0">
                <a:latin typeface="Calibri" pitchFamily="34" charset="0"/>
              </a:rPr>
              <a:t>	Random write </a:t>
            </a:r>
            <a:r>
              <a:rPr lang="en-US" sz="2000" dirty="0" err="1" smtClean="0">
                <a:latin typeface="Calibri" pitchFamily="34" charset="0"/>
              </a:rPr>
              <a:t>tput</a:t>
            </a:r>
            <a:r>
              <a:rPr lang="en-US" sz="2000" dirty="0" smtClean="0">
                <a:latin typeface="Calibri" pitchFamily="34" charset="0"/>
              </a:rPr>
              <a:t>	14 MB/</a:t>
            </a:r>
            <a:r>
              <a:rPr lang="en-US" sz="2000" dirty="0" err="1" smtClean="0">
                <a:latin typeface="Calibri" pitchFamily="34" charset="0"/>
              </a:rPr>
              <a:t>s</a:t>
            </a:r>
            <a:endParaRPr lang="en-US" sz="2000" dirty="0" smtClean="0">
              <a:latin typeface="Calibri" pitchFamily="34" charset="0"/>
            </a:endParaRPr>
          </a:p>
          <a:p>
            <a:r>
              <a:rPr lang="en-US" sz="2000" dirty="0" smtClean="0">
                <a:latin typeface="Calibri" pitchFamily="34" charset="0"/>
              </a:rPr>
              <a:t>Rand read access		30 us		Random write access	300 us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X25 guarantees 1 </a:t>
            </a:r>
            <a:r>
              <a:rPr lang="en-US" dirty="0" err="1" smtClean="0"/>
              <a:t>petabyte</a:t>
            </a:r>
            <a:r>
              <a:rPr lang="en-US" dirty="0" smtClean="0"/>
              <a:t> (1015 bytes) of random writes before they wear out</a:t>
            </a:r>
          </a:p>
          <a:p>
            <a:pPr lvl="1"/>
            <a:r>
              <a:rPr lang="en-US" dirty="0" smtClean="0"/>
              <a:t>In 2010, about 100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 name="Rectangle 18"/>
          <p:cNvSpPr/>
          <p:nvPr/>
        </p:nvSpPr>
        <p:spPr bwMode="auto">
          <a:xfrm>
            <a:off x="76200" y="33115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311525"/>
            <a:ext cx="8893175" cy="1474763"/>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endParaRPr lang="en-US" sz="2000" dirty="0">
              <a:solidFill>
                <a:srgbClr val="000000"/>
              </a:solidFill>
            </a:endParaRP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8,000	880	100	30	1	</a:t>
            </a:r>
            <a:r>
              <a:rPr lang="en-US" sz="1800" dirty="0" smtClean="0">
                <a:solidFill>
                  <a:srgbClr val="22228B"/>
                </a:solidFill>
              </a:rPr>
              <a:t>0.1	0.06	</a:t>
            </a:r>
            <a:r>
              <a:rPr lang="en-US" sz="1800" i="1" dirty="0" smtClean="0">
                <a:solidFill>
                  <a:srgbClr val="22228B"/>
                </a:solidFill>
              </a:rPr>
              <a:t>130,000</a:t>
            </a:r>
          </a:p>
          <a:p>
            <a:pPr algn="l" defTabSz="857250">
              <a:lnSpc>
                <a:spcPct val="100000"/>
              </a:lnSpc>
            </a:pPr>
            <a:r>
              <a:rPr lang="en-US" sz="1800" dirty="0">
                <a:solidFill>
                  <a:srgbClr val="22228B"/>
                </a:solidFill>
              </a:rPr>
              <a:t>access (ns)	375	200	100	70	60	50</a:t>
            </a:r>
            <a:r>
              <a:rPr lang="en-US" sz="1800" dirty="0" smtClean="0">
                <a:solidFill>
                  <a:srgbClr val="22228B"/>
                </a:solidFill>
              </a:rPr>
              <a:t>	40	</a:t>
            </a:r>
            <a:r>
              <a:rPr lang="en-US" sz="1800" i="1" dirty="0" smtClean="0">
                <a:solidFill>
                  <a:srgbClr val="22228B"/>
                </a:solidFill>
              </a:rPr>
              <a:t>9</a:t>
            </a:r>
            <a:endParaRPr lang="en-US" sz="1800" dirty="0" smtClean="0">
              <a:solidFill>
                <a:srgbClr val="22228B"/>
              </a:solidFill>
            </a:endParaRPr>
          </a:p>
          <a:p>
            <a:pPr algn="l" defTabSz="857250">
              <a:lnSpc>
                <a:spcPct val="100000"/>
              </a:lnSpc>
            </a:pPr>
            <a:r>
              <a:rPr lang="en-US" sz="1800" dirty="0" smtClean="0">
                <a:solidFill>
                  <a:srgbClr val="22228B"/>
                </a:solidFill>
              </a:rPr>
              <a:t>typical size (</a:t>
            </a:r>
            <a:r>
              <a:rPr lang="en-US" sz="1800" dirty="0">
                <a:solidFill>
                  <a:srgbClr val="22228B"/>
                </a:solidFill>
              </a:rPr>
              <a:t>MB) 	0.064	0.256	4	16	64</a:t>
            </a:r>
            <a:r>
              <a:rPr lang="en-US" sz="1800" dirty="0" smtClean="0">
                <a:solidFill>
                  <a:srgbClr val="22228B"/>
                </a:solidFill>
              </a:rPr>
              <a:t>	2,000	8,000	</a:t>
            </a:r>
            <a:r>
              <a:rPr lang="en-US" sz="1800" i="1" dirty="0" smtClean="0">
                <a:solidFill>
                  <a:srgbClr val="22228B"/>
                </a:solidFill>
              </a:rPr>
              <a:t>125,000</a:t>
            </a:r>
            <a:r>
              <a:rPr lang="en-US" sz="1800" dirty="0" smtClean="0">
                <a:solidFill>
                  <a:srgbClr val="22228B"/>
                </a:solidFill>
              </a:rPr>
              <a:t> </a:t>
            </a: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30067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500	100	8	0.30	</a:t>
            </a:r>
            <a:r>
              <a:rPr lang="en-US" sz="1800" dirty="0" smtClean="0">
                <a:solidFill>
                  <a:srgbClr val="22228B"/>
                </a:solidFill>
              </a:rPr>
              <a:t>0.01	0.005	0.0003	</a:t>
            </a:r>
            <a:r>
              <a:rPr lang="en-US" sz="1800" i="1" dirty="0" smtClean="0">
                <a:solidFill>
                  <a:srgbClr val="22228B"/>
                </a:solidFill>
              </a:rPr>
              <a:t>1,600,000</a:t>
            </a:r>
            <a:endParaRPr lang="en-US" sz="1800" dirty="0" smtClean="0">
              <a:solidFill>
                <a:srgbClr val="22228B"/>
              </a:solidFill>
            </a:endParaRPr>
          </a:p>
          <a:p>
            <a:pPr algn="l" defTabSz="857250">
              <a:lnSpc>
                <a:spcPct val="100000"/>
              </a:lnSpc>
            </a:pPr>
            <a:r>
              <a:rPr lang="en-US" sz="1800" dirty="0">
                <a:solidFill>
                  <a:srgbClr val="22228B"/>
                </a:solidFill>
              </a:rPr>
              <a:t>access (ms)	87	75	28	10	8	</a:t>
            </a:r>
            <a:r>
              <a:rPr lang="en-US" sz="1800" i="1" dirty="0">
                <a:solidFill>
                  <a:srgbClr val="22228B"/>
                </a:solidFill>
              </a:rPr>
              <a:t>4</a:t>
            </a:r>
            <a:r>
              <a:rPr lang="en-US" sz="1800" i="1" dirty="0" smtClean="0">
                <a:solidFill>
                  <a:srgbClr val="22228B"/>
                </a:solidFill>
              </a:rPr>
              <a:t>	3	29</a:t>
            </a:r>
            <a:endParaRPr lang="en-US" sz="1800" dirty="0" smtClean="0">
              <a:solidFill>
                <a:srgbClr val="22228B"/>
              </a:solidFill>
            </a:endParaRPr>
          </a:p>
          <a:p>
            <a:pPr algn="l" defTabSz="857250">
              <a:lnSpc>
                <a:spcPct val="100000"/>
              </a:lnSpc>
            </a:pPr>
            <a:r>
              <a:rPr lang="en-US" sz="1800" dirty="0">
                <a:solidFill>
                  <a:srgbClr val="22228B"/>
                </a:solidFill>
              </a:rPr>
              <a:t>typical </a:t>
            </a:r>
            <a:r>
              <a:rPr lang="en-US" sz="1800" dirty="0" smtClean="0">
                <a:solidFill>
                  <a:srgbClr val="22228B"/>
                </a:solidFill>
              </a:rPr>
              <a:t>size (</a:t>
            </a:r>
            <a:r>
              <a:rPr lang="en-US" sz="1800" dirty="0">
                <a:solidFill>
                  <a:srgbClr val="22228B"/>
                </a:solidFill>
              </a:rPr>
              <a:t>MB) 	1	10	160	1,000</a:t>
            </a:r>
            <a:r>
              <a:rPr lang="en-US" sz="1800" dirty="0" smtClean="0">
                <a:solidFill>
                  <a:srgbClr val="22228B"/>
                </a:solidFill>
              </a:rPr>
              <a:t>	20,000	160,000	1,500,000	</a:t>
            </a:r>
            <a:r>
              <a:rPr lang="en-US" sz="1800" i="1" dirty="0" smtClean="0">
                <a:solidFill>
                  <a:srgbClr val="22228B"/>
                </a:solidFill>
              </a:rPr>
              <a:t>1,500,000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1980	1985	1990	1995	2000	2005</a:t>
            </a:r>
            <a:r>
              <a:rPr lang="en-US" sz="2000" dirty="0" smtClean="0">
                <a:solidFill>
                  <a:srgbClr val="000000"/>
                </a:solidFill>
              </a:rPr>
              <a:t>	2010	</a:t>
            </a:r>
            <a:r>
              <a:rPr lang="en-US" sz="2000" i="1" dirty="0" smtClean="0">
                <a:solidFill>
                  <a:srgbClr val="000000"/>
                </a:solidFill>
              </a:rPr>
              <a:t>2010:</a:t>
            </a:r>
            <a:r>
              <a:rPr lang="en-US" sz="2000" i="1" dirty="0">
                <a:solidFill>
                  <a:srgbClr val="000000"/>
                </a:solidFill>
              </a:rPr>
              <a:t>1980</a:t>
            </a:r>
          </a:p>
          <a:p>
            <a:pPr algn="l" defTabSz="857250">
              <a:lnSpc>
                <a:spcPct val="100000"/>
              </a:lnSpc>
            </a:pPr>
            <a:endParaRPr lang="en-US" sz="1600" dirty="0">
              <a:solidFill>
                <a:srgbClr val="22228B"/>
              </a:solidFill>
            </a:endParaRPr>
          </a:p>
          <a:p>
            <a:pPr algn="l" defTabSz="857250">
              <a:lnSpc>
                <a:spcPct val="100000"/>
              </a:lnSpc>
            </a:pPr>
            <a:r>
              <a:rPr lang="en-US" sz="1800" dirty="0">
                <a:solidFill>
                  <a:srgbClr val="22228B"/>
                </a:solidFill>
              </a:rPr>
              <a:t>$/MB		19,200	2,900	320	256	100	75</a:t>
            </a:r>
            <a:r>
              <a:rPr lang="en-US" sz="1800" dirty="0" smtClean="0">
                <a:solidFill>
                  <a:srgbClr val="22228B"/>
                </a:solidFill>
              </a:rPr>
              <a:t>	60	</a:t>
            </a:r>
            <a:r>
              <a:rPr lang="en-US" sz="1800" i="1" dirty="0" smtClean="0">
                <a:solidFill>
                  <a:srgbClr val="22228B"/>
                </a:solidFill>
              </a:rPr>
              <a:t>320</a:t>
            </a:r>
            <a:endParaRPr lang="en-US" sz="1800" dirty="0" smtClean="0">
              <a:solidFill>
                <a:srgbClr val="22228B"/>
              </a:solidFill>
            </a:endParaRPr>
          </a:p>
          <a:p>
            <a:pPr algn="l" defTabSz="857250">
              <a:lnSpc>
                <a:spcPct val="100000"/>
              </a:lnSpc>
            </a:pPr>
            <a:r>
              <a:rPr lang="en-US" sz="1800" dirty="0">
                <a:solidFill>
                  <a:srgbClr val="22228B"/>
                </a:solidFill>
              </a:rPr>
              <a:t>access (ns)	300	150	35	15</a:t>
            </a:r>
            <a:r>
              <a:rPr lang="en-US" sz="1800" dirty="0" smtClean="0">
                <a:solidFill>
                  <a:srgbClr val="22228B"/>
                </a:solidFill>
              </a:rPr>
              <a:t>	3	2	1.5	</a:t>
            </a:r>
            <a:r>
              <a:rPr lang="en-US" sz="1800" i="1" dirty="0" smtClean="0">
                <a:solidFill>
                  <a:srgbClr val="22228B"/>
                </a:solidFill>
              </a:rPr>
              <a:t>200</a:t>
            </a:r>
            <a:endParaRPr lang="en-US" sz="1800" i="1" dirty="0">
              <a:solidFill>
                <a:srgbClr val="22228B"/>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44753"/>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a:lnSpc>
                <a:spcPct val="100000"/>
              </a:lnSpc>
            </a:pPr>
            <a:r>
              <a:rPr lang="en-US" sz="1600" dirty="0" smtClean="0"/>
              <a:t>	</a:t>
            </a:r>
            <a:r>
              <a:rPr lang="en-US" sz="2000" dirty="0" smtClean="0"/>
              <a:t>1980	1990</a:t>
            </a:r>
            <a:r>
              <a:rPr lang="en-US" sz="2000" dirty="0"/>
              <a:t>	1995	2000</a:t>
            </a:r>
            <a:r>
              <a:rPr lang="en-US" sz="2000" dirty="0" smtClean="0"/>
              <a:t>	2003	2005	2010	</a:t>
            </a:r>
            <a:r>
              <a:rPr lang="en-US" sz="2000" i="1" dirty="0" smtClean="0"/>
              <a:t>2010:</a:t>
            </a:r>
            <a:r>
              <a:rPr lang="en-US" sz="2000" i="1" dirty="0"/>
              <a:t>1980</a:t>
            </a:r>
          </a:p>
          <a:p>
            <a:pPr algn="l">
              <a:lnSpc>
                <a:spcPct val="100000"/>
              </a:lnSpc>
            </a:pPr>
            <a:endParaRPr lang="en-US" sz="1600" dirty="0" smtClean="0"/>
          </a:p>
          <a:p>
            <a:pPr algn="l">
              <a:lnSpc>
                <a:spcPct val="100000"/>
              </a:lnSpc>
            </a:pPr>
            <a:r>
              <a:rPr lang="en-US" sz="1800" dirty="0" smtClean="0"/>
              <a:t>CPU	</a:t>
            </a:r>
            <a:r>
              <a:rPr lang="en-US" sz="1800" dirty="0"/>
              <a:t> 8080</a:t>
            </a:r>
            <a:r>
              <a:rPr lang="en-US" sz="1800" dirty="0" smtClean="0"/>
              <a:t>	386</a:t>
            </a:r>
            <a:r>
              <a:rPr lang="en-US" sz="1800" dirty="0"/>
              <a:t>	Pentium	P-III	P-</a:t>
            </a:r>
            <a:r>
              <a:rPr lang="en-US" sz="1800" dirty="0" smtClean="0"/>
              <a:t>4	Core 2	Core i7	---</a:t>
            </a:r>
          </a:p>
          <a:p>
            <a:pPr algn="l">
              <a:lnSpc>
                <a:spcPct val="100000"/>
              </a:lnSpc>
            </a:pPr>
            <a:endParaRPr lang="en-US" sz="1800" dirty="0" smtClean="0"/>
          </a:p>
          <a:p>
            <a:pPr algn="l">
              <a:lnSpc>
                <a:spcPct val="100000"/>
              </a:lnSpc>
            </a:pPr>
            <a:r>
              <a:rPr lang="en-US" sz="1800" dirty="0"/>
              <a:t>C</a:t>
            </a:r>
            <a:r>
              <a:rPr lang="en-US" sz="1800" dirty="0" smtClean="0"/>
              <a:t>lock </a:t>
            </a:r>
          </a:p>
          <a:p>
            <a:pPr algn="l">
              <a:lnSpc>
                <a:spcPct val="100000"/>
              </a:lnSpc>
            </a:pPr>
            <a:r>
              <a:rPr lang="en-US" sz="1800" dirty="0" smtClean="0"/>
              <a:t>rate (</a:t>
            </a:r>
            <a:r>
              <a:rPr lang="en-US" sz="1800" dirty="0"/>
              <a:t>MHz)</a:t>
            </a:r>
            <a:r>
              <a:rPr lang="en-US" sz="1800" dirty="0" smtClean="0"/>
              <a:t>     1	20</a:t>
            </a:r>
            <a:r>
              <a:rPr lang="en-US" sz="1800" dirty="0"/>
              <a:t>	150</a:t>
            </a:r>
            <a:r>
              <a:rPr lang="en-US" sz="1800" dirty="0" smtClean="0"/>
              <a:t>	600	3300	2000	2500	2500</a:t>
            </a:r>
          </a:p>
          <a:p>
            <a:pPr algn="l">
              <a:lnSpc>
                <a:spcPct val="100000"/>
              </a:lnSpc>
            </a:pPr>
            <a:endParaRPr lang="en-US" sz="1800" dirty="0" smtClean="0"/>
          </a:p>
          <a:p>
            <a:pPr algn="l">
              <a:lnSpc>
                <a:spcPct val="100000"/>
              </a:lnSpc>
            </a:pPr>
            <a:r>
              <a:rPr lang="en-US" sz="1800" dirty="0" smtClean="0"/>
              <a:t>Cycle </a:t>
            </a:r>
          </a:p>
          <a:p>
            <a:pPr algn="l">
              <a:lnSpc>
                <a:spcPct val="100000"/>
              </a:lnSpc>
            </a:pPr>
            <a:r>
              <a:rPr lang="en-US" sz="1800" dirty="0" smtClean="0"/>
              <a:t>time (</a:t>
            </a:r>
            <a:r>
              <a:rPr lang="en-US" sz="1800" dirty="0"/>
              <a:t>ns)	</a:t>
            </a:r>
            <a:r>
              <a:rPr lang="en-US" sz="1800" dirty="0" smtClean="0"/>
              <a:t>1000	50</a:t>
            </a:r>
            <a:r>
              <a:rPr lang="en-US" sz="1800" dirty="0"/>
              <a:t>	6	</a:t>
            </a:r>
            <a:r>
              <a:rPr lang="en-US" sz="1800" dirty="0" smtClean="0"/>
              <a:t>1.6	</a:t>
            </a:r>
            <a:r>
              <a:rPr lang="en-US" sz="1800" dirty="0"/>
              <a:t>0.3</a:t>
            </a:r>
            <a:r>
              <a:rPr lang="en-US" sz="1800" dirty="0" smtClean="0"/>
              <a:t>	0.50	0.4	2500</a:t>
            </a:r>
          </a:p>
          <a:p>
            <a:pPr algn="l">
              <a:lnSpc>
                <a:spcPct val="100000"/>
              </a:lnSpc>
            </a:pPr>
            <a:endParaRPr lang="en-US" sz="1800" dirty="0" smtClean="0"/>
          </a:p>
          <a:p>
            <a:pPr algn="l">
              <a:lnSpc>
                <a:spcPct val="100000"/>
              </a:lnSpc>
            </a:pPr>
            <a:r>
              <a:rPr lang="en-US" sz="1800" dirty="0" smtClean="0"/>
              <a:t>Cores	    1	1	1	1	1	2	4	4</a:t>
            </a:r>
          </a:p>
          <a:p>
            <a:pPr algn="l">
              <a:lnSpc>
                <a:spcPct val="100000"/>
              </a:lnSpc>
            </a:pPr>
            <a:endParaRPr lang="en-US" sz="1800" dirty="0" smtClean="0"/>
          </a:p>
          <a:p>
            <a:pPr algn="l">
              <a:lnSpc>
                <a:spcPct val="100000"/>
              </a:lnSpc>
            </a:pPr>
            <a:r>
              <a:rPr lang="en-US" sz="1800" dirty="0" smtClean="0"/>
              <a:t>Effective</a:t>
            </a:r>
          </a:p>
          <a:p>
            <a:pPr algn="l">
              <a:lnSpc>
                <a:spcPct val="100000"/>
              </a:lnSpc>
            </a:pPr>
            <a:r>
              <a:rPr lang="en-US" sz="1800" dirty="0" smtClean="0"/>
              <a:t>cycle 	1000	50	6	1.6	0.3	0.25	0.1	10,000</a:t>
            </a:r>
          </a:p>
          <a:p>
            <a:pPr algn="l">
              <a:lnSpc>
                <a:spcPct val="100000"/>
              </a:lnSpc>
            </a:pPr>
            <a:r>
              <a:rPr lang="en-US" sz="1800" dirty="0" smtClean="0"/>
              <a:t>time (ns)</a:t>
            </a:r>
            <a:endParaRPr lang="en-US" sz="1800" dirty="0"/>
          </a:p>
        </p:txBody>
      </p:sp>
      <p:sp>
        <p:nvSpPr>
          <p:cNvPr id="7" name="TextBox 6"/>
          <p:cNvSpPr txBox="1"/>
          <p:nvPr/>
        </p:nvSpPr>
        <p:spPr>
          <a:xfrm>
            <a:off x="50292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50292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4572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nvGraphicFramePr>
        <p:xfrm>
          <a:off x="357018" y="1676400"/>
          <a:ext cx="857250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120190" y="1981200"/>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
        <p:nvSpPr>
          <p:cNvPr id="9" name="TextBox 8"/>
          <p:cNvSpPr txBox="1"/>
          <p:nvPr/>
        </p:nvSpPr>
        <p:spPr>
          <a:xfrm>
            <a:off x="4876800" y="4191000"/>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5029200" y="5638800"/>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6004815" y="281940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64-bytes block</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On/Off</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AFS/NFS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locality.</a:t>
            </a:r>
          </a:p>
          <a:p>
            <a:endParaRPr lang="en-US" dirty="0" smtClean="0"/>
          </a:p>
          <a:p>
            <a:r>
              <a:rPr lang="en-US" dirty="0" smtClean="0"/>
              <a:t>Memory hierarchies based on caching close the gap by exploiting locality.</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497" y="3153"/>
                <a:ext cx="2485" cy="361"/>
                <a:chOff x="1497" y="3153"/>
                <a:chExt cx="2485"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497" y="3301"/>
                  <a:ext cx="2429"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err="1"/>
                    <a:t>doubleword</a:t>
                  </a:r>
                  <a:r>
                    <a:rPr lang="en-US" sz="1600" dirty="0"/>
                    <a:t> at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297363" cy="1830387"/>
            <a:chOff x="1468" y="3023"/>
            <a:chExt cx="2707" cy="1153"/>
          </a:xfrm>
        </p:grpSpPr>
        <p:grpSp>
          <p:nvGrpSpPr>
            <p:cNvPr id="11" name="Group 105"/>
            <p:cNvGrpSpPr>
              <a:grpSpLocks/>
            </p:cNvGrpSpPr>
            <p:nvPr/>
          </p:nvGrpSpPr>
          <p:grpSpPr bwMode="auto">
            <a:xfrm>
              <a:off x="2476" y="3677"/>
              <a:ext cx="1699" cy="499"/>
              <a:chOff x="2476" y="3677"/>
              <a:chExt cx="1699"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5"/>
                <a:ext cx="1223"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err="1"/>
                  <a:t>doubleword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DDR4</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8432</TotalTime>
  <Words>4810</Words>
  <Application>Microsoft Macintosh PowerPoint</Application>
  <PresentationFormat>On-screen Show (4:3)</PresentationFormat>
  <Paragraphs>1015</Paragraphs>
  <Slides>64</Slides>
  <Notes>59</Notes>
  <HiddenSlides>0</HiddenSlides>
  <MMClips>0</MMClips>
  <ScaleCrop>false</ScaleCrop>
  <HeadingPairs>
    <vt:vector size="4" baseType="variant">
      <vt:variant>
        <vt:lpstr>Design Template</vt:lpstr>
      </vt:variant>
      <vt:variant>
        <vt:i4>2</vt:i4>
      </vt:variant>
      <vt:variant>
        <vt:lpstr>Slide Titles</vt:lpstr>
      </vt:variant>
      <vt:variant>
        <vt:i4>64</vt:i4>
      </vt:variant>
    </vt:vector>
  </HeadingPairs>
  <TitlesOfParts>
    <vt:vector size="66" baseType="lpstr">
      <vt:lpstr>template2007</vt:lpstr>
      <vt:lpstr>Default Design</vt:lpstr>
      <vt:lpstr>The Memory Hierarchy  15-213: Introduction to Computer Systems 9th Lecture, Sep. 21, 2010</vt:lpstr>
      <vt:lpstr>Today</vt:lpstr>
      <vt:lpstr>Random-Access Memory (RAM)</vt:lpstr>
      <vt:lpstr>SRAM vs DRAM Summary</vt:lpstr>
      <vt:lpstr>Conventional DRAM Organization</vt:lpstr>
      <vt:lpstr>Reading DRAM Supercell (2,1)</vt:lpstr>
      <vt:lpstr>Reading DRAM Supercell (2,1)</vt:lpstr>
      <vt:lpstr>Memory Modules</vt:lpstr>
      <vt:lpstr>Enhanced DRAMs</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Storage Trends</vt:lpstr>
      <vt:lpstr>CPU Clock Rates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An Example Memory Hierarchy</vt:lpstr>
      <vt:lpstr>Caches</vt:lpstr>
      <vt:lpstr>General Cache Concepts</vt:lpstr>
      <vt:lpstr>General Cache Concepts: Hit</vt:lpstr>
      <vt:lpstr>General Cache Concepts: Miss</vt:lpstr>
      <vt:lpstr>General Caching Concepts:  Types of Cache Misses</vt:lpstr>
      <vt:lpstr>Examples of Caching in the Hierarchy</vt:lpstr>
      <vt:lpstr>Summary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O'Hallaron</cp:lastModifiedBy>
  <cp:revision>455</cp:revision>
  <cp:lastPrinted>1999-09-20T15:19:18Z</cp:lastPrinted>
  <dcterms:created xsi:type="dcterms:W3CDTF">2011-01-05T22:48:58Z</dcterms:created>
  <dcterms:modified xsi:type="dcterms:W3CDTF">2011-01-05T22:55:22Z</dcterms:modified>
</cp:coreProperties>
</file>