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drawings/drawing3.xml" ContentType="application/vnd.openxmlformats-officedocument.drawingml.chartshapes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Override PartName="/ppt/drawings/drawing2.xml" ContentType="application/vnd.openxmlformats-officedocument.drawingml.chartshape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drawings/drawing1.xml" ContentType="application/vnd.openxmlformats-officedocument.drawingml.chartshapes+xml"/>
  <Override PartName="/ppt/slides/slide46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42" r:id="rId2"/>
    <p:sldId id="1308" r:id="rId3"/>
    <p:sldId id="1243" r:id="rId4"/>
    <p:sldId id="1290" r:id="rId5"/>
    <p:sldId id="1291" r:id="rId6"/>
    <p:sldId id="1292" r:id="rId7"/>
    <p:sldId id="1293" r:id="rId8"/>
    <p:sldId id="1294" r:id="rId9"/>
    <p:sldId id="1300" r:id="rId10"/>
    <p:sldId id="1295" r:id="rId11"/>
    <p:sldId id="1301" r:id="rId12"/>
    <p:sldId id="1302" r:id="rId13"/>
    <p:sldId id="1298" r:id="rId14"/>
    <p:sldId id="1257" r:id="rId15"/>
    <p:sldId id="1299" r:id="rId16"/>
    <p:sldId id="1303" r:id="rId17"/>
    <p:sldId id="1305" r:id="rId18"/>
    <p:sldId id="1309" r:id="rId19"/>
    <p:sldId id="1323" r:id="rId20"/>
    <p:sldId id="1264" r:id="rId21"/>
    <p:sldId id="1307" r:id="rId22"/>
    <p:sldId id="1265" r:id="rId23"/>
    <p:sldId id="1266" r:id="rId24"/>
    <p:sldId id="1310" r:id="rId25"/>
    <p:sldId id="1311" r:id="rId26"/>
    <p:sldId id="1312" r:id="rId27"/>
    <p:sldId id="1313" r:id="rId28"/>
    <p:sldId id="1274" r:id="rId29"/>
    <p:sldId id="1273" r:id="rId30"/>
    <p:sldId id="1275" r:id="rId31"/>
    <p:sldId id="1276" r:id="rId32"/>
    <p:sldId id="1277" r:id="rId33"/>
    <p:sldId id="1278" r:id="rId34"/>
    <p:sldId id="1279" r:id="rId35"/>
    <p:sldId id="1280" r:id="rId36"/>
    <p:sldId id="1281" r:id="rId37"/>
    <p:sldId id="1282" r:id="rId38"/>
    <p:sldId id="1314" r:id="rId39"/>
    <p:sldId id="1322" r:id="rId40"/>
    <p:sldId id="1315" r:id="rId41"/>
    <p:sldId id="1316" r:id="rId42"/>
    <p:sldId id="1317" r:id="rId43"/>
    <p:sldId id="1318" r:id="rId44"/>
    <p:sldId id="1319" r:id="rId45"/>
    <p:sldId id="1320" r:id="rId46"/>
    <p:sldId id="1321" r:id="rId47"/>
    <p:sldId id="1288" r:id="rId48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0000"/>
    <a:srgbClr val="F6F5BD"/>
    <a:srgbClr val="D5F1CF"/>
    <a:srgbClr val="F1C7C7"/>
    <a:srgbClr val="E2AC00"/>
    <a:srgbClr val="A9E39D"/>
    <a:srgbClr val="FF9999"/>
    <a:srgbClr val="8C4040"/>
    <a:srgbClr val="5C5C9A"/>
    <a:srgbClr val="6767A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12" y="-104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tags" Target="tags/tag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ountain.xls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ountain.xls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ountain.xls" TargetMode="External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view3D>
      <c:hPercent val="100"/>
      <c:rotY val="40"/>
      <c:depthPercent val="100"/>
      <c:perspective val="30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805.4599999999996</c:v>
                </c:pt>
                <c:pt idx="10">
                  <c:v>773.78</c:v>
                </c:pt>
                <c:pt idx="11">
                  <c:v>757.9400000000001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1038.37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835.3099999999995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608.8599999999996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2535.22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</c:v>
                </c:pt>
                <c:pt idx="1">
                  <c:v>4659.06</c:v>
                </c:pt>
                <c:pt idx="2">
                  <c:v>4153.1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</c:v>
                </c:pt>
                <c:pt idx="1">
                  <c:v>4656.98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2303.72</c:v>
                </c:pt>
                <c:pt idx="9">
                  <c:v>2291.55</c:v>
                </c:pt>
                <c:pt idx="10">
                  <c:v>2280.42</c:v>
                </c:pt>
                <c:pt idx="11">
                  <c:v>2270.24</c:v>
                </c:pt>
                <c:pt idx="12">
                  <c:v>2264.82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2432.74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4673.0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</c:v>
                </c:pt>
                <c:pt idx="1">
                  <c:v>4645.58</c:v>
                </c:pt>
                <c:pt idx="2">
                  <c:v>4300.1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</c:v>
                </c:pt>
                <c:pt idx="1">
                  <c:v>4661.44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</c:v>
                </c:pt>
                <c:pt idx="1">
                  <c:v>4647.96</c:v>
                </c:pt>
                <c:pt idx="2">
                  <c:v>4646.51</c:v>
                </c:pt>
                <c:pt idx="3">
                  <c:v>4575.1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3398.0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4631.69</c:v>
                </c:pt>
                <c:pt idx="3">
                  <c:v>4615.62</c:v>
                </c:pt>
                <c:pt idx="4">
                  <c:v>4600.39</c:v>
                </c:pt>
                <c:pt idx="5">
                  <c:v>4585.6</c:v>
                </c:pt>
                <c:pt idx="6">
                  <c:v>4572.8</c:v>
                </c:pt>
                <c:pt idx="7">
                  <c:v>4809.1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4784.65</c:v>
                </c:pt>
                <c:pt idx="12">
                  <c:v>4754.23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</c:v>
                </c:pt>
                <c:pt idx="2">
                  <c:v>4577.76</c:v>
                </c:pt>
                <c:pt idx="3">
                  <c:v>4797.16</c:v>
                </c:pt>
                <c:pt idx="4">
                  <c:v>4781.06</c:v>
                </c:pt>
                <c:pt idx="5">
                  <c:v>4773.37</c:v>
                </c:pt>
                <c:pt idx="6">
                  <c:v>4756.19</c:v>
                </c:pt>
                <c:pt idx="7">
                  <c:v>4729.65</c:v>
                </c:pt>
                <c:pt idx="8">
                  <c:v>4701.3</c:v>
                </c:pt>
                <c:pt idx="9">
                  <c:v>4716.39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4620.23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</c:v>
                </c:pt>
                <c:pt idx="2">
                  <c:v>4771.36</c:v>
                </c:pt>
                <c:pt idx="3">
                  <c:v>4725.95</c:v>
                </c:pt>
                <c:pt idx="4">
                  <c:v>4709.61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517780184"/>
        <c:axId val="513812472"/>
        <c:axId val="650791480"/>
      </c:surface3DChart>
      <c:catAx>
        <c:axId val="5177801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1381247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5138124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0.0973025371828521"/>
              <c:y val="0.067712246753469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17780184"/>
        <c:crosses val="autoZero"/>
        <c:crossBetween val="between"/>
      </c:valAx>
      <c:serAx>
        <c:axId val="650791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 smtClean="0"/>
                  <a:t>Working set size (</a:t>
                </a:r>
                <a:r>
                  <a:rPr lang="en-US" sz="1600" dirty="0"/>
                  <a:t>bytes)</a:t>
                </a:r>
              </a:p>
            </c:rich>
          </c:tx>
          <c:layout>
            <c:manualLayout>
              <c:xMode val="edge"/>
              <c:yMode val="edge"/>
              <c:x val="0.720208340624089"/>
              <c:y val="0.81348206474190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1381247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view3D>
      <c:hPercent val="100"/>
      <c:rotY val="40"/>
      <c:depthPercent val="100"/>
      <c:perspective val="30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805.4599999999996</c:v>
                </c:pt>
                <c:pt idx="10">
                  <c:v>773.78</c:v>
                </c:pt>
                <c:pt idx="11">
                  <c:v>757.9400000000001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1038.37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835.3099999999995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608.8599999999996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2535.22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</c:v>
                </c:pt>
                <c:pt idx="1">
                  <c:v>4659.06</c:v>
                </c:pt>
                <c:pt idx="2">
                  <c:v>4153.1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</c:v>
                </c:pt>
                <c:pt idx="1">
                  <c:v>4656.98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2303.72</c:v>
                </c:pt>
                <c:pt idx="9">
                  <c:v>2291.55</c:v>
                </c:pt>
                <c:pt idx="10">
                  <c:v>2280.42</c:v>
                </c:pt>
                <c:pt idx="11">
                  <c:v>2270.24</c:v>
                </c:pt>
                <c:pt idx="12">
                  <c:v>2264.82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2432.74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4673.0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</c:v>
                </c:pt>
                <c:pt idx="1">
                  <c:v>4645.58</c:v>
                </c:pt>
                <c:pt idx="2">
                  <c:v>4300.1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</c:v>
                </c:pt>
                <c:pt idx="1">
                  <c:v>4661.44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</c:v>
                </c:pt>
                <c:pt idx="1">
                  <c:v>4647.96</c:v>
                </c:pt>
                <c:pt idx="2">
                  <c:v>4646.51</c:v>
                </c:pt>
                <c:pt idx="3">
                  <c:v>4575.1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3398.0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4631.69</c:v>
                </c:pt>
                <c:pt idx="3">
                  <c:v>4615.62</c:v>
                </c:pt>
                <c:pt idx="4">
                  <c:v>4600.39</c:v>
                </c:pt>
                <c:pt idx="5">
                  <c:v>4585.6</c:v>
                </c:pt>
                <c:pt idx="6">
                  <c:v>4572.8</c:v>
                </c:pt>
                <c:pt idx="7">
                  <c:v>4809.1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4784.65</c:v>
                </c:pt>
                <c:pt idx="12">
                  <c:v>4754.23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</c:v>
                </c:pt>
                <c:pt idx="2">
                  <c:v>4577.76</c:v>
                </c:pt>
                <c:pt idx="3">
                  <c:v>4797.16</c:v>
                </c:pt>
                <c:pt idx="4">
                  <c:v>4781.06</c:v>
                </c:pt>
                <c:pt idx="5">
                  <c:v>4773.37</c:v>
                </c:pt>
                <c:pt idx="6">
                  <c:v>4756.19</c:v>
                </c:pt>
                <c:pt idx="7">
                  <c:v>4729.65</c:v>
                </c:pt>
                <c:pt idx="8">
                  <c:v>4701.3</c:v>
                </c:pt>
                <c:pt idx="9">
                  <c:v>4716.39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4620.23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</c:v>
                </c:pt>
                <c:pt idx="2">
                  <c:v>4771.36</c:v>
                </c:pt>
                <c:pt idx="3">
                  <c:v>4725.95</c:v>
                </c:pt>
                <c:pt idx="4">
                  <c:v>4709.61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514757016"/>
        <c:axId val="632075240"/>
        <c:axId val="472779032"/>
      </c:surface3DChart>
      <c:catAx>
        <c:axId val="514757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32075240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63207524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0.0973025371828521"/>
              <c:y val="0.067712246753469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14757016"/>
        <c:crosses val="autoZero"/>
        <c:crossBetween val="between"/>
      </c:valAx>
      <c:serAx>
        <c:axId val="472779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 smtClean="0"/>
                  <a:t>Working set size (</a:t>
                </a:r>
                <a:r>
                  <a:rPr lang="en-US" sz="1600" dirty="0"/>
                  <a:t>bytes)</a:t>
                </a:r>
              </a:p>
            </c:rich>
          </c:tx>
          <c:layout>
            <c:manualLayout>
              <c:xMode val="edge"/>
              <c:yMode val="edge"/>
              <c:x val="0.720208340624089"/>
              <c:y val="0.81348206474190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32075240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view3D>
      <c:hPercent val="100"/>
      <c:rotY val="40"/>
      <c:depthPercent val="100"/>
      <c:perspective val="30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805.4599999999996</c:v>
                </c:pt>
                <c:pt idx="10">
                  <c:v>773.78</c:v>
                </c:pt>
                <c:pt idx="11">
                  <c:v>757.9400000000001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1038.37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835.3099999999995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608.8599999999996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2535.22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</c:v>
                </c:pt>
                <c:pt idx="1">
                  <c:v>4659.06</c:v>
                </c:pt>
                <c:pt idx="2">
                  <c:v>4153.1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</c:v>
                </c:pt>
                <c:pt idx="1">
                  <c:v>4656.98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2303.72</c:v>
                </c:pt>
                <c:pt idx="9">
                  <c:v>2291.55</c:v>
                </c:pt>
                <c:pt idx="10">
                  <c:v>2280.42</c:v>
                </c:pt>
                <c:pt idx="11">
                  <c:v>2270.24</c:v>
                </c:pt>
                <c:pt idx="12">
                  <c:v>2264.82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2432.74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4673.0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</c:v>
                </c:pt>
                <c:pt idx="1">
                  <c:v>4645.58</c:v>
                </c:pt>
                <c:pt idx="2">
                  <c:v>4300.1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</c:v>
                </c:pt>
                <c:pt idx="1">
                  <c:v>4661.44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</c:v>
                </c:pt>
                <c:pt idx="1">
                  <c:v>4647.96</c:v>
                </c:pt>
                <c:pt idx="2">
                  <c:v>4646.51</c:v>
                </c:pt>
                <c:pt idx="3">
                  <c:v>4575.1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3398.0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4631.69</c:v>
                </c:pt>
                <c:pt idx="3">
                  <c:v>4615.62</c:v>
                </c:pt>
                <c:pt idx="4">
                  <c:v>4600.39</c:v>
                </c:pt>
                <c:pt idx="5">
                  <c:v>4585.6</c:v>
                </c:pt>
                <c:pt idx="6">
                  <c:v>4572.8</c:v>
                </c:pt>
                <c:pt idx="7">
                  <c:v>4809.1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4784.65</c:v>
                </c:pt>
                <c:pt idx="12">
                  <c:v>4754.23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</c:v>
                </c:pt>
                <c:pt idx="2">
                  <c:v>4577.76</c:v>
                </c:pt>
                <c:pt idx="3">
                  <c:v>4797.16</c:v>
                </c:pt>
                <c:pt idx="4">
                  <c:v>4781.06</c:v>
                </c:pt>
                <c:pt idx="5">
                  <c:v>4773.37</c:v>
                </c:pt>
                <c:pt idx="6">
                  <c:v>4756.19</c:v>
                </c:pt>
                <c:pt idx="7">
                  <c:v>4729.65</c:v>
                </c:pt>
                <c:pt idx="8">
                  <c:v>4701.3</c:v>
                </c:pt>
                <c:pt idx="9">
                  <c:v>4716.39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4620.23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</c:v>
                </c:pt>
                <c:pt idx="2">
                  <c:v>4771.36</c:v>
                </c:pt>
                <c:pt idx="3">
                  <c:v>4725.95</c:v>
                </c:pt>
                <c:pt idx="4">
                  <c:v>4709.61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473620216"/>
        <c:axId val="517782824"/>
        <c:axId val="514806488"/>
      </c:surface3DChart>
      <c:catAx>
        <c:axId val="473620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1778282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51778282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0.0973025371828521"/>
              <c:y val="0.067712246753469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73620216"/>
        <c:crosses val="autoZero"/>
        <c:crossBetween val="between"/>
      </c:valAx>
      <c:serAx>
        <c:axId val="514806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 smtClean="0"/>
                  <a:t>Working set size (</a:t>
                </a:r>
                <a:r>
                  <a:rPr lang="en-US" sz="1600" dirty="0"/>
                  <a:t>bytes)</a:t>
                </a:r>
              </a:p>
            </c:rich>
          </c:tx>
          <c:layout>
            <c:manualLayout>
              <c:xMode val="edge"/>
              <c:yMode val="edge"/>
              <c:x val="0.720208340624089"/>
              <c:y val="0.81348206474190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1778282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08"/>
          <c:y val="0.0392156862745098"/>
          <c:w val="0.832592592592592"/>
          <c:h val="0.836601307189542"/>
        </c:manualLayout>
      </c:layout>
      <c:lineChart>
        <c:grouping val="standard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  <c:pt idx="14">
                  <c:v>750.0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4.14</c:v>
                </c:pt>
                <c:pt idx="3">
                  <c:v>5.53</c:v>
                </c:pt>
                <c:pt idx="4">
                  <c:v>10.93</c:v>
                </c:pt>
                <c:pt idx="5">
                  <c:v>33.23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  <c:pt idx="14">
                  <c:v>750.0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6.819999999999998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  <c:pt idx="14">
                  <c:v>750.0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  <c:pt idx="14">
                  <c:v>750.0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4.64</c:v>
                </c:pt>
                <c:pt idx="9">
                  <c:v>7.57</c:v>
                </c:pt>
                <c:pt idx="10">
                  <c:v>11.62</c:v>
                </c:pt>
                <c:pt idx="11">
                  <c:v>16.44</c:v>
                </c:pt>
                <c:pt idx="12">
                  <c:v>20.44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  <c:pt idx="14">
                  <c:v>750.0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5.359999999999998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550.0</c:v>
                </c:pt>
                <c:pt idx="11">
                  <c:v>600.0</c:v>
                </c:pt>
                <c:pt idx="12">
                  <c:v>650.0</c:v>
                </c:pt>
                <c:pt idx="13">
                  <c:v>700.0</c:v>
                </c:pt>
                <c:pt idx="14">
                  <c:v>750.0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</c:ser>
        <c:marker val="1"/>
        <c:axId val="517433368"/>
        <c:axId val="632228808"/>
      </c:lineChart>
      <c:catAx>
        <c:axId val="517433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32228808"/>
        <c:crosses val="autoZero"/>
        <c:auto val="1"/>
        <c:lblAlgn val="ctr"/>
        <c:lblOffset val="100"/>
        <c:tickLblSkip val="1"/>
        <c:tickMarkSkip val="1"/>
      </c:catAx>
      <c:valAx>
        <c:axId val="63222880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.0"/>
              <c:y val="0.1763097817470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17433368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4"/>
          <c:y val="0.339869281045752"/>
          <c:w val="0.0696296296296296"/>
          <c:h val="0.23747276688453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0.69963</cdr:x>
      <cdr:y>0.11563</cdr:y>
    </cdr:from>
    <cdr:to>
      <cdr:x>0.74938</cdr:x>
      <cdr:y>0.17363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997606" y="674022"/>
          <a:ext cx="426482" cy="33810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 dirty="0">
              <a:solidFill>
                <a:srgbClr val="000000"/>
              </a:solidFill>
              <a:latin typeface="Helvetica"/>
            </a:rPr>
            <a:t>L1</a:t>
          </a:r>
        </a:p>
      </cdr:txBody>
    </cdr:sp>
  </cdr:relSizeAnchor>
  <cdr:relSizeAnchor xmlns:cdr="http://schemas.openxmlformats.org/drawingml/2006/chartDrawing">
    <cdr:from>
      <cdr:x>0.62841</cdr:x>
      <cdr:y>0.37543</cdr:y>
    </cdr:from>
    <cdr:to>
      <cdr:x>0.67716</cdr:x>
      <cdr:y>0.43343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87080" y="2188497"/>
          <a:ext cx="417909" cy="33810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L2</a:t>
          </a:r>
        </a:p>
      </cdr:txBody>
    </cdr:sp>
  </cdr:relSizeAnchor>
  <cdr:relSizeAnchor xmlns:cdr="http://schemas.openxmlformats.org/drawingml/2006/chartDrawing">
    <cdr:from>
      <cdr:x>0.5</cdr:x>
      <cdr:y>0.67036</cdr:y>
    </cdr:from>
    <cdr:to>
      <cdr:x>0.5755</cdr:x>
      <cdr:y>0.72936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86250" y="3907722"/>
          <a:ext cx="647224" cy="343928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Mem</a:t>
          </a:r>
        </a:p>
      </cdr:txBody>
    </cdr:sp>
  </cdr:relSizeAnchor>
  <cdr:relSizeAnchor xmlns:cdr="http://schemas.openxmlformats.org/drawingml/2006/chartDrawing">
    <cdr:from>
      <cdr:x>0.58105</cdr:x>
      <cdr:y>0.5</cdr:y>
    </cdr:from>
    <cdr:to>
      <cdr:x>0.63105</cdr:x>
      <cdr:y>0.55825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981076" y="2914650"/>
          <a:ext cx="428625" cy="339557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 dirty="0">
              <a:solidFill>
                <a:srgbClr val="000000"/>
              </a:solidFill>
              <a:latin typeface="Helvetica"/>
            </a:rPr>
            <a:t>L3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Cache Memories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23, 2010.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Higher Level Example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588" y="1328857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(i 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(j 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745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2126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2507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8400" y="2888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48400" y="3276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3657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4038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8400" y="4419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6857980" y="4293144"/>
            <a:ext cx="228600" cy="1395913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2069" y="51054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32 B = 4 doubles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762000"/>
            <a:ext cx="289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assume: cold (empty) cache,</a:t>
            </a:r>
          </a:p>
          <a:p>
            <a:r>
              <a:rPr lang="en-US" sz="1800" dirty="0" smtClean="0">
                <a:latin typeface="Calibri" pitchFamily="34" charset="0"/>
              </a:rPr>
              <a:t>a[0][0] goes here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6143204" y="1656665"/>
            <a:ext cx="496669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9588" y="3886200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sum_array_cols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</a:t>
            </a:r>
            <a:r>
              <a:rPr lang="en-GB" sz="1600" dirty="0" smtClean="0">
                <a:latin typeface="Courier New" pitchFamily="49" charset="0"/>
              </a:rPr>
              <a:t>(j </a:t>
            </a:r>
            <a:r>
              <a:rPr lang="en-GB" sz="1600" dirty="0">
                <a:latin typeface="Courier New" pitchFamily="49" charset="0"/>
              </a:rPr>
              <a:t>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</a:t>
            </a:r>
            <a:r>
              <a:rPr lang="en-GB" sz="1600" dirty="0" smtClean="0">
                <a:latin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43600" y="5715000"/>
            <a:ext cx="2661743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blackboard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2067" y="313267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Ignore the variables sum,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Replacement policies: random, least recently used (LRU),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 smtClean="0"/>
              <a:t>2-Way Set Associative Cache Simulation</a:t>
            </a:r>
            <a:endParaRPr lang="en-US" dirty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S=2 sets, E=2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ag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Block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Higher Level Example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588" y="1328857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(i 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(j 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76429" y="2049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6429" y="2430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6429" y="2811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6429" y="3192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00429" y="2049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00429" y="2430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00429" y="2811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0429" y="3192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6493914" y="2997744"/>
            <a:ext cx="228600" cy="1395913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003" y="38100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32 B = 4 doubles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1066800"/>
            <a:ext cx="289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assume: cold (empty) cache,</a:t>
            </a:r>
          </a:p>
          <a:p>
            <a:r>
              <a:rPr lang="en-US" sz="1800" dirty="0" smtClean="0">
                <a:latin typeface="Calibri" pitchFamily="34" charset="0"/>
              </a:rPr>
              <a:t>a[0][0] goes here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5771233" y="1961465"/>
            <a:ext cx="496669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9588" y="3962400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</a:t>
            </a:r>
            <a:r>
              <a:rPr lang="en-GB" sz="1600" dirty="0" smtClean="0">
                <a:latin typeface="Courier New" pitchFamily="49" charset="0"/>
              </a:rPr>
              <a:t>(j </a:t>
            </a:r>
            <a:r>
              <a:rPr lang="en-GB" sz="1600" dirty="0">
                <a:latin typeface="Courier New" pitchFamily="49" charset="0"/>
              </a:rPr>
              <a:t>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</a:t>
            </a:r>
            <a:r>
              <a:rPr lang="en-GB" sz="1600" dirty="0" smtClean="0">
                <a:latin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43600" y="5715000"/>
            <a:ext cx="2661743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blackboard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0659" y="5334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Ignore the variables sum,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L1, L2,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Write-through </a:t>
            </a:r>
            <a:r>
              <a:rPr lang="en-GB" dirty="0" smtClean="0"/>
              <a:t>(write immediately to memory)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Write-back </a:t>
            </a:r>
            <a:r>
              <a:rPr lang="en-GB" dirty="0" smtClean="0"/>
              <a:t>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Need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Write-allocate </a:t>
            </a:r>
            <a:r>
              <a:rPr lang="en-GB" dirty="0" smtClean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No-write-allocate </a:t>
            </a:r>
            <a:r>
              <a:rPr lang="en-GB" dirty="0" smtClean="0"/>
              <a:t>(writes immediately to memory)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 smtClean="0"/>
              <a:t>Write-back + Write-allocate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Intel Core i7 Cache Hierarchy</a:t>
            </a:r>
            <a:endParaRPr lang="en-US" dirty="0"/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/>
              <a:t>Regs</a:t>
            </a:r>
            <a:endParaRPr lang="en-US" sz="1800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i</a:t>
            </a:r>
            <a:r>
              <a:rPr lang="en-US" sz="18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d</a:t>
            </a:r>
            <a:r>
              <a:rPr lang="en-US" sz="18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L3 unified cache</a:t>
            </a:r>
          </a:p>
          <a:p>
            <a:pPr algn="ctr"/>
            <a:r>
              <a:rPr lang="en-US" sz="1800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207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L1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 and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32 KB, 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4 cycles</a:t>
            </a:r>
          </a:p>
          <a:p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 256 KB, 8-way, 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11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8 MB, 16-way,</a:t>
            </a:r>
          </a:p>
          <a:p>
            <a:pPr lvl="1"/>
            <a:r>
              <a:rPr lang="en-US" sz="1800" b="0" dirty="0" smtClean="0">
                <a:latin typeface="Calibri" pitchFamily="34" charset="0"/>
              </a:rPr>
              <a:t>Access: 30-40 cycles</a:t>
            </a:r>
          </a:p>
          <a:p>
            <a:pPr lvl="1"/>
            <a:endParaRPr lang="en-US" sz="1800" b="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Block size</a:t>
            </a:r>
            <a:r>
              <a:rPr lang="en-US" sz="1800" b="0" dirty="0" smtClean="0">
                <a:latin typeface="Calibri" pitchFamily="34" charset="0"/>
              </a:rPr>
              <a:t>: 64 bytes for all caches.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Cache Performance Metrics</a:t>
            </a:r>
            <a:endParaRPr lang="en-GB" dirty="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Miss Rate</a:t>
            </a:r>
          </a:p>
          <a:p>
            <a:pPr lvl="1"/>
            <a:r>
              <a:rPr lang="en-GB" dirty="0" smtClean="0"/>
              <a:t>Fraction of memory references not found in cache (misses / accesses)</a:t>
            </a:r>
            <a:br>
              <a:rPr lang="en-GB" dirty="0" smtClean="0"/>
            </a:br>
            <a:r>
              <a:rPr lang="en-GB" dirty="0" smtClean="0"/>
              <a:t>= 1 – hit rate</a:t>
            </a:r>
          </a:p>
          <a:p>
            <a:pPr lvl="1"/>
            <a:r>
              <a:rPr lang="en-GB" dirty="0" smtClean="0"/>
              <a:t>Typical numbers (in percentages):</a:t>
            </a:r>
          </a:p>
          <a:p>
            <a:pPr lvl="2"/>
            <a:r>
              <a:rPr lang="en-GB" dirty="0" smtClean="0"/>
              <a:t>3-10% for L1</a:t>
            </a:r>
          </a:p>
          <a:p>
            <a:pPr lvl="2"/>
            <a:r>
              <a:rPr lang="en-GB" dirty="0" smtClean="0"/>
              <a:t>can be quite small (e.g., &lt; 1%) for L2, depending on size, etc.</a:t>
            </a:r>
          </a:p>
          <a:p>
            <a:r>
              <a:rPr lang="en-GB" dirty="0" smtClean="0"/>
              <a:t>Hit Time</a:t>
            </a:r>
          </a:p>
          <a:p>
            <a:pPr lvl="1"/>
            <a:r>
              <a:rPr lang="en-GB" dirty="0" smtClean="0"/>
              <a:t>Time to deliver a line in the cache to the processor</a:t>
            </a:r>
          </a:p>
          <a:p>
            <a:pPr lvl="2"/>
            <a:r>
              <a:rPr lang="en-GB" dirty="0" smtClean="0"/>
              <a:t>includes time to determine whether the line is in the cache</a:t>
            </a:r>
          </a:p>
          <a:p>
            <a:pPr lvl="1"/>
            <a:r>
              <a:rPr lang="en-GB" dirty="0" smtClean="0"/>
              <a:t>Typical numbers:</a:t>
            </a:r>
          </a:p>
          <a:p>
            <a:pPr lvl="2"/>
            <a:r>
              <a:rPr lang="en-GB" dirty="0" smtClean="0"/>
              <a:t>1-2 clock cycle for L1</a:t>
            </a:r>
          </a:p>
          <a:p>
            <a:pPr lvl="2"/>
            <a:r>
              <a:rPr lang="en-GB" dirty="0" smtClean="0"/>
              <a:t>5-20 clock cycles for L2</a:t>
            </a:r>
          </a:p>
          <a:p>
            <a:r>
              <a:rPr lang="en-GB" dirty="0" smtClean="0"/>
              <a:t>Miss Penalty</a:t>
            </a:r>
          </a:p>
          <a:p>
            <a:pPr lvl="1"/>
            <a:r>
              <a:rPr lang="en-GB" dirty="0" smtClean="0"/>
              <a:t>Additional time required because of a miss</a:t>
            </a:r>
          </a:p>
          <a:p>
            <a:pPr lvl="2"/>
            <a:r>
              <a:rPr lang="en-GB" dirty="0" smtClean="0"/>
              <a:t>typically 50-200 cycles for main memory (Trend: increasing!)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Lets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lang="en-US" dirty="0" smtClean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Could be 100x, if just L1 and main memory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Consider: </a:t>
            </a:r>
            <a:br>
              <a:rPr lang="en-US" sz="1800" dirty="0" smtClean="0"/>
            </a:br>
            <a:r>
              <a:rPr lang="en-US" sz="1800" dirty="0" smtClean="0"/>
              <a:t>cache hit time of 1 cycle</a:t>
            </a:r>
            <a:br>
              <a:rPr lang="en-US" sz="1800" dirty="0" smtClean="0"/>
            </a:br>
            <a:r>
              <a:rPr lang="en-US" sz="1800" dirty="0" smtClean="0"/>
              <a:t>miss penalty of 100 cycles</a:t>
            </a:r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97% hits:  1 cycle + 0.03 * 100 cycles 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99% hits:  1 cycle + 0.01 * 100 cycles = </a:t>
            </a:r>
            <a:r>
              <a:rPr lang="en-US" sz="1800" b="1" dirty="0" smtClean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memory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Cache Friendly Code</a:t>
            </a:r>
            <a:endParaRPr lang="en-US"/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Make the common case go fast</a:t>
            </a:r>
          </a:p>
          <a:p>
            <a:pPr lvl="1"/>
            <a:r>
              <a:rPr lang="en-US" dirty="0" smtClean="0"/>
              <a:t>Focus on the inner loops of the core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Minimize the misses in the inner loops</a:t>
            </a:r>
          </a:p>
          <a:p>
            <a:pPr lvl="1"/>
            <a:r>
              <a:rPr lang="en-US" dirty="0" smtClean="0"/>
              <a:t>Repeated references to variables are good (</a:t>
            </a:r>
            <a:r>
              <a:rPr lang="en-US" dirty="0" smtClean="0">
                <a:solidFill>
                  <a:srgbClr val="FF0000"/>
                </a:solidFill>
              </a:rPr>
              <a:t>temporal locality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Stride-1 reference patterns are good (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Key idea: Our qualitative notion of locality is quantified through our understanding of cache memories.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 smtClean="0"/>
              <a:t>Performance impact of caches</a:t>
            </a:r>
          </a:p>
          <a:p>
            <a:pPr lvl="1"/>
            <a:r>
              <a:rPr lang="en-US" dirty="0" smtClean="0"/>
              <a:t>The memory mountain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mountain: </a:t>
            </a:r>
            <a:r>
              <a:rPr lang="en-US" dirty="0" smtClean="0"/>
              <a:t>Measured </a:t>
            </a:r>
            <a:r>
              <a:rPr lang="en-US" dirty="0"/>
              <a:t>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435100"/>
            <a:ext cx="8667750" cy="491807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void test(int elems, int stride) {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int i, result = 0; 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volatile int sink; 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for (i = 0; i &lt; elems; i += stride)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	result += data[i];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/* Run test(elems,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double run(int size, int stride, double Mhz)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int elems = size / sizeof(int); 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test(elems, stride);                     /* warm up the cache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cycles = fcyc2(test, elems, stride, 0);  /* call test(elems,stride)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    return (size / stride) / (cycles / Mhz); /* convert cycles to MB/s */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-623389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304800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Intel Core i7</a:t>
            </a:r>
          </a:p>
          <a:p>
            <a:r>
              <a:rPr lang="en-US" sz="1800" dirty="0" smtClean="0">
                <a:latin typeface="Calibri" pitchFamily="34" charset="0"/>
              </a:rPr>
              <a:t>32 KB L1 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32 KB L1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256 KB unified L2 cache</a:t>
            </a:r>
          </a:p>
          <a:p>
            <a:r>
              <a:rPr lang="en-US" sz="1800" dirty="0" smtClean="0">
                <a:latin typeface="Calibri" pitchFamily="34" charset="0"/>
              </a:rPr>
              <a:t>8M unified L3 cache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All caches on-chip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-623389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304800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Intel Core i7</a:t>
            </a:r>
          </a:p>
          <a:p>
            <a:r>
              <a:rPr lang="en-US" sz="1800" dirty="0" smtClean="0">
                <a:latin typeface="Calibri" pitchFamily="34" charset="0"/>
              </a:rPr>
              <a:t>32 KB L1 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32 KB L1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256 KB unified L2 cache</a:t>
            </a:r>
          </a:p>
          <a:p>
            <a:r>
              <a:rPr lang="en-US" sz="1800" dirty="0" smtClean="0">
                <a:latin typeface="Calibri" pitchFamily="34" charset="0"/>
              </a:rPr>
              <a:t>8M unified L3 cache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112328"/>
            <a:ext cx="11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Slopes of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spatial 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locality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1252518" y="3048000"/>
            <a:ext cx="2775982" cy="15259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1252518" y="3657602"/>
            <a:ext cx="2476443" cy="9163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1252518" y="4343400"/>
            <a:ext cx="1328182" cy="230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-623389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304800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Intel Core i7</a:t>
            </a:r>
          </a:p>
          <a:p>
            <a:r>
              <a:rPr lang="en-US" sz="1800" dirty="0" smtClean="0">
                <a:latin typeface="Calibri" pitchFamily="34" charset="0"/>
              </a:rPr>
              <a:t>32 KB L1  </a:t>
            </a:r>
            <a:r>
              <a:rPr lang="en-US" sz="1800" dirty="0" err="1" smtClean="0">
                <a:latin typeface="Calibri" pitchFamily="34" charset="0"/>
              </a:rPr>
              <a:t>i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32 KB L1 </a:t>
            </a:r>
            <a:r>
              <a:rPr lang="en-US" sz="1800" dirty="0" err="1" smtClean="0">
                <a:latin typeface="Calibri" pitchFamily="34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-cache</a:t>
            </a:r>
          </a:p>
          <a:p>
            <a:r>
              <a:rPr lang="en-US" sz="1800" dirty="0" smtClean="0">
                <a:latin typeface="Calibri" pitchFamily="34" charset="0"/>
              </a:rPr>
              <a:t>256 KB unified L2 cache</a:t>
            </a:r>
          </a:p>
          <a:p>
            <a:r>
              <a:rPr lang="en-US" sz="1800" dirty="0" smtClean="0">
                <a:latin typeface="Calibri" pitchFamily="34" charset="0"/>
              </a:rPr>
              <a:t>8M unified L3 cache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112328"/>
            <a:ext cx="11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Slopes of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spatial 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locality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1252518" y="3048000"/>
            <a:ext cx="2775982" cy="15259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1252518" y="3657602"/>
            <a:ext cx="2476443" cy="9163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1252518" y="4343400"/>
            <a:ext cx="1328182" cy="2305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676087" y="3341398"/>
            <a:ext cx="114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Ridges of  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Temporal</a:t>
            </a:r>
          </a:p>
          <a:p>
            <a:pPr algn="ctr"/>
            <a:r>
              <a:rPr lang="en-US" sz="1800" i="1" dirty="0" smtClean="0">
                <a:solidFill>
                  <a:srgbClr val="FF6600"/>
                </a:solidFill>
                <a:latin typeface="Calibri" pitchFamily="34" charset="0"/>
              </a:rPr>
              <a:t> locality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 bwMode="auto">
          <a:xfrm rot="10800000">
            <a:off x="5943601" y="2133603"/>
            <a:ext cx="1732487" cy="166946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5410201" y="3657602"/>
            <a:ext cx="2265887" cy="1454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953001" y="3803062"/>
            <a:ext cx="2723087" cy="5403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22" idx="1"/>
          </p:cNvCxnSpPr>
          <p:nvPr/>
        </p:nvCxnSpPr>
        <p:spPr bwMode="auto">
          <a:xfrm rot="10800000" flipV="1">
            <a:off x="4572001" y="3803063"/>
            <a:ext cx="3104087" cy="14547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/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 Rate Analysis for Matrix Multiply</a:t>
            </a:r>
            <a:endParaRPr lang="en-US"/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Line size = 32B (big enough for four 64-bit words)</a:t>
            </a:r>
          </a:p>
          <a:p>
            <a:pPr lvl="1"/>
            <a:r>
              <a:rPr lang="en-US" dirty="0" smtClean="0"/>
              <a:t>Matrix dimension (N) is very large</a:t>
            </a:r>
          </a:p>
          <a:p>
            <a:pPr lvl="2"/>
            <a:r>
              <a:rPr lang="en-US" dirty="0" smtClean="0"/>
              <a:t>Approximate 1/N as 0.0</a:t>
            </a:r>
          </a:p>
          <a:p>
            <a:pPr lvl="1"/>
            <a:r>
              <a:rPr lang="en-US" dirty="0" smtClean="0"/>
              <a:t>Cache is not even big enough to hold multiple rows</a:t>
            </a:r>
          </a:p>
          <a:p>
            <a:r>
              <a:rPr lang="en-US" dirty="0" smtClean="0"/>
              <a:t>Analysis Method:</a:t>
            </a:r>
          </a:p>
          <a:p>
            <a:pPr lvl="1"/>
            <a:r>
              <a:rPr lang="en-US" dirty="0" smtClean="0"/>
              <a:t>Look at access pattern of inner loop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41177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34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Example</a:t>
            </a:r>
            <a:endParaRPr lang="en-US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Multiply N </a:t>
            </a:r>
            <a:r>
              <a:rPr lang="en-US" dirty="0" err="1" smtClean="0"/>
              <a:t>x</a:t>
            </a:r>
            <a:r>
              <a:rPr lang="en-US" dirty="0" smtClean="0"/>
              <a:t> N matrices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total operations</a:t>
            </a:r>
          </a:p>
          <a:p>
            <a:pPr lvl="1"/>
            <a:r>
              <a:rPr lang="en-US" dirty="0" smtClean="0"/>
              <a:t>N reads per source element</a:t>
            </a:r>
          </a:p>
          <a:p>
            <a:pPr lvl="1"/>
            <a:r>
              <a:rPr lang="en-US" dirty="0" smtClean="0"/>
              <a:t>N values summed per destination</a:t>
            </a:r>
          </a:p>
          <a:p>
            <a:pPr lvl="2"/>
            <a:r>
              <a:rPr lang="en-US" dirty="0" smtClean="0"/>
              <a:t>but may be able to hold in register</a:t>
            </a:r>
            <a:endParaRPr lang="en-US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Memories</a:t>
            </a:r>
            <a:endParaRPr lang="en-US"/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Cache memories </a:t>
            </a:r>
            <a:r>
              <a:rPr lang="en-US" dirty="0" smtClean="0"/>
              <a:t>are small, fast SRAM-based memories managed automatically in hardware. </a:t>
            </a:r>
          </a:p>
          <a:p>
            <a:pPr lvl="1"/>
            <a:r>
              <a:rPr lang="en-US" dirty="0" smtClean="0"/>
              <a:t>Hold frequently accessed blocks of main memory</a:t>
            </a:r>
          </a:p>
          <a:p>
            <a:r>
              <a:rPr lang="en-US" dirty="0" smtClean="0"/>
              <a:t>CPU looks first for data in caches (e.g., L1, L2, and L3), then in main memory.</a:t>
            </a:r>
          </a:p>
          <a:p>
            <a:r>
              <a:rPr lang="en-US" dirty="0" smtClean="0"/>
              <a:t>Typical system structure:</a:t>
            </a:r>
            <a:endParaRPr lang="en-US" dirty="0"/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7258050" y="5653087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5884863" y="5789612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5060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3748088" y="5789612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1349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2862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2862263" y="4760912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2862263" y="4897437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2862263" y="50355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2862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3559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3478213" y="4965700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3959225" y="4486275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2613022" y="4316998"/>
            <a:ext cx="114777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2928938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1196975" y="4279900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1174448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4656720" y="5155198"/>
            <a:ext cx="11291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4438650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5976451" y="5155198"/>
            <a:ext cx="117572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6530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1349375" y="4719637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/>
              <a:t>memories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1577975" y="5240337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2441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0">
                <a:latin typeface="Courier New" charset="0"/>
              </a:rPr>
              <a:t>for (i = 0; i &lt; N; i++)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>
                <a:solidFill>
                  <a:schemeClr val="tx1"/>
                </a:solidFill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/>
              <a:t>if block size (B) &gt; 4 bytes, exploit spatial locality</a:t>
            </a:r>
          </a:p>
          <a:p>
            <a:pPr lvl="2">
              <a:lnSpc>
                <a:spcPct val="97000"/>
              </a:lnSpc>
            </a:pPr>
            <a:r>
              <a:rPr lang="en-US"/>
              <a:t>compulsory miss rate = 4 bytes / B</a:t>
            </a:r>
          </a:p>
          <a:p>
            <a:pPr>
              <a:lnSpc>
                <a:spcPct val="85000"/>
              </a:lnSpc>
            </a:pPr>
            <a:r>
              <a:rPr lang="en-US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0">
                <a:latin typeface="Courier New" charset="0"/>
              </a:rPr>
              <a:t>for (i = 0; i &lt; n; i++)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0">
                <a:solidFill>
                  <a:schemeClr val="tx1"/>
                </a:solidFill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/>
              <a:t>compulsory miss rate = 1 (i.e. 100%)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(ijk)</a:t>
            </a:r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27050" y="1765300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c[i][j</a:t>
            </a:r>
            <a:r>
              <a:rPr lang="en-US" sz="1800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492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711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7854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5624513" y="316865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6843713" y="316865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7986713" y="316865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6934200" y="2593975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5499100" y="296227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6081713" y="278765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6691313" y="225425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8013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7834313" y="2559050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5395913" y="179705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434138" y="4256088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6991351" y="359251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214938" y="4256088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5772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7808266" y="4256088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8147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290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</a:t>
            </a:r>
            <a:r>
              <a:rPr lang="en-US" b="0" u="sng" dirty="0" smtClean="0">
                <a:latin typeface="Calibri"/>
                <a:cs typeface="Calibri"/>
              </a:rPr>
              <a:t>per inner loop iteration</a:t>
            </a:r>
            <a:r>
              <a:rPr lang="en-US" sz="2400" b="0" u="sng" dirty="0" smtClean="0">
                <a:latin typeface="Calibri"/>
                <a:cs typeface="Calibri"/>
              </a:rPr>
              <a:t>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00038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jik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92951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444500" y="4868863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(kij)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452438" y="1770063"/>
            <a:ext cx="42640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kij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  <a:r>
              <a:rPr lang="en-US" sz="180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289669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dirty="0" err="1">
                <a:latin typeface="Calibri"/>
                <a:cs typeface="Calibri"/>
              </a:rPr>
              <a:t>i,k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6324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7467600" y="3863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5293666" y="38719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5632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(ikj)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90538" y="1757363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ikj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5340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559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7727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8316913" y="2578100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7734300" y="27527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5422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272088" y="2349500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7148513" y="23495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6565900" y="2524125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5383213" y="18161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6324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6881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7467600" y="40163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8024813" y="33528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5227638" y="4024313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5632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444500" y="4868863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 per</a:t>
            </a:r>
            <a:r>
              <a:rPr lang="en-US" sz="2400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0.0	0.25	0.25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(jki)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566738" y="1766888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j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k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r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dirty="0" err="1">
                <a:latin typeface="Courier New" charset="0"/>
              </a:rPr>
              <a:t>b[k][j</a:t>
            </a:r>
            <a:r>
              <a:rPr lang="en-US" sz="1800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</a:t>
            </a:r>
            <a:r>
              <a:rPr lang="en-US" sz="1800" dirty="0" err="1">
                <a:latin typeface="Courier New" charset="0"/>
              </a:rPr>
              <a:t>n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c[i][j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+=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5340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6559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727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5472113" y="29591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6691313" y="29591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7848600" y="29591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7656513" y="20574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692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475413" y="2416175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268913" y="16002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5803900" y="24257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7886700" y="2438400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5522913" y="20574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(*,</a:t>
            </a:r>
            <a:r>
              <a:rPr lang="en-US" sz="2000" b="0" dirty="0" err="1">
                <a:latin typeface="Calibri"/>
                <a:cs typeface="Calibri"/>
              </a:rPr>
              <a:t>k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133853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5638800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7467600" y="386667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8024813" y="3335983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477000" y="386667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6815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444500" y="4868863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u="sng" dirty="0">
                <a:latin typeface="Calibri"/>
                <a:cs typeface="Calibri"/>
              </a:rPr>
              <a:t>Misses per</a:t>
            </a:r>
            <a:r>
              <a:rPr lang="en-US" b="0" u="sng" dirty="0" smtClean="0">
                <a:latin typeface="Calibri"/>
                <a:cs typeface="Calibri"/>
              </a:rPr>
              <a:t>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</a:t>
            </a:r>
            <a:r>
              <a:rPr lang="en-US" b="0" u="sng" dirty="0">
                <a:latin typeface="Calibri"/>
                <a:cs typeface="Calibri"/>
              </a:rPr>
              <a:t>A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B</a:t>
            </a:r>
            <a:r>
              <a:rPr lang="en-US" b="0" dirty="0">
                <a:latin typeface="Calibri"/>
                <a:cs typeface="Calibri"/>
              </a:rPr>
              <a:t>	</a:t>
            </a:r>
            <a:r>
              <a:rPr lang="en-US" b="0" u="sng" dirty="0">
                <a:latin typeface="Calibri"/>
                <a:cs typeface="Calibri"/>
              </a:rPr>
              <a:t>C</a:t>
            </a:r>
            <a:endParaRPr lang="en-US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b="0" dirty="0">
                <a:latin typeface="Calibri"/>
                <a:cs typeface="Calibri"/>
              </a:rPr>
              <a:t>		1.0	0.0	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(kji)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17538" y="1782763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/* kji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657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77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8045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5789613" y="3124200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7008813" y="3124200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8229600" y="3124200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974013" y="2273300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7010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6792913" y="2590800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586413" y="1828800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6121400" y="26003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8204200" y="2613025"/>
            <a:ext cx="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840413" y="2273300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6817666" y="416560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7156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410200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59674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7924001" y="416560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8405813" y="3502025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444500" y="4868863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  <a:endParaRPr lang="en-US" sz="2400" b="0" u="sng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1.0	0.0	1.0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Summary of Matrix Multiplication</a:t>
            </a:r>
            <a:endParaRPr lang="en-US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kij (&amp; ikj):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0.5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jki (&amp; kji):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2.0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latin typeface="Courier New" charset="0"/>
              </a:rPr>
              <a:t>for 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Matrix Multiply Performance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52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2600" y="1524000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6520" y="401955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/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6553200" y="2077411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400800" y="2475446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 smtClean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38488" y="6128195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413438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122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4837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4937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6814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572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105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5552801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c = (double *) </a:t>
            </a:r>
            <a:r>
              <a:rPr lang="en-US" sz="1400" dirty="0" err="1" smtClean="0">
                <a:latin typeface="Courier New" pitchFamily="49" charset="0"/>
              </a:rPr>
              <a:t>calloc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n;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c[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</a:rPr>
              <a:t>n+j</a:t>
            </a:r>
            <a:r>
              <a:rPr lang="en-US" sz="1400" dirty="0" smtClean="0">
                <a:latin typeface="Courier New" pitchFamily="49" charset="0"/>
              </a:rPr>
              <a:t>] </a:t>
            </a:r>
            <a:r>
              <a:rPr lang="en-US" sz="1400" dirty="0">
                <a:latin typeface="Courier New" pitchFamily="49" charset="0"/>
              </a:rPr>
              <a:t>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</a:t>
            </a:r>
            <a:r>
              <a:rPr lang="en-US" sz="1400" dirty="0" smtClean="0">
                <a:latin typeface="Courier New" pitchFamily="49" charset="0"/>
              </a:rPr>
              <a:t>k]*b[k*n + j];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First iteration:</a:t>
            </a:r>
          </a:p>
          <a:p>
            <a:pPr lvl="1"/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</a:t>
            </a:r>
            <a:r>
              <a:rPr lang="en-US" dirty="0" smtClean="0">
                <a:solidFill>
                  <a:srgbClr val="C00000"/>
                </a:solidFill>
              </a:rPr>
              <a:t>in cache: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(schematic)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Second iteration:</a:t>
            </a:r>
          </a:p>
          <a:p>
            <a:pPr lvl="1"/>
            <a:r>
              <a:rPr lang="en-US" dirty="0" smtClean="0"/>
              <a:t>Again:</a:t>
            </a:r>
            <a:br>
              <a:rPr lang="en-US" dirty="0" smtClean="0"/>
            </a:br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smtClean="0"/>
              <a:t>9n/8 * n</a:t>
            </a:r>
            <a:r>
              <a:rPr lang="en-US" baseline="30000" dirty="0" smtClean="0"/>
              <a:t>2</a:t>
            </a:r>
            <a:r>
              <a:rPr lang="en-US" dirty="0" smtClean="0"/>
              <a:t> = (9/8) * 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9532" y="1332469"/>
            <a:ext cx="7958668" cy="310597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c = (double *) </a:t>
            </a:r>
            <a:r>
              <a:rPr lang="en-US" sz="1400" dirty="0" err="1" smtClean="0">
                <a:latin typeface="Courier New" pitchFamily="49" charset="0"/>
              </a:rPr>
              <a:t>calloc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+=B)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		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     for (i1 =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 i1 &lt; </a:t>
            </a:r>
            <a:r>
              <a:rPr lang="en-US" sz="1400" dirty="0" err="1" smtClean="0">
                <a:latin typeface="Courier New" pitchFamily="49" charset="0"/>
              </a:rPr>
              <a:t>i+B</a:t>
            </a:r>
            <a:r>
              <a:rPr lang="en-US" sz="1400" dirty="0" smtClean="0">
                <a:latin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for (j1 = j; j1 &lt; </a:t>
            </a:r>
            <a:r>
              <a:rPr lang="en-US" sz="1400" dirty="0" err="1" smtClean="0">
                <a:latin typeface="Courier New" pitchFamily="49" charset="0"/>
              </a:rPr>
              <a:t>j+B</a:t>
            </a:r>
            <a:r>
              <a:rPr lang="en-US" sz="1400" dirty="0" smtClean="0">
                <a:latin typeface="Courier New" pitchFamily="49" charset="0"/>
              </a:rPr>
              <a:t>; j++)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    for (k1 = k; k1 &lt; </a:t>
            </a:r>
            <a:r>
              <a:rPr lang="en-US" sz="1400" dirty="0" err="1" smtClean="0">
                <a:latin typeface="Courier New" pitchFamily="49" charset="0"/>
              </a:rPr>
              <a:t>k+B</a:t>
            </a:r>
            <a:r>
              <a:rPr lang="en-US" sz="1400" dirty="0" smtClean="0">
                <a:latin typeface="Courier New" pitchFamily="49" charset="0"/>
              </a:rPr>
              <a:t>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                  c[i1*n+j1] </a:t>
            </a:r>
            <a:r>
              <a:rPr lang="en-US" sz="1400" dirty="0">
                <a:latin typeface="Courier New" pitchFamily="49" charset="0"/>
              </a:rPr>
              <a:t>+= </a:t>
            </a:r>
            <a:r>
              <a:rPr lang="en-US" sz="1400" dirty="0" smtClean="0">
                <a:latin typeface="Courier New" pitchFamily="49" charset="0"/>
              </a:rPr>
              <a:t>a[i1*n </a:t>
            </a:r>
            <a:r>
              <a:rPr lang="en-US" sz="1400" dirty="0">
                <a:latin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</a:rPr>
              <a:t>k1]*b[k1*n + j1];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47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4196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214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588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562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257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266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324600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rot="16200000" flipV="1">
            <a:off x="4378813" y="6132555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First (block) iteration: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/8 misses for each block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  <a:br>
              <a:rPr lang="en-US" dirty="0" smtClean="0"/>
            </a:br>
            <a:r>
              <a:rPr lang="en-US" dirty="0" smtClean="0"/>
              <a:t>(omitting matrix 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in cache</a:t>
            </a:r>
            <a:br>
              <a:rPr lang="en-US" dirty="0" smtClean="0"/>
            </a:br>
            <a:r>
              <a:rPr lang="en-US" dirty="0" smtClean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578604" y="5562441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5400000">
            <a:off x="7367522" y="6359989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29811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51840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>
            <a:stCxn id="72" idx="0"/>
          </p:cNvCxnSpPr>
          <p:nvPr/>
        </p:nvCxnSpPr>
        <p:spPr bwMode="auto">
          <a:xfrm rot="16200000" flipV="1">
            <a:off x="7680814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/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Second (block) iteration:</a:t>
            </a:r>
          </a:p>
          <a:p>
            <a:pPr lvl="1"/>
            <a:r>
              <a:rPr lang="en-US" dirty="0" smtClean="0"/>
              <a:t>Same as first iteration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err="1" smtClean="0"/>
              <a:t>nB</a:t>
            </a:r>
            <a:r>
              <a:rPr lang="en-US" dirty="0" smtClean="0"/>
              <a:t>/4 * (n/B)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578604" y="3742267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7604590" y="4522722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blocking: (9/8) * 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Blocking: 1/(4B) *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 largest possible block size B, but limit 3B</a:t>
            </a:r>
            <a:r>
              <a:rPr lang="en-US" baseline="30000" dirty="0" smtClean="0"/>
              <a:t>2</a:t>
            </a:r>
            <a:r>
              <a:rPr lang="en-US" dirty="0" smtClean="0"/>
              <a:t> &lt; C!</a:t>
            </a:r>
            <a:endParaRPr lang="en-US" sz="2000" b="0" dirty="0" smtClean="0"/>
          </a:p>
          <a:p>
            <a:endParaRPr lang="en-US" dirty="0" smtClean="0"/>
          </a:p>
          <a:p>
            <a:r>
              <a:rPr lang="en-US" dirty="0" smtClean="0"/>
              <a:t>Reason for dramatic difference:</a:t>
            </a:r>
          </a:p>
          <a:p>
            <a:pPr lvl="1"/>
            <a:r>
              <a:rPr lang="en-US" dirty="0" smtClean="0"/>
              <a:t>Matrix multiplication has inherent temporal locality:</a:t>
            </a:r>
          </a:p>
          <a:p>
            <a:pPr lvl="2"/>
            <a:r>
              <a:rPr lang="en-US" dirty="0" smtClean="0"/>
              <a:t>Input data: 3n</a:t>
            </a:r>
            <a:r>
              <a:rPr lang="en-US" baseline="30000" dirty="0" smtClean="0"/>
              <a:t>2</a:t>
            </a:r>
            <a:r>
              <a:rPr lang="en-US" dirty="0" smtClean="0"/>
              <a:t>, computation 2n</a:t>
            </a:r>
            <a:r>
              <a:rPr lang="en-US" baseline="30000" dirty="0" smtClean="0"/>
              <a:t>3</a:t>
            </a:r>
          </a:p>
          <a:p>
            <a:pPr lvl="2"/>
            <a:r>
              <a:rPr lang="en-US" dirty="0" smtClean="0"/>
              <a:t>Every array elements used O(n) times!</a:t>
            </a:r>
          </a:p>
          <a:p>
            <a:pPr lvl="1"/>
            <a:r>
              <a:rPr lang="en-US" dirty="0" smtClean="0"/>
              <a:t>But program has to be written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Observations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 can optimize for cache performance</a:t>
            </a:r>
          </a:p>
          <a:p>
            <a:pPr lvl="1"/>
            <a:r>
              <a:rPr lang="en-US" dirty="0"/>
              <a:t>How data structures are organized</a:t>
            </a:r>
          </a:p>
          <a:p>
            <a:pPr lvl="1"/>
            <a:r>
              <a:rPr lang="en-US" dirty="0"/>
              <a:t>How data are accessed</a:t>
            </a:r>
          </a:p>
          <a:p>
            <a:pPr lvl="2"/>
            <a:r>
              <a:rPr lang="en-US" dirty="0"/>
              <a:t>Nested loop structure</a:t>
            </a:r>
          </a:p>
          <a:p>
            <a:pPr lvl="2"/>
            <a:r>
              <a:rPr lang="en-US" dirty="0"/>
              <a:t>Blocking is a general technique</a:t>
            </a:r>
          </a:p>
          <a:p>
            <a:r>
              <a:rPr lang="en-US" dirty="0"/>
              <a:t>All systems favor “cache friendly code”</a:t>
            </a:r>
          </a:p>
          <a:p>
            <a:pPr lvl="1"/>
            <a:r>
              <a:rPr lang="en-US" dirty="0"/>
              <a:t>Getting absolute optimum performance is very platform specific</a:t>
            </a:r>
          </a:p>
          <a:p>
            <a:pPr lvl="2"/>
            <a:r>
              <a:rPr lang="en-US" dirty="0"/>
              <a:t>Cache sizes, line sizes, </a:t>
            </a:r>
            <a:r>
              <a:rPr lang="en-US" dirty="0" err="1"/>
              <a:t>associativities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get most of the advantage with generic code</a:t>
            </a:r>
          </a:p>
          <a:p>
            <a:pPr lvl="2"/>
            <a:r>
              <a:rPr lang="en-US" dirty="0"/>
              <a:t>Keep working set reasonably small (temporal locality)</a:t>
            </a:r>
          </a:p>
          <a:p>
            <a:pPr lvl="2"/>
            <a:r>
              <a:rPr lang="en-US" dirty="0"/>
              <a:t>Use small strides (spatial locality)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867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550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  <a:r>
              <a:rPr lang="en-US" dirty="0" smtClean="0">
                <a:latin typeface="Calibri" pitchFamily="34" charset="0"/>
              </a:rPr>
              <a:t>old line is evicted and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 Simulation</a:t>
            </a:r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M</a:t>
            </a:r>
            <a:r>
              <a:rPr lang="en-US" sz="2000" b="0" dirty="0">
                <a:latin typeface="Calibri"/>
                <a:cs typeface="Calibri"/>
              </a:rPr>
              <a:t>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S=4 sets, E=1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Address </a:t>
            </a:r>
            <a:r>
              <a:rPr lang="en-US" sz="2000" b="0" dirty="0">
                <a:latin typeface="Calibri"/>
                <a:cs typeface="Calibri"/>
              </a:rPr>
              <a:t>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Tag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Block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600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10020</TotalTime>
  <Words>4666</Words>
  <Application>Microsoft Macintosh PowerPoint</Application>
  <PresentationFormat>On-screen Show (4:3)</PresentationFormat>
  <Paragraphs>998</Paragraphs>
  <Slides>47</Slides>
  <Notes>33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template2007</vt:lpstr>
      <vt:lpstr>Cache Memories  15-213: Introduction to Computer Systems 10th Lecture, Sep. 23, 2010.</vt:lpstr>
      <vt:lpstr>Today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A Higher Level Example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A Higher Level Example</vt:lpstr>
      <vt:lpstr>What about writes?</vt:lpstr>
      <vt:lpstr>Intel Core i7 Cache Hierarchy</vt:lpstr>
      <vt:lpstr>Cache Performance Metrics</vt:lpstr>
      <vt:lpstr>Lets think about those numbers</vt:lpstr>
      <vt:lpstr>Writing Cache Friendly Code</vt:lpstr>
      <vt:lpstr>Today</vt:lpstr>
      <vt:lpstr>The Memory Mountain</vt:lpstr>
      <vt:lpstr>Memory Mountain Test Function</vt:lpstr>
      <vt:lpstr>The Memory Mountain</vt:lpstr>
      <vt:lpstr>The Memory Mountain</vt:lpstr>
      <vt:lpstr>The Memory Mountain</vt:lpstr>
      <vt:lpstr>Today</vt:lpstr>
      <vt:lpstr>Miss Rate Analysis for Matrix Multiply</vt:lpstr>
      <vt:lpstr>Matrix Multiplication Example</vt:lpstr>
      <vt:lpstr>Layout of C Arrays in Memory (review)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Summary</vt:lpstr>
      <vt:lpstr>Concluding Observations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462</cp:revision>
  <cp:lastPrinted>1999-09-20T15:19:18Z</cp:lastPrinted>
  <dcterms:created xsi:type="dcterms:W3CDTF">2011-01-05T22:56:27Z</dcterms:created>
  <dcterms:modified xsi:type="dcterms:W3CDTF">2011-01-05T22:58:30Z</dcterms:modified>
</cp:coreProperties>
</file>