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36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26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notesSlides/notesSlide1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notesSlides/notesSlide2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542" r:id="rId2"/>
    <p:sldId id="1202" r:id="rId3"/>
    <p:sldId id="1204" r:id="rId4"/>
    <p:sldId id="1205" r:id="rId5"/>
    <p:sldId id="1206" r:id="rId6"/>
    <p:sldId id="1207" r:id="rId7"/>
    <p:sldId id="1208" r:id="rId8"/>
    <p:sldId id="1209" r:id="rId9"/>
    <p:sldId id="1210" r:id="rId10"/>
    <p:sldId id="1211" r:id="rId11"/>
    <p:sldId id="1212" r:id="rId12"/>
    <p:sldId id="1213" r:id="rId13"/>
    <p:sldId id="1244" r:id="rId14"/>
    <p:sldId id="1240" r:id="rId15"/>
    <p:sldId id="1214" r:id="rId16"/>
    <p:sldId id="1216" r:id="rId17"/>
    <p:sldId id="1217" r:id="rId18"/>
    <p:sldId id="1218" r:id="rId19"/>
    <p:sldId id="1219" r:id="rId20"/>
    <p:sldId id="1243" r:id="rId21"/>
    <p:sldId id="1220" r:id="rId22"/>
    <p:sldId id="1221" r:id="rId23"/>
    <p:sldId id="1237" r:id="rId24"/>
    <p:sldId id="1238" r:id="rId25"/>
    <p:sldId id="1239" r:id="rId26"/>
    <p:sldId id="1225" r:id="rId27"/>
    <p:sldId id="1226" r:id="rId28"/>
    <p:sldId id="1227" r:id="rId29"/>
    <p:sldId id="1228" r:id="rId30"/>
    <p:sldId id="1229" r:id="rId31"/>
    <p:sldId id="1230" r:id="rId32"/>
    <p:sldId id="1231" r:id="rId33"/>
    <p:sldId id="1232" r:id="rId34"/>
    <p:sldId id="1233" r:id="rId35"/>
    <p:sldId id="1246" r:id="rId36"/>
    <p:sldId id="1235" r:id="rId37"/>
    <p:sldId id="1236" r:id="rId38"/>
  </p:sldIdLst>
  <p:sldSz cx="9144000" cy="6858000" type="screen4x3"/>
  <p:notesSz cx="7302500" cy="9586913"/>
  <p:custDataLst>
    <p:tags r:id="rId4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7F5CD"/>
    <a:srgbClr val="990000"/>
    <a:srgbClr val="D5F1CF"/>
    <a:srgbClr val="F1C7C7"/>
    <a:srgbClr val="E9E1C9"/>
    <a:srgbClr val="F6F5BD"/>
    <a:srgbClr val="DED8C4"/>
    <a:srgbClr val="E7DDBB"/>
    <a:srgbClr val="DDCE9F"/>
    <a:srgbClr val="E2A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584" autoAdjust="0"/>
    <p:restoredTop sz="94649" autoAdjust="0"/>
  </p:normalViewPr>
  <p:slideViewPr>
    <p:cSldViewPr snapToObjects="1">
      <p:cViewPr varScale="1">
        <p:scale>
          <a:sx n="99" d="100"/>
          <a:sy n="99" d="100"/>
        </p:scale>
        <p:origin x="-5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tags" Target="tags/tag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download.intel.com/design/processor/manuals/253665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Exceptional Control Flow: </a:t>
            </a:r>
            <a:br>
              <a:rPr lang="en-US" dirty="0" smtClean="0"/>
            </a:br>
            <a:r>
              <a:rPr lang="en-US" dirty="0" smtClean="0"/>
              <a:t>Exceptions and Processes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</a:t>
            </a:r>
            <a:r>
              <a:rPr lang="en-US" sz="2000" b="0" dirty="0" smtClean="0"/>
              <a:t>213: </a:t>
            </a:r>
            <a:r>
              <a:rPr lang="en-US" sz="2000" b="0" dirty="0" smtClean="0"/>
              <a:t>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12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Oct. 5, 2010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Randy Bryant and Dave O’Hallaron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auto">
          <a:xfrm>
            <a:off x="838200" y="3657600"/>
            <a:ext cx="48768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5527675" cy="573088"/>
          </a:xfrm>
          <a:noFill/>
          <a:ln/>
        </p:spPr>
        <p:txBody>
          <a:bodyPr/>
          <a:lstStyle/>
          <a:p>
            <a:r>
              <a:rPr lang="en-US" dirty="0"/>
              <a:t>Trap </a:t>
            </a:r>
            <a:r>
              <a:rPr lang="en-US" dirty="0" smtClean="0"/>
              <a:t>Example: Opening File</a:t>
            </a:r>
            <a:endParaRPr lang="en-US" dirty="0"/>
          </a:p>
        </p:txBody>
      </p:sp>
      <p:sp>
        <p:nvSpPr>
          <p:cNvPr id="48027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8366125" cy="5486400"/>
          </a:xfrm>
        </p:spPr>
        <p:txBody>
          <a:bodyPr/>
          <a:lstStyle/>
          <a:p>
            <a:r>
              <a:rPr lang="en-US" sz="2000" b="0" dirty="0" smtClean="0"/>
              <a:t>User calls: </a:t>
            </a:r>
            <a:r>
              <a:rPr lang="en-US" sz="2000" dirty="0">
                <a:latin typeface="Courier New" pitchFamily="49" charset="0"/>
              </a:rPr>
              <a:t>open(filename, options</a:t>
            </a:r>
            <a:r>
              <a:rPr lang="en-US" sz="2000" dirty="0" smtClean="0">
                <a:latin typeface="Courier New" pitchFamily="49" charset="0"/>
              </a:rPr>
              <a:t>)</a:t>
            </a:r>
            <a:endParaRPr lang="en-US" sz="2000" b="0" dirty="0"/>
          </a:p>
          <a:p>
            <a:r>
              <a:rPr lang="en-US" sz="2000" b="0" dirty="0"/>
              <a:t>Function </a:t>
            </a:r>
            <a:r>
              <a:rPr lang="en-US" sz="2000" dirty="0" smtClean="0">
                <a:latin typeface="Courier New" pitchFamily="49" charset="0"/>
              </a:rPr>
              <a:t>open</a:t>
            </a:r>
            <a:r>
              <a:rPr lang="en-US" sz="2000" b="0" dirty="0" smtClean="0"/>
              <a:t> executes </a:t>
            </a:r>
            <a:r>
              <a:rPr lang="en-US" sz="2000" b="0" dirty="0"/>
              <a:t>system call instruction </a:t>
            </a:r>
            <a:r>
              <a:rPr lang="en-US" sz="2000" dirty="0" err="1">
                <a:latin typeface="Courier New" pitchFamily="49" charset="0"/>
              </a:rPr>
              <a:t>int</a:t>
            </a:r>
            <a:endParaRPr lang="en-US" sz="2000" dirty="0">
              <a:latin typeface="Courier New" pitchFamily="49" charset="0"/>
            </a:endParaRPr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r>
              <a:rPr lang="en-US" sz="2000" b="0" dirty="0" smtClean="0"/>
              <a:t>OS </a:t>
            </a:r>
            <a:r>
              <a:rPr lang="en-US" sz="2000" b="0" dirty="0"/>
              <a:t>must find or create file, get it ready for reading or writing</a:t>
            </a:r>
          </a:p>
          <a:p>
            <a:r>
              <a:rPr lang="en-US" sz="2000" b="0" dirty="0"/>
              <a:t>Returns integer file descriptor</a:t>
            </a:r>
          </a:p>
        </p:txBody>
      </p:sp>
      <p:sp>
        <p:nvSpPr>
          <p:cNvPr id="480272" name="Text Box 16"/>
          <p:cNvSpPr txBox="1">
            <a:spLocks noChangeArrowheads="1"/>
          </p:cNvSpPr>
          <p:nvPr/>
        </p:nvSpPr>
        <p:spPr bwMode="auto">
          <a:xfrm>
            <a:off x="838200" y="2133600"/>
            <a:ext cx="6295699" cy="13398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0804d070 &lt;__libc_open&gt;: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. . .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804d082:	cd 80                	</a:t>
            </a:r>
            <a:r>
              <a:rPr lang="en-US" sz="1600" i="1">
                <a:latin typeface="Courier New" pitchFamily="49" charset="0"/>
              </a:rPr>
              <a:t>int</a:t>
            </a:r>
            <a:r>
              <a:rPr lang="en-US" sz="1600">
                <a:latin typeface="Courier New" pitchFamily="49" charset="0"/>
              </a:rPr>
              <a:t>    $0x80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804d084:	5b                   	pop    %ebx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. . .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939582" y="3657600"/>
            <a:ext cx="180438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Process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244757" y="3657600"/>
            <a:ext cx="536989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1753970" y="41798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760320" y="47847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4573370" y="47910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 flipV="1">
            <a:off x="1747620" y="4854575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1747620" y="4881562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2622332" y="4419600"/>
            <a:ext cx="107264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4603532" y="4876800"/>
            <a:ext cx="1219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open file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2622332" y="5186362"/>
            <a:ext cx="853165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returns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1327763" y="4553113"/>
            <a:ext cx="38016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int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1239534" y="4758472"/>
            <a:ext cx="46839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smtClean="0">
                <a:latin typeface="Calibri" pitchFamily="34" charset="0"/>
              </a:rPr>
              <a:t>pop</a:t>
            </a:r>
            <a:endParaRPr lang="en-US" sz="1400" b="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914400" y="3048000"/>
            <a:ext cx="57150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652" y="587375"/>
            <a:ext cx="7893050" cy="555625"/>
          </a:xfrm>
          <a:noFill/>
          <a:ln/>
        </p:spPr>
        <p:txBody>
          <a:bodyPr/>
          <a:lstStyle/>
          <a:p>
            <a:r>
              <a:rPr lang="en-US" dirty="0"/>
              <a:t>Fault </a:t>
            </a:r>
            <a:r>
              <a:rPr lang="en-US" dirty="0" smtClean="0"/>
              <a:t>Example: Page Fault</a:t>
            </a:r>
            <a:endParaRPr lang="en-US" dirty="0"/>
          </a:p>
        </p:txBody>
      </p:sp>
      <p:sp>
        <p:nvSpPr>
          <p:cNvPr id="4812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3124200"/>
          </a:xfrm>
        </p:spPr>
        <p:txBody>
          <a:bodyPr/>
          <a:lstStyle/>
          <a:p>
            <a:r>
              <a:rPr lang="en-US" sz="2000" b="0" dirty="0" smtClean="0"/>
              <a:t>User </a:t>
            </a:r>
            <a:r>
              <a:rPr lang="en-US" sz="2000" b="0" dirty="0"/>
              <a:t>writes to memory location</a:t>
            </a:r>
          </a:p>
          <a:p>
            <a:r>
              <a:rPr lang="en-US" sz="2000" b="0" dirty="0"/>
              <a:t>That portion (page) of user’s memory 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is </a:t>
            </a:r>
            <a:r>
              <a:rPr lang="en-US" sz="2000" b="0" dirty="0"/>
              <a:t>currently on disk</a:t>
            </a:r>
          </a:p>
          <a:p>
            <a:endParaRPr lang="en-US" sz="2200" b="0" dirty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000" b="0" dirty="0" smtClean="0"/>
          </a:p>
          <a:p>
            <a:r>
              <a:rPr lang="en-US" sz="2000" b="0" dirty="0" smtClean="0"/>
              <a:t>Page </a:t>
            </a:r>
            <a:r>
              <a:rPr lang="en-US" sz="2000" b="0" dirty="0"/>
              <a:t>handler must load page into physical memory</a:t>
            </a:r>
          </a:p>
          <a:p>
            <a:r>
              <a:rPr lang="en-US" sz="2000" b="0" dirty="0"/>
              <a:t>Returns to faulting instruction</a:t>
            </a:r>
          </a:p>
          <a:p>
            <a:r>
              <a:rPr lang="en-US" sz="2000" b="0" dirty="0"/>
              <a:t>Successful on second try</a:t>
            </a:r>
          </a:p>
        </p:txBody>
      </p:sp>
      <p:sp>
        <p:nvSpPr>
          <p:cNvPr id="481298" name="Text Box 18"/>
          <p:cNvSpPr txBox="1">
            <a:spLocks noChangeArrowheads="1"/>
          </p:cNvSpPr>
          <p:nvPr/>
        </p:nvSpPr>
        <p:spPr bwMode="auto">
          <a:xfrm>
            <a:off x="6113354" y="1022350"/>
            <a:ext cx="2165350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a[1000];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main ()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a[500] = 13;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81299" name="Text Box 19"/>
          <p:cNvSpPr txBox="1">
            <a:spLocks noChangeArrowheads="1"/>
          </p:cNvSpPr>
          <p:nvPr/>
        </p:nvSpPr>
        <p:spPr bwMode="auto">
          <a:xfrm>
            <a:off x="914400" y="2488982"/>
            <a:ext cx="7348538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80483b7:	c7 05 10 9d 04 08 0d 	movl   $0xd,0x8049d10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990600" y="3100551"/>
            <a:ext cx="180438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Process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295775" y="3100551"/>
            <a:ext cx="536989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1804988" y="3622838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1811338" y="4227676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4624388" y="4234026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 flipV="1">
            <a:off x="1798637" y="4234026"/>
            <a:ext cx="28321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1798638" y="4324513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2277364" y="3862551"/>
            <a:ext cx="214223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exception: page fault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4654550" y="4206766"/>
            <a:ext cx="197485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Create page and </a:t>
            </a:r>
          </a:p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load into memory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2673350" y="4548351"/>
            <a:ext cx="853165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returns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1250732" y="4062249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686800" cy="555625"/>
          </a:xfrm>
          <a:noFill/>
          <a:ln/>
        </p:spPr>
        <p:txBody>
          <a:bodyPr/>
          <a:lstStyle/>
          <a:p>
            <a:r>
              <a:rPr lang="en-US" dirty="0"/>
              <a:t>Fault </a:t>
            </a:r>
            <a:r>
              <a:rPr lang="en-US" dirty="0" smtClean="0"/>
              <a:t>Example: Invalid Memory Reference</a:t>
            </a:r>
            <a:endParaRPr lang="en-US" dirty="0"/>
          </a:p>
        </p:txBody>
      </p:sp>
      <p:sp>
        <p:nvSpPr>
          <p:cNvPr id="482318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517634" y="5525815"/>
            <a:ext cx="6705600" cy="1255985"/>
          </a:xfrm>
        </p:spPr>
        <p:txBody>
          <a:bodyPr/>
          <a:lstStyle/>
          <a:p>
            <a:r>
              <a:rPr lang="en-US" sz="2000" b="0" dirty="0" smtClean="0"/>
              <a:t>Page </a:t>
            </a:r>
            <a:r>
              <a:rPr lang="en-US" sz="2000" b="0" dirty="0"/>
              <a:t>handler detects invalid address</a:t>
            </a:r>
          </a:p>
          <a:p>
            <a:r>
              <a:rPr lang="en-US" sz="2000" b="0" dirty="0"/>
              <a:t>Sends </a:t>
            </a:r>
            <a:r>
              <a:rPr lang="en-US" sz="2000" dirty="0">
                <a:latin typeface="Courier New" pitchFamily="49" charset="0"/>
              </a:rPr>
              <a:t>SIGSEGV</a:t>
            </a:r>
            <a:r>
              <a:rPr lang="en-US" sz="2000" b="0" dirty="0"/>
              <a:t> signal to user process</a:t>
            </a:r>
          </a:p>
          <a:p>
            <a:r>
              <a:rPr lang="en-US" sz="2000" b="0" dirty="0"/>
              <a:t>User process exits with “segmentation fault”</a:t>
            </a:r>
          </a:p>
        </p:txBody>
      </p:sp>
      <p:sp>
        <p:nvSpPr>
          <p:cNvPr id="482319" name="Text Box 15"/>
          <p:cNvSpPr txBox="1">
            <a:spLocks noChangeArrowheads="1"/>
          </p:cNvSpPr>
          <p:nvPr/>
        </p:nvSpPr>
        <p:spPr bwMode="auto">
          <a:xfrm>
            <a:off x="959068" y="1219200"/>
            <a:ext cx="2287588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 a[1000];</a:t>
            </a:r>
          </a:p>
          <a:p>
            <a:r>
              <a:rPr lang="en-US" sz="1600" dirty="0" err="1">
                <a:latin typeface="Courier New" pitchFamily="49" charset="0"/>
              </a:rPr>
              <a:t>main ()</a:t>
            </a:r>
          </a:p>
          <a:p>
            <a:r>
              <a:rPr lang="en-US" sz="1600" dirty="0" err="1">
                <a:latin typeface="Courier New" pitchFamily="49" charset="0"/>
              </a:rPr>
              <a:t>{</a:t>
            </a:r>
          </a:p>
          <a:p>
            <a:r>
              <a:rPr lang="en-US" sz="1600" dirty="0" err="1">
                <a:latin typeface="Courier New" pitchFamily="49" charset="0"/>
              </a:rPr>
              <a:t>    a[5000] = 13;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  <p:sp>
        <p:nvSpPr>
          <p:cNvPr id="482320" name="Text Box 16"/>
          <p:cNvSpPr txBox="1">
            <a:spLocks noChangeArrowheads="1"/>
          </p:cNvSpPr>
          <p:nvPr/>
        </p:nvSpPr>
        <p:spPr bwMode="auto">
          <a:xfrm>
            <a:off x="959068" y="2667000"/>
            <a:ext cx="739337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 80483b7:	c7 05 60 e3 04 08 0d 	movl   $0xd,0x804e360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959068" y="3276600"/>
            <a:ext cx="7270532" cy="20574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60450" y="3276600"/>
            <a:ext cx="180438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Process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365625" y="3276600"/>
            <a:ext cx="536989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1874838" y="37988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1881188" y="44037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4694238" y="44100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2277364" y="4038600"/>
            <a:ext cx="214223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exception: page fault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4724400" y="4495800"/>
            <a:ext cx="22860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detect invalid address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1319049" y="4240574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708634" y="5005551"/>
            <a:ext cx="17683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6477000" y="4814841"/>
            <a:ext cx="1600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signal process</a:t>
            </a:r>
            <a:endParaRPr lang="en-US" sz="1800" b="0" i="1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18" grpId="0" build="p"/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6" grpId="0"/>
      <p:bldP spid="27" grpId="0"/>
      <p:bldP spid="29" grpId="0"/>
      <p:bldP spid="31" grpId="0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Table IA32 (Excerpt)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47800" y="1640840"/>
          <a:ext cx="7086600" cy="29667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362200"/>
                <a:gridCol w="25908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Exception</a:t>
                      </a:r>
                      <a:r>
                        <a:rPr lang="en-US" i="1" baseline="0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 Number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Description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Exception Class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Divide error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Fault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13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General protection fault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Fault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14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Page fault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Fault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18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Machine check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Abort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32-127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OS-defined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Interrupt or trap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128 (0x80)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System call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Trap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129-255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OS-defined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Interrupt or trap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85800" y="541020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Check Table 6-1:</a:t>
            </a:r>
            <a:endParaRPr lang="en-US" sz="1800" dirty="0" smtClean="0">
              <a:latin typeface="Calibri" pitchFamily="34" charset="0"/>
              <a:hlinkClick r:id="rId2"/>
            </a:endParaRPr>
          </a:p>
          <a:p>
            <a:r>
              <a:rPr lang="en-US" sz="1800" dirty="0" smtClean="0">
                <a:latin typeface="Calibri" pitchFamily="34" charset="0"/>
                <a:hlinkClick r:id="rId2"/>
              </a:rPr>
              <a:t>http://download.intel.com/design/processor/manuals/253665.pdf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Exceptional Control Flow</a:t>
            </a:r>
          </a:p>
          <a:p>
            <a:r>
              <a:rPr lang="en-US" dirty="0" smtClean="0"/>
              <a:t>Processes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149" y="457200"/>
            <a:ext cx="5245100" cy="573088"/>
          </a:xfrm>
        </p:spPr>
        <p:txBody>
          <a:bodyPr/>
          <a:lstStyle/>
          <a:p>
            <a:r>
              <a:rPr lang="en-US"/>
              <a:t>Processes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143000"/>
            <a:ext cx="8624887" cy="5530850"/>
          </a:xfrm>
        </p:spPr>
        <p:txBody>
          <a:bodyPr/>
          <a:lstStyle/>
          <a:p>
            <a:r>
              <a:rPr lang="en-US" dirty="0"/>
              <a:t>Definition: A </a:t>
            </a:r>
            <a:r>
              <a:rPr lang="en-US" i="1" dirty="0">
                <a:solidFill>
                  <a:srgbClr val="C00000"/>
                </a:solidFill>
              </a:rPr>
              <a:t>process</a:t>
            </a:r>
            <a:r>
              <a:rPr lang="en-US" dirty="0"/>
              <a:t> is an instance of a running program.</a:t>
            </a:r>
          </a:p>
          <a:p>
            <a:pPr lvl="1"/>
            <a:r>
              <a:rPr lang="en-US" dirty="0"/>
              <a:t>One of the most profound ideas in computer </a:t>
            </a:r>
            <a:r>
              <a:rPr lang="en-US" dirty="0" smtClean="0"/>
              <a:t>science</a:t>
            </a:r>
            <a:endParaRPr lang="en-US" dirty="0"/>
          </a:p>
          <a:p>
            <a:pPr lvl="1"/>
            <a:r>
              <a:rPr lang="en-US" dirty="0"/>
              <a:t>Not the same as “program” or “processor”</a:t>
            </a:r>
          </a:p>
          <a:p>
            <a:endParaRPr lang="en-US" dirty="0" smtClean="0"/>
          </a:p>
          <a:p>
            <a:r>
              <a:rPr lang="en-US" dirty="0" smtClean="0"/>
              <a:t>Process </a:t>
            </a:r>
            <a:r>
              <a:rPr lang="en-US" dirty="0"/>
              <a:t>provides each program with two key abstractions:</a:t>
            </a:r>
          </a:p>
          <a:p>
            <a:pPr lvl="1"/>
            <a:r>
              <a:rPr lang="en-US" dirty="0"/>
              <a:t>Logical control flow</a:t>
            </a:r>
          </a:p>
          <a:p>
            <a:pPr lvl="2"/>
            <a:r>
              <a:rPr lang="en-US" dirty="0"/>
              <a:t>Each program seems to have exclusive use of the </a:t>
            </a:r>
            <a:r>
              <a:rPr lang="en-US" dirty="0" smtClean="0"/>
              <a:t>CPU</a:t>
            </a:r>
            <a:endParaRPr lang="en-US" dirty="0"/>
          </a:p>
          <a:p>
            <a:pPr lvl="1"/>
            <a:r>
              <a:rPr lang="en-US" dirty="0"/>
              <a:t>Private </a:t>
            </a:r>
            <a:r>
              <a:rPr lang="en-US" dirty="0" smtClean="0"/>
              <a:t>virtual address </a:t>
            </a:r>
            <a:r>
              <a:rPr lang="en-US" dirty="0"/>
              <a:t>space</a:t>
            </a:r>
          </a:p>
          <a:p>
            <a:pPr lvl="2"/>
            <a:r>
              <a:rPr lang="en-US" dirty="0"/>
              <a:t>Each program seems to have exclusive use of main </a:t>
            </a:r>
            <a:r>
              <a:rPr lang="en-US" dirty="0" smtClean="0"/>
              <a:t>memory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are these Illusions maintained?</a:t>
            </a:r>
          </a:p>
          <a:p>
            <a:pPr lvl="1"/>
            <a:r>
              <a:rPr lang="en-US" dirty="0"/>
              <a:t>Process executions interleaved (multitasking</a:t>
            </a:r>
            <a:r>
              <a:rPr lang="en-US" dirty="0" smtClean="0"/>
              <a:t>) or run on separate cores</a:t>
            </a:r>
            <a:endParaRPr lang="en-US" dirty="0"/>
          </a:p>
          <a:p>
            <a:pPr lvl="1"/>
            <a:r>
              <a:rPr lang="en-US" dirty="0"/>
              <a:t>Address spaces managed by virtual memory system</a:t>
            </a:r>
          </a:p>
          <a:p>
            <a:pPr lvl="2"/>
            <a:r>
              <a:rPr lang="en-US" dirty="0" smtClean="0"/>
              <a:t>we’ll </a:t>
            </a:r>
            <a:r>
              <a:rPr lang="en-US" dirty="0"/>
              <a:t>talk about this in a couple of </a:t>
            </a:r>
            <a:r>
              <a:rPr lang="en-US" dirty="0" smtClean="0"/>
              <a:t>weeks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2"/>
            <a:ext cx="6070600" cy="573088"/>
          </a:xfrm>
        </p:spPr>
        <p:txBody>
          <a:bodyPr/>
          <a:lstStyle/>
          <a:p>
            <a:r>
              <a:rPr lang="en-US"/>
              <a:t>Concurrent Processes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1219200"/>
            <a:ext cx="7896225" cy="2590800"/>
          </a:xfrm>
        </p:spPr>
        <p:txBody>
          <a:bodyPr/>
          <a:lstStyle/>
          <a:p>
            <a:r>
              <a:rPr lang="en-US" dirty="0"/>
              <a:t>Two processes </a:t>
            </a:r>
            <a:r>
              <a:rPr lang="en-US" i="1" dirty="0"/>
              <a:t>run </a:t>
            </a:r>
            <a:r>
              <a:rPr lang="en-US" i="1" dirty="0">
                <a:solidFill>
                  <a:srgbClr val="C00000"/>
                </a:solidFill>
              </a:rPr>
              <a:t>concurrently</a:t>
            </a:r>
            <a:r>
              <a:rPr lang="en-US" dirty="0"/>
              <a:t> (</a:t>
            </a:r>
            <a:r>
              <a:rPr lang="en-US" i="1" dirty="0"/>
              <a:t>are concurrent)</a:t>
            </a:r>
            <a:r>
              <a:rPr lang="en-US" dirty="0"/>
              <a:t> if their flows overlap in time</a:t>
            </a:r>
          </a:p>
          <a:p>
            <a:r>
              <a:rPr lang="en-US" dirty="0"/>
              <a:t>Otherwise, they are </a:t>
            </a:r>
            <a:r>
              <a:rPr lang="en-US" i="1" dirty="0" smtClean="0">
                <a:solidFill>
                  <a:srgbClr val="C00000"/>
                </a:solidFill>
              </a:rPr>
              <a:t>sequential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/>
              <a:t>Examples (running on single core):</a:t>
            </a:r>
            <a:endParaRPr lang="en-US" dirty="0"/>
          </a:p>
          <a:p>
            <a:pPr lvl="1"/>
            <a:r>
              <a:rPr lang="en-US" dirty="0"/>
              <a:t>Concurrent: A &amp; B, A &amp; C</a:t>
            </a:r>
          </a:p>
          <a:p>
            <a:pPr lvl="1"/>
            <a:r>
              <a:rPr lang="en-US" dirty="0"/>
              <a:t>Sequential: B &amp; 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85383" name="Line 7"/>
          <p:cNvSpPr>
            <a:spLocks noChangeShapeType="1"/>
          </p:cNvSpPr>
          <p:nvPr/>
        </p:nvSpPr>
        <p:spPr bwMode="auto">
          <a:xfrm>
            <a:off x="3124200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4" name="Text Box 8"/>
          <p:cNvSpPr txBox="1">
            <a:spLocks noChangeArrowheads="1"/>
          </p:cNvSpPr>
          <p:nvPr/>
        </p:nvSpPr>
        <p:spPr bwMode="auto">
          <a:xfrm>
            <a:off x="2622332" y="3962400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5385" name="Text Box 9"/>
          <p:cNvSpPr txBox="1">
            <a:spLocks noChangeArrowheads="1"/>
          </p:cNvSpPr>
          <p:nvPr/>
        </p:nvSpPr>
        <p:spPr bwMode="auto">
          <a:xfrm>
            <a:off x="4146332" y="39624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5386" name="Text Box 10"/>
          <p:cNvSpPr txBox="1">
            <a:spLocks noChangeArrowheads="1"/>
          </p:cNvSpPr>
          <p:nvPr/>
        </p:nvSpPr>
        <p:spPr bwMode="auto">
          <a:xfrm>
            <a:off x="5670332" y="3962400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485387" name="Line 11"/>
          <p:cNvSpPr>
            <a:spLocks noChangeShapeType="1"/>
          </p:cNvSpPr>
          <p:nvPr/>
        </p:nvSpPr>
        <p:spPr bwMode="auto">
          <a:xfrm>
            <a:off x="46482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8" name="Line 12"/>
          <p:cNvSpPr>
            <a:spLocks noChangeShapeType="1"/>
          </p:cNvSpPr>
          <p:nvPr/>
        </p:nvSpPr>
        <p:spPr bwMode="auto">
          <a:xfrm>
            <a:off x="61722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9" name="Line 13"/>
          <p:cNvSpPr>
            <a:spLocks noChangeShapeType="1"/>
          </p:cNvSpPr>
          <p:nvPr/>
        </p:nvSpPr>
        <p:spPr bwMode="auto">
          <a:xfrm>
            <a:off x="3124200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0" name="Line 14"/>
          <p:cNvSpPr>
            <a:spLocks noChangeShapeType="1"/>
          </p:cNvSpPr>
          <p:nvPr/>
        </p:nvSpPr>
        <p:spPr bwMode="auto">
          <a:xfrm>
            <a:off x="6172200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1" name="Line 15"/>
          <p:cNvSpPr>
            <a:spLocks noChangeShapeType="1"/>
          </p:cNvSpPr>
          <p:nvPr/>
        </p:nvSpPr>
        <p:spPr bwMode="auto">
          <a:xfrm>
            <a:off x="2667000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2" name="Line 16"/>
          <p:cNvSpPr>
            <a:spLocks noChangeShapeType="1"/>
          </p:cNvSpPr>
          <p:nvPr/>
        </p:nvSpPr>
        <p:spPr bwMode="auto">
          <a:xfrm>
            <a:off x="2667000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3" name="Line 17"/>
          <p:cNvSpPr>
            <a:spLocks noChangeShapeType="1"/>
          </p:cNvSpPr>
          <p:nvPr/>
        </p:nvSpPr>
        <p:spPr bwMode="auto">
          <a:xfrm>
            <a:off x="2667000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4" name="Line 18"/>
          <p:cNvSpPr>
            <a:spLocks noChangeShapeType="1"/>
          </p:cNvSpPr>
          <p:nvPr/>
        </p:nvSpPr>
        <p:spPr bwMode="auto">
          <a:xfrm>
            <a:off x="2667000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5" name="Line 19"/>
          <p:cNvSpPr>
            <a:spLocks noChangeShapeType="1"/>
          </p:cNvSpPr>
          <p:nvPr/>
        </p:nvSpPr>
        <p:spPr bwMode="auto">
          <a:xfrm>
            <a:off x="2667000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Text Box 1031"/>
          <p:cNvSpPr txBox="1">
            <a:spLocks noChangeArrowheads="1"/>
          </p:cNvSpPr>
          <p:nvPr/>
        </p:nvSpPr>
        <p:spPr bwMode="auto">
          <a:xfrm>
            <a:off x="1010947" y="48723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1" name="Down Arrow 20"/>
          <p:cNvSpPr/>
          <p:nvPr/>
        </p:nvSpPr>
        <p:spPr bwMode="auto">
          <a:xfrm>
            <a:off x="1752600" y="44958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3" grpId="0" animBg="1"/>
      <p:bldP spid="485384" grpId="0"/>
      <p:bldP spid="485385" grpId="0"/>
      <p:bldP spid="485386" grpId="0"/>
      <p:bldP spid="485387" grpId="0" animBg="1"/>
      <p:bldP spid="485388" grpId="0" animBg="1"/>
      <p:bldP spid="485389" grpId="0" animBg="1"/>
      <p:bldP spid="485390" grpId="0" animBg="1"/>
      <p:bldP spid="485391" grpId="0" animBg="1"/>
      <p:bldP spid="485392" grpId="0" animBg="1"/>
      <p:bldP spid="485393" grpId="0" animBg="1"/>
      <p:bldP spid="485394" grpId="0" animBg="1"/>
      <p:bldP spid="485395" grpId="0" animBg="1"/>
      <p:bldP spid="20" grpId="0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458200" cy="573088"/>
          </a:xfrm>
        </p:spPr>
        <p:txBody>
          <a:bodyPr/>
          <a:lstStyle/>
          <a:p>
            <a:r>
              <a:rPr lang="en-US"/>
              <a:t>User View of Concurrent Processes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031" y="1285875"/>
            <a:ext cx="7896225" cy="1990725"/>
          </a:xfrm>
        </p:spPr>
        <p:txBody>
          <a:bodyPr/>
          <a:lstStyle/>
          <a:p>
            <a:r>
              <a:rPr lang="en-US" dirty="0"/>
              <a:t>Control flows for concurrent processes are physically disjoint in </a:t>
            </a:r>
            <a:r>
              <a:rPr lang="en-US" dirty="0" smtClean="0"/>
              <a:t>time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we can think of concurrent processes are running in parallel with each </a:t>
            </a:r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1219200" y="431165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486406" name="Line 6"/>
          <p:cNvSpPr>
            <a:spLocks noChangeShapeType="1"/>
          </p:cNvSpPr>
          <p:nvPr/>
        </p:nvSpPr>
        <p:spPr bwMode="auto">
          <a:xfrm>
            <a:off x="3276600" y="4191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07" name="Text Box 7"/>
          <p:cNvSpPr txBox="1">
            <a:spLocks noChangeArrowheads="1"/>
          </p:cNvSpPr>
          <p:nvPr/>
        </p:nvSpPr>
        <p:spPr bwMode="auto">
          <a:xfrm>
            <a:off x="2709863" y="3810000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6408" name="Text Box 8"/>
          <p:cNvSpPr txBox="1">
            <a:spLocks noChangeArrowheads="1"/>
          </p:cNvSpPr>
          <p:nvPr/>
        </p:nvSpPr>
        <p:spPr bwMode="auto">
          <a:xfrm>
            <a:off x="4233863" y="38100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6409" name="Text Box 9"/>
          <p:cNvSpPr txBox="1">
            <a:spLocks noChangeArrowheads="1"/>
          </p:cNvSpPr>
          <p:nvPr/>
        </p:nvSpPr>
        <p:spPr bwMode="auto">
          <a:xfrm>
            <a:off x="5757863" y="3810000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486410" name="Line 10"/>
          <p:cNvSpPr>
            <a:spLocks noChangeShapeType="1"/>
          </p:cNvSpPr>
          <p:nvPr/>
        </p:nvSpPr>
        <p:spPr bwMode="auto">
          <a:xfrm>
            <a:off x="4800600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1" name="Line 11"/>
          <p:cNvSpPr>
            <a:spLocks noChangeShapeType="1"/>
          </p:cNvSpPr>
          <p:nvPr/>
        </p:nvSpPr>
        <p:spPr bwMode="auto">
          <a:xfrm>
            <a:off x="63246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2" name="Line 12"/>
          <p:cNvSpPr>
            <a:spLocks noChangeShapeType="1"/>
          </p:cNvSpPr>
          <p:nvPr/>
        </p:nvSpPr>
        <p:spPr bwMode="auto">
          <a:xfrm>
            <a:off x="3276600" y="4495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3" name="Line 13"/>
          <p:cNvSpPr>
            <a:spLocks noChangeShapeType="1"/>
          </p:cNvSpPr>
          <p:nvPr/>
        </p:nvSpPr>
        <p:spPr bwMode="auto">
          <a:xfrm>
            <a:off x="2819400" y="4191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>
            <a:off x="2819400" y="4800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5" name="Line 15"/>
          <p:cNvSpPr>
            <a:spLocks noChangeShapeType="1"/>
          </p:cNvSpPr>
          <p:nvPr/>
        </p:nvSpPr>
        <p:spPr bwMode="auto">
          <a:xfrm>
            <a:off x="63246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6" name="Line 16"/>
          <p:cNvSpPr>
            <a:spLocks noChangeShapeType="1"/>
          </p:cNvSpPr>
          <p:nvPr/>
        </p:nvSpPr>
        <p:spPr bwMode="auto">
          <a:xfrm>
            <a:off x="2819400" y="4343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7" name="Line 17"/>
          <p:cNvSpPr>
            <a:spLocks noChangeShapeType="1"/>
          </p:cNvSpPr>
          <p:nvPr/>
        </p:nvSpPr>
        <p:spPr bwMode="auto">
          <a:xfrm>
            <a:off x="2819400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1981200" y="4000500"/>
            <a:ext cx="457200" cy="1257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2120444" y="54852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120444" y="50598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120444" y="59107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20444" y="46284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120444" y="4203016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0088" y="387578"/>
            <a:ext cx="5842000" cy="573088"/>
          </a:xfrm>
        </p:spPr>
        <p:txBody>
          <a:bodyPr/>
          <a:lstStyle/>
          <a:p>
            <a:r>
              <a:rPr lang="en-US"/>
              <a:t>Context Switching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4900"/>
            <a:ext cx="8294687" cy="2552700"/>
          </a:xfrm>
        </p:spPr>
        <p:txBody>
          <a:bodyPr/>
          <a:lstStyle/>
          <a:p>
            <a:r>
              <a:rPr lang="en-US" dirty="0"/>
              <a:t>Processes are managed by a shared chunk of OS code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called </a:t>
            </a:r>
            <a:r>
              <a:rPr lang="en-US" dirty="0"/>
              <a:t>the </a:t>
            </a:r>
            <a:r>
              <a:rPr lang="en-US" i="1" dirty="0">
                <a:solidFill>
                  <a:srgbClr val="C00000"/>
                </a:solidFill>
              </a:rPr>
              <a:t>kernel</a:t>
            </a:r>
          </a:p>
          <a:p>
            <a:pPr lvl="1"/>
            <a:r>
              <a:rPr lang="en-US" dirty="0"/>
              <a:t>Important: the kernel is not a separate process, but rather runs as part of some user process</a:t>
            </a:r>
          </a:p>
          <a:p>
            <a:r>
              <a:rPr lang="en-US" dirty="0"/>
              <a:t>Control flow passes from one process to another via a </a:t>
            </a:r>
            <a:r>
              <a:rPr lang="en-US" i="1" dirty="0">
                <a:solidFill>
                  <a:srgbClr val="C00000"/>
                </a:solidFill>
              </a:rPr>
              <a:t>context </a:t>
            </a:r>
            <a:r>
              <a:rPr lang="en-US" i="1" dirty="0" smtClean="0">
                <a:solidFill>
                  <a:srgbClr val="C00000"/>
                </a:solidFill>
              </a:rPr>
              <a:t>switch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2342466" y="35814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3865458" y="35814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B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87430" name="Line 6"/>
          <p:cNvSpPr>
            <a:spLocks noChangeShapeType="1"/>
          </p:cNvSpPr>
          <p:nvPr/>
        </p:nvSpPr>
        <p:spPr bwMode="auto">
          <a:xfrm flipH="1">
            <a:off x="2895600" y="4206200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7435" name="Line 11"/>
          <p:cNvSpPr>
            <a:spLocks noChangeShapeType="1"/>
          </p:cNvSpPr>
          <p:nvPr/>
        </p:nvSpPr>
        <p:spPr bwMode="auto">
          <a:xfrm flipH="1">
            <a:off x="3721100" y="3581400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7436" name="Text Box 12"/>
          <p:cNvSpPr txBox="1">
            <a:spLocks noChangeArrowheads="1"/>
          </p:cNvSpPr>
          <p:nvPr/>
        </p:nvSpPr>
        <p:spPr bwMode="auto">
          <a:xfrm>
            <a:off x="5422900" y="426720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37" name="Text Box 13"/>
          <p:cNvSpPr txBox="1">
            <a:spLocks noChangeArrowheads="1"/>
          </p:cNvSpPr>
          <p:nvPr/>
        </p:nvSpPr>
        <p:spPr bwMode="auto">
          <a:xfrm>
            <a:off x="5422900" y="46815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87438" name="Text Box 14"/>
          <p:cNvSpPr txBox="1">
            <a:spLocks noChangeArrowheads="1"/>
          </p:cNvSpPr>
          <p:nvPr/>
        </p:nvSpPr>
        <p:spPr bwMode="auto">
          <a:xfrm>
            <a:off x="5422900" y="5094288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39" name="Text Box 15"/>
          <p:cNvSpPr txBox="1">
            <a:spLocks noChangeArrowheads="1"/>
          </p:cNvSpPr>
          <p:nvPr/>
        </p:nvSpPr>
        <p:spPr bwMode="auto">
          <a:xfrm>
            <a:off x="5405438" y="55308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87440" name="Text Box 16"/>
          <p:cNvSpPr txBox="1">
            <a:spLocks noChangeArrowheads="1"/>
          </p:cNvSpPr>
          <p:nvPr/>
        </p:nvSpPr>
        <p:spPr bwMode="auto">
          <a:xfrm>
            <a:off x="5422900" y="598805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51" name="AutoShape 27"/>
          <p:cNvSpPr>
            <a:spLocks/>
          </p:cNvSpPr>
          <p:nvPr/>
        </p:nvSpPr>
        <p:spPr bwMode="auto">
          <a:xfrm>
            <a:off x="6858000" y="46273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2" name="Text Box 28"/>
          <p:cNvSpPr txBox="1">
            <a:spLocks noChangeArrowheads="1"/>
          </p:cNvSpPr>
          <p:nvPr/>
        </p:nvSpPr>
        <p:spPr bwMode="auto">
          <a:xfrm>
            <a:off x="6937375" y="46485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87453" name="AutoShape 29"/>
          <p:cNvSpPr>
            <a:spLocks/>
          </p:cNvSpPr>
          <p:nvPr/>
        </p:nvSpPr>
        <p:spPr bwMode="auto">
          <a:xfrm>
            <a:off x="6858000" y="54968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4" name="Text Box 30"/>
          <p:cNvSpPr txBox="1">
            <a:spLocks noChangeArrowheads="1"/>
          </p:cNvSpPr>
          <p:nvPr/>
        </p:nvSpPr>
        <p:spPr bwMode="auto">
          <a:xfrm>
            <a:off x="6937375" y="55180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33400" y="495300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32" name="Down Arrow 31"/>
          <p:cNvSpPr/>
          <p:nvPr/>
        </p:nvSpPr>
        <p:spPr bwMode="auto">
          <a:xfrm>
            <a:off x="1295400" y="4152900"/>
            <a:ext cx="457200" cy="2400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H="1">
            <a:off x="2889250" y="59039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 flipH="1">
            <a:off x="4489450" y="50657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>
            <a:stCxn id="487430" idx="1"/>
            <a:endCxn id="39" idx="0"/>
          </p:cNvCxnSpPr>
          <p:nvPr/>
        </p:nvCxnSpPr>
        <p:spPr bwMode="auto">
          <a:xfrm rot="16200000" flipH="1">
            <a:off x="3476224" y="4046200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Straight Arrow Connector 42"/>
          <p:cNvCxnSpPr>
            <a:stCxn id="39" idx="1"/>
            <a:endCxn id="38" idx="0"/>
          </p:cNvCxnSpPr>
          <p:nvPr/>
        </p:nvCxnSpPr>
        <p:spPr bwMode="auto">
          <a:xfrm rot="16200000" flipH="1" flipV="1">
            <a:off x="3483737" y="4898263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6" y="493712"/>
            <a:ext cx="7159078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fork</a:t>
            </a:r>
            <a:r>
              <a:rPr lang="en-US"/>
              <a:t>: Creating New Processes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7844" y="1282244"/>
            <a:ext cx="8015287" cy="5423356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fork(void)</a:t>
            </a:r>
            <a:endParaRPr lang="en-US" dirty="0"/>
          </a:p>
          <a:p>
            <a:pPr lvl="1"/>
            <a:r>
              <a:rPr lang="en-US" dirty="0"/>
              <a:t>creates a new process (child process) that is identical to the calling process (parent process)</a:t>
            </a:r>
          </a:p>
          <a:p>
            <a:pPr lvl="1"/>
            <a:r>
              <a:rPr lang="en-US" dirty="0"/>
              <a:t>returns 0 to the child process</a:t>
            </a:r>
          </a:p>
          <a:p>
            <a:pPr lvl="1"/>
            <a:r>
              <a:rPr lang="en-US" dirty="0"/>
              <a:t>returns child’s </a:t>
            </a:r>
            <a:r>
              <a:rPr lang="en-US" b="1" dirty="0" err="1">
                <a:latin typeface="Courier New" pitchFamily="49" charset="0"/>
              </a:rPr>
              <a:t>pid</a:t>
            </a:r>
            <a:r>
              <a:rPr lang="en-US" dirty="0"/>
              <a:t> to the parent </a:t>
            </a:r>
            <a:r>
              <a:rPr lang="en-US" dirty="0" smtClean="0"/>
              <a:t>process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Fork is interesting (and often confusing) because </a:t>
            </a:r>
            <a:br>
              <a:rPr lang="en-US" dirty="0" smtClean="0"/>
            </a:br>
            <a:r>
              <a:rPr lang="en-US" dirty="0" smtClean="0"/>
              <a:t>it is called </a:t>
            </a:r>
            <a:r>
              <a:rPr lang="en-US" i="1" dirty="0" smtClean="0">
                <a:solidFill>
                  <a:srgbClr val="C00000"/>
                </a:solidFill>
              </a:rPr>
              <a:t>once</a:t>
            </a:r>
            <a:r>
              <a:rPr lang="en-US" i="1" dirty="0" smtClean="0"/>
              <a:t> </a:t>
            </a:r>
            <a:r>
              <a:rPr lang="en-US" dirty="0" smtClean="0"/>
              <a:t>but returns </a:t>
            </a:r>
            <a:r>
              <a:rPr lang="en-US" i="1" dirty="0" smtClean="0">
                <a:solidFill>
                  <a:srgbClr val="C00000"/>
                </a:solidFill>
              </a:rPr>
              <a:t>twice</a:t>
            </a:r>
          </a:p>
          <a:p>
            <a:endParaRPr lang="en-US" dirty="0"/>
          </a:p>
        </p:txBody>
      </p:sp>
      <p:sp>
        <p:nvSpPr>
          <p:cNvPr id="489476" name="Text Box 4"/>
          <p:cNvSpPr txBox="1">
            <a:spLocks noChangeArrowheads="1"/>
          </p:cNvSpPr>
          <p:nvPr/>
        </p:nvSpPr>
        <p:spPr bwMode="auto">
          <a:xfrm>
            <a:off x="946150" y="3332162"/>
            <a:ext cx="4733988" cy="175432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 smtClean="0">
                <a:latin typeface="Courier New" pitchFamily="49" charset="0"/>
              </a:rPr>
              <a:t>pid_t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pid</a:t>
            </a:r>
            <a:r>
              <a:rPr lang="en-US" sz="18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if (</a:t>
            </a:r>
            <a:r>
              <a:rPr lang="en-US" sz="1800" dirty="0" err="1" smtClean="0">
                <a:latin typeface="Courier New" pitchFamily="49" charset="0"/>
              </a:rPr>
              <a:t>pid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Exceptional Control Flow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Processes</a:t>
            </a:r>
            <a:endParaRPr lang="en-US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fork</a:t>
            </a:r>
            <a:endParaRPr lang="en-US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15857" y="1588532"/>
            <a:ext cx="3728906" cy="138499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3529" y="1219200"/>
            <a:ext cx="108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Process n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228600" y="1561121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86494" y="1590259"/>
            <a:ext cx="3728906" cy="1384995"/>
          </a:xfrm>
          <a:prstGeom prst="rect">
            <a:avLst/>
          </a:prstGeom>
          <a:solidFill>
            <a:srgbClr val="D5F1C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84166" y="1220927"/>
            <a:ext cx="166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Child Process m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4799237" y="1562848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5857" y="3188732"/>
            <a:ext cx="3728906" cy="138499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228600" y="3276730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51902" y="3583127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pid</a:t>
            </a:r>
            <a:r>
              <a:rPr lang="en-US" sz="1400" dirty="0" smtClean="0">
                <a:latin typeface="Calibri" pitchFamily="34" charset="0"/>
              </a:rPr>
              <a:t> = m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186494" y="3188732"/>
            <a:ext cx="3728906" cy="1384995"/>
          </a:xfrm>
          <a:prstGeom prst="rect">
            <a:avLst/>
          </a:prstGeom>
          <a:solidFill>
            <a:srgbClr val="D5F1C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4799237" y="3276730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18735" y="358312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pid</a:t>
            </a:r>
            <a:r>
              <a:rPr lang="en-US" sz="1400" dirty="0" smtClean="0">
                <a:latin typeface="Calibri" pitchFamily="34" charset="0"/>
              </a:rPr>
              <a:t> = 0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14494" y="4802327"/>
            <a:ext cx="3728906" cy="138499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6" name="Right Arrow 15"/>
          <p:cNvSpPr/>
          <p:nvPr/>
        </p:nvSpPr>
        <p:spPr bwMode="auto">
          <a:xfrm>
            <a:off x="227237" y="5640527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5186494" y="4802327"/>
            <a:ext cx="3728906" cy="1384995"/>
          </a:xfrm>
          <a:prstGeom prst="rect">
            <a:avLst/>
          </a:prstGeom>
          <a:solidFill>
            <a:srgbClr val="D5F1C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9" name="Right Arrow 18"/>
          <p:cNvSpPr/>
          <p:nvPr/>
        </p:nvSpPr>
        <p:spPr bwMode="auto">
          <a:xfrm>
            <a:off x="4799237" y="5216637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95400" y="6290846"/>
            <a:ext cx="22829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hello from parent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5993834" y="6290846"/>
            <a:ext cx="2159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hello from child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00" y="6277408"/>
            <a:ext cx="1947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Which one is first?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5699125" cy="573088"/>
          </a:xfrm>
        </p:spPr>
        <p:txBody>
          <a:bodyPr/>
          <a:lstStyle/>
          <a:p>
            <a:r>
              <a:rPr lang="en-US"/>
              <a:t>Fork Example #1</a:t>
            </a:r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439429" y="3523833"/>
            <a:ext cx="7713971" cy="280076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fork1()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 = 1;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pid_t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pid</a:t>
            </a:r>
            <a:r>
              <a:rPr lang="en-US" sz="1600" dirty="0">
                <a:latin typeface="Courier New" pitchFamily="49" charset="0"/>
              </a:rPr>
              <a:t> = fork();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pid</a:t>
            </a:r>
            <a:r>
              <a:rPr lang="en-US" sz="1600" dirty="0">
                <a:latin typeface="Courier New" pitchFamily="49" charset="0"/>
              </a:rPr>
              <a:t> == 0) {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("Child has x = %d\n", ++x);</a:t>
            </a:r>
          </a:p>
          <a:p>
            <a:r>
              <a:rPr lang="en-US" sz="1600" dirty="0">
                <a:latin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("Parent has x = %d\n", --x);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("Bye from process %d with x = %d\n", </a:t>
            </a:r>
            <a:r>
              <a:rPr lang="en-US" sz="1600" dirty="0" err="1">
                <a:latin typeface="Courier New" pitchFamily="49" charset="0"/>
              </a:rPr>
              <a:t>getpid</a:t>
            </a:r>
            <a:r>
              <a:rPr lang="en-US" sz="1600" dirty="0">
                <a:latin typeface="Courier New" pitchFamily="49" charset="0"/>
              </a:rPr>
              <a:t>(), x);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66257" y="1219200"/>
            <a:ext cx="8307387" cy="2438400"/>
          </a:xfrm>
        </p:spPr>
        <p:txBody>
          <a:bodyPr/>
          <a:lstStyle/>
          <a:p>
            <a:r>
              <a:rPr lang="en-US" dirty="0" smtClean="0"/>
              <a:t>Parent </a:t>
            </a:r>
            <a:r>
              <a:rPr lang="en-US" dirty="0"/>
              <a:t>and child both run same code</a:t>
            </a:r>
          </a:p>
          <a:p>
            <a:pPr lvl="1"/>
            <a:r>
              <a:rPr lang="en-US" dirty="0"/>
              <a:t>Distinguish parent from child by return value from </a:t>
            </a:r>
            <a:r>
              <a:rPr lang="en-US" b="1" dirty="0">
                <a:latin typeface="Courier New" pitchFamily="49" charset="0"/>
              </a:rPr>
              <a:t>fork</a:t>
            </a:r>
          </a:p>
          <a:p>
            <a:r>
              <a:rPr lang="en-US" dirty="0"/>
              <a:t>Start with same state, but each has private copy</a:t>
            </a:r>
          </a:p>
          <a:p>
            <a:pPr lvl="1"/>
            <a:r>
              <a:rPr lang="en-US" dirty="0"/>
              <a:t>Including shared output file descriptor</a:t>
            </a:r>
          </a:p>
          <a:p>
            <a:pPr lvl="1"/>
            <a:r>
              <a:rPr lang="en-US" dirty="0"/>
              <a:t>Relative ordering of their print statements undefined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5089525" cy="573088"/>
          </a:xfrm>
        </p:spPr>
        <p:txBody>
          <a:bodyPr/>
          <a:lstStyle/>
          <a:p>
            <a:r>
              <a:rPr lang="en-US"/>
              <a:t>Fork Example #2</a:t>
            </a:r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838200" y="1990626"/>
            <a:ext cx="3355406" cy="230832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void fork2()</a:t>
            </a:r>
          </a:p>
          <a:p>
            <a:r>
              <a:rPr lang="en-US" sz="1800" dirty="0">
                <a:latin typeface="Courier New" pitchFamily="49" charset="0"/>
              </a:rPr>
              <a:t>{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("L0\n");</a:t>
            </a:r>
          </a:p>
          <a:p>
            <a:r>
              <a:rPr lang="en-US" sz="1800" dirty="0">
                <a:latin typeface="Courier New" pitchFamily="49" charset="0"/>
              </a:rPr>
              <a:t>    fork();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("L1\n");    </a:t>
            </a:r>
          </a:p>
          <a:p>
            <a:r>
              <a:rPr lang="en-US" sz="1800" dirty="0">
                <a:latin typeface="Courier New" pitchFamily="49" charset="0"/>
              </a:rPr>
              <a:t>    fork();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("Bye\n");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3719" y="1219200"/>
            <a:ext cx="7896225" cy="771525"/>
          </a:xfrm>
        </p:spPr>
        <p:txBody>
          <a:bodyPr/>
          <a:lstStyle/>
          <a:p>
            <a:r>
              <a:rPr lang="en-US" dirty="0" smtClean="0"/>
              <a:t>Both </a:t>
            </a:r>
            <a:r>
              <a:rPr lang="en-US" dirty="0"/>
              <a:t>parent and child can continue forking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697537" y="3505200"/>
            <a:ext cx="457200" cy="336550"/>
            <a:chOff x="3072" y="3120"/>
            <a:chExt cx="288" cy="212"/>
          </a:xfrm>
        </p:grpSpPr>
        <p:sp>
          <p:nvSpPr>
            <p:cNvPr id="491527" name="Line 7"/>
            <p:cNvSpPr>
              <a:spLocks noChangeShapeType="1"/>
            </p:cNvSpPr>
            <p:nvPr/>
          </p:nvSpPr>
          <p:spPr bwMode="auto">
            <a:xfrm>
              <a:off x="3120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28" name="Text Box 8"/>
            <p:cNvSpPr txBox="1">
              <a:spLocks noChangeArrowheads="1"/>
            </p:cNvSpPr>
            <p:nvPr/>
          </p:nvSpPr>
          <p:spPr bwMode="auto">
            <a:xfrm>
              <a:off x="3072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L0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6154737" y="2819400"/>
            <a:ext cx="533400" cy="1022350"/>
            <a:chOff x="3360" y="2688"/>
            <a:chExt cx="336" cy="644"/>
          </a:xfrm>
        </p:grpSpPr>
        <p:sp>
          <p:nvSpPr>
            <p:cNvPr id="491526" name="Line 6"/>
            <p:cNvSpPr>
              <a:spLocks noChangeShapeType="1"/>
            </p:cNvSpPr>
            <p:nvPr/>
          </p:nvSpPr>
          <p:spPr bwMode="auto">
            <a:xfrm flipV="1">
              <a:off x="3360" y="288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3360" y="2688"/>
              <a:ext cx="336" cy="644"/>
              <a:chOff x="3360" y="2688"/>
              <a:chExt cx="336" cy="644"/>
            </a:xfrm>
          </p:grpSpPr>
          <p:sp>
            <p:nvSpPr>
              <p:cNvPr id="491529" name="Line 9"/>
              <p:cNvSpPr>
                <a:spLocks noChangeShapeType="1"/>
              </p:cNvSpPr>
              <p:nvPr/>
            </p:nvSpPr>
            <p:spPr bwMode="auto">
              <a:xfrm>
                <a:off x="3360" y="288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91530" name="Text Box 10"/>
              <p:cNvSpPr txBox="1">
                <a:spLocks noChangeArrowheads="1"/>
              </p:cNvSpPr>
              <p:nvPr/>
            </p:nvSpPr>
            <p:spPr bwMode="auto">
              <a:xfrm>
                <a:off x="3360" y="3120"/>
                <a:ext cx="27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L1</a:t>
                </a:r>
              </a:p>
            </p:txBody>
          </p:sp>
          <p:sp>
            <p:nvSpPr>
              <p:cNvPr id="491531" name="Text Box 11"/>
              <p:cNvSpPr txBox="1">
                <a:spLocks noChangeArrowheads="1"/>
              </p:cNvSpPr>
              <p:nvPr/>
            </p:nvSpPr>
            <p:spPr bwMode="auto">
              <a:xfrm>
                <a:off x="3360" y="2688"/>
                <a:ext cx="27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L1</a:t>
                </a:r>
              </a:p>
            </p:txBody>
          </p:sp>
          <p:sp>
            <p:nvSpPr>
              <p:cNvPr id="491541" name="Line 21"/>
              <p:cNvSpPr>
                <a:spLocks noChangeShapeType="1"/>
              </p:cNvSpPr>
              <p:nvPr/>
            </p:nvSpPr>
            <p:spPr bwMode="auto">
              <a:xfrm>
                <a:off x="3360" y="3312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6688137" y="2514600"/>
            <a:ext cx="627063" cy="1327150"/>
            <a:chOff x="3696" y="2496"/>
            <a:chExt cx="395" cy="836"/>
          </a:xfrm>
        </p:grpSpPr>
        <p:sp>
          <p:nvSpPr>
            <p:cNvPr id="491532" name="Line 12"/>
            <p:cNvSpPr>
              <a:spLocks noChangeShapeType="1"/>
            </p:cNvSpPr>
            <p:nvPr/>
          </p:nvSpPr>
          <p:spPr bwMode="auto">
            <a:xfrm flipV="1">
              <a:off x="3696" y="312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33" name="Line 13"/>
            <p:cNvSpPr>
              <a:spLocks noChangeShapeType="1"/>
            </p:cNvSpPr>
            <p:nvPr/>
          </p:nvSpPr>
          <p:spPr bwMode="auto">
            <a:xfrm flipV="1">
              <a:off x="3696" y="26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34" name="Line 14"/>
            <p:cNvSpPr>
              <a:spLocks noChangeShapeType="1"/>
            </p:cNvSpPr>
            <p:nvPr/>
          </p:nvSpPr>
          <p:spPr bwMode="auto">
            <a:xfrm>
              <a:off x="3696" y="2688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35" name="Line 15"/>
            <p:cNvSpPr>
              <a:spLocks noChangeShapeType="1"/>
            </p:cNvSpPr>
            <p:nvPr/>
          </p:nvSpPr>
          <p:spPr bwMode="auto">
            <a:xfrm>
              <a:off x="3696" y="3120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36" name="Text Box 16"/>
            <p:cNvSpPr txBox="1">
              <a:spLocks noChangeArrowheads="1"/>
            </p:cNvSpPr>
            <p:nvPr/>
          </p:nvSpPr>
          <p:spPr bwMode="auto">
            <a:xfrm>
              <a:off x="3744" y="3120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91537" name="Text Box 17"/>
            <p:cNvSpPr txBox="1">
              <a:spLocks noChangeArrowheads="1"/>
            </p:cNvSpPr>
            <p:nvPr/>
          </p:nvSpPr>
          <p:spPr bwMode="auto">
            <a:xfrm>
              <a:off x="3744" y="292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91538" name="Text Box 18"/>
            <p:cNvSpPr txBox="1">
              <a:spLocks noChangeArrowheads="1"/>
            </p:cNvSpPr>
            <p:nvPr/>
          </p:nvSpPr>
          <p:spPr bwMode="auto">
            <a:xfrm>
              <a:off x="3744" y="268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91539" name="Text Box 19"/>
            <p:cNvSpPr txBox="1">
              <a:spLocks noChangeArrowheads="1"/>
            </p:cNvSpPr>
            <p:nvPr/>
          </p:nvSpPr>
          <p:spPr bwMode="auto">
            <a:xfrm>
              <a:off x="3744" y="249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91542" name="Line 22"/>
            <p:cNvSpPr>
              <a:spLocks noChangeShapeType="1"/>
            </p:cNvSpPr>
            <p:nvPr/>
          </p:nvSpPr>
          <p:spPr bwMode="auto">
            <a:xfrm>
              <a:off x="3696" y="331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44" name="Line 24"/>
            <p:cNvSpPr>
              <a:spLocks noChangeShapeType="1"/>
            </p:cNvSpPr>
            <p:nvPr/>
          </p:nvSpPr>
          <p:spPr bwMode="auto">
            <a:xfrm>
              <a:off x="3696" y="288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5089525" cy="573088"/>
          </a:xfrm>
        </p:spPr>
        <p:txBody>
          <a:bodyPr/>
          <a:lstStyle/>
          <a:p>
            <a:r>
              <a:rPr lang="en-US" dirty="0"/>
              <a:t>Fork Example </a:t>
            </a:r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3719" y="1219200"/>
            <a:ext cx="7896225" cy="771525"/>
          </a:xfrm>
        </p:spPr>
        <p:txBody>
          <a:bodyPr/>
          <a:lstStyle/>
          <a:p>
            <a:r>
              <a:rPr lang="en-US" dirty="0" smtClean="0"/>
              <a:t>Both </a:t>
            </a:r>
            <a:r>
              <a:rPr lang="en-US" dirty="0"/>
              <a:t>parent and child can continue forking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838200" y="1828800"/>
            <a:ext cx="3355406" cy="286232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void fork3()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("L0\n");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fork();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("L1\n");   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fork();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("L2\n");   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fork();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("Bye\n");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pSp>
        <p:nvGrpSpPr>
          <p:cNvPr id="27" name="Group 5"/>
          <p:cNvGrpSpPr>
            <a:grpSpLocks/>
          </p:cNvGrpSpPr>
          <p:nvPr/>
        </p:nvGrpSpPr>
        <p:grpSpPr bwMode="auto">
          <a:xfrm>
            <a:off x="5334000" y="1949450"/>
            <a:ext cx="2074863" cy="2622550"/>
            <a:chOff x="3552" y="1680"/>
            <a:chExt cx="1307" cy="1652"/>
          </a:xfrm>
        </p:grpSpPr>
        <p:sp>
          <p:nvSpPr>
            <p:cNvPr id="28" name="Line 6"/>
            <p:cNvSpPr>
              <a:spLocks noChangeShapeType="1"/>
            </p:cNvSpPr>
            <p:nvPr/>
          </p:nvSpPr>
          <p:spPr bwMode="auto">
            <a:xfrm flipV="1">
              <a:off x="4128" y="288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9" name="Line 7"/>
            <p:cNvSpPr>
              <a:spLocks noChangeShapeType="1"/>
            </p:cNvSpPr>
            <p:nvPr/>
          </p:nvSpPr>
          <p:spPr bwMode="auto">
            <a:xfrm>
              <a:off x="3552" y="3312"/>
              <a:ext cx="12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3840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L1</a:t>
              </a: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>
              <a:off x="4128" y="2880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4128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4128" y="2688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 flipV="1">
              <a:off x="4464" y="312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 flipV="1">
              <a:off x="4464" y="26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4464" y="2688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4464" y="3120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4512" y="3120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39" name="Text Box 17"/>
            <p:cNvSpPr txBox="1">
              <a:spLocks noChangeArrowheads="1"/>
            </p:cNvSpPr>
            <p:nvPr/>
          </p:nvSpPr>
          <p:spPr bwMode="auto">
            <a:xfrm>
              <a:off x="4512" y="292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4512" y="268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4512" y="249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 flipV="1">
              <a:off x="4128" y="206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3" name="Line 21"/>
            <p:cNvSpPr>
              <a:spLocks noChangeShapeType="1"/>
            </p:cNvSpPr>
            <p:nvPr/>
          </p:nvSpPr>
          <p:spPr bwMode="auto">
            <a:xfrm>
              <a:off x="3840" y="2496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4" name="Text Box 22"/>
            <p:cNvSpPr txBox="1">
              <a:spLocks noChangeArrowheads="1"/>
            </p:cNvSpPr>
            <p:nvPr/>
          </p:nvSpPr>
          <p:spPr bwMode="auto">
            <a:xfrm>
              <a:off x="3840" y="2304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L1</a:t>
              </a:r>
            </a:p>
          </p:txBody>
        </p:sp>
        <p:sp>
          <p:nvSpPr>
            <p:cNvPr id="45" name="Line 23"/>
            <p:cNvSpPr>
              <a:spLocks noChangeShapeType="1"/>
            </p:cNvSpPr>
            <p:nvPr/>
          </p:nvSpPr>
          <p:spPr bwMode="auto">
            <a:xfrm>
              <a:off x="4128" y="2064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4128" y="2304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47" name="Text Box 25"/>
            <p:cNvSpPr txBox="1">
              <a:spLocks noChangeArrowheads="1"/>
            </p:cNvSpPr>
            <p:nvPr/>
          </p:nvSpPr>
          <p:spPr bwMode="auto">
            <a:xfrm>
              <a:off x="4128" y="1872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48" name="Line 26"/>
            <p:cNvSpPr>
              <a:spLocks noChangeShapeType="1"/>
            </p:cNvSpPr>
            <p:nvPr/>
          </p:nvSpPr>
          <p:spPr bwMode="auto">
            <a:xfrm flipV="1">
              <a:off x="4464" y="230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" name="Line 27"/>
            <p:cNvSpPr>
              <a:spLocks noChangeShapeType="1"/>
            </p:cNvSpPr>
            <p:nvPr/>
          </p:nvSpPr>
          <p:spPr bwMode="auto">
            <a:xfrm flipV="1">
              <a:off x="4464" y="187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" name="Line 28"/>
            <p:cNvSpPr>
              <a:spLocks noChangeShapeType="1"/>
            </p:cNvSpPr>
            <p:nvPr/>
          </p:nvSpPr>
          <p:spPr bwMode="auto">
            <a:xfrm>
              <a:off x="4464" y="187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1" name="Line 29"/>
            <p:cNvSpPr>
              <a:spLocks noChangeShapeType="1"/>
            </p:cNvSpPr>
            <p:nvPr/>
          </p:nvSpPr>
          <p:spPr bwMode="auto">
            <a:xfrm>
              <a:off x="4464" y="230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2" name="Text Box 30"/>
            <p:cNvSpPr txBox="1">
              <a:spLocks noChangeArrowheads="1"/>
            </p:cNvSpPr>
            <p:nvPr/>
          </p:nvSpPr>
          <p:spPr bwMode="auto">
            <a:xfrm>
              <a:off x="4512" y="2304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3" name="Text Box 31"/>
            <p:cNvSpPr txBox="1">
              <a:spLocks noChangeArrowheads="1"/>
            </p:cNvSpPr>
            <p:nvPr/>
          </p:nvSpPr>
          <p:spPr bwMode="auto">
            <a:xfrm>
              <a:off x="4512" y="211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4512" y="187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5" name="Text Box 33"/>
            <p:cNvSpPr txBox="1">
              <a:spLocks noChangeArrowheads="1"/>
            </p:cNvSpPr>
            <p:nvPr/>
          </p:nvSpPr>
          <p:spPr bwMode="auto">
            <a:xfrm>
              <a:off x="4512" y="1680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6" name="Line 34"/>
            <p:cNvSpPr>
              <a:spLocks noChangeShapeType="1"/>
            </p:cNvSpPr>
            <p:nvPr/>
          </p:nvSpPr>
          <p:spPr bwMode="auto">
            <a:xfrm flipV="1">
              <a:off x="3840" y="2496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7" name="Text Box 35"/>
            <p:cNvSpPr txBox="1">
              <a:spLocks noChangeArrowheads="1"/>
            </p:cNvSpPr>
            <p:nvPr/>
          </p:nvSpPr>
          <p:spPr bwMode="auto">
            <a:xfrm>
              <a:off x="3552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5089525" cy="573088"/>
          </a:xfrm>
        </p:spPr>
        <p:txBody>
          <a:bodyPr/>
          <a:lstStyle/>
          <a:p>
            <a:r>
              <a:rPr lang="en-US" dirty="0"/>
              <a:t>Fork Example </a:t>
            </a:r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3719" y="1219200"/>
            <a:ext cx="7896225" cy="771525"/>
          </a:xfrm>
        </p:spPr>
        <p:txBody>
          <a:bodyPr/>
          <a:lstStyle/>
          <a:p>
            <a:r>
              <a:rPr lang="en-US" dirty="0" smtClean="0"/>
              <a:t>Both </a:t>
            </a:r>
            <a:r>
              <a:rPr lang="en-US" dirty="0"/>
              <a:t>parent and child can continue forking</a:t>
            </a:r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833893" y="1828800"/>
            <a:ext cx="3727302" cy="350865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void fork4()</a:t>
            </a:r>
          </a:p>
          <a:p>
            <a:r>
              <a:rPr lang="en-US" sz="1800" dirty="0">
                <a:latin typeface="Courier New" pitchFamily="49" charset="0"/>
              </a:rPr>
              <a:t>{</a:t>
            </a:r>
          </a:p>
          <a:p>
            <a:r>
              <a:rPr lang="en-US" sz="1800" dirty="0">
                <a:latin typeface="Courier New" pitchFamily="49" charset="0"/>
              </a:rPr>
              <a:t>    printf("L0\n");</a:t>
            </a:r>
          </a:p>
          <a:p>
            <a:r>
              <a:rPr lang="en-US" sz="1800" dirty="0">
                <a:latin typeface="Courier New" pitchFamily="49" charset="0"/>
              </a:rPr>
              <a:t>    if (fork() != 0) {</a:t>
            </a:r>
          </a:p>
          <a:p>
            <a:r>
              <a:rPr lang="en-US" sz="1800" dirty="0">
                <a:latin typeface="Courier New" pitchFamily="49" charset="0"/>
              </a:rPr>
              <a:t>	printf("L1\n");    </a:t>
            </a:r>
          </a:p>
          <a:p>
            <a:r>
              <a:rPr lang="en-US" sz="1800" dirty="0">
                <a:latin typeface="Courier New" pitchFamily="49" charset="0"/>
              </a:rPr>
              <a:t>	if (fork() != 0) {</a:t>
            </a:r>
          </a:p>
          <a:p>
            <a:r>
              <a:rPr lang="en-US" sz="1800" dirty="0">
                <a:latin typeface="Courier New" pitchFamily="49" charset="0"/>
              </a:rPr>
              <a:t>	    printf("L2\n");</a:t>
            </a:r>
          </a:p>
          <a:p>
            <a:r>
              <a:rPr lang="en-US" sz="1800" dirty="0">
                <a:latin typeface="Courier New" pitchFamily="49" charset="0"/>
              </a:rPr>
              <a:t>	    fork();</a:t>
            </a:r>
          </a:p>
          <a:p>
            <a:r>
              <a:rPr lang="en-US" sz="1800" dirty="0">
                <a:latin typeface="Courier New" pitchFamily="49" charset="0"/>
              </a:rPr>
              <a:t>	}</a:t>
            </a:r>
          </a:p>
          <a:p>
            <a:r>
              <a:rPr lang="en-US" sz="1800" dirty="0">
                <a:latin typeface="Courier New" pitchFamily="49" charset="0"/>
              </a:rPr>
              <a:t>    }</a:t>
            </a:r>
          </a:p>
          <a:p>
            <a:r>
              <a:rPr lang="en-US" sz="1800" dirty="0">
                <a:latin typeface="Courier New" pitchFamily="49" charset="0"/>
              </a:rPr>
              <a:t>    printf("Bye\n");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 flipV="1">
            <a:off x="6172200" y="377825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60" name="Group 24"/>
          <p:cNvGrpSpPr>
            <a:grpSpLocks/>
          </p:cNvGrpSpPr>
          <p:nvPr/>
        </p:nvGrpSpPr>
        <p:grpSpPr bwMode="auto">
          <a:xfrm>
            <a:off x="5257800" y="4159250"/>
            <a:ext cx="457200" cy="336550"/>
            <a:chOff x="3360" y="3024"/>
            <a:chExt cx="288" cy="212"/>
          </a:xfrm>
        </p:grpSpPr>
        <p:sp>
          <p:nvSpPr>
            <p:cNvPr id="61" name="Line 7"/>
            <p:cNvSpPr>
              <a:spLocks noChangeShapeType="1"/>
            </p:cNvSpPr>
            <p:nvPr/>
          </p:nvSpPr>
          <p:spPr bwMode="auto">
            <a:xfrm>
              <a:off x="3360" y="321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3360" y="3024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L0</a:t>
              </a:r>
            </a:p>
          </p:txBody>
        </p:sp>
      </p:grpSp>
      <p:grpSp>
        <p:nvGrpSpPr>
          <p:cNvPr id="63" name="Group 25"/>
          <p:cNvGrpSpPr>
            <a:grpSpLocks/>
          </p:cNvGrpSpPr>
          <p:nvPr/>
        </p:nvGrpSpPr>
        <p:grpSpPr bwMode="auto">
          <a:xfrm>
            <a:off x="5715000" y="2863850"/>
            <a:ext cx="1617663" cy="1631950"/>
            <a:chOff x="3648" y="2208"/>
            <a:chExt cx="1019" cy="1028"/>
          </a:xfrm>
        </p:grpSpPr>
        <p:sp>
          <p:nvSpPr>
            <p:cNvPr id="64" name="Text Box 8"/>
            <p:cNvSpPr txBox="1">
              <a:spLocks noChangeArrowheads="1"/>
            </p:cNvSpPr>
            <p:nvPr/>
          </p:nvSpPr>
          <p:spPr bwMode="auto">
            <a:xfrm>
              <a:off x="3648" y="3024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L1</a:t>
              </a:r>
            </a:p>
          </p:txBody>
        </p:sp>
        <p:sp>
          <p:nvSpPr>
            <p:cNvPr id="65" name="Line 16"/>
            <p:cNvSpPr>
              <a:spLocks noChangeShapeType="1"/>
            </p:cNvSpPr>
            <p:nvPr/>
          </p:nvSpPr>
          <p:spPr bwMode="auto">
            <a:xfrm>
              <a:off x="3648" y="2400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" name="Text Box 17"/>
            <p:cNvSpPr txBox="1">
              <a:spLocks noChangeArrowheads="1"/>
            </p:cNvSpPr>
            <p:nvPr/>
          </p:nvSpPr>
          <p:spPr bwMode="auto">
            <a:xfrm>
              <a:off x="4320" y="220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67" name="Line 18"/>
            <p:cNvSpPr>
              <a:spLocks noChangeShapeType="1"/>
            </p:cNvSpPr>
            <p:nvPr/>
          </p:nvSpPr>
          <p:spPr bwMode="auto">
            <a:xfrm flipV="1">
              <a:off x="3648" y="2400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" name="Line 21"/>
            <p:cNvSpPr>
              <a:spLocks noChangeShapeType="1"/>
            </p:cNvSpPr>
            <p:nvPr/>
          </p:nvSpPr>
          <p:spPr bwMode="auto">
            <a:xfrm>
              <a:off x="3648" y="321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69" name="Group 26"/>
          <p:cNvGrpSpPr>
            <a:grpSpLocks/>
          </p:cNvGrpSpPr>
          <p:nvPr/>
        </p:nvGrpSpPr>
        <p:grpSpPr bwMode="auto">
          <a:xfrm>
            <a:off x="6172200" y="3473450"/>
            <a:ext cx="1160463" cy="1022350"/>
            <a:chOff x="3936" y="2592"/>
            <a:chExt cx="731" cy="644"/>
          </a:xfrm>
        </p:grpSpPr>
        <p:sp>
          <p:nvSpPr>
            <p:cNvPr id="70" name="Line 9"/>
            <p:cNvSpPr>
              <a:spLocks noChangeShapeType="1"/>
            </p:cNvSpPr>
            <p:nvPr/>
          </p:nvSpPr>
          <p:spPr bwMode="auto">
            <a:xfrm>
              <a:off x="3936" y="2784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1" name="Text Box 10"/>
            <p:cNvSpPr txBox="1">
              <a:spLocks noChangeArrowheads="1"/>
            </p:cNvSpPr>
            <p:nvPr/>
          </p:nvSpPr>
          <p:spPr bwMode="auto">
            <a:xfrm>
              <a:off x="3936" y="3024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72" name="Text Box 15"/>
            <p:cNvSpPr txBox="1">
              <a:spLocks noChangeArrowheads="1"/>
            </p:cNvSpPr>
            <p:nvPr/>
          </p:nvSpPr>
          <p:spPr bwMode="auto">
            <a:xfrm>
              <a:off x="4320" y="259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73" name="Line 22"/>
            <p:cNvSpPr>
              <a:spLocks noChangeShapeType="1"/>
            </p:cNvSpPr>
            <p:nvPr/>
          </p:nvSpPr>
          <p:spPr bwMode="auto">
            <a:xfrm>
              <a:off x="3936" y="321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74" name="Group 27"/>
          <p:cNvGrpSpPr>
            <a:grpSpLocks/>
          </p:cNvGrpSpPr>
          <p:nvPr/>
        </p:nvGrpSpPr>
        <p:grpSpPr bwMode="auto">
          <a:xfrm>
            <a:off x="6705600" y="3854450"/>
            <a:ext cx="627063" cy="641350"/>
            <a:chOff x="4272" y="2832"/>
            <a:chExt cx="395" cy="404"/>
          </a:xfrm>
        </p:grpSpPr>
        <p:sp>
          <p:nvSpPr>
            <p:cNvPr id="75" name="Line 11"/>
            <p:cNvSpPr>
              <a:spLocks noChangeShapeType="1"/>
            </p:cNvSpPr>
            <p:nvPr/>
          </p:nvSpPr>
          <p:spPr bwMode="auto">
            <a:xfrm flipV="1">
              <a:off x="4272" y="302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6" name="Line 12"/>
            <p:cNvSpPr>
              <a:spLocks noChangeShapeType="1"/>
            </p:cNvSpPr>
            <p:nvPr/>
          </p:nvSpPr>
          <p:spPr bwMode="auto">
            <a:xfrm>
              <a:off x="4272" y="302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7" name="Text Box 13"/>
            <p:cNvSpPr txBox="1">
              <a:spLocks noChangeArrowheads="1"/>
            </p:cNvSpPr>
            <p:nvPr/>
          </p:nvSpPr>
          <p:spPr bwMode="auto">
            <a:xfrm>
              <a:off x="4320" y="3024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78" name="Text Box 14"/>
            <p:cNvSpPr txBox="1">
              <a:spLocks noChangeArrowheads="1"/>
            </p:cNvSpPr>
            <p:nvPr/>
          </p:nvSpPr>
          <p:spPr bwMode="auto">
            <a:xfrm>
              <a:off x="4320" y="283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79" name="Line 23"/>
            <p:cNvSpPr>
              <a:spLocks noChangeShapeType="1"/>
            </p:cNvSpPr>
            <p:nvPr/>
          </p:nvSpPr>
          <p:spPr bwMode="auto">
            <a:xfrm>
              <a:off x="4272" y="321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5089525" cy="573088"/>
          </a:xfrm>
        </p:spPr>
        <p:txBody>
          <a:bodyPr/>
          <a:lstStyle/>
          <a:p>
            <a:r>
              <a:rPr lang="en-US" dirty="0"/>
              <a:t>Fork Example </a:t>
            </a:r>
            <a:r>
              <a:rPr lang="en-US" dirty="0" smtClean="0"/>
              <a:t>#5</a:t>
            </a:r>
            <a:endParaRPr lang="en-US" dirty="0"/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3719" y="1219200"/>
            <a:ext cx="7896225" cy="771525"/>
          </a:xfrm>
        </p:spPr>
        <p:txBody>
          <a:bodyPr/>
          <a:lstStyle/>
          <a:p>
            <a:r>
              <a:rPr lang="en-US" dirty="0" smtClean="0"/>
              <a:t>Both </a:t>
            </a:r>
            <a:r>
              <a:rPr lang="en-US" dirty="0"/>
              <a:t>parent and child can continue forking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833893" y="1828800"/>
            <a:ext cx="3727302" cy="350865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void fork5()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printf("L0\n");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if (fork() == 0) 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printf("L1\n");   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if (fork() == 0) 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    printf("L2\n");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    fork();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printf("Bye\n");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pSp>
        <p:nvGrpSpPr>
          <p:cNvPr id="27" name="Group 24"/>
          <p:cNvGrpSpPr>
            <a:grpSpLocks/>
          </p:cNvGrpSpPr>
          <p:nvPr/>
        </p:nvGrpSpPr>
        <p:grpSpPr bwMode="auto">
          <a:xfrm>
            <a:off x="5410200" y="4006850"/>
            <a:ext cx="457200" cy="336550"/>
            <a:chOff x="3408" y="2976"/>
            <a:chExt cx="288" cy="212"/>
          </a:xfrm>
        </p:grpSpPr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3408" y="316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3408" y="2976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L0</a:t>
              </a:r>
            </a:p>
          </p:txBody>
        </p:sp>
      </p:grp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5867400" y="3625850"/>
            <a:ext cx="627063" cy="717550"/>
            <a:chOff x="3696" y="2736"/>
            <a:chExt cx="395" cy="452"/>
          </a:xfrm>
        </p:grpSpPr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3744" y="297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 flipV="1">
              <a:off x="3696" y="292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3696" y="292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4" name="Text Box 13"/>
            <p:cNvSpPr txBox="1">
              <a:spLocks noChangeArrowheads="1"/>
            </p:cNvSpPr>
            <p:nvPr/>
          </p:nvSpPr>
          <p:spPr bwMode="auto">
            <a:xfrm>
              <a:off x="3696" y="2736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L1</a:t>
              </a:r>
            </a:p>
          </p:txBody>
        </p:sp>
        <p:sp>
          <p:nvSpPr>
            <p:cNvPr id="35" name="Line 21"/>
            <p:cNvSpPr>
              <a:spLocks noChangeShapeType="1"/>
            </p:cNvSpPr>
            <p:nvPr/>
          </p:nvSpPr>
          <p:spPr bwMode="auto">
            <a:xfrm>
              <a:off x="3696" y="316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6" name="Group 27"/>
          <p:cNvGrpSpPr>
            <a:grpSpLocks/>
          </p:cNvGrpSpPr>
          <p:nvPr/>
        </p:nvGrpSpPr>
        <p:grpSpPr bwMode="auto">
          <a:xfrm>
            <a:off x="6781800" y="2863850"/>
            <a:ext cx="627063" cy="717550"/>
            <a:chOff x="4272" y="2256"/>
            <a:chExt cx="395" cy="452"/>
          </a:xfrm>
        </p:grpSpPr>
        <p:sp>
          <p:nvSpPr>
            <p:cNvPr id="37" name="Line 15"/>
            <p:cNvSpPr>
              <a:spLocks noChangeShapeType="1"/>
            </p:cNvSpPr>
            <p:nvPr/>
          </p:nvSpPr>
          <p:spPr bwMode="auto">
            <a:xfrm flipV="1">
              <a:off x="4272" y="244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4320" y="249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39" name="Line 18"/>
            <p:cNvSpPr>
              <a:spLocks noChangeShapeType="1"/>
            </p:cNvSpPr>
            <p:nvPr/>
          </p:nvSpPr>
          <p:spPr bwMode="auto">
            <a:xfrm>
              <a:off x="4272" y="244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4309" y="225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4272" y="268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2" name="Group 26"/>
          <p:cNvGrpSpPr>
            <a:grpSpLocks/>
          </p:cNvGrpSpPr>
          <p:nvPr/>
        </p:nvGrpSpPr>
        <p:grpSpPr bwMode="auto">
          <a:xfrm>
            <a:off x="6324600" y="3244850"/>
            <a:ext cx="627063" cy="717550"/>
            <a:chOff x="3984" y="2496"/>
            <a:chExt cx="395" cy="452"/>
          </a:xfrm>
        </p:grpSpPr>
        <p:sp>
          <p:nvSpPr>
            <p:cNvPr id="43" name="Line 11"/>
            <p:cNvSpPr>
              <a:spLocks noChangeShapeType="1"/>
            </p:cNvSpPr>
            <p:nvPr/>
          </p:nvSpPr>
          <p:spPr bwMode="auto">
            <a:xfrm flipV="1">
              <a:off x="3984" y="268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4032" y="273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>
              <a:off x="3984" y="268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6" name="Text Box 17"/>
            <p:cNvSpPr txBox="1">
              <a:spLocks noChangeArrowheads="1"/>
            </p:cNvSpPr>
            <p:nvPr/>
          </p:nvSpPr>
          <p:spPr bwMode="auto">
            <a:xfrm>
              <a:off x="3984" y="2496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47" name="Line 23"/>
            <p:cNvSpPr>
              <a:spLocks noChangeShapeType="1"/>
            </p:cNvSpPr>
            <p:nvPr/>
          </p:nvSpPr>
          <p:spPr bwMode="auto">
            <a:xfrm>
              <a:off x="3984" y="292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10259" y="457200"/>
            <a:ext cx="6619875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exit</a:t>
            </a:r>
            <a:r>
              <a:rPr lang="en-US"/>
              <a:t>: Ending a process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4766" y="1143000"/>
            <a:ext cx="8255000" cy="175260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void exit(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status)</a:t>
            </a:r>
            <a:endParaRPr lang="en-US" dirty="0"/>
          </a:p>
          <a:p>
            <a:pPr lvl="1"/>
            <a:r>
              <a:rPr lang="en-US" dirty="0"/>
              <a:t>exits a process</a:t>
            </a:r>
          </a:p>
          <a:p>
            <a:pPr lvl="2"/>
            <a:r>
              <a:rPr lang="en-US" dirty="0"/>
              <a:t>Normally return with status 0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atexit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b="1" dirty="0"/>
              <a:t> </a:t>
            </a:r>
            <a:r>
              <a:rPr lang="en-US" dirty="0"/>
              <a:t>registers functions to be executed upon exit</a:t>
            </a:r>
          </a:p>
        </p:txBody>
      </p:sp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990600" y="3113544"/>
            <a:ext cx="3906839" cy="267765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void cleanup(void) {</a:t>
            </a:r>
          </a:p>
          <a:p>
            <a:r>
              <a:rPr lang="en-US" sz="1800" dirty="0">
                <a:latin typeface="Courier New" pitchFamily="49" charset="0"/>
              </a:rPr>
              <a:t>   printf("cleaning up\n");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void fork6() {</a:t>
            </a:r>
          </a:p>
          <a:p>
            <a:r>
              <a:rPr lang="en-US" sz="1800" dirty="0">
                <a:latin typeface="Courier New" pitchFamily="49" charset="0"/>
              </a:rPr>
              <a:t>   atexit(cleanup);</a:t>
            </a:r>
          </a:p>
          <a:p>
            <a:r>
              <a:rPr lang="en-US" sz="1800" dirty="0">
                <a:latin typeface="Courier New" pitchFamily="49" charset="0"/>
              </a:rPr>
              <a:t>   fork();</a:t>
            </a:r>
          </a:p>
          <a:p>
            <a:r>
              <a:rPr lang="en-US" sz="1800" dirty="0">
                <a:latin typeface="Courier New" pitchFamily="49" charset="0"/>
              </a:rPr>
              <a:t>   exit(0);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2006600" cy="573088"/>
          </a:xfrm>
        </p:spPr>
        <p:txBody>
          <a:bodyPr/>
          <a:lstStyle/>
          <a:p>
            <a:r>
              <a:rPr lang="en-US"/>
              <a:t>Zombies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679" y="1098550"/>
            <a:ext cx="8307387" cy="5454650"/>
          </a:xfrm>
        </p:spPr>
        <p:txBody>
          <a:bodyPr/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When process terminates, still consumes system resources</a:t>
            </a:r>
          </a:p>
          <a:p>
            <a:pPr lvl="2"/>
            <a:r>
              <a:rPr lang="en-US" dirty="0"/>
              <a:t>Various tables maintained by OS</a:t>
            </a:r>
          </a:p>
          <a:p>
            <a:pPr lvl="1"/>
            <a:r>
              <a:rPr lang="en-US" dirty="0"/>
              <a:t>Called a “zombie”</a:t>
            </a:r>
          </a:p>
          <a:p>
            <a:pPr lvl="2"/>
            <a:r>
              <a:rPr lang="en-US" dirty="0"/>
              <a:t>Living corpse, half alive and half dead</a:t>
            </a:r>
          </a:p>
          <a:p>
            <a:r>
              <a:rPr lang="en-US" dirty="0"/>
              <a:t>Reaping</a:t>
            </a:r>
          </a:p>
          <a:p>
            <a:pPr lvl="1"/>
            <a:r>
              <a:rPr lang="en-US" dirty="0"/>
              <a:t>Performed by parent on terminated child</a:t>
            </a:r>
          </a:p>
          <a:p>
            <a:pPr lvl="1"/>
            <a:r>
              <a:rPr lang="en-US" dirty="0"/>
              <a:t>Parent is given exit status information</a:t>
            </a:r>
          </a:p>
          <a:p>
            <a:pPr lvl="1"/>
            <a:r>
              <a:rPr lang="en-US" dirty="0"/>
              <a:t>Kernel discards process</a:t>
            </a:r>
          </a:p>
          <a:p>
            <a:r>
              <a:rPr lang="en-US" dirty="0"/>
              <a:t>What if </a:t>
            </a:r>
            <a:r>
              <a:rPr lang="en-US" dirty="0" smtClean="0"/>
              <a:t>parent doesn’t reap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any parent terminates without reaping a child, then child will be reaped by </a:t>
            </a:r>
            <a:r>
              <a:rPr lang="en-US" b="1" dirty="0">
                <a:latin typeface="Courier New" pitchFamily="49" charset="0"/>
              </a:rPr>
              <a:t>init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</a:t>
            </a:r>
            <a:r>
              <a:rPr lang="en-US" dirty="0"/>
              <a:t>, only need explicit reaping in long-running processes</a:t>
            </a:r>
          </a:p>
          <a:p>
            <a:pPr lvl="2"/>
            <a:r>
              <a:rPr lang="en-US" dirty="0"/>
              <a:t>e.g., shells and 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Text Box 2"/>
          <p:cNvSpPr txBox="1">
            <a:spLocks noChangeArrowheads="1"/>
          </p:cNvSpPr>
          <p:nvPr/>
        </p:nvSpPr>
        <p:spPr bwMode="auto">
          <a:xfrm>
            <a:off x="152400" y="2438400"/>
            <a:ext cx="4951413" cy="4003675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 </a:t>
            </a:r>
            <a:r>
              <a:rPr lang="en-US" sz="1600" i="1">
                <a:latin typeface="Courier New" pitchFamily="49" charset="0"/>
              </a:rPr>
              <a:t>./forks 7 &amp;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[1] 6639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Running Parent, PID = 6639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Terminating Child, PID = 6640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 </a:t>
            </a:r>
            <a:r>
              <a:rPr lang="en-US" sz="1600" i="1">
                <a:latin typeface="Courier New" pitchFamily="49" charset="0"/>
              </a:rPr>
              <a:t>ps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6585 ttyp9    00:00:00 tcsh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6639 ttyp9    00:00:03 forks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6640 ttyp9    00:00:00 forks &lt;defunct&gt;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6641 ttyp9    00:00:00 ps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</a:t>
            </a:r>
            <a:r>
              <a:rPr lang="en-US" sz="1600" i="1">
                <a:latin typeface="Courier New" pitchFamily="49" charset="0"/>
              </a:rPr>
              <a:t> kill 6639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[1]    Terminated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 </a:t>
            </a:r>
            <a:r>
              <a:rPr lang="en-US" sz="1600" i="1">
                <a:latin typeface="Courier New" pitchFamily="49" charset="0"/>
              </a:rPr>
              <a:t>ps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6585 ttyp9    00:00:00 tcsh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6642 ttyp9    00:00:00 ps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04825"/>
            <a:ext cx="2006600" cy="1095375"/>
          </a:xfrm>
        </p:spPr>
        <p:txBody>
          <a:bodyPr/>
          <a:lstStyle/>
          <a:p>
            <a:pPr marL="0" indent="0"/>
            <a:r>
              <a:rPr lang="en-US" dirty="0"/>
              <a:t>Zombie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181600" y="3994150"/>
            <a:ext cx="3962400" cy="2635250"/>
          </a:xfrm>
        </p:spPr>
        <p:txBody>
          <a:bodyPr/>
          <a:lstStyle/>
          <a:p>
            <a:r>
              <a:rPr lang="en-US" sz="2000" dirty="0" err="1">
                <a:latin typeface="Courier New" pitchFamily="49" charset="0"/>
              </a:rPr>
              <a:t>ps</a:t>
            </a:r>
            <a:r>
              <a:rPr lang="en-US" sz="2000" b="0" dirty="0"/>
              <a:t> shows child process as “defunct”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Killing </a:t>
            </a:r>
            <a:r>
              <a:rPr lang="en-US" sz="2000" b="0" dirty="0"/>
              <a:t>parent allows child to be reaped by </a:t>
            </a:r>
            <a:r>
              <a:rPr lang="en-US" sz="2000" dirty="0" smtClean="0">
                <a:latin typeface="Courier New" pitchFamily="49" charset="0"/>
              </a:rPr>
              <a:t>init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97669" name="Text Box 5"/>
          <p:cNvSpPr txBox="1">
            <a:spLocks noChangeArrowheads="1"/>
          </p:cNvSpPr>
          <p:nvPr/>
        </p:nvSpPr>
        <p:spPr bwMode="auto">
          <a:xfrm>
            <a:off x="3817938" y="549057"/>
            <a:ext cx="5296643" cy="310854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fork7()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if (fork() == 0) {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/* Child */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printf("Terminating Child, PID = %d\n",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   getpid());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exit(0);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 else {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printf("Running Parent, PID = %d\n",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   getpid());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while (1)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;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/* Infinite loop */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Text Box 2"/>
          <p:cNvSpPr txBox="1">
            <a:spLocks noChangeArrowheads="1"/>
          </p:cNvSpPr>
          <p:nvPr/>
        </p:nvSpPr>
        <p:spPr bwMode="auto">
          <a:xfrm>
            <a:off x="228600" y="3352800"/>
            <a:ext cx="3851275" cy="3270250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 </a:t>
            </a:r>
            <a:r>
              <a:rPr lang="en-US" sz="1600" i="1">
                <a:latin typeface="Courier New" pitchFamily="49" charset="0"/>
              </a:rPr>
              <a:t>./forks 8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Terminating Parent, PID = 6675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Running Child, PID = 6676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 </a:t>
            </a:r>
            <a:r>
              <a:rPr lang="en-US" sz="1600" i="1">
                <a:latin typeface="Courier New" pitchFamily="49" charset="0"/>
              </a:rPr>
              <a:t>ps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6585 ttyp9    00:00:00 tcsh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6676 ttyp9    00:00:06 forks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6677 ttyp9    00:00:00 ps</a:t>
            </a:r>
          </a:p>
          <a:p>
            <a:pPr algn="l">
              <a:lnSpc>
                <a:spcPct val="100000"/>
              </a:lnSpc>
            </a:pPr>
            <a:r>
              <a:rPr lang="en-US" sz="1600" i="1">
                <a:latin typeface="Courier New" pitchFamily="49" charset="0"/>
              </a:rPr>
              <a:t>linux&gt;</a:t>
            </a:r>
            <a:r>
              <a:rPr lang="en-US" sz="1600">
                <a:latin typeface="Courier New" pitchFamily="49" charset="0"/>
              </a:rPr>
              <a:t> kill 6676</a:t>
            </a:r>
          </a:p>
          <a:p>
            <a:pPr algn="l">
              <a:lnSpc>
                <a:spcPct val="100000"/>
              </a:lnSpc>
            </a:pPr>
            <a:r>
              <a:rPr lang="en-US" sz="1600" i="1">
                <a:latin typeface="Courier New" pitchFamily="49" charset="0"/>
              </a:rPr>
              <a:t>linux&gt;</a:t>
            </a:r>
            <a:r>
              <a:rPr lang="en-US" sz="1600">
                <a:latin typeface="Courier New" pitchFamily="49" charset="0"/>
              </a:rPr>
              <a:t> ps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6585 ttyp9    00:00:00 tcsh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6678 ttyp9    00:00:00 ps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3657600" cy="1617663"/>
          </a:xfrm>
        </p:spPr>
        <p:txBody>
          <a:bodyPr/>
          <a:lstStyle/>
          <a:p>
            <a:pPr marL="0" indent="0"/>
            <a:r>
              <a:rPr lang="en-US" dirty="0" err="1" smtClean="0"/>
              <a:t>Nonterminating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Child Example</a:t>
            </a:r>
            <a:endParaRPr lang="en-US" dirty="0"/>
          </a:p>
        </p:txBody>
      </p:sp>
      <p:sp>
        <p:nvSpPr>
          <p:cNvPr id="4986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56100" y="3765550"/>
            <a:ext cx="4330700" cy="2711450"/>
          </a:xfrm>
        </p:spPr>
        <p:txBody>
          <a:bodyPr/>
          <a:lstStyle/>
          <a:p>
            <a:r>
              <a:rPr lang="en-US" sz="2000" b="0" dirty="0" smtClean="0"/>
              <a:t>Child </a:t>
            </a:r>
            <a:r>
              <a:rPr lang="en-US" sz="2000" b="0" dirty="0"/>
              <a:t>process still active even though parent has terminated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Must </a:t>
            </a:r>
            <a:r>
              <a:rPr lang="en-US" sz="2000" b="0" dirty="0"/>
              <a:t>kill explicitly, or else will keep running indefinitely</a:t>
            </a:r>
          </a:p>
        </p:txBody>
      </p:sp>
      <p:sp>
        <p:nvSpPr>
          <p:cNvPr id="498693" name="Text Box 5"/>
          <p:cNvSpPr txBox="1">
            <a:spLocks noChangeArrowheads="1"/>
          </p:cNvSpPr>
          <p:nvPr/>
        </p:nvSpPr>
        <p:spPr bwMode="auto">
          <a:xfrm>
            <a:off x="3733800" y="381000"/>
            <a:ext cx="5404043" cy="310854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itchFamily="49" charset="0"/>
              </a:rPr>
              <a:t>void fork8()</a:t>
            </a:r>
          </a:p>
          <a:p>
            <a:r>
              <a:rPr lang="en-US" sz="1400" dirty="0">
                <a:latin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</a:rPr>
              <a:t>    if (fork() == 0) {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/* Child */</a:t>
            </a:r>
          </a:p>
          <a:p>
            <a:r>
              <a:rPr lang="en-US" sz="1400" dirty="0">
                <a:latin typeface="Courier New" pitchFamily="49" charset="0"/>
              </a:rPr>
              <a:t>	printf("Running Child, PID = %d\n",</a:t>
            </a:r>
          </a:p>
          <a:p>
            <a:r>
              <a:rPr lang="en-US" sz="1400" dirty="0">
                <a:latin typeface="Courier New" pitchFamily="49" charset="0"/>
              </a:rPr>
              <a:t>	       getpid());</a:t>
            </a:r>
          </a:p>
          <a:p>
            <a:r>
              <a:rPr lang="en-US" sz="1400" dirty="0">
                <a:latin typeface="Courier New" pitchFamily="49" charset="0"/>
              </a:rPr>
              <a:t>	while (1)</a:t>
            </a:r>
          </a:p>
          <a:p>
            <a:r>
              <a:rPr lang="en-US" sz="1400" dirty="0">
                <a:latin typeface="Courier New" pitchFamily="49" charset="0"/>
              </a:rPr>
              <a:t>	    ;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/* Infinite loop */</a:t>
            </a:r>
          </a:p>
          <a:p>
            <a:r>
              <a:rPr lang="en-US" sz="1400" dirty="0">
                <a:latin typeface="Courier New" pitchFamily="49" charset="0"/>
              </a:rPr>
              <a:t>    } else {</a:t>
            </a:r>
          </a:p>
          <a:p>
            <a:r>
              <a:rPr lang="en-US" sz="1400" dirty="0">
                <a:latin typeface="Courier New" pitchFamily="49" charset="0"/>
              </a:rPr>
              <a:t>	printf("Terminating Parent, PID = %d\n",</a:t>
            </a:r>
          </a:p>
          <a:p>
            <a:r>
              <a:rPr lang="en-US" sz="1400" dirty="0">
                <a:latin typeface="Courier New" pitchFamily="49" charset="0"/>
              </a:rPr>
              <a:t>	       getpid());</a:t>
            </a:r>
          </a:p>
          <a:p>
            <a:r>
              <a:rPr lang="en-US" sz="1400" dirty="0">
                <a:latin typeface="Courier New" pitchFamily="49" charset="0"/>
              </a:rPr>
              <a:t>	exit(0);</a:t>
            </a:r>
          </a:p>
          <a:p>
            <a:r>
              <a:rPr lang="en-US" sz="1400" dirty="0">
                <a:latin typeface="Courier New" pitchFamily="49" charset="0"/>
              </a:rPr>
              <a:t>    }</a:t>
            </a:r>
          </a:p>
          <a:p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1800" y="457200"/>
            <a:ext cx="4292600" cy="573088"/>
          </a:xfrm>
        </p:spPr>
        <p:txBody>
          <a:bodyPr/>
          <a:lstStyle/>
          <a:p>
            <a:r>
              <a:rPr lang="en-US"/>
              <a:t>Control Flow</a:t>
            </a:r>
          </a:p>
        </p:txBody>
      </p:sp>
      <p:sp>
        <p:nvSpPr>
          <p:cNvPr id="472067" name="Text Box 1027"/>
          <p:cNvSpPr txBox="1">
            <a:spLocks noChangeArrowheads="1"/>
          </p:cNvSpPr>
          <p:nvPr/>
        </p:nvSpPr>
        <p:spPr bwMode="auto">
          <a:xfrm>
            <a:off x="3190875" y="3810000"/>
            <a:ext cx="1774012" cy="26776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&lt;startup&gt;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1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2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3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inst</a:t>
            </a:r>
            <a:r>
              <a:rPr lang="en-US" baseline="-25000" dirty="0" err="1">
                <a:latin typeface="Calibri" pitchFamily="34" charset="0"/>
              </a:rPr>
              <a:t>n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&lt;shutdown&gt;</a:t>
            </a:r>
          </a:p>
        </p:txBody>
      </p:sp>
      <p:sp>
        <p:nvSpPr>
          <p:cNvPr id="472068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452547" y="1219200"/>
            <a:ext cx="8294687" cy="1741487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Processors do only one thing:</a:t>
            </a:r>
          </a:p>
          <a:p>
            <a:pPr lvl="1"/>
            <a:r>
              <a:rPr lang="en-US" dirty="0"/>
              <a:t>From startup to shutdown, a CPU simply reads and executes (interprets) a sequence of instructions, one at a time</a:t>
            </a:r>
          </a:p>
          <a:p>
            <a:pPr lvl="1"/>
            <a:r>
              <a:rPr lang="en-US" dirty="0"/>
              <a:t>This sequence is the CPU’s </a:t>
            </a:r>
            <a:r>
              <a:rPr lang="en-US" i="1" dirty="0"/>
              <a:t>control flow</a:t>
            </a:r>
            <a:r>
              <a:rPr lang="en-US" dirty="0"/>
              <a:t> (or </a:t>
            </a:r>
            <a:r>
              <a:rPr lang="en-US" i="1" dirty="0"/>
              <a:t>flow of control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72069" name="Text Box 1029"/>
          <p:cNvSpPr txBox="1">
            <a:spLocks noChangeArrowheads="1"/>
          </p:cNvSpPr>
          <p:nvPr/>
        </p:nvSpPr>
        <p:spPr bwMode="auto">
          <a:xfrm>
            <a:off x="3190875" y="3244850"/>
            <a:ext cx="281641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Physical control flow</a:t>
            </a:r>
          </a:p>
        </p:txBody>
      </p:sp>
      <p:sp>
        <p:nvSpPr>
          <p:cNvPr id="472071" name="Text Box 1031"/>
          <p:cNvSpPr txBox="1">
            <a:spLocks noChangeArrowheads="1"/>
          </p:cNvSpPr>
          <p:nvPr/>
        </p:nvSpPr>
        <p:spPr bwMode="auto">
          <a:xfrm>
            <a:off x="1544347" y="47199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2438400" y="3962400"/>
            <a:ext cx="457200" cy="2362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05800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wait</a:t>
            </a:r>
            <a:r>
              <a:rPr lang="en-US"/>
              <a:t>: Synchronizing with Children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55000" cy="3124200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wait(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child_status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suspends current process until one of its children terminates</a:t>
            </a:r>
          </a:p>
          <a:p>
            <a:pPr lvl="1"/>
            <a:r>
              <a:rPr lang="en-US" dirty="0"/>
              <a:t>return value is the </a:t>
            </a:r>
            <a:r>
              <a:rPr lang="en-US" b="1" dirty="0" err="1">
                <a:latin typeface="Courier New" pitchFamily="49" charset="0"/>
              </a:rPr>
              <a:t>pid</a:t>
            </a:r>
            <a:r>
              <a:rPr lang="en-US" dirty="0"/>
              <a:t> of the child process that terminated</a:t>
            </a:r>
          </a:p>
          <a:p>
            <a:pPr lvl="1"/>
            <a:r>
              <a:rPr lang="en-US" dirty="0"/>
              <a:t>if </a:t>
            </a:r>
            <a:r>
              <a:rPr lang="en-US" b="1" dirty="0" err="1">
                <a:latin typeface="Courier New" pitchFamily="49" charset="0"/>
              </a:rPr>
              <a:t>child_status</a:t>
            </a:r>
            <a:r>
              <a:rPr lang="en-US" b="1" dirty="0"/>
              <a:t> </a:t>
            </a:r>
            <a:r>
              <a:rPr lang="en-US" b="1" dirty="0">
                <a:latin typeface="Courier New" pitchFamily="49" charset="0"/>
              </a:rPr>
              <a:t>!= NULL</a:t>
            </a:r>
            <a:r>
              <a:rPr lang="en-US" dirty="0"/>
              <a:t>, then the object it points to will be set to  a status indicating why the child process terminated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wait</a:t>
            </a:r>
            <a:r>
              <a:rPr lang="en-US"/>
              <a:t>: Synchronizing with Children</a:t>
            </a:r>
          </a:p>
        </p:txBody>
      </p:sp>
      <p:sp>
        <p:nvSpPr>
          <p:cNvPr id="506884" name="Text Box 4"/>
          <p:cNvSpPr txBox="1">
            <a:spLocks noChangeArrowheads="1"/>
          </p:cNvSpPr>
          <p:nvPr/>
        </p:nvSpPr>
        <p:spPr bwMode="auto">
          <a:xfrm>
            <a:off x="451391" y="1413570"/>
            <a:ext cx="5492209" cy="353943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void fork9()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int child_status;  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if (fork() == 0)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printf("HC: hello from child\n");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}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else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printf("HP: hello from parent\n");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wait(&amp;child_status);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printf("CT: child has terminated\n");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}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printf("Bye\n");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exit();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06887" name="Line 7"/>
          <p:cNvSpPr>
            <a:spLocks noChangeShapeType="1"/>
          </p:cNvSpPr>
          <p:nvPr/>
        </p:nvSpPr>
        <p:spPr bwMode="auto">
          <a:xfrm>
            <a:off x="6248400" y="347345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629400" y="2482850"/>
            <a:ext cx="428625" cy="1022350"/>
            <a:chOff x="4224" y="2688"/>
            <a:chExt cx="270" cy="644"/>
          </a:xfrm>
        </p:grpSpPr>
        <p:sp>
          <p:nvSpPr>
            <p:cNvPr id="506886" name="Line 6"/>
            <p:cNvSpPr>
              <a:spLocks noChangeShapeType="1"/>
            </p:cNvSpPr>
            <p:nvPr/>
          </p:nvSpPr>
          <p:spPr bwMode="auto">
            <a:xfrm flipV="1">
              <a:off x="4224" y="288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6888" name="Line 8"/>
            <p:cNvSpPr>
              <a:spLocks noChangeShapeType="1"/>
            </p:cNvSpPr>
            <p:nvPr/>
          </p:nvSpPr>
          <p:spPr bwMode="auto">
            <a:xfrm>
              <a:off x="4224" y="288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6889" name="Text Box 9"/>
            <p:cNvSpPr txBox="1">
              <a:spLocks noChangeArrowheads="1"/>
            </p:cNvSpPr>
            <p:nvPr/>
          </p:nvSpPr>
          <p:spPr bwMode="auto">
            <a:xfrm>
              <a:off x="4224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HP</a:t>
              </a:r>
            </a:p>
          </p:txBody>
        </p:sp>
        <p:sp>
          <p:nvSpPr>
            <p:cNvPr id="506890" name="Text Box 10"/>
            <p:cNvSpPr txBox="1">
              <a:spLocks noChangeArrowheads="1"/>
            </p:cNvSpPr>
            <p:nvPr/>
          </p:nvSpPr>
          <p:spPr bwMode="auto">
            <a:xfrm>
              <a:off x="4224" y="2688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HC</a:t>
              </a:r>
            </a:p>
          </p:txBody>
        </p:sp>
        <p:sp>
          <p:nvSpPr>
            <p:cNvPr id="506896" name="Line 16"/>
            <p:cNvSpPr>
              <a:spLocks noChangeShapeType="1"/>
            </p:cNvSpPr>
            <p:nvPr/>
          </p:nvSpPr>
          <p:spPr bwMode="auto">
            <a:xfrm>
              <a:off x="4224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7010400" y="2482850"/>
            <a:ext cx="550863" cy="990600"/>
            <a:chOff x="4464" y="2688"/>
            <a:chExt cx="347" cy="624"/>
          </a:xfrm>
        </p:grpSpPr>
        <p:sp>
          <p:nvSpPr>
            <p:cNvPr id="506892" name="Text Box 12"/>
            <p:cNvSpPr txBox="1">
              <a:spLocks noChangeArrowheads="1"/>
            </p:cNvSpPr>
            <p:nvPr/>
          </p:nvSpPr>
          <p:spPr bwMode="auto">
            <a:xfrm>
              <a:off x="4464" y="268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06897" name="Line 17"/>
            <p:cNvSpPr>
              <a:spLocks noChangeShapeType="1"/>
            </p:cNvSpPr>
            <p:nvPr/>
          </p:nvSpPr>
          <p:spPr bwMode="auto">
            <a:xfrm>
              <a:off x="4464" y="288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6898" name="Line 18"/>
            <p:cNvSpPr>
              <a:spLocks noChangeShapeType="1"/>
            </p:cNvSpPr>
            <p:nvPr/>
          </p:nvSpPr>
          <p:spPr bwMode="auto">
            <a:xfrm>
              <a:off x="4464" y="331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7543800" y="2787650"/>
            <a:ext cx="381000" cy="685800"/>
            <a:chOff x="4800" y="2880"/>
            <a:chExt cx="240" cy="432"/>
          </a:xfrm>
        </p:grpSpPr>
        <p:sp>
          <p:nvSpPr>
            <p:cNvPr id="506893" name="Line 13"/>
            <p:cNvSpPr>
              <a:spLocks noChangeShapeType="1"/>
            </p:cNvSpPr>
            <p:nvPr/>
          </p:nvSpPr>
          <p:spPr bwMode="auto">
            <a:xfrm>
              <a:off x="4800" y="288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6895" name="Line 15"/>
            <p:cNvSpPr>
              <a:spLocks noChangeShapeType="1"/>
            </p:cNvSpPr>
            <p:nvPr/>
          </p:nvSpPr>
          <p:spPr bwMode="auto">
            <a:xfrm>
              <a:off x="5040" y="288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6899" name="Line 19"/>
            <p:cNvSpPr>
              <a:spLocks noChangeShapeType="1"/>
            </p:cNvSpPr>
            <p:nvPr/>
          </p:nvSpPr>
          <p:spPr bwMode="auto">
            <a:xfrm>
              <a:off x="4800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7924800" y="3168650"/>
            <a:ext cx="428625" cy="336550"/>
            <a:chOff x="5040" y="3120"/>
            <a:chExt cx="270" cy="212"/>
          </a:xfrm>
        </p:grpSpPr>
        <p:sp>
          <p:nvSpPr>
            <p:cNvPr id="506894" name="Text Box 14"/>
            <p:cNvSpPr txBox="1">
              <a:spLocks noChangeArrowheads="1"/>
            </p:cNvSpPr>
            <p:nvPr/>
          </p:nvSpPr>
          <p:spPr bwMode="auto">
            <a:xfrm>
              <a:off x="5040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CT</a:t>
              </a:r>
            </a:p>
          </p:txBody>
        </p:sp>
        <p:sp>
          <p:nvSpPr>
            <p:cNvPr id="506900" name="Line 20"/>
            <p:cNvSpPr>
              <a:spLocks noChangeShapeType="1"/>
            </p:cNvSpPr>
            <p:nvPr/>
          </p:nvSpPr>
          <p:spPr bwMode="auto">
            <a:xfrm>
              <a:off x="5040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8305800" y="3168650"/>
            <a:ext cx="550863" cy="336550"/>
            <a:chOff x="5280" y="3120"/>
            <a:chExt cx="347" cy="212"/>
          </a:xfrm>
        </p:grpSpPr>
        <p:sp>
          <p:nvSpPr>
            <p:cNvPr id="506891" name="Text Box 11"/>
            <p:cNvSpPr txBox="1">
              <a:spLocks noChangeArrowheads="1"/>
            </p:cNvSpPr>
            <p:nvPr/>
          </p:nvSpPr>
          <p:spPr bwMode="auto">
            <a:xfrm>
              <a:off x="5280" y="3120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06901" name="Line 21"/>
            <p:cNvSpPr>
              <a:spLocks noChangeShapeType="1"/>
            </p:cNvSpPr>
            <p:nvPr/>
          </p:nvSpPr>
          <p:spPr bwMode="auto">
            <a:xfrm>
              <a:off x="5280" y="331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4978400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wait()</a:t>
            </a:r>
            <a:r>
              <a:rPr lang="en-US"/>
              <a:t> Example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578" y="1052512"/>
            <a:ext cx="8307388" cy="1233488"/>
          </a:xfrm>
        </p:spPr>
        <p:txBody>
          <a:bodyPr/>
          <a:lstStyle/>
          <a:p>
            <a:r>
              <a:rPr lang="en-US" sz="2000" b="0" dirty="0"/>
              <a:t>If multiple children completed, will take in arbitrary order</a:t>
            </a:r>
          </a:p>
          <a:p>
            <a:r>
              <a:rPr lang="en-US" sz="2000" b="0" dirty="0"/>
              <a:t>Can use macros WIFEXITED and WEXITSTATUS to get information about exit status</a:t>
            </a:r>
          </a:p>
        </p:txBody>
      </p:sp>
      <p:sp>
        <p:nvSpPr>
          <p:cNvPr id="500740" name="Text Box 4"/>
          <p:cNvSpPr txBox="1">
            <a:spLocks noChangeArrowheads="1"/>
          </p:cNvSpPr>
          <p:nvPr/>
        </p:nvSpPr>
        <p:spPr bwMode="auto">
          <a:xfrm>
            <a:off x="497084" y="2275106"/>
            <a:ext cx="7896714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fork10()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pid_t pid[N];</a:t>
            </a:r>
          </a:p>
          <a:p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r>
              <a:rPr lang="en-US" sz="1600" dirty="0">
                <a:latin typeface="Courier New" pitchFamily="49" charset="0"/>
              </a:rPr>
              <a:t>    int child_status;</a:t>
            </a:r>
          </a:p>
          <a:p>
            <a:r>
              <a:rPr lang="en-US" sz="1600" dirty="0">
                <a:latin typeface="Courier New" pitchFamily="49" charset="0"/>
              </a:rPr>
              <a:t>    for (i = 0; i &lt; N; i++)</a:t>
            </a:r>
          </a:p>
          <a:p>
            <a:r>
              <a:rPr lang="en-US" sz="1600" dirty="0">
                <a:latin typeface="Courier New" pitchFamily="49" charset="0"/>
              </a:rPr>
              <a:t>	if ((pid[i] = fork()) == 0)</a:t>
            </a:r>
          </a:p>
          <a:p>
            <a:r>
              <a:rPr lang="en-US" sz="1600" dirty="0">
                <a:latin typeface="Courier New" pitchFamily="49" charset="0"/>
              </a:rPr>
              <a:t>	    exit(100+i);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Child */</a:t>
            </a:r>
          </a:p>
          <a:p>
            <a:r>
              <a:rPr lang="en-US" sz="1600" dirty="0">
                <a:latin typeface="Courier New" pitchFamily="49" charset="0"/>
              </a:rPr>
              <a:t>    for (i = 0; i &lt; N; i++) {</a:t>
            </a:r>
          </a:p>
          <a:p>
            <a:r>
              <a:rPr lang="en-US" sz="1600" dirty="0">
                <a:latin typeface="Courier New" pitchFamily="49" charset="0"/>
              </a:rPr>
              <a:t>	pid_t wpid = wait(&amp;child_status);</a:t>
            </a:r>
          </a:p>
          <a:p>
            <a:r>
              <a:rPr lang="en-US" sz="1600" dirty="0">
                <a:latin typeface="Courier New" pitchFamily="49" charset="0"/>
              </a:rPr>
              <a:t>	if (WIFEXITED(child_status))</a:t>
            </a:r>
          </a:p>
          <a:p>
            <a:r>
              <a:rPr lang="en-US" sz="1600" dirty="0">
                <a:latin typeface="Courier New" pitchFamily="49" charset="0"/>
              </a:rPr>
              <a:t>	    printf("Child %d terminated with exit status %d\n",</a:t>
            </a:r>
          </a:p>
          <a:p>
            <a:r>
              <a:rPr lang="en-US" sz="1600" dirty="0">
                <a:latin typeface="Courier New" pitchFamily="49" charset="0"/>
              </a:rPr>
              <a:t>		   wpid, WEXITSTATUS(child_status));</a:t>
            </a:r>
          </a:p>
          <a:p>
            <a:r>
              <a:rPr lang="en-US" sz="1600" dirty="0">
                <a:latin typeface="Courier New" pitchFamily="49" charset="0"/>
              </a:rPr>
              <a:t>	else</a:t>
            </a:r>
          </a:p>
          <a:p>
            <a:r>
              <a:rPr lang="en-US" sz="1600" dirty="0">
                <a:latin typeface="Courier New" pitchFamily="49" charset="0"/>
              </a:rPr>
              <a:t>	    printf("Child %d terminate abnormally\n", wpid);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67844" y="493712"/>
            <a:ext cx="8839200" cy="573088"/>
          </a:xfrm>
        </p:spPr>
        <p:txBody>
          <a:bodyPr/>
          <a:lstStyle/>
          <a:p>
            <a:r>
              <a:rPr lang="en-US" sz="3400">
                <a:latin typeface="Courier New" pitchFamily="49" charset="0"/>
              </a:rPr>
              <a:t>waitpid()</a:t>
            </a:r>
            <a:r>
              <a:rPr lang="en-US" sz="3400"/>
              <a:t>: Waiting for a Specific Process</a:t>
            </a:r>
            <a:endParaRPr lang="en-US" sz="3400">
              <a:latin typeface="Courier New" pitchFamily="49" charset="0"/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62966"/>
            <a:ext cx="8307387" cy="1689100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waitpid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pid</a:t>
            </a:r>
            <a:r>
              <a:rPr lang="en-US" dirty="0">
                <a:latin typeface="Courier New" pitchFamily="49" charset="0"/>
              </a:rPr>
              <a:t>, &amp;status, options)</a:t>
            </a:r>
          </a:p>
          <a:p>
            <a:pPr lvl="1"/>
            <a:r>
              <a:rPr lang="en-US" dirty="0"/>
              <a:t>suspends current process until specific process terminates</a:t>
            </a:r>
          </a:p>
          <a:p>
            <a:pPr lvl="1"/>
            <a:r>
              <a:rPr lang="en-US" dirty="0"/>
              <a:t>various options </a:t>
            </a:r>
            <a:r>
              <a:rPr lang="en-US" dirty="0" smtClean="0"/>
              <a:t>(see textbook)</a:t>
            </a:r>
            <a:endParaRPr lang="en-US" dirty="0"/>
          </a:p>
        </p:txBody>
      </p:sp>
      <p:sp>
        <p:nvSpPr>
          <p:cNvPr id="501764" name="Text Box 4"/>
          <p:cNvSpPr txBox="1">
            <a:spLocks noChangeArrowheads="1"/>
          </p:cNvSpPr>
          <p:nvPr/>
        </p:nvSpPr>
        <p:spPr bwMode="auto">
          <a:xfrm>
            <a:off x="485286" y="2474416"/>
            <a:ext cx="7896714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void fork11()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pid_t pid[N];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int child_status;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(i = 0; i &lt; N; i++)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if ((pid[i] = fork()) == 0)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exit(100+i);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Child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= N-1;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&gt;= 0;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--) 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pid_t wpid = waitpid(pid[i], &amp;child_status, 0);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if (WIFEXITED(child_status))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printf("Child %d terminated with exit status %d\n",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	   wpid, WEXITSTATUS(child_status));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else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printf("Child %d terminated abnormally\n", wpid);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10600" cy="573088"/>
          </a:xfrm>
        </p:spPr>
        <p:txBody>
          <a:bodyPr/>
          <a:lstStyle/>
          <a:p>
            <a:r>
              <a:rPr lang="en-US" sz="3400" dirty="0" err="1" smtClean="0">
                <a:latin typeface="Courier New" pitchFamily="49" charset="0"/>
              </a:rPr>
              <a:t>execve</a:t>
            </a:r>
            <a:r>
              <a:rPr lang="en-US" sz="3400" dirty="0" smtClean="0">
                <a:latin typeface="Courier" pitchFamily="49" charset="0"/>
              </a:rPr>
              <a:t>:</a:t>
            </a:r>
            <a:r>
              <a:rPr lang="en-US" sz="3400" dirty="0" smtClean="0"/>
              <a:t> </a:t>
            </a:r>
            <a:r>
              <a:rPr lang="en-US" sz="3400" dirty="0"/>
              <a:t>Loading and Running Programs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5334000" cy="5410200"/>
          </a:xfrm>
        </p:spPr>
        <p:txBody>
          <a:bodyPr/>
          <a:lstStyle/>
          <a:p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execve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char *filename, 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char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 err="1" smtClean="0">
                <a:latin typeface="Courier New"/>
                <a:cs typeface="Courier New"/>
              </a:rPr>
              <a:t>argv</a:t>
            </a:r>
            <a:r>
              <a:rPr lang="en-US" sz="2000" dirty="0" smtClean="0">
                <a:latin typeface="Courier New"/>
                <a:cs typeface="Courier New"/>
              </a:rPr>
              <a:t>[], 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char *</a:t>
            </a:r>
            <a:r>
              <a:rPr lang="en-US" sz="2000" dirty="0" err="1" smtClean="0">
                <a:latin typeface="Courier New"/>
                <a:cs typeface="Courier New"/>
              </a:rPr>
              <a:t>envp</a:t>
            </a:r>
            <a:r>
              <a:rPr lang="en-US" sz="2000" dirty="0" smtClean="0">
                <a:latin typeface="Courier New"/>
                <a:cs typeface="Courier New"/>
              </a:rPr>
              <a:t>[]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)</a:t>
            </a:r>
            <a:endParaRPr lang="en-US" dirty="0" smtClean="0"/>
          </a:p>
          <a:p>
            <a:r>
              <a:rPr lang="en-US" dirty="0" smtClean="0"/>
              <a:t>Loads </a:t>
            </a:r>
            <a:r>
              <a:rPr lang="en-US" dirty="0"/>
              <a:t>and </a:t>
            </a:r>
            <a:r>
              <a:rPr lang="en-US" dirty="0" smtClean="0"/>
              <a:t>runs in current process:</a:t>
            </a:r>
          </a:p>
          <a:p>
            <a:pPr lvl="1"/>
            <a:r>
              <a:rPr lang="en-US" dirty="0" smtClean="0"/>
              <a:t>Executable 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filename</a:t>
            </a:r>
          </a:p>
          <a:p>
            <a:pPr lvl="1"/>
            <a:r>
              <a:rPr lang="en-US" dirty="0" smtClean="0"/>
              <a:t>With argument list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argv</a:t>
            </a:r>
            <a:endParaRPr lang="en-US" b="1" dirty="0" smtClean="0">
              <a:latin typeface="Courier New" pitchFamily="49" charset="0"/>
              <a:ea typeface="+mn-ea"/>
              <a:cs typeface="+mn-cs"/>
            </a:endParaRPr>
          </a:p>
          <a:p>
            <a:pPr lvl="1"/>
            <a:r>
              <a:rPr lang="en-US" dirty="0" smtClean="0"/>
              <a:t>And environment variable </a:t>
            </a:r>
            <a:r>
              <a:rPr lang="en-US" dirty="0" smtClean="0">
                <a:latin typeface="Calibri"/>
                <a:ea typeface="+mn-ea"/>
                <a:cs typeface="Calibri"/>
              </a:rPr>
              <a:t>list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envp</a:t>
            </a:r>
            <a:endParaRPr lang="en-US" b="1" dirty="0" smtClean="0">
              <a:latin typeface="Courier New" pitchFamily="49" charset="0"/>
              <a:ea typeface="+mn-ea"/>
              <a:cs typeface="+mn-cs"/>
            </a:endParaRPr>
          </a:p>
          <a:p>
            <a:r>
              <a:rPr lang="en-US" dirty="0" smtClean="0"/>
              <a:t>Does not return (unless error)</a:t>
            </a:r>
          </a:p>
          <a:p>
            <a:r>
              <a:rPr lang="en-US" dirty="0" smtClean="0"/>
              <a:t>Overwrites code, data, and stack</a:t>
            </a:r>
          </a:p>
          <a:p>
            <a:pPr lvl="1"/>
            <a:r>
              <a:rPr lang="en-US" dirty="0" smtClean="0"/>
              <a:t>keeps </a:t>
            </a:r>
            <a:r>
              <a:rPr lang="en-US" dirty="0" err="1" smtClean="0"/>
              <a:t>pid</a:t>
            </a:r>
            <a:r>
              <a:rPr lang="en-US" dirty="0" smtClean="0"/>
              <a:t>, open files and signal context</a:t>
            </a:r>
          </a:p>
          <a:p>
            <a:r>
              <a:rPr lang="en-US" dirty="0" smtClean="0"/>
              <a:t>Environment variables:</a:t>
            </a:r>
          </a:p>
          <a:p>
            <a:pPr lvl="1"/>
            <a:r>
              <a:rPr lang="en-US" dirty="0" smtClean="0"/>
              <a:t>“name=value” strings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getenv</a:t>
            </a:r>
            <a:r>
              <a:rPr lang="en-US" dirty="0" smtClean="0">
                <a:latin typeface="Courier New"/>
                <a:cs typeface="Courier New"/>
              </a:rPr>
              <a:t> and </a:t>
            </a:r>
            <a:r>
              <a:rPr lang="en-US" dirty="0" err="1" smtClean="0">
                <a:latin typeface="Courier New"/>
                <a:cs typeface="Courier New"/>
              </a:rPr>
              <a:t>putenv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5589917" y="990600"/>
            <a:ext cx="1797050" cy="6096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600" b="0" dirty="0" smtClean="0">
                <a:latin typeface="Calibri" pitchFamily="34" charset="0"/>
              </a:rPr>
              <a:t>Null-terminated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600" b="0" dirty="0" err="1" smtClean="0">
                <a:latin typeface="Calibri" pitchFamily="34" charset="0"/>
              </a:rPr>
              <a:t>env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var</a:t>
            </a:r>
            <a:r>
              <a:rPr lang="en-US" sz="1600" b="0" dirty="0" smtClean="0">
                <a:latin typeface="Calibri" pitchFamily="34" charset="0"/>
              </a:rPr>
              <a:t> strings</a:t>
            </a:r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auto">
          <a:xfrm>
            <a:off x="5589917" y="22098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5589917" y="1600200"/>
            <a:ext cx="179705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b="0" dirty="0" smtClean="0">
                <a:latin typeface="Calibri" pitchFamily="34" charset="0"/>
              </a:rPr>
              <a:t>Null-terminated</a:t>
            </a:r>
          </a:p>
          <a:p>
            <a:pPr algn="ctr" eaLnBrk="1" hangingPunct="1"/>
            <a:r>
              <a:rPr lang="en-US" sz="1600" b="0" dirty="0" err="1" smtClean="0">
                <a:latin typeface="Calibri" pitchFamily="34" charset="0"/>
              </a:rPr>
              <a:t>cmd</a:t>
            </a:r>
            <a:r>
              <a:rPr lang="en-US" sz="1600" b="0" dirty="0" smtClean="0">
                <a:latin typeface="Calibri" pitchFamily="34" charset="0"/>
              </a:rPr>
              <a:t> line </a:t>
            </a:r>
            <a:r>
              <a:rPr lang="en-US" sz="1600" b="0" dirty="0" err="1" smtClean="0">
                <a:latin typeface="Calibri" pitchFamily="34" charset="0"/>
              </a:rPr>
              <a:t>arg</a:t>
            </a:r>
            <a:r>
              <a:rPr lang="en-US" sz="1600" b="0" dirty="0" smtClean="0">
                <a:latin typeface="Calibri" pitchFamily="34" charset="0"/>
              </a:rPr>
              <a:t> strings</a:t>
            </a:r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5589917" y="2514600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envp[n</a:t>
            </a:r>
            <a:r>
              <a:rPr lang="en-US" sz="1800" b="0" dirty="0" smtClean="0">
                <a:latin typeface="Calibri" pitchFamily="34" charset="0"/>
              </a:rPr>
              <a:t>] == NULL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5589917" y="2819400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</a:t>
            </a:r>
            <a:r>
              <a:rPr lang="en-US" sz="1800" b="0" dirty="0" smtClean="0">
                <a:latin typeface="Calibri" pitchFamily="34" charset="0"/>
              </a:rPr>
              <a:t>[n-1]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5589917" y="3429000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</a:t>
            </a:r>
            <a:r>
              <a:rPr lang="en-US" sz="1800" b="0" dirty="0" smtClean="0">
                <a:latin typeface="Calibri" pitchFamily="34" charset="0"/>
              </a:rPr>
              <a:t>[0]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5589917" y="3124200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…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589917" y="49530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Linker </a:t>
            </a:r>
            <a:r>
              <a:rPr lang="en-US" sz="1800" b="0" dirty="0" err="1" smtClean="0">
                <a:latin typeface="Calibri" pitchFamily="34" charset="0"/>
              </a:rPr>
              <a:t>vars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5589917" y="37338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argv[argc</a:t>
            </a:r>
            <a:r>
              <a:rPr lang="en-US" sz="1800" b="0" dirty="0" smtClean="0">
                <a:latin typeface="Calibri" pitchFamily="34" charset="0"/>
              </a:rPr>
              <a:t>] == NULL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5589917" y="40386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</a:t>
            </a:r>
            <a:r>
              <a:rPr lang="en-US" sz="1800" b="0" dirty="0" smtClean="0">
                <a:latin typeface="Calibri" pitchFamily="34" charset="0"/>
              </a:rPr>
              <a:t>[argc-1]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5589917" y="46482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</a:t>
            </a:r>
            <a:r>
              <a:rPr lang="en-US" sz="1800" b="0" dirty="0" smtClean="0">
                <a:latin typeface="Calibri" pitchFamily="34" charset="0"/>
              </a:rPr>
              <a:t>[0]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5589917" y="43434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…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589917" y="5257800"/>
            <a:ext cx="1797050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589917" y="5867400"/>
            <a:ext cx="1797050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argc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5589917" y="5562600"/>
            <a:ext cx="1797050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76404" y="838200"/>
            <a:ext cx="150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Stack bottom</a:t>
            </a:r>
          </a:p>
        </p:txBody>
      </p:sp>
      <p:sp>
        <p:nvSpPr>
          <p:cNvPr id="42" name="Freeform 41"/>
          <p:cNvSpPr/>
          <p:nvPr/>
        </p:nvSpPr>
        <p:spPr bwMode="auto">
          <a:xfrm>
            <a:off x="5263551" y="4875362"/>
            <a:ext cx="324928" cy="836763"/>
          </a:xfrm>
          <a:custGeom>
            <a:avLst/>
            <a:gdLst>
              <a:gd name="connsiteX0" fmla="*/ 324928 w 324928"/>
              <a:gd name="connsiteY0" fmla="*/ 836763 h 836763"/>
              <a:gd name="connsiteX1" fmla="*/ 5751 w 324928"/>
              <a:gd name="connsiteY1" fmla="*/ 353683 h 836763"/>
              <a:gd name="connsiteX2" fmla="*/ 290423 w 324928"/>
              <a:gd name="connsiteY2" fmla="*/ 0 h 83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928" h="836763">
                <a:moveTo>
                  <a:pt x="324928" y="836763"/>
                </a:moveTo>
                <a:cubicBezTo>
                  <a:pt x="168215" y="664953"/>
                  <a:pt x="11502" y="493144"/>
                  <a:pt x="5751" y="353683"/>
                </a:cubicBezTo>
                <a:cubicBezTo>
                  <a:pt x="0" y="214222"/>
                  <a:pt x="145211" y="107111"/>
                  <a:pt x="290423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 bwMode="auto">
          <a:xfrm>
            <a:off x="5029200" y="2209800"/>
            <a:ext cx="542026" cy="2631056"/>
          </a:xfrm>
          <a:custGeom>
            <a:avLst/>
            <a:gdLst>
              <a:gd name="connsiteX0" fmla="*/ 770626 w 770626"/>
              <a:gd name="connsiteY0" fmla="*/ 2631056 h 2631056"/>
              <a:gd name="connsiteX1" fmla="*/ 2875 w 770626"/>
              <a:gd name="connsiteY1" fmla="*/ 992037 h 2631056"/>
              <a:gd name="connsiteX2" fmla="*/ 753374 w 770626"/>
              <a:gd name="connsiteY2" fmla="*/ 0 h 263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0626" h="2631056">
                <a:moveTo>
                  <a:pt x="770626" y="2631056"/>
                </a:moveTo>
                <a:cubicBezTo>
                  <a:pt x="388188" y="2030801"/>
                  <a:pt x="5750" y="1430546"/>
                  <a:pt x="2875" y="992037"/>
                </a:cubicBezTo>
                <a:cubicBezTo>
                  <a:pt x="0" y="553528"/>
                  <a:pt x="376687" y="276764"/>
                  <a:pt x="753374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 bwMode="auto">
          <a:xfrm>
            <a:off x="7382774" y="3641785"/>
            <a:ext cx="503207" cy="1777041"/>
          </a:xfrm>
          <a:custGeom>
            <a:avLst/>
            <a:gdLst>
              <a:gd name="connsiteX0" fmla="*/ 0 w 503207"/>
              <a:gd name="connsiteY0" fmla="*/ 1777041 h 1777041"/>
              <a:gd name="connsiteX1" fmla="*/ 500332 w 503207"/>
              <a:gd name="connsiteY1" fmla="*/ 854015 h 1777041"/>
              <a:gd name="connsiteX2" fmla="*/ 17252 w 503207"/>
              <a:gd name="connsiteY2" fmla="*/ 0 h 1777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3207" h="1777041">
                <a:moveTo>
                  <a:pt x="0" y="1777041"/>
                </a:moveTo>
                <a:cubicBezTo>
                  <a:pt x="248728" y="1463614"/>
                  <a:pt x="497457" y="1150188"/>
                  <a:pt x="500332" y="854015"/>
                </a:cubicBezTo>
                <a:cubicBezTo>
                  <a:pt x="503207" y="557842"/>
                  <a:pt x="260229" y="278921"/>
                  <a:pt x="17252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 bwMode="auto">
          <a:xfrm>
            <a:off x="7408653" y="1600200"/>
            <a:ext cx="631166" cy="2014268"/>
          </a:xfrm>
          <a:custGeom>
            <a:avLst/>
            <a:gdLst>
              <a:gd name="connsiteX0" fmla="*/ 0 w 631166"/>
              <a:gd name="connsiteY0" fmla="*/ 2242868 h 2242868"/>
              <a:gd name="connsiteX1" fmla="*/ 629728 w 631166"/>
              <a:gd name="connsiteY1" fmla="*/ 854015 h 2242868"/>
              <a:gd name="connsiteX2" fmla="*/ 8626 w 631166"/>
              <a:gd name="connsiteY2" fmla="*/ 0 h 224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1166" h="2242868">
                <a:moveTo>
                  <a:pt x="0" y="2242868"/>
                </a:moveTo>
                <a:cubicBezTo>
                  <a:pt x="314145" y="1735347"/>
                  <a:pt x="628290" y="1227826"/>
                  <a:pt x="629728" y="854015"/>
                </a:cubicBezTo>
                <a:cubicBezTo>
                  <a:pt x="631166" y="480204"/>
                  <a:pt x="319896" y="240102"/>
                  <a:pt x="8626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5589917" y="6172200"/>
            <a:ext cx="1797050" cy="6096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Stack frame for 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800" b="0" dirty="0" smtClean="0">
                <a:latin typeface="Courier New"/>
                <a:cs typeface="Courier New"/>
              </a:rPr>
              <a:t>main</a:t>
            </a:r>
            <a:endParaRPr lang="en-US" sz="1800" b="0" dirty="0">
              <a:latin typeface="Courier New"/>
              <a:cs typeface="Courier New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76404" y="6488668"/>
            <a:ext cx="112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Stack top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77200" y="3429000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environ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 rot="10800000" flipV="1">
            <a:off x="7408654" y="3656798"/>
            <a:ext cx="668547" cy="8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execve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357018" y="1362075"/>
            <a:ext cx="7896225" cy="1990725"/>
          </a:xfrm>
          <a:solidFill>
            <a:srgbClr val="F7F5CD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if ((</a:t>
            </a:r>
            <a:r>
              <a:rPr lang="en-US" sz="1800" dirty="0" err="1" smtClean="0">
                <a:latin typeface="Courier New"/>
                <a:cs typeface="Courier New"/>
              </a:rPr>
              <a:t>pid</a:t>
            </a:r>
            <a:r>
              <a:rPr lang="en-US" sz="1800" dirty="0" smtClean="0">
                <a:latin typeface="Courier New"/>
                <a:cs typeface="Courier New"/>
              </a:rPr>
              <a:t> = Fork()) == 0) { /* Child runs user job */ 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    if (execve(argv[0], </a:t>
            </a:r>
            <a:r>
              <a:rPr lang="en-US" sz="1800" dirty="0" err="1" smtClean="0">
                <a:latin typeface="Courier New"/>
                <a:cs typeface="Courier New"/>
              </a:rPr>
              <a:t>argv</a:t>
            </a:r>
            <a:r>
              <a:rPr lang="en-US" sz="1800" dirty="0" smtClean="0">
                <a:latin typeface="Courier New"/>
                <a:cs typeface="Courier New"/>
              </a:rPr>
              <a:t>, environ) &lt; 0) { 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        </a:t>
            </a:r>
            <a:r>
              <a:rPr lang="en-US" sz="1800" dirty="0" err="1" smtClean="0">
                <a:latin typeface="Courier New"/>
                <a:cs typeface="Courier New"/>
              </a:rPr>
              <a:t>printf("%s</a:t>
            </a:r>
            <a:r>
              <a:rPr lang="en-US" sz="1800" dirty="0" smtClean="0">
                <a:latin typeface="Courier New"/>
                <a:cs typeface="Courier New"/>
              </a:rPr>
              <a:t>: Command not found.\</a:t>
            </a:r>
            <a:r>
              <a:rPr lang="en-US" sz="1800" dirty="0" err="1" smtClean="0">
                <a:latin typeface="Courier New"/>
                <a:cs typeface="Courier New"/>
              </a:rPr>
              <a:t>n</a:t>
            </a:r>
            <a:r>
              <a:rPr lang="en-US" sz="1800" dirty="0" smtClean="0">
                <a:latin typeface="Courier New"/>
                <a:cs typeface="Courier New"/>
              </a:rPr>
              <a:t>", argv[0]);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        exit(0); 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    } 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2590800" y="5388798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</a:t>
            </a:r>
            <a:r>
              <a:rPr lang="en-US" sz="1800" b="0" dirty="0" smtClean="0">
                <a:latin typeface="Calibri" pitchFamily="34" charset="0"/>
              </a:rPr>
              <a:t>[n] = NULL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2590800" y="5693598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</a:t>
            </a:r>
            <a:r>
              <a:rPr lang="en-US" sz="1800" b="0" dirty="0" smtClean="0">
                <a:latin typeface="Calibri" pitchFamily="34" charset="0"/>
              </a:rPr>
              <a:t>[n-1]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2590800" y="6303198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</a:t>
            </a:r>
            <a:r>
              <a:rPr lang="en-US" sz="1800" b="0" dirty="0" smtClean="0">
                <a:latin typeface="Calibri" pitchFamily="34" charset="0"/>
              </a:rPr>
              <a:t>[0]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2590800" y="5998398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…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590800" y="370073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</a:t>
            </a:r>
            <a:r>
              <a:rPr lang="en-US" sz="1800" b="0" dirty="0" smtClean="0">
                <a:latin typeface="Calibri" pitchFamily="34" charset="0"/>
              </a:rPr>
              <a:t>[</a:t>
            </a:r>
            <a:r>
              <a:rPr lang="en-US" sz="1800" b="0" dirty="0" err="1" smtClean="0">
                <a:latin typeface="Calibri" pitchFamily="34" charset="0"/>
              </a:rPr>
              <a:t>argc</a:t>
            </a:r>
            <a:r>
              <a:rPr lang="en-US" sz="1800" b="0" dirty="0" smtClean="0">
                <a:latin typeface="Calibri" pitchFamily="34" charset="0"/>
              </a:rPr>
              <a:t>] = NULL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2590800" y="400553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</a:t>
            </a:r>
            <a:r>
              <a:rPr lang="en-US" sz="1800" b="0" dirty="0" smtClean="0">
                <a:latin typeface="Calibri" pitchFamily="34" charset="0"/>
              </a:rPr>
              <a:t>[argc-1]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2590800" y="461513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</a:t>
            </a:r>
            <a:r>
              <a:rPr lang="en-US" sz="1800" b="0" dirty="0" smtClean="0">
                <a:latin typeface="Calibri" pitchFamily="34" charset="0"/>
              </a:rPr>
              <a:t>[0]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2590800" y="431033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…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05400" y="45836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05400" y="427455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“-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4319" y="3974068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/include”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05400" y="627012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“USER=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droh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05400" y="5974758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“PRINTER=iron”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05400" y="5662136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“PWD=/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droh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  <p:cxnSp>
        <p:nvCxnSpPr>
          <p:cNvPr id="37" name="Straight Arrow Connector 36"/>
          <p:cNvCxnSpPr>
            <a:stCxn id="21" idx="3"/>
            <a:endCxn id="28" idx="1"/>
          </p:cNvCxnSpPr>
          <p:nvPr/>
        </p:nvCxnSpPr>
        <p:spPr bwMode="auto">
          <a:xfrm>
            <a:off x="4387850" y="4767530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22" idx="3"/>
            <a:endCxn id="31" idx="1"/>
          </p:cNvCxnSpPr>
          <p:nvPr/>
        </p:nvCxnSpPr>
        <p:spPr bwMode="auto">
          <a:xfrm flipV="1">
            <a:off x="4387850" y="4459221"/>
            <a:ext cx="717550" cy="350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20" idx="3"/>
            <a:endCxn id="32" idx="1"/>
          </p:cNvCxnSpPr>
          <p:nvPr/>
        </p:nvCxnSpPr>
        <p:spPr bwMode="auto">
          <a:xfrm>
            <a:off x="4387850" y="4157930"/>
            <a:ext cx="736469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16" idx="3"/>
            <a:endCxn id="33" idx="1"/>
          </p:cNvCxnSpPr>
          <p:nvPr/>
        </p:nvCxnSpPr>
        <p:spPr bwMode="auto">
          <a:xfrm flipV="1">
            <a:off x="4387850" y="6454794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>
            <a:stCxn id="17" idx="3"/>
            <a:endCxn id="34" idx="1"/>
          </p:cNvCxnSpPr>
          <p:nvPr/>
        </p:nvCxnSpPr>
        <p:spPr bwMode="auto">
          <a:xfrm>
            <a:off x="4387850" y="6150798"/>
            <a:ext cx="717550" cy="862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15" idx="3"/>
            <a:endCxn id="35" idx="1"/>
          </p:cNvCxnSpPr>
          <p:nvPr/>
        </p:nvCxnSpPr>
        <p:spPr bwMode="auto">
          <a:xfrm>
            <a:off x="4387850" y="5845998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85800" y="6412468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environ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flipV="1">
            <a:off x="1828800" y="6596330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1101366" y="473606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argv</a:t>
            </a:r>
            <a:endParaRPr lang="en-US" sz="1800" dirty="0" smtClean="0">
              <a:latin typeface="Courier New"/>
              <a:cs typeface="Courier New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1828800" y="4919930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pPr lvl="1"/>
            <a:r>
              <a:rPr lang="en-US" dirty="0" smtClean="0"/>
              <a:t>Events that require nonstandard control flow</a:t>
            </a:r>
          </a:p>
          <a:p>
            <a:pPr lvl="1"/>
            <a:r>
              <a:rPr lang="en-US" dirty="0" smtClean="0"/>
              <a:t>Generated externally (interrupts) or internally (traps and faults)</a:t>
            </a:r>
          </a:p>
          <a:p>
            <a:endParaRPr lang="en-US" dirty="0" smtClean="0"/>
          </a:p>
          <a:p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At any given time, system has multiple active processes</a:t>
            </a:r>
          </a:p>
          <a:p>
            <a:pPr lvl="1"/>
            <a:r>
              <a:rPr lang="en-US" dirty="0" smtClean="0"/>
              <a:t>Only one can execute at a time on a single core, though</a:t>
            </a:r>
          </a:p>
          <a:p>
            <a:pPr lvl="1"/>
            <a:r>
              <a:rPr lang="en-US" dirty="0" smtClean="0"/>
              <a:t>Each process appears to have total control of </a:t>
            </a:r>
            <a:br>
              <a:rPr lang="en-US" dirty="0" smtClean="0"/>
            </a:br>
            <a:r>
              <a:rPr lang="en-US" dirty="0" smtClean="0"/>
              <a:t>processor + private memory 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(cont.)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Spawning processes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</a:p>
          <a:p>
            <a:pPr lvl="1"/>
            <a:r>
              <a:rPr lang="en-US" dirty="0" smtClean="0"/>
              <a:t>One call, two returns</a:t>
            </a:r>
          </a:p>
          <a:p>
            <a:r>
              <a:rPr lang="en-US" dirty="0" smtClean="0"/>
              <a:t>Process completion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>
                <a:latin typeface="Courier New"/>
                <a:cs typeface="Courier New"/>
              </a:rPr>
              <a:t>exit</a:t>
            </a:r>
          </a:p>
          <a:p>
            <a:pPr lvl="1"/>
            <a:r>
              <a:rPr lang="en-US" dirty="0" smtClean="0"/>
              <a:t>One call, no return</a:t>
            </a:r>
          </a:p>
          <a:p>
            <a:r>
              <a:rPr lang="en-US" dirty="0" smtClean="0"/>
              <a:t>Reaping and waiting for Processes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>
                <a:latin typeface="Courier New"/>
                <a:cs typeface="Courier New"/>
              </a:rPr>
              <a:t>wait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/>
                <a:cs typeface="Courier New"/>
              </a:rPr>
              <a:t>waitpid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Loading and running Programs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>
                <a:latin typeface="Courier New"/>
                <a:cs typeface="Courier New"/>
              </a:rPr>
              <a:t>execve</a:t>
            </a:r>
            <a:r>
              <a:rPr lang="en-US" dirty="0" smtClean="0"/>
              <a:t> (or variant)</a:t>
            </a:r>
          </a:p>
          <a:p>
            <a:pPr lvl="1"/>
            <a:r>
              <a:rPr lang="en-US" dirty="0" smtClean="0"/>
              <a:t>One call, (normally) no return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299200" cy="573088"/>
          </a:xfrm>
        </p:spPr>
        <p:txBody>
          <a:bodyPr/>
          <a:lstStyle/>
          <a:p>
            <a:r>
              <a:rPr lang="en-US"/>
              <a:t>Altering the Control Flow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50950"/>
            <a:ext cx="8624887" cy="5378450"/>
          </a:xfrm>
        </p:spPr>
        <p:txBody>
          <a:bodyPr/>
          <a:lstStyle/>
          <a:p>
            <a:r>
              <a:rPr lang="en-US" dirty="0"/>
              <a:t>Up to now: two mechanisms for changing control flow:</a:t>
            </a:r>
          </a:p>
          <a:p>
            <a:pPr lvl="1"/>
            <a:r>
              <a:rPr lang="en-US" dirty="0"/>
              <a:t>Jumps and branches</a:t>
            </a:r>
          </a:p>
          <a:p>
            <a:pPr lvl="1"/>
            <a:r>
              <a:rPr lang="en-US" dirty="0"/>
              <a:t>Call and return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Both react to changes in </a:t>
            </a:r>
            <a:r>
              <a:rPr lang="en-US" b="1" i="1" dirty="0">
                <a:solidFill>
                  <a:srgbClr val="C00000"/>
                </a:solidFill>
              </a:rPr>
              <a:t>program </a:t>
            </a:r>
            <a:r>
              <a:rPr lang="en-US" b="1" i="1" dirty="0" smtClean="0">
                <a:solidFill>
                  <a:srgbClr val="C00000"/>
                </a:solidFill>
              </a:rPr>
              <a:t>state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Insufficient  for a useful </a:t>
            </a:r>
            <a:r>
              <a:rPr lang="en-US" dirty="0" smtClean="0"/>
              <a:t>system: </a:t>
            </a:r>
            <a:br>
              <a:rPr lang="en-US" dirty="0" smtClean="0"/>
            </a:br>
            <a:r>
              <a:rPr lang="en-US" dirty="0" smtClean="0"/>
              <a:t>Difficult to </a:t>
            </a:r>
            <a:r>
              <a:rPr lang="en-US" dirty="0"/>
              <a:t>react to changes in </a:t>
            </a:r>
            <a:r>
              <a:rPr lang="en-US" i="1" dirty="0">
                <a:solidFill>
                  <a:srgbClr val="C00000"/>
                </a:solidFill>
              </a:rPr>
              <a:t>system state </a:t>
            </a:r>
          </a:p>
          <a:p>
            <a:pPr lvl="1"/>
            <a:r>
              <a:rPr lang="en-US" dirty="0"/>
              <a:t>data arrives from a disk or a network adapter</a:t>
            </a:r>
          </a:p>
          <a:p>
            <a:pPr lvl="1"/>
            <a:r>
              <a:rPr lang="en-US" dirty="0"/>
              <a:t>instruction divides by zero</a:t>
            </a:r>
          </a:p>
          <a:p>
            <a:pPr lvl="1"/>
            <a:r>
              <a:rPr lang="en-US" dirty="0"/>
              <a:t>user hits Ctrl-C at the keyboard</a:t>
            </a:r>
          </a:p>
          <a:p>
            <a:pPr lvl="1"/>
            <a:r>
              <a:rPr lang="en-US" dirty="0"/>
              <a:t>System timer expires</a:t>
            </a:r>
          </a:p>
          <a:p>
            <a:endParaRPr lang="en-US" dirty="0" smtClean="0"/>
          </a:p>
          <a:p>
            <a:r>
              <a:rPr lang="en-US" dirty="0" smtClean="0"/>
              <a:t>System </a:t>
            </a:r>
            <a:r>
              <a:rPr lang="en-US" dirty="0"/>
              <a:t>needs mechanisms for “exceptional control flow”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686800" cy="573088"/>
          </a:xfrm>
        </p:spPr>
        <p:txBody>
          <a:bodyPr/>
          <a:lstStyle/>
          <a:p>
            <a:r>
              <a:rPr lang="en-US"/>
              <a:t>Exceptional Control Flow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82700"/>
            <a:ext cx="8281987" cy="5118100"/>
          </a:xfrm>
        </p:spPr>
        <p:txBody>
          <a:bodyPr/>
          <a:lstStyle/>
          <a:p>
            <a:r>
              <a:rPr lang="en-US" dirty="0" smtClean="0"/>
              <a:t>Exists </a:t>
            </a:r>
            <a:r>
              <a:rPr lang="en-US" dirty="0"/>
              <a:t>at all levels of a computer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/>
              <a:t>Low level </a:t>
            </a:r>
            <a:r>
              <a:rPr lang="en-US" dirty="0" smtClean="0"/>
              <a:t>mechanisms</a:t>
            </a:r>
            <a:endParaRPr lang="en-US" dirty="0"/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</a:t>
            </a:r>
            <a:endParaRPr lang="en-US" dirty="0"/>
          </a:p>
          <a:p>
            <a:pPr lvl="2"/>
            <a:r>
              <a:rPr lang="en-US" dirty="0"/>
              <a:t>change in control flow in response to a system event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i.e.,  change in system state)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ombination </a:t>
            </a:r>
            <a:r>
              <a:rPr lang="en-US" dirty="0"/>
              <a:t>of hardware and OS software	</a:t>
            </a:r>
          </a:p>
          <a:p>
            <a:r>
              <a:rPr lang="en-US" dirty="0"/>
              <a:t>Higher </a:t>
            </a:r>
            <a:r>
              <a:rPr lang="en-US" dirty="0" smtClean="0"/>
              <a:t>level </a:t>
            </a:r>
            <a:r>
              <a:rPr lang="en-US" dirty="0"/>
              <a:t>m</a:t>
            </a:r>
            <a:r>
              <a:rPr lang="en-US" dirty="0" smtClean="0"/>
              <a:t>echanisms</a:t>
            </a:r>
            <a:endParaRPr lang="en-US" dirty="0"/>
          </a:p>
          <a:p>
            <a:pPr lvl="1"/>
            <a:r>
              <a:rPr lang="en-US" dirty="0"/>
              <a:t>Process context switch</a:t>
            </a:r>
          </a:p>
          <a:p>
            <a:pPr lvl="1"/>
            <a:r>
              <a:rPr lang="en-US" dirty="0"/>
              <a:t>Signals</a:t>
            </a:r>
          </a:p>
          <a:p>
            <a:pPr lvl="1"/>
            <a:r>
              <a:rPr lang="en-US" dirty="0"/>
              <a:t>Nonlocal jumps: </a:t>
            </a:r>
            <a:r>
              <a:rPr lang="en-US" dirty="0" err="1"/>
              <a:t>setjmp</a:t>
            </a:r>
            <a:r>
              <a:rPr lang="en-US" dirty="0"/>
              <a:t>()/</a:t>
            </a:r>
            <a:r>
              <a:rPr lang="en-US" dirty="0" err="1"/>
              <a:t>longjmp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mplemented </a:t>
            </a:r>
            <a:r>
              <a:rPr lang="en-US" dirty="0"/>
              <a:t>by either:</a:t>
            </a:r>
          </a:p>
          <a:p>
            <a:pPr lvl="2"/>
            <a:r>
              <a:rPr lang="en-US" dirty="0"/>
              <a:t>OS software (context switch and signals)</a:t>
            </a:r>
          </a:p>
          <a:p>
            <a:pPr lvl="2"/>
            <a:r>
              <a:rPr lang="en-US" dirty="0"/>
              <a:t>C language runtime </a:t>
            </a:r>
            <a:r>
              <a:rPr lang="en-US" dirty="0" smtClean="0"/>
              <a:t>library (nonlocal jumps)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825500" y="2362200"/>
            <a:ext cx="7570461" cy="29718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3352800" cy="573088"/>
          </a:xfrm>
          <a:noFill/>
          <a:ln/>
        </p:spPr>
        <p:txBody>
          <a:bodyPr lIns="91294" tIns="45647" rIns="91294" bIns="45647" anchor="t"/>
          <a:lstStyle/>
          <a:p>
            <a:r>
              <a:rPr lang="en-US"/>
              <a:t>Exceptions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86800" cy="1098550"/>
          </a:xfrm>
          <a:noFill/>
          <a:ln/>
        </p:spPr>
        <p:txBody>
          <a:bodyPr/>
          <a:lstStyle/>
          <a:p>
            <a:r>
              <a:rPr lang="en-US" dirty="0"/>
              <a:t>An </a:t>
            </a:r>
            <a:r>
              <a:rPr lang="en-US" i="1" dirty="0">
                <a:solidFill>
                  <a:srgbClr val="C00000"/>
                </a:solidFill>
              </a:rPr>
              <a:t>exception</a:t>
            </a:r>
            <a:r>
              <a:rPr lang="en-US" dirty="0"/>
              <a:t> is a transfer of control to the OS in response to some </a:t>
            </a:r>
            <a:r>
              <a:rPr lang="en-US" i="1" dirty="0"/>
              <a:t>event</a:t>
            </a:r>
            <a:r>
              <a:rPr lang="en-US" dirty="0"/>
              <a:t>  (i.e., change in processor state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/>
              <a:t>Examples: </a:t>
            </a:r>
            <a:br>
              <a:rPr lang="en-US" sz="2000" dirty="0" smtClean="0"/>
            </a:br>
            <a:r>
              <a:rPr lang="en-US" sz="2000" b="0" dirty="0" smtClean="0"/>
              <a:t>div by 0, arithmetic overflow, page fault, I/O request completes, Ctrl-C</a:t>
            </a:r>
            <a:endParaRPr lang="en-US" sz="2000" b="0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2419350" y="2433638"/>
            <a:ext cx="180438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Process</a:t>
            </a: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5724525" y="2433638"/>
            <a:ext cx="536989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476166" name="Line 6"/>
          <p:cNvSpPr>
            <a:spLocks noChangeShapeType="1"/>
          </p:cNvSpPr>
          <p:nvPr/>
        </p:nvSpPr>
        <p:spPr bwMode="auto">
          <a:xfrm>
            <a:off x="3233738" y="2955925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7" name="Line 7"/>
          <p:cNvSpPr>
            <a:spLocks noChangeShapeType="1"/>
          </p:cNvSpPr>
          <p:nvPr/>
        </p:nvSpPr>
        <p:spPr bwMode="auto">
          <a:xfrm>
            <a:off x="3240088" y="3560763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8" name="Line 8"/>
          <p:cNvSpPr>
            <a:spLocks noChangeShapeType="1"/>
          </p:cNvSpPr>
          <p:nvPr/>
        </p:nvSpPr>
        <p:spPr bwMode="auto">
          <a:xfrm>
            <a:off x="6053138" y="3567113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9" name="Line 9"/>
          <p:cNvSpPr>
            <a:spLocks noChangeShapeType="1"/>
          </p:cNvSpPr>
          <p:nvPr/>
        </p:nvSpPr>
        <p:spPr bwMode="auto">
          <a:xfrm flipH="1" flipV="1">
            <a:off x="3227388" y="3630613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0" name="Line 10"/>
          <p:cNvSpPr>
            <a:spLocks noChangeShapeType="1"/>
          </p:cNvSpPr>
          <p:nvPr/>
        </p:nvSpPr>
        <p:spPr bwMode="auto">
          <a:xfrm>
            <a:off x="3233738" y="3657600"/>
            <a:ext cx="0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1" name="Rectangle 11"/>
          <p:cNvSpPr>
            <a:spLocks noChangeArrowheads="1"/>
          </p:cNvSpPr>
          <p:nvPr/>
        </p:nvSpPr>
        <p:spPr bwMode="auto">
          <a:xfrm>
            <a:off x="4102100" y="3233738"/>
            <a:ext cx="107264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</a:t>
            </a:r>
          </a:p>
        </p:txBody>
      </p:sp>
      <p:sp>
        <p:nvSpPr>
          <p:cNvPr id="476172" name="Rectangle 12"/>
          <p:cNvSpPr>
            <a:spLocks noChangeArrowheads="1"/>
          </p:cNvSpPr>
          <p:nvPr/>
        </p:nvSpPr>
        <p:spPr bwMode="auto">
          <a:xfrm>
            <a:off x="6083300" y="3506788"/>
            <a:ext cx="2146300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 processing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b="0" i="1" dirty="0">
                <a:latin typeface="Calibri" pitchFamily="34" charset="0"/>
              </a:rPr>
              <a:t>exception handler</a:t>
            </a:r>
          </a:p>
          <a:p>
            <a:pPr algn="l">
              <a:lnSpc>
                <a:spcPct val="100000"/>
              </a:lnSpc>
            </a:pP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476173" name="Rectangle 13"/>
          <p:cNvSpPr>
            <a:spLocks noChangeArrowheads="1"/>
          </p:cNvSpPr>
          <p:nvPr/>
        </p:nvSpPr>
        <p:spPr bwMode="auto">
          <a:xfrm>
            <a:off x="3733800" y="4073994"/>
            <a:ext cx="2043940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 smtClean="0">
                <a:latin typeface="Calibri" pitchFamily="34" charset="0"/>
              </a:rPr>
              <a:t> return to </a:t>
            </a:r>
            <a:r>
              <a:rPr lang="en-US" sz="1800" b="0" i="1" dirty="0" err="1" smtClean="0">
                <a:latin typeface="Calibri" pitchFamily="34" charset="0"/>
              </a:rPr>
              <a:t>I_current</a:t>
            </a:r>
            <a:endParaRPr lang="en-US" sz="1800" b="0" i="1" dirty="0" smtClean="0">
              <a:latin typeface="Calibri" pitchFamily="34" charset="0"/>
            </a:endParaRP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 smtClean="0">
                <a:latin typeface="Calibri" pitchFamily="34" charset="0"/>
              </a:rPr>
              <a:t>return to </a:t>
            </a:r>
            <a:r>
              <a:rPr lang="en-US" sz="1800" b="0" i="1" dirty="0" err="1" smtClean="0">
                <a:latin typeface="Calibri" pitchFamily="34" charset="0"/>
              </a:rPr>
              <a:t>I_next</a:t>
            </a:r>
            <a:endParaRPr lang="en-US" sz="1800" b="0" i="1" dirty="0" smtClean="0">
              <a:latin typeface="Calibri" pitchFamily="34" charset="0"/>
            </a:endParaRP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 smtClean="0">
                <a:latin typeface="Calibri" pitchFamily="34" charset="0"/>
              </a:rPr>
              <a:t>abort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476174" name="Rectangle 14"/>
          <p:cNvSpPr>
            <a:spLocks noChangeArrowheads="1"/>
          </p:cNvSpPr>
          <p:nvPr/>
        </p:nvSpPr>
        <p:spPr bwMode="auto">
          <a:xfrm>
            <a:off x="1040139" y="3292366"/>
            <a:ext cx="804863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event </a:t>
            </a:r>
          </a:p>
        </p:txBody>
      </p:sp>
      <p:sp>
        <p:nvSpPr>
          <p:cNvPr id="476175" name="Text Box 15"/>
          <p:cNvSpPr txBox="1">
            <a:spLocks noChangeArrowheads="1"/>
          </p:cNvSpPr>
          <p:nvPr/>
        </p:nvSpPr>
        <p:spPr bwMode="auto">
          <a:xfrm>
            <a:off x="2396803" y="3329151"/>
            <a:ext cx="867097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I_current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476176" name="Text Box 16"/>
          <p:cNvSpPr txBox="1">
            <a:spLocks noChangeArrowheads="1"/>
          </p:cNvSpPr>
          <p:nvPr/>
        </p:nvSpPr>
        <p:spPr bwMode="auto">
          <a:xfrm>
            <a:off x="2613978" y="3534510"/>
            <a:ext cx="649922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I_next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476177" name="Line 17"/>
          <p:cNvSpPr>
            <a:spLocks noChangeShapeType="1"/>
          </p:cNvSpPr>
          <p:nvPr/>
        </p:nvSpPr>
        <p:spPr bwMode="auto">
          <a:xfrm>
            <a:off x="1716251" y="3477823"/>
            <a:ext cx="6858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7" grpId="0" animBg="1"/>
      <p:bldP spid="476168" grpId="0" animBg="1"/>
      <p:bldP spid="476169" grpId="0" animBg="1"/>
      <p:bldP spid="476170" grpId="0" animBg="1"/>
      <p:bldP spid="476171" grpId="0"/>
      <p:bldP spid="476172" grpId="0"/>
      <p:bldP spid="476173" grpId="0"/>
      <p:bldP spid="476174" grpId="0"/>
      <p:bldP spid="476176" grpId="0"/>
      <p:bldP spid="47617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11188" y="35560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611188" y="37846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611188" y="40132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1179513" y="40767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390525" y="35052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0</a:t>
            </a: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390525" y="3708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1</a:t>
            </a: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390525" y="3962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2</a:t>
            </a:r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1004888" y="4025900"/>
            <a:ext cx="436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latin typeface="Arial" pitchFamily="34" charset="0"/>
              </a:rPr>
              <a:t>...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611188" y="44958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" name="Text Box 15"/>
          <p:cNvSpPr txBox="1">
            <a:spLocks noChangeArrowheads="1"/>
          </p:cNvSpPr>
          <p:nvPr/>
        </p:nvSpPr>
        <p:spPr bwMode="auto">
          <a:xfrm>
            <a:off x="223838" y="4445000"/>
            <a:ext cx="4492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n-1</a:t>
            </a:r>
          </a:p>
        </p:txBody>
      </p:sp>
      <p:sp>
        <p:nvSpPr>
          <p:cNvPr id="52" name="Oval 16"/>
          <p:cNvSpPr>
            <a:spLocks noChangeArrowheads="1"/>
          </p:cNvSpPr>
          <p:nvPr/>
        </p:nvSpPr>
        <p:spPr bwMode="auto">
          <a:xfrm>
            <a:off x="1179513" y="36449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" name="Oval 20"/>
          <p:cNvSpPr>
            <a:spLocks noChangeArrowheads="1"/>
          </p:cNvSpPr>
          <p:nvPr/>
        </p:nvSpPr>
        <p:spPr bwMode="auto">
          <a:xfrm>
            <a:off x="1179513" y="38608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" name="Oval 25"/>
          <p:cNvSpPr>
            <a:spLocks noChangeArrowheads="1"/>
          </p:cNvSpPr>
          <p:nvPr/>
        </p:nvSpPr>
        <p:spPr bwMode="auto">
          <a:xfrm>
            <a:off x="1179513" y="45593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7213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 Vectors</a:t>
            </a:r>
          </a:p>
        </p:txBody>
      </p:sp>
      <p:sp>
        <p:nvSpPr>
          <p:cNvPr id="477214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5410200" y="2340138"/>
            <a:ext cx="3581400" cy="2589213"/>
          </a:xfrm>
        </p:spPr>
        <p:txBody>
          <a:bodyPr/>
          <a:lstStyle/>
          <a:p>
            <a:r>
              <a:rPr lang="en-US" sz="1800" dirty="0"/>
              <a:t>Each </a:t>
            </a:r>
            <a:r>
              <a:rPr lang="en-US" sz="1800" dirty="0" smtClean="0"/>
              <a:t>type </a:t>
            </a:r>
            <a:r>
              <a:rPr lang="en-US" sz="1800" dirty="0"/>
              <a:t>of event has a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unique </a:t>
            </a:r>
            <a:r>
              <a:rPr lang="en-US" sz="1800" dirty="0"/>
              <a:t>exception number k</a:t>
            </a:r>
          </a:p>
          <a:p>
            <a:endParaRPr lang="en-US" sz="1800" dirty="0" smtClean="0"/>
          </a:p>
          <a:p>
            <a:r>
              <a:rPr lang="en-US" sz="1800" dirty="0" smtClean="0"/>
              <a:t>k = index </a:t>
            </a:r>
            <a:r>
              <a:rPr lang="en-US" sz="1800" dirty="0"/>
              <a:t>into </a:t>
            </a:r>
            <a:r>
              <a:rPr lang="en-US" sz="1800" dirty="0" smtClean="0"/>
              <a:t>exception table </a:t>
            </a:r>
            <a:br>
              <a:rPr lang="en-US" sz="1800" dirty="0" smtClean="0"/>
            </a:br>
            <a:r>
              <a:rPr lang="en-US" sz="1800" dirty="0" smtClean="0"/>
              <a:t>(</a:t>
            </a:r>
            <a:r>
              <a:rPr lang="en-US" sz="1800" dirty="0"/>
              <a:t>a.k.a</a:t>
            </a:r>
            <a:r>
              <a:rPr lang="en-US" sz="1800" dirty="0" smtClean="0"/>
              <a:t>. </a:t>
            </a:r>
            <a:r>
              <a:rPr lang="en-US" sz="1800" dirty="0"/>
              <a:t>interrupt vector)</a:t>
            </a:r>
          </a:p>
          <a:p>
            <a:endParaRPr lang="en-US" sz="1800" dirty="0" smtClean="0"/>
          </a:p>
          <a:p>
            <a:r>
              <a:rPr lang="en-US" sz="1800" dirty="0" smtClean="0"/>
              <a:t>Handler </a:t>
            </a:r>
            <a:r>
              <a:rPr lang="en-US" sz="1800" dirty="0"/>
              <a:t>k is called each time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exception </a:t>
            </a:r>
            <a:r>
              <a:rPr lang="en-US" sz="1800" dirty="0"/>
              <a:t>k occurs</a:t>
            </a:r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511624" y="2993480"/>
            <a:ext cx="1012376" cy="582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Exception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Table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77192" name="Line 8"/>
          <p:cNvSpPr>
            <a:spLocks noChangeShapeType="1"/>
          </p:cNvSpPr>
          <p:nvPr/>
        </p:nvSpPr>
        <p:spPr bwMode="auto">
          <a:xfrm flipV="1">
            <a:off x="1220788" y="3797300"/>
            <a:ext cx="12192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1" name="Line 17"/>
          <p:cNvSpPr>
            <a:spLocks noChangeShapeType="1"/>
          </p:cNvSpPr>
          <p:nvPr/>
        </p:nvSpPr>
        <p:spPr bwMode="auto">
          <a:xfrm flipV="1">
            <a:off x="1220788" y="2425700"/>
            <a:ext cx="121920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2" name="Rectangle 18"/>
          <p:cNvSpPr>
            <a:spLocks noChangeArrowheads="1"/>
          </p:cNvSpPr>
          <p:nvPr/>
        </p:nvSpPr>
        <p:spPr bwMode="auto">
          <a:xfrm>
            <a:off x="2439988" y="24257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0</a:t>
            </a:r>
          </a:p>
        </p:txBody>
      </p:sp>
      <p:sp>
        <p:nvSpPr>
          <p:cNvPr id="477203" name="Rectangle 19"/>
          <p:cNvSpPr>
            <a:spLocks noChangeArrowheads="1"/>
          </p:cNvSpPr>
          <p:nvPr/>
        </p:nvSpPr>
        <p:spPr bwMode="auto">
          <a:xfrm>
            <a:off x="2439988" y="31115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1</a:t>
            </a: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V="1">
            <a:off x="1220788" y="3111500"/>
            <a:ext cx="1219200" cy="79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6" name="Rectangle 22"/>
          <p:cNvSpPr>
            <a:spLocks noChangeArrowheads="1"/>
          </p:cNvSpPr>
          <p:nvPr/>
        </p:nvSpPr>
        <p:spPr bwMode="auto">
          <a:xfrm>
            <a:off x="2439988" y="37973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2</a:t>
            </a:r>
          </a:p>
        </p:txBody>
      </p:sp>
      <p:sp>
        <p:nvSpPr>
          <p:cNvPr id="477207" name="Rectangle 23"/>
          <p:cNvSpPr>
            <a:spLocks noChangeArrowheads="1"/>
          </p:cNvSpPr>
          <p:nvPr/>
        </p:nvSpPr>
        <p:spPr bwMode="auto">
          <a:xfrm>
            <a:off x="2439988" y="51054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n-1</a:t>
            </a:r>
          </a:p>
        </p:txBody>
      </p:sp>
      <p:sp>
        <p:nvSpPr>
          <p:cNvPr id="477208" name="Text Box 24"/>
          <p:cNvSpPr txBox="1">
            <a:spLocks noChangeArrowheads="1"/>
          </p:cNvSpPr>
          <p:nvPr/>
        </p:nvSpPr>
        <p:spPr bwMode="auto">
          <a:xfrm>
            <a:off x="3581400" y="4406900"/>
            <a:ext cx="4365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...</a:t>
            </a:r>
          </a:p>
        </p:txBody>
      </p:sp>
      <p:sp>
        <p:nvSpPr>
          <p:cNvPr id="477210" name="Line 26"/>
          <p:cNvSpPr>
            <a:spLocks noChangeShapeType="1"/>
          </p:cNvSpPr>
          <p:nvPr/>
        </p:nvSpPr>
        <p:spPr bwMode="auto">
          <a:xfrm>
            <a:off x="1220788" y="4603750"/>
            <a:ext cx="1219200" cy="501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11" name="Text Box 27"/>
          <p:cNvSpPr txBox="1">
            <a:spLocks noChangeArrowheads="1"/>
          </p:cNvSpPr>
          <p:nvPr/>
        </p:nvSpPr>
        <p:spPr bwMode="auto">
          <a:xfrm>
            <a:off x="433551" y="1625025"/>
            <a:ext cx="1060803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Exception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numbers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 rot="5400000">
            <a:off x="-124894" y="2837150"/>
            <a:ext cx="1336100" cy="1588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2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766" y="569912"/>
            <a:ext cx="7912100" cy="573088"/>
          </a:xfrm>
        </p:spPr>
        <p:txBody>
          <a:bodyPr/>
          <a:lstStyle/>
          <a:p>
            <a:r>
              <a:rPr lang="en-US"/>
              <a:t>Asynchronous Exceptions (Interrupts)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Caused by events external to the processor</a:t>
            </a:r>
          </a:p>
          <a:p>
            <a:pPr lvl="1"/>
            <a:r>
              <a:rPr lang="en-US" dirty="0"/>
              <a:t>Indicated by setting the processor’s interrupt pin</a:t>
            </a:r>
          </a:p>
          <a:p>
            <a:pPr lvl="1"/>
            <a:r>
              <a:rPr lang="en-US" dirty="0" smtClean="0"/>
              <a:t>Handler </a:t>
            </a:r>
            <a:r>
              <a:rPr lang="en-US" dirty="0"/>
              <a:t>returns to “next” instruction</a:t>
            </a:r>
          </a:p>
          <a:p>
            <a:endParaRPr lang="en-US" dirty="0" smtClean="0"/>
          </a:p>
          <a:p>
            <a:r>
              <a:rPr lang="en-US" dirty="0" smtClean="0"/>
              <a:t>Examples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I/O interrupts</a:t>
            </a:r>
          </a:p>
          <a:p>
            <a:pPr lvl="2"/>
            <a:r>
              <a:rPr lang="en-US" dirty="0"/>
              <a:t>hitting Ctrl-C at the keyboard</a:t>
            </a:r>
          </a:p>
          <a:p>
            <a:pPr lvl="2"/>
            <a:r>
              <a:rPr lang="en-US" dirty="0"/>
              <a:t>arrival of a packet from a network</a:t>
            </a:r>
          </a:p>
          <a:p>
            <a:pPr lvl="2"/>
            <a:r>
              <a:rPr lang="en-US" dirty="0"/>
              <a:t>arrival of data from a disk</a:t>
            </a:r>
          </a:p>
          <a:p>
            <a:pPr lvl="1"/>
            <a:r>
              <a:rPr lang="en-US" dirty="0"/>
              <a:t>Hard reset interrupt</a:t>
            </a:r>
          </a:p>
          <a:p>
            <a:pPr lvl="2"/>
            <a:r>
              <a:rPr lang="en-US" dirty="0"/>
              <a:t>hitting the reset button</a:t>
            </a:r>
          </a:p>
          <a:p>
            <a:pPr lvl="1"/>
            <a:r>
              <a:rPr lang="en-US" dirty="0"/>
              <a:t>Soft reset interrupt</a:t>
            </a:r>
          </a:p>
          <a:p>
            <a:pPr lvl="2"/>
            <a:r>
              <a:rPr lang="en-US" dirty="0"/>
              <a:t>hitting Ctrl-Alt-Delete on a PC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569912"/>
            <a:ext cx="6819900" cy="573088"/>
          </a:xfrm>
        </p:spPr>
        <p:txBody>
          <a:bodyPr/>
          <a:lstStyle/>
          <a:p>
            <a:r>
              <a:rPr lang="en-US"/>
              <a:t>Synchronous Exceptions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4972050"/>
          </a:xfrm>
        </p:spPr>
        <p:txBody>
          <a:bodyPr/>
          <a:lstStyle/>
          <a:p>
            <a:r>
              <a:rPr lang="en-US" dirty="0"/>
              <a:t>Caused by </a:t>
            </a:r>
            <a:r>
              <a:rPr lang="en-US" dirty="0" smtClean="0"/>
              <a:t>events </a:t>
            </a:r>
            <a:r>
              <a:rPr lang="en-US" dirty="0"/>
              <a:t>that occur as a result of executing an instruction: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Traps</a:t>
            </a:r>
          </a:p>
          <a:p>
            <a:pPr lvl="2"/>
            <a:r>
              <a:rPr lang="en-US" dirty="0"/>
              <a:t>Intentional</a:t>
            </a:r>
          </a:p>
          <a:p>
            <a:pPr lvl="2"/>
            <a:r>
              <a:rPr lang="en-US" dirty="0"/>
              <a:t>Examples: </a:t>
            </a:r>
            <a:r>
              <a:rPr lang="en-US" b="1" i="1" dirty="0"/>
              <a:t>system calls</a:t>
            </a:r>
            <a:r>
              <a:rPr lang="en-US" dirty="0"/>
              <a:t>, breakpoint traps, special instructions</a:t>
            </a:r>
          </a:p>
          <a:p>
            <a:pPr lvl="2"/>
            <a:r>
              <a:rPr lang="en-US" dirty="0"/>
              <a:t>Returns control to “next” instruction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Faults</a:t>
            </a:r>
          </a:p>
          <a:p>
            <a:pPr lvl="2"/>
            <a:r>
              <a:rPr lang="en-US" dirty="0"/>
              <a:t>Unintentional but possibly recoverable </a:t>
            </a:r>
          </a:p>
          <a:p>
            <a:pPr lvl="2"/>
            <a:r>
              <a:rPr lang="en-US" dirty="0"/>
              <a:t>Examples: page faults (recoverable), protection faults (unrecoverable), floating point exceptions</a:t>
            </a:r>
          </a:p>
          <a:p>
            <a:pPr lvl="2"/>
            <a:r>
              <a:rPr lang="en-US" dirty="0"/>
              <a:t>Either re-executes faulting (“current”) instruction or aborts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Aborts</a:t>
            </a:r>
          </a:p>
          <a:p>
            <a:pPr lvl="2"/>
            <a:r>
              <a:rPr lang="en-US" dirty="0"/>
              <a:t>unintentional and unrecoverable</a:t>
            </a:r>
          </a:p>
          <a:p>
            <a:pPr lvl="2"/>
            <a:r>
              <a:rPr lang="en-US" dirty="0"/>
              <a:t>Examples: parity error, machine check</a:t>
            </a:r>
          </a:p>
          <a:p>
            <a:pPr lvl="2"/>
            <a:r>
              <a:rPr lang="en-US" dirty="0"/>
              <a:t>Aborts current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9284</TotalTime>
  <Words>3491</Words>
  <Application>Microsoft Macintosh PowerPoint</Application>
  <PresentationFormat>On-screen Show (4:3)</PresentationFormat>
  <Paragraphs>672</Paragraphs>
  <Slides>37</Slides>
  <Notes>36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template2007</vt:lpstr>
      <vt:lpstr>Exceptional Control Flow:  Exceptions and Processes  15-213: Introduction to Computer Systems 12th Lecture, Oct. 5, 2010</vt:lpstr>
      <vt:lpstr>Today</vt:lpstr>
      <vt:lpstr>Control Flow</vt:lpstr>
      <vt:lpstr>Altering the Control Flow</vt:lpstr>
      <vt:lpstr>Exceptional Control Flow</vt:lpstr>
      <vt:lpstr>Exceptions</vt:lpstr>
      <vt:lpstr>Interrupt Vectors</vt:lpstr>
      <vt:lpstr>Asynchronous Exceptions (Interrupts)</vt:lpstr>
      <vt:lpstr>Synchronous Exceptions</vt:lpstr>
      <vt:lpstr>Trap Example: Opening File</vt:lpstr>
      <vt:lpstr>Fault Example: Page Fault</vt:lpstr>
      <vt:lpstr>Fault Example: Invalid Memory Reference</vt:lpstr>
      <vt:lpstr>Exception Table IA32 (Excerpt)</vt:lpstr>
      <vt:lpstr>Today</vt:lpstr>
      <vt:lpstr>Processes</vt:lpstr>
      <vt:lpstr>Concurrent Processes</vt:lpstr>
      <vt:lpstr>User View of Concurrent Processes</vt:lpstr>
      <vt:lpstr>Context Switching</vt:lpstr>
      <vt:lpstr>fork: Creating New Processes</vt:lpstr>
      <vt:lpstr>Understanding fork</vt:lpstr>
      <vt:lpstr>Fork Example #1</vt:lpstr>
      <vt:lpstr>Fork Example #2</vt:lpstr>
      <vt:lpstr>Fork Example #3</vt:lpstr>
      <vt:lpstr>Fork Example #4</vt:lpstr>
      <vt:lpstr>Fork Example #5</vt:lpstr>
      <vt:lpstr>exit: Ending a process</vt:lpstr>
      <vt:lpstr>Zombies</vt:lpstr>
      <vt:lpstr>Zombie Example</vt:lpstr>
      <vt:lpstr>Nonterminating Child Example</vt:lpstr>
      <vt:lpstr>wait: Synchronizing with Children</vt:lpstr>
      <vt:lpstr>wait: Synchronizing with Children</vt:lpstr>
      <vt:lpstr>wait() Example</vt:lpstr>
      <vt:lpstr>waitpid(): Waiting for a Specific Process</vt:lpstr>
      <vt:lpstr>execve: Loading and Running Programs</vt:lpstr>
      <vt:lpstr>execve Example</vt:lpstr>
      <vt:lpstr>Summary</vt:lpstr>
      <vt:lpstr>Summary (cont.)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David O'Hallaron</cp:lastModifiedBy>
  <cp:revision>465</cp:revision>
  <cp:lastPrinted>1999-09-20T15:19:18Z</cp:lastPrinted>
  <dcterms:created xsi:type="dcterms:W3CDTF">2011-01-05T23:04:21Z</dcterms:created>
  <dcterms:modified xsi:type="dcterms:W3CDTF">2011-01-05T23:09:12Z</dcterms:modified>
</cp:coreProperties>
</file>