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notesSlides/notesSlide41.xml" ContentType="application/vnd.openxmlformats-officedocument.presentationml.notes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2" r:id="rId2"/>
    <p:sldId id="1204" r:id="rId3"/>
    <p:sldId id="1202" r:id="rId4"/>
    <p:sldId id="1205" r:id="rId5"/>
    <p:sldId id="1206" r:id="rId6"/>
    <p:sldId id="1252" r:id="rId7"/>
    <p:sldId id="1213" r:id="rId8"/>
    <p:sldId id="1214" r:id="rId9"/>
    <p:sldId id="1215" r:id="rId10"/>
    <p:sldId id="1216" r:id="rId11"/>
    <p:sldId id="1217" r:id="rId12"/>
    <p:sldId id="1249" r:id="rId13"/>
    <p:sldId id="1218" r:id="rId14"/>
    <p:sldId id="1219" r:id="rId15"/>
    <p:sldId id="1220" r:id="rId16"/>
    <p:sldId id="1221" r:id="rId17"/>
    <p:sldId id="1222" r:id="rId18"/>
    <p:sldId id="1223" r:id="rId19"/>
    <p:sldId id="1224" r:id="rId20"/>
    <p:sldId id="1253" r:id="rId21"/>
    <p:sldId id="1254" r:id="rId22"/>
    <p:sldId id="1225" r:id="rId23"/>
    <p:sldId id="1226" r:id="rId24"/>
    <p:sldId id="1227" r:id="rId25"/>
    <p:sldId id="1228" r:id="rId26"/>
    <p:sldId id="1229" r:id="rId27"/>
    <p:sldId id="1230" r:id="rId28"/>
    <p:sldId id="1247" r:id="rId29"/>
    <p:sldId id="1255" r:id="rId30"/>
    <p:sldId id="1256" r:id="rId31"/>
    <p:sldId id="1257" r:id="rId32"/>
    <p:sldId id="1258" r:id="rId33"/>
    <p:sldId id="1259" r:id="rId34"/>
    <p:sldId id="1260" r:id="rId35"/>
    <p:sldId id="1250" r:id="rId36"/>
    <p:sldId id="1232" r:id="rId37"/>
    <p:sldId id="1233" r:id="rId38"/>
    <p:sldId id="1234" r:id="rId39"/>
    <p:sldId id="1235" r:id="rId40"/>
    <p:sldId id="1236" r:id="rId41"/>
    <p:sldId id="1237" r:id="rId42"/>
    <p:sldId id="1238" r:id="rId43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90000"/>
    <a:srgbClr val="F6F5BD"/>
    <a:srgbClr val="F1C7C7"/>
    <a:srgbClr val="BFBFBF"/>
    <a:srgbClr val="D5F1CF"/>
    <a:srgbClr val="E9E1C9"/>
    <a:srgbClr val="DED8C4"/>
    <a:srgbClr val="E7DDBB"/>
    <a:srgbClr val="DDCE9F"/>
    <a:srgbClr val="E2A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99" d="100"/>
          <a:sy n="99" d="100"/>
        </p:scale>
        <p:origin x="-520" y="-104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4035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</a:t>
            </a:r>
            <a:r>
              <a:rPr lang="en-US" sz="2000" b="0" dirty="0" smtClean="0"/>
              <a:t>213: </a:t>
            </a:r>
            <a:r>
              <a:rPr lang="en-US" sz="2000" b="0" dirty="0" smtClean="0"/>
              <a:t>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13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7,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memory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Modern </a:t>
            </a:r>
            <a:r>
              <a:rPr lang="en-GB" dirty="0"/>
              <a:t>Unix: once you exceed your process quota, your shell can't run any new commands for </a:t>
            </a:r>
            <a:r>
              <a:rPr lang="en-GB" dirty="0" smtClean="0"/>
              <a:t>you: fork</a:t>
            </a:r>
            <a:r>
              <a:rPr lang="en-GB" dirty="0"/>
              <a:t>() returns -</a:t>
            </a:r>
            <a:r>
              <a:rPr lang="en-GB" dirty="0" smtClean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953000"/>
            <a:ext cx="6324600" cy="1136619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err="1" smtClean="0">
                <a:latin typeface="Courier New" pitchFamily="49" charset="0"/>
              </a:rPr>
              <a:t>unix</a:t>
            </a:r>
            <a:r>
              <a:rPr lang="en-GB" sz="1800" dirty="0" smtClean="0">
                <a:latin typeface="Courier New" pitchFamily="49" charset="0"/>
              </a:rPr>
              <a:t>&gt; limit </a:t>
            </a:r>
            <a:r>
              <a:rPr lang="en-GB" sz="1800" dirty="0" err="1" smtClean="0">
                <a:latin typeface="Courier New" pitchFamily="49" charset="0"/>
              </a:rPr>
              <a:t>maxproc</a:t>
            </a:r>
            <a:r>
              <a:rPr lang="en-GB" sz="1800" dirty="0" smtClean="0">
                <a:latin typeface="Courier New" pitchFamily="49" charset="0"/>
              </a:rPr>
              <a:t>       # </a:t>
            </a:r>
            <a:r>
              <a:rPr lang="en-GB" sz="1800" dirty="0" err="1" smtClean="0">
                <a:latin typeface="Courier New" pitchFamily="49" charset="0"/>
              </a:rPr>
              <a:t>csh</a:t>
            </a:r>
            <a:r>
              <a:rPr lang="en-GB" sz="1800" dirty="0" smtClean="0">
                <a:latin typeface="Courier New" pitchFamily="49" charset="0"/>
              </a:rPr>
              <a:t> syntax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err="1" smtClean="0">
                <a:latin typeface="Courier New" pitchFamily="49" charset="0"/>
              </a:rPr>
              <a:t>maxproc</a:t>
            </a:r>
            <a:r>
              <a:rPr lang="en-GB" sz="1800" dirty="0" smtClean="0">
                <a:latin typeface="Courier New" pitchFamily="49" charset="0"/>
              </a:rPr>
              <a:t>      202752</a:t>
            </a:r>
            <a:endParaRPr lang="en-GB" sz="1800" dirty="0" smtClean="0"/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err="1" smtClean="0">
                <a:latin typeface="Courier New" pitchFamily="49" charset="0"/>
              </a:rPr>
              <a:t>unix</a:t>
            </a:r>
            <a:r>
              <a:rPr lang="en-GB" sz="1800" dirty="0" smtClean="0">
                <a:latin typeface="Courier New" pitchFamily="49" charset="0"/>
              </a:rPr>
              <a:t>&gt; </a:t>
            </a:r>
            <a:r>
              <a:rPr lang="en-GB" sz="1800" dirty="0" err="1" smtClean="0">
                <a:latin typeface="Courier New" pitchFamily="49" charset="0"/>
              </a:rPr>
              <a:t>ulimit</a:t>
            </a:r>
            <a:r>
              <a:rPr lang="en-GB" sz="1800" dirty="0" smtClean="0">
                <a:latin typeface="Courier New" pitchFamily="49" charset="0"/>
              </a:rPr>
              <a:t> -</a:t>
            </a:r>
            <a:r>
              <a:rPr lang="en-GB" sz="1800" dirty="0" err="1" smtClean="0">
                <a:latin typeface="Courier New" pitchFamily="49" charset="0"/>
              </a:rPr>
              <a:t>u</a:t>
            </a:r>
            <a:r>
              <a:rPr lang="en-GB" sz="1800" dirty="0" smtClean="0">
                <a:latin typeface="Courier New" pitchFamily="49" charset="0"/>
              </a:rPr>
              <a:t>           # bash syntax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>
                <a:latin typeface="Courier New" pitchFamily="49" charset="0"/>
              </a:rPr>
              <a:t>202752</a:t>
            </a:r>
            <a:endParaRPr lang="en-GB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 doesn't know when a background job will finish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By nature, it could happen at any time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shell's regular control flow can't reap exited background processes in a timely fashion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Regular control flow is “wait until running job completes, then reap it”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Multitasking, 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interrupts</a:t>
            </a:r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smtClean="0"/>
              <a:t>Kernel </a:t>
            </a:r>
            <a:r>
              <a:rPr lang="en-US" i="1" smtClean="0">
                <a:solidFill>
                  <a:srgbClr val="C00000"/>
                </a:solidFill>
              </a:rPr>
              <a:t>sends</a:t>
            </a:r>
            <a:r>
              <a:rPr lang="en-US" smtClean="0"/>
              <a:t> (delivers) a signal to a </a:t>
            </a:r>
            <a:r>
              <a:rPr lang="en-US" i="1" smtClean="0">
                <a:solidFill>
                  <a:srgbClr val="C00000"/>
                </a:solidFill>
              </a:rPr>
              <a:t>destination process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by updating some state in the context of the destination process</a:t>
            </a:r>
          </a:p>
          <a:p>
            <a:endParaRPr lang="en-US" smtClean="0"/>
          </a:p>
          <a:p>
            <a:r>
              <a:rPr lang="en-US" smtClean="0"/>
              <a:t>Kernel sends a signal for one of the following reasons:</a:t>
            </a:r>
          </a:p>
          <a:p>
            <a:pPr lvl="1"/>
            <a:r>
              <a:rPr lang="en-US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smtClean="0"/>
              <a:t>Another process has invoked the </a:t>
            </a:r>
            <a:r>
              <a:rPr lang="en-US" b="1" smtClean="0">
                <a:latin typeface="Courier New" pitchFamily="49" charset="0"/>
              </a:rPr>
              <a:t>kill</a:t>
            </a:r>
            <a:r>
              <a:rPr lang="en-US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interrupt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548687" cy="52244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252538"/>
            <a:ext cx="8419883" cy="5224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/>
              <a:t>Process 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/bin/</a:t>
            </a:r>
            <a:r>
              <a:rPr lang="en-US" dirty="0" smtClean="0">
                <a:latin typeface="Courier New" pitchFamily="49" charset="0"/>
              </a:rPr>
              <a:t>kill</a:t>
            </a:r>
            <a:r>
              <a:rPr lang="en-US" dirty="0" smtClean="0"/>
              <a:t>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Exceptions</a:t>
            </a:r>
          </a:p>
          <a:p>
            <a:pPr lvl="1"/>
            <a:r>
              <a:rPr lang="en-US" smtClean="0"/>
              <a:t>Hardware and operating system kernel software</a:t>
            </a:r>
          </a:p>
          <a:p>
            <a:r>
              <a:rPr lang="en-US" smtClean="0"/>
              <a:t>Process Context Switch</a:t>
            </a:r>
          </a:p>
          <a:p>
            <a:pPr lvl="1"/>
            <a:r>
              <a:rPr lang="en-US" smtClean="0"/>
              <a:t>Hardware timer and kernel software</a:t>
            </a:r>
          </a:p>
          <a:p>
            <a:r>
              <a:rPr lang="en-US" smtClean="0"/>
              <a:t>Signals</a:t>
            </a:r>
          </a:p>
          <a:p>
            <a:pPr lvl="1"/>
            <a:r>
              <a:rPr lang="en-US" smtClean="0"/>
              <a:t>Kernel software</a:t>
            </a:r>
          </a:p>
          <a:p>
            <a:r>
              <a:rPr lang="en-US" smtClean="0"/>
              <a:t>Nonlocal jumps</a:t>
            </a:r>
          </a:p>
          <a:p>
            <a:pPr lvl="1"/>
            <a:r>
              <a:rPr lang="en-US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48400" y="1524000"/>
            <a:ext cx="152400" cy="1676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21291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400" y="3505200"/>
            <a:ext cx="152400" cy="146304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4004641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/>
              <a:t>Typing ctrl-c (ctrl-z) sends 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7696200" cy="52629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fork12()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while(1); /* Child infinite loop */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terminates the child processes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("Killing process %d\n",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kill(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], SIGINT);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Parent reaps terminated children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(WIFEXITED(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with exit status %d\n",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	  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, WEXITSTATUS(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("Child %d terminated abnormally\n", </a:t>
            </a:r>
            <a:r>
              <a:rPr lang="en-US" sz="1400" b="1" dirty="0" err="1">
                <a:latin typeface="Courier New" pitchFamily="49" charset="0"/>
              </a:rPr>
              <a:t>wpid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  kernel 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dirty="0"/>
              <a:t>The process terminates and dumps core</a:t>
            </a:r>
          </a:p>
          <a:p>
            <a:pPr lvl="1"/>
            <a:r>
              <a:rPr lang="en-US" dirty="0"/>
              <a:t>The 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a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3"/>
            <a:ext cx="7239000" cy="573087"/>
          </a:xfrm>
        </p:spPr>
        <p:txBody>
          <a:bodyPr/>
          <a:lstStyle/>
          <a:p>
            <a:r>
              <a:rPr lang="en-US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398696" y="1066800"/>
            <a:ext cx="8211904" cy="569386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int_handler(int</a:t>
            </a:r>
            <a:r>
              <a:rPr lang="en-US" sz="1400" dirty="0" smtClean="0">
                <a:latin typeface="Courier New" pitchFamily="49" charset="0"/>
              </a:rPr>
              <a:t> sig)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safe_printf("Process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received signal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getpid</a:t>
            </a:r>
            <a:r>
              <a:rPr lang="en-US" sz="1400" dirty="0" smtClean="0">
                <a:latin typeface="Courier New" pitchFamily="49" charset="0"/>
              </a:rPr>
              <a:t>(), sig);</a:t>
            </a:r>
          </a:p>
          <a:p>
            <a:r>
              <a:rPr lang="en-US" sz="1400" dirty="0" smtClean="0">
                <a:latin typeface="Courier New" pitchFamily="49" charset="0"/>
              </a:rPr>
              <a:t>    exit(0);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</a:rPr>
              <a:t>void fork13() {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pid[N</a:t>
            </a:r>
            <a:r>
              <a:rPr lang="en-US" sz="1400" dirty="0" smtClean="0">
                <a:latin typeface="Courier New" pitchFamily="49" charset="0"/>
              </a:rPr>
              <a:t>];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child_status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signal(SIGINT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int_handler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if ((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 = fork()) == 0) {</a:t>
            </a:r>
          </a:p>
          <a:p>
            <a:r>
              <a:rPr lang="en-US" sz="1400" dirty="0" smtClean="0">
                <a:latin typeface="Courier New" pitchFamily="49" charset="0"/>
              </a:rPr>
              <a:t>            while(1); /* child infinite loop</a:t>
            </a:r>
          </a:p>
          <a:p>
            <a:r>
              <a:rPr lang="en-US" sz="1400" dirty="0" smtClean="0">
                <a:latin typeface="Courier New" pitchFamily="49" charset="0"/>
              </a:rPr>
              <a:t>    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printf("Killing</a:t>
            </a:r>
            <a:r>
              <a:rPr lang="en-US" sz="1400" dirty="0" smtClean="0">
                <a:latin typeface="Courier New" pitchFamily="49" charset="0"/>
              </a:rPr>
              <a:t> process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pid[i</a:t>
            </a:r>
            <a:r>
              <a:rPr lang="en-US" sz="1400" dirty="0" smtClean="0">
                <a:latin typeface="Courier New" pitchFamily="49" charset="0"/>
              </a:rPr>
              <a:t>]);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kill(pid[i</a:t>
            </a:r>
            <a:r>
              <a:rPr lang="en-US" sz="1400" dirty="0" smtClean="0">
                <a:latin typeface="Courier New" pitchFamily="49" charset="0"/>
              </a:rPr>
              <a:t>], SIGINT);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 {</a:t>
            </a:r>
          </a:p>
          <a:p>
            <a:r>
              <a:rPr lang="en-US" sz="1400" dirty="0" smtClean="0">
                <a:latin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</a:rPr>
              <a:t>pid_t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</a:rPr>
              <a:t>wait(&amp;child_status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    if (</a:t>
            </a:r>
            <a:r>
              <a:rPr lang="en-US" sz="1400" dirty="0" err="1" smtClean="0">
                <a:latin typeface="Courier New" pitchFamily="49" charset="0"/>
              </a:rPr>
              <a:t>WIFEXITED(child_status</a:t>
            </a:r>
            <a:r>
              <a:rPr lang="en-US" sz="1400" dirty="0" smtClean="0">
                <a:latin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with exit status %</a:t>
            </a:r>
            <a:r>
              <a:rPr lang="en-US" sz="1400" dirty="0" err="1" smtClean="0">
                <a:latin typeface="Courier New" pitchFamily="49" charset="0"/>
              </a:rPr>
              <a:t>d\n</a:t>
            </a:r>
            <a:r>
              <a:rPr lang="en-US" sz="1400" dirty="0" smtClean="0">
                <a:latin typeface="Courier New" pitchFamily="49" charset="0"/>
              </a:rPr>
              <a:t>",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</a:rPr>
              <a:t>WEXITSTATUS(child_status</a:t>
            </a:r>
            <a:r>
              <a:rPr lang="en-US" sz="1400" dirty="0" smtClean="0">
                <a:latin typeface="Courier New" pitchFamily="49" charset="0"/>
              </a:rPr>
              <a:t>));</a:t>
            </a:r>
          </a:p>
          <a:p>
            <a:r>
              <a:rPr lang="en-US" sz="1400" dirty="0" smtClean="0">
                <a:latin typeface="Courier New" pitchFamily="49" charset="0"/>
              </a:rPr>
              <a:t>        else</a:t>
            </a:r>
          </a:p>
          <a:p>
            <a:r>
              <a:rPr lang="en-US" sz="1400" dirty="0" smtClean="0">
                <a:latin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</a:rPr>
              <a:t>printf("Child</a:t>
            </a:r>
            <a:r>
              <a:rPr lang="en-US" sz="1400" dirty="0" smtClean="0">
                <a:latin typeface="Courier New" pitchFamily="49" charset="0"/>
              </a:rPr>
              <a:t> %</a:t>
            </a:r>
            <a:r>
              <a:rPr lang="en-US" sz="1400" dirty="0" err="1" smtClean="0">
                <a:latin typeface="Courier New" pitchFamily="49" charset="0"/>
              </a:rPr>
              <a:t>d</a:t>
            </a:r>
            <a:r>
              <a:rPr lang="en-US" sz="1400" dirty="0" smtClean="0">
                <a:latin typeface="Courier New" pitchFamily="49" charset="0"/>
              </a:rPr>
              <a:t> terminated abnormally\</a:t>
            </a:r>
            <a:r>
              <a:rPr lang="en-US" sz="1400" dirty="0" err="1" smtClean="0">
                <a:latin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</a:rPr>
              <a:t>", </a:t>
            </a:r>
            <a:r>
              <a:rPr lang="en-US" sz="1400" dirty="0" err="1" smtClean="0">
                <a:latin typeface="Courier New" pitchFamily="49" charset="0"/>
              </a:rPr>
              <a:t>wpid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4114800" y="2921000"/>
            <a:ext cx="4724400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linux</a:t>
            </a:r>
            <a:r>
              <a:rPr lang="en-US" sz="1400" b="1" dirty="0">
                <a:latin typeface="Courier New" pitchFamily="49" charset="0"/>
              </a:rPr>
              <a:t>&gt; ./forks 13</a:t>
            </a:r>
            <a:r>
              <a:rPr lang="en-US" sz="1400" b="1" dirty="0" smtClean="0">
                <a:latin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25417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25418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25419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25420</a:t>
            </a:r>
          </a:p>
          <a:p>
            <a:r>
              <a:rPr lang="en-US" sz="1400" dirty="0" smtClean="0">
                <a:latin typeface="Courier New" pitchFamily="49" charset="0"/>
              </a:rPr>
              <a:t>Killing process 25421</a:t>
            </a:r>
          </a:p>
          <a:p>
            <a:r>
              <a:rPr lang="en-US" sz="1400" dirty="0" smtClean="0">
                <a:latin typeface="Courier New" pitchFamily="49" charset="0"/>
              </a:rPr>
              <a:t>Process 25417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25418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25420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25421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Process 25419 received signal 2</a:t>
            </a:r>
          </a:p>
          <a:p>
            <a:r>
              <a:rPr lang="en-US" sz="1400" dirty="0" smtClean="0">
                <a:latin typeface="Courier New" pitchFamily="49" charset="0"/>
              </a:rPr>
              <a:t>Child 25417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25418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25420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25419 terminated with exit status 0</a:t>
            </a:r>
          </a:p>
          <a:p>
            <a:r>
              <a:rPr lang="en-US" sz="1400" dirty="0" smtClean="0">
                <a:latin typeface="Courier New" pitchFamily="49" charset="0"/>
              </a:rPr>
              <a:t>Child 25421 terminated with exit status 0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 smtClean="0">
                <a:latin typeface="Courier New" pitchFamily="49" charset="0"/>
              </a:rPr>
              <a:t>linux</a:t>
            </a:r>
            <a:r>
              <a:rPr lang="en-US" sz="1400" b="1" dirty="0" smtClean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program	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“concurrently</a:t>
            </a:r>
            <a:r>
              <a:rPr lang="en-US" dirty="0" smtClean="0"/>
              <a:t>” </a:t>
            </a:r>
            <a:r>
              <a:rPr lang="en-US" dirty="0"/>
              <a:t>in the “not sequential” sense	</a:t>
            </a:r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0409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delivered</a:t>
            </a: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2073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received</a:t>
            </a: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7512"/>
            <a:ext cx="7048500" cy="573088"/>
          </a:xfrm>
        </p:spPr>
        <p:txBody>
          <a:bodyPr/>
          <a:lstStyle/>
          <a:p>
            <a:r>
              <a:rPr lang="en-US" dirty="0"/>
              <a:t>Signal </a:t>
            </a:r>
            <a:r>
              <a:rPr lang="en-US" dirty="0" smtClean="0"/>
              <a:t>Handler </a:t>
            </a:r>
            <a:r>
              <a:rPr lang="en-US" dirty="0"/>
              <a:t>Funkiness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113505"/>
            <a:ext cx="3200400" cy="3352800"/>
          </a:xfrm>
        </p:spPr>
        <p:txBody>
          <a:bodyPr/>
          <a:lstStyle/>
          <a:p>
            <a:pPr marL="230188" indent="-230188"/>
            <a:r>
              <a:rPr lang="en-US" sz="2000" dirty="0"/>
              <a:t>Pending 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just have single bit indicating whether or not signal is pending</a:t>
            </a:r>
          </a:p>
          <a:p>
            <a:pPr marL="401638" lvl="1" indent="-171450"/>
            <a:endParaRPr lang="en-US" sz="1800" dirty="0" smtClean="0"/>
          </a:p>
          <a:p>
            <a:pPr marL="401638" lvl="1" indent="-171450"/>
            <a:r>
              <a:rPr lang="en-US" sz="1800" dirty="0" smtClean="0"/>
              <a:t>Even </a:t>
            </a:r>
            <a:r>
              <a:rPr lang="en-US" sz="1800" dirty="0"/>
              <a:t>if multiple processes have sent this signal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715000" cy="54784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 = wait(&amp;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safe_printf</a:t>
            </a:r>
            <a:r>
              <a:rPr lang="en-US" sz="1400" b="1" dirty="0" smtClean="0">
                <a:latin typeface="Courier New" pitchFamily="49" charset="0"/>
              </a:rPr>
              <a:t>(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</a:rPr>
              <a:t>"</a:t>
            </a:r>
            <a:r>
              <a:rPr lang="en-US" sz="1400" b="1" dirty="0">
                <a:latin typeface="Courier New" pitchFamily="49" charset="0"/>
              </a:rPr>
              <a:t>Received signal %d from process %d\n",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       sig,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fork14()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pid_t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child_status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= N;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signal(SIGCHLD, </a:t>
            </a:r>
            <a:r>
              <a:rPr lang="en-US" sz="1400" b="1" dirty="0" err="1">
                <a:latin typeface="Courier New" pitchFamily="49" charset="0"/>
              </a:rPr>
              <a:t>child_handler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for 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= 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 &lt; N;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if ((</a:t>
            </a:r>
            <a:r>
              <a:rPr lang="en-US" sz="1400" b="1" dirty="0" err="1">
                <a:latin typeface="Courier New" pitchFamily="49" charset="0"/>
              </a:rPr>
              <a:t>pid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= fork()) == 0) {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sleep(1);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 err="1">
                <a:solidFill>
                  <a:srgbClr val="990000"/>
                </a:solidFill>
                <a:latin typeface="Courier New" pitchFamily="49" charset="0"/>
              </a:rPr>
              <a:t>deschedule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 child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    exit(0);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Child: Exit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while (</a:t>
            </a:r>
            <a:r>
              <a:rPr lang="en-US" sz="1400" b="1" dirty="0" err="1">
                <a:latin typeface="Courier New" pitchFamily="49" charset="0"/>
              </a:rPr>
              <a:t>ccount</a:t>
            </a:r>
            <a:r>
              <a:rPr lang="en-US" sz="1400" b="1" dirty="0">
                <a:latin typeface="Courier New" pitchFamily="49" charset="0"/>
              </a:rPr>
              <a:t> &gt; 0)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	pause</a:t>
            </a:r>
            <a:r>
              <a:rPr lang="en-US" sz="1400" b="1" dirty="0" smtClean="0">
                <a:latin typeface="Courier New" pitchFamily="49" charset="0"/>
              </a:rPr>
              <a:t>(); </a:t>
            </a:r>
            <a:r>
              <a:rPr lang="en-US" sz="1400" b="1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400" b="1" dirty="0">
                <a:solidFill>
                  <a:srgbClr val="990000"/>
                </a:solidFill>
                <a:latin typeface="Courier New" pitchFamily="49" charset="0"/>
              </a:rPr>
              <a:t>Suspend until signal occurs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417512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4855159"/>
            <a:ext cx="5943600" cy="1077218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./forks 14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SIGCHLD signal 17 for process 21344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SIGCHLD signal 17 for process 21345</a:t>
            </a:r>
          </a:p>
          <a:p>
            <a:endParaRPr lang="en-US" sz="16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Multitasking, shells</a:t>
            </a:r>
          </a:p>
          <a:p>
            <a:r>
              <a:rPr lang="en-US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smtClean="0">
                <a:solidFill>
                  <a:srgbClr val="7F7F7F"/>
                </a:solidFill>
              </a:rPr>
              <a:t>Nonlocal jumps</a:t>
            </a: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/>
              <a:t>Living With Nonqueuing Signals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check for all terminated jobs</a:t>
            </a:r>
          </a:p>
          <a:p>
            <a:pPr lvl="1"/>
            <a:r>
              <a:rPr lang="en-US" dirty="0"/>
              <a:t>Typically loop with </a:t>
            </a:r>
            <a:r>
              <a:rPr lang="en-US" b="1" dirty="0">
                <a:latin typeface="Courier New" pitchFamily="49" charset="0"/>
              </a:rPr>
              <a:t>wait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556996" y="2317750"/>
            <a:ext cx="8153400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child_handler2(int sig)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pid_t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while ((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 = waitpid(-1, &amp;</a:t>
            </a:r>
            <a:r>
              <a:rPr lang="en-US" sz="1600" b="1" dirty="0" err="1">
                <a:latin typeface="Courier New" pitchFamily="49" charset="0"/>
              </a:rPr>
              <a:t>child_status</a:t>
            </a:r>
            <a:r>
              <a:rPr lang="en-US" sz="1600" b="1" dirty="0">
                <a:latin typeface="Courier New" pitchFamily="49" charset="0"/>
              </a:rPr>
              <a:t>, WNOHANG)) &gt;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</a:t>
            </a:r>
            <a:r>
              <a:rPr lang="en-US" sz="1600" b="1" dirty="0">
                <a:latin typeface="Courier New" pitchFamily="49" charset="0"/>
              </a:rPr>
              <a:t>--;</a:t>
            </a: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("Received</a:t>
            </a:r>
            <a:r>
              <a:rPr lang="en-US" sz="1600" b="1" dirty="0">
                <a:latin typeface="Courier New" pitchFamily="49" charset="0"/>
              </a:rPr>
              <a:t> signal %</a:t>
            </a:r>
            <a:r>
              <a:rPr lang="en-US" sz="1600" b="1" dirty="0" err="1">
                <a:latin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</a:rPr>
              <a:t> from process %</a:t>
            </a:r>
            <a:r>
              <a:rPr lang="en-US" sz="1600" b="1" dirty="0" err="1">
                <a:latin typeface="Courier New" pitchFamily="49" charset="0"/>
              </a:rPr>
              <a:t>d\n</a:t>
            </a:r>
            <a:r>
              <a:rPr lang="en-US" sz="1600" b="1" dirty="0">
                <a:latin typeface="Courier New" pitchFamily="49" charset="0"/>
              </a:rPr>
              <a:t>",</a:t>
            </a:r>
            <a:r>
              <a:rPr lang="en-US" sz="1600" b="1" dirty="0" smtClean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                 </a:t>
            </a:r>
            <a:r>
              <a:rPr lang="en-US" sz="1600" b="1" dirty="0" smtClean="0">
                <a:latin typeface="Courier New" pitchFamily="49" charset="0"/>
              </a:rPr>
              <a:t>sig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fork15()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signal(SIGCHLD</a:t>
            </a:r>
            <a:r>
              <a:rPr lang="en-US" sz="1600" b="1" dirty="0">
                <a:latin typeface="Courier New" pitchFamily="49" charset="0"/>
              </a:rPr>
              <a:t>, child_handler2);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4800600"/>
            <a:ext cx="65786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greatwhite</a:t>
            </a:r>
            <a:r>
              <a:rPr lang="en-US" sz="1600" dirty="0" smtClean="0">
                <a:latin typeface="Courier New"/>
                <a:cs typeface="Courier New"/>
              </a:rPr>
              <a:t>&gt; forks 15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27476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27477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27478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27479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Received signal 17 from process 27480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greatwhite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More Signal </a:t>
            </a:r>
            <a:r>
              <a:rPr lang="en-US" dirty="0"/>
              <a:t>Handler </a:t>
            </a:r>
            <a:r>
              <a:rPr lang="en-US" dirty="0" smtClean="0"/>
              <a:t>Funkiness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r>
              <a:rPr lang="en-US" dirty="0"/>
              <a:t>Signal arrival during long system calls (say a </a:t>
            </a:r>
            <a:r>
              <a:rPr lang="en-US" dirty="0" smtClean="0">
                <a:latin typeface="Courier New" pitchFamily="49" charset="0"/>
              </a:rPr>
              <a:t>read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Signal </a:t>
            </a:r>
            <a:r>
              <a:rPr lang="en-US" dirty="0"/>
              <a:t>handler interrupts </a:t>
            </a:r>
            <a:r>
              <a:rPr lang="en-US" dirty="0" smtClean="0">
                <a:latin typeface="Courier New" pitchFamily="49" charset="0"/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call</a:t>
            </a:r>
          </a:p>
          <a:p>
            <a:pPr lvl="1"/>
            <a:r>
              <a:rPr lang="en-US" dirty="0"/>
              <a:t>Linux: upon return from signal handler, the </a:t>
            </a:r>
            <a:r>
              <a:rPr lang="en-US" b="1" dirty="0" smtClean="0">
                <a:latin typeface="Courier New" pitchFamily="49" charset="0"/>
              </a:rPr>
              <a:t>read</a:t>
            </a:r>
            <a:r>
              <a:rPr lang="en-US" dirty="0" smtClean="0"/>
              <a:t> </a:t>
            </a:r>
            <a:r>
              <a:rPr lang="en-US" dirty="0"/>
              <a:t>call is restarted automatically</a:t>
            </a:r>
          </a:p>
          <a:p>
            <a:pPr lvl="1"/>
            <a:r>
              <a:rPr lang="en-US" dirty="0"/>
              <a:t>Some other flavors of Unix can cause the </a:t>
            </a:r>
            <a:r>
              <a:rPr lang="en-US" b="1" dirty="0" smtClean="0">
                <a:latin typeface="Courier New" pitchFamily="49" charset="0"/>
              </a:rPr>
              <a:t>read </a:t>
            </a:r>
            <a:r>
              <a:rPr lang="en-US" dirty="0" smtClean="0"/>
              <a:t>call </a:t>
            </a:r>
            <a:r>
              <a:rPr lang="en-US" dirty="0"/>
              <a:t>to fail with an </a:t>
            </a:r>
            <a:r>
              <a:rPr lang="en-US" b="1" dirty="0">
                <a:latin typeface="Courier New" pitchFamily="49" charset="0"/>
              </a:rPr>
              <a:t>EINTER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error number (</a:t>
            </a:r>
            <a:r>
              <a:rPr lang="en-US" b="1" dirty="0" err="1">
                <a:latin typeface="Courier New" pitchFamily="49" charset="0"/>
              </a:rPr>
              <a:t>errno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 this case, the application program can restart the slow system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Subtle </a:t>
            </a:r>
            <a:r>
              <a:rPr lang="en-US" dirty="0"/>
              <a:t>differences like these complicate the writing of portable code that uses </a:t>
            </a:r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Consult your textbook for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3820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</a:t>
            </a:r>
            <a:br>
              <a:rPr lang="en-US" dirty="0"/>
            </a:br>
            <a:r>
              <a:rPr lang="en-US" dirty="0"/>
              <a:t>Externally Generated Events </a:t>
            </a:r>
            <a:r>
              <a:rPr lang="en-US" dirty="0" smtClean="0"/>
              <a:t>(Ctrl-c</a:t>
            </a:r>
            <a:r>
              <a:rPr lang="en-US" dirty="0"/>
              <a:t>)</a:t>
            </a: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555625" y="1736725"/>
            <a:ext cx="8065028" cy="45243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("You</a:t>
            </a:r>
            <a:r>
              <a:rPr lang="en-US" sz="1600" b="1" dirty="0">
                <a:latin typeface="Courier New" pitchFamily="49" charset="0"/>
              </a:rPr>
              <a:t> think hitting ctrl-c will stop the bomb?\n");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sleep(2);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("Well</a:t>
            </a:r>
            <a:r>
              <a:rPr lang="en-US" sz="1600" b="1" dirty="0">
                <a:latin typeface="Courier New" pitchFamily="49" charset="0"/>
              </a:rPr>
              <a:t>...");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 sleep</a:t>
            </a:r>
            <a:r>
              <a:rPr lang="en-US" sz="1600" b="1" dirty="0">
                <a:latin typeface="Courier New" pitchFamily="49" charset="0"/>
              </a:rPr>
              <a:t>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("OK\n");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signal(SIGINT, handler);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installs 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</a:rPr>
              <a:t>ctl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-c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648" y="6172200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external.c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581400"/>
            <a:ext cx="4572000" cy="1569660"/>
          </a:xfrm>
          <a:prstGeom prst="rect">
            <a:avLst/>
          </a:prstGeom>
          <a:solidFill>
            <a:srgbClr val="E0E0E0"/>
          </a:solidFill>
        </p:spPr>
        <p:txBody>
          <a:bodyPr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./external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&lt;ctrl-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You think hitting ctrl-</a:t>
            </a:r>
            <a:r>
              <a:rPr lang="en-US" sz="1600" dirty="0" err="1" smtClean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 will stop the bomb?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Well...OK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linux</a:t>
            </a:r>
            <a:r>
              <a:rPr lang="en-US" sz="1600" dirty="0" smtClean="0">
                <a:latin typeface="Courier New"/>
                <a:cs typeface="Courier New"/>
              </a:rPr>
              <a:t>&gt; 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6827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A Program That Reacts to Internally Generated Events</a:t>
            </a:r>
          </a:p>
        </p:txBody>
      </p:sp>
      <p:sp>
        <p:nvSpPr>
          <p:cNvPr id="528387" name="Rectangle 3"/>
          <p:cNvSpPr>
            <a:spLocks noChangeArrowheads="1"/>
          </p:cNvSpPr>
          <p:nvPr/>
        </p:nvSpPr>
        <p:spPr bwMode="auto">
          <a:xfrm>
            <a:off x="480796" y="1752600"/>
            <a:ext cx="3509194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signal.h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beeps = 0;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SIGALRM handler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void handler(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("BEEP\n</a:t>
            </a:r>
            <a:r>
              <a:rPr lang="en-US" sz="1600" b="1" dirty="0">
                <a:latin typeface="Courier New" pitchFamily="49" charset="0"/>
              </a:rPr>
              <a:t>");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(++beeps &lt; 5) 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alarm(1);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else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safe_printf</a:t>
            </a:r>
            <a:r>
              <a:rPr lang="en-US" sz="1600" b="1" dirty="0" err="1">
                <a:latin typeface="Courier New" pitchFamily="49" charset="0"/>
              </a:rPr>
              <a:t>("BOOM!\n</a:t>
            </a:r>
            <a:r>
              <a:rPr lang="en-US" sz="1600" b="1" dirty="0">
                <a:latin typeface="Courier New" pitchFamily="49" charset="0"/>
              </a:rPr>
              <a:t>");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exit(0);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633912" y="1752600"/>
            <a:ext cx="3976688" cy="229552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signal(SIGALRM, handler);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alarm(1);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send SIGALRM in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              1 second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while (1) {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handler returns here */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657725" y="4276725"/>
            <a:ext cx="2277887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./internal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BEEP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BOOM!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bass&gt;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726668"/>
            <a:ext cx="10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internal.c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20669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(all variables stored on stack frame, CS:APP2e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write</a:t>
            </a:r>
            <a:r>
              <a:rPr lang="en-US" dirty="0" smtClean="0">
                <a:latin typeface="Calibri"/>
                <a:cs typeface="Calibri"/>
              </a:rPr>
              <a:t> is on the list, </a:t>
            </a: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 i</a:t>
            </a:r>
            <a:r>
              <a:rPr lang="en-US" dirty="0" smtClean="0">
                <a:latin typeface="Calibri"/>
                <a:cs typeface="Calibri"/>
              </a:rPr>
              <a:t>s not</a:t>
            </a:r>
          </a:p>
          <a:p>
            <a:r>
              <a:rPr lang="en-US" dirty="0" smtClean="0">
                <a:latin typeface="Calibri"/>
                <a:cs typeface="Calibri"/>
              </a:rPr>
              <a:t>One solution: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wrapper for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4168676"/>
            <a:ext cx="8915400" cy="2308324"/>
          </a:xfrm>
          <a:prstGeom prst="rect">
            <a:avLst/>
          </a:prstGeom>
          <a:solidFill>
            <a:srgbClr val="F6F5BD"/>
          </a:solidFill>
          <a:ln w="127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void </a:t>
            </a:r>
            <a:r>
              <a:rPr lang="en-US" sz="1600" dirty="0" err="1" smtClean="0">
                <a:latin typeface="Courier New"/>
                <a:cs typeface="Courier New"/>
              </a:rPr>
              <a:t>safe_printf(const</a:t>
            </a:r>
            <a:r>
              <a:rPr lang="en-US" sz="1600" dirty="0" smtClean="0">
                <a:latin typeface="Courier New"/>
                <a:cs typeface="Courier New"/>
              </a:rPr>
              <a:t> char *format, ...)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char </a:t>
            </a:r>
            <a:r>
              <a:rPr lang="en-US" sz="1600" dirty="0" err="1" smtClean="0">
                <a:latin typeface="Courier New"/>
                <a:cs typeface="Courier New"/>
              </a:rPr>
              <a:t>buf[MAXS</a:t>
            </a:r>
            <a:r>
              <a:rPr lang="en-US" sz="1600" dirty="0" smtClean="0">
                <a:latin typeface="Courier New"/>
                <a:cs typeface="Courier New"/>
              </a:rPr>
              <a:t>];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va_list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args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va_start(args</a:t>
            </a:r>
            <a:r>
              <a:rPr lang="en-US" sz="1600" dirty="0" smtClean="0">
                <a:latin typeface="Courier New"/>
                <a:cs typeface="Courier New"/>
              </a:rPr>
              <a:t>, format);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/* reentrant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vsnprintf(buf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sizeof(buf</a:t>
            </a:r>
            <a:r>
              <a:rPr lang="en-US" sz="1600" dirty="0" smtClean="0">
                <a:latin typeface="Courier New"/>
                <a:cs typeface="Courier New"/>
              </a:rPr>
              <a:t>), format, </a:t>
            </a:r>
            <a:r>
              <a:rPr lang="en-US" sz="1600" dirty="0" err="1" smtClean="0">
                <a:latin typeface="Courier New"/>
                <a:cs typeface="Courier New"/>
              </a:rPr>
              <a:t>args</a:t>
            </a:r>
            <a:r>
              <a:rPr lang="en-US" sz="1600" dirty="0" smtClean="0">
                <a:latin typeface="Courier New"/>
                <a:cs typeface="Courier New"/>
              </a:rPr>
              <a:t>);  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/* reentrant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va_end(args</a:t>
            </a:r>
            <a:r>
              <a:rPr lang="en-US" sz="1600" dirty="0" smtClean="0">
                <a:latin typeface="Courier New"/>
                <a:cs typeface="Courier New"/>
              </a:rPr>
              <a:t>);              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/* reentrant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write(1, </a:t>
            </a:r>
            <a:r>
              <a:rPr lang="en-US" sz="1600" dirty="0" err="1" smtClean="0">
                <a:latin typeface="Courier New"/>
                <a:cs typeface="Courier New"/>
              </a:rPr>
              <a:t>buf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strlen(buf</a:t>
            </a:r>
            <a:r>
              <a:rPr lang="en-US" sz="1600" dirty="0" smtClean="0">
                <a:latin typeface="Courier New"/>
                <a:cs typeface="Courier New"/>
              </a:rPr>
              <a:t>));                 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/>
                <a:cs typeface="Courier New"/>
              </a:rPr>
              <a:t>async</a:t>
            </a:r>
            <a:r>
              <a:rPr lang="en-US" sz="1600" dirty="0" smtClean="0">
                <a:solidFill>
                  <a:srgbClr val="990000"/>
                </a:solidFill>
                <a:latin typeface="Courier New"/>
                <a:cs typeface="Courier New"/>
              </a:rPr>
              <a:t>-signal-safe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412468"/>
            <a:ext cx="137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safe_printf.c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Multitasking, 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once, returns one or more 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once, but never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929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</a:t>
            </a:r>
            <a:r>
              <a:rPr lang="en-US"/>
              <a:t>/</a:t>
            </a:r>
            <a:r>
              <a:rPr lang="en-US">
                <a:latin typeface="Courier New" pitchFamily="49" charset="0"/>
              </a:rPr>
              <a:t>longjmp</a:t>
            </a:r>
            <a:r>
              <a:rPr lang="en-US"/>
              <a:t> Example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15703" y="1447800"/>
            <a:ext cx="6400800" cy="400685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setjmp.h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main()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) != 0)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("back in main due to an error\n");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else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("first time through\n");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p1();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p1 calls p2, which calls p3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&lt;error checking code&gt;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(error)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buf</a:t>
            </a:r>
            <a:r>
              <a:rPr lang="en-US" sz="1600" b="1" dirty="0">
                <a:latin typeface="Courier New" pitchFamily="49" charset="0"/>
              </a:rPr>
              <a:t>, 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World of Multitasking</a:t>
            </a:r>
            <a:endParaRPr lang="en-US" dirty="0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 smtClean="0"/>
              <a:t>System runs many processes concurrently</a:t>
            </a:r>
          </a:p>
          <a:p>
            <a:endParaRPr lang="en-US" dirty="0" smtClean="0"/>
          </a:p>
          <a:p>
            <a:r>
              <a:rPr lang="en-US" dirty="0" smtClean="0"/>
              <a:t>Process: executing program</a:t>
            </a:r>
          </a:p>
          <a:p>
            <a:pPr lvl="1"/>
            <a:r>
              <a:rPr lang="en-US" dirty="0" smtClean="0"/>
              <a:t>State includes memory image + register values + program counter</a:t>
            </a:r>
          </a:p>
          <a:p>
            <a:endParaRPr lang="en-US" dirty="0" smtClean="0"/>
          </a:p>
          <a:p>
            <a:r>
              <a:rPr lang="en-US" dirty="0" smtClean="0"/>
              <a:t>Regularly switches from one process to another</a:t>
            </a:r>
          </a:p>
          <a:p>
            <a:pPr lvl="1"/>
            <a:r>
              <a:rPr lang="en-US" dirty="0" smtClean="0"/>
              <a:t>Suspend process when it needs I/O resource or timer event occurs</a:t>
            </a:r>
          </a:p>
          <a:p>
            <a:pPr lvl="1"/>
            <a:r>
              <a:rPr lang="en-US" dirty="0" smtClean="0"/>
              <a:t>Resume process when I/O available or given scheduling priority</a:t>
            </a:r>
          </a:p>
          <a:p>
            <a:endParaRPr lang="en-US" dirty="0" smtClean="0"/>
          </a:p>
          <a:p>
            <a:r>
              <a:rPr lang="en-US" dirty="0" smtClean="0"/>
              <a:t>Appears to </a:t>
            </a:r>
            <a:r>
              <a:rPr lang="en-US" dirty="0" err="1" smtClean="0"/>
              <a:t>user(s</a:t>
            </a:r>
            <a:r>
              <a:rPr lang="en-US" dirty="0" smtClean="0"/>
              <a:t>) as if all processes executing simultaneously</a:t>
            </a:r>
          </a:p>
          <a:p>
            <a:pPr lvl="1"/>
            <a:r>
              <a:rPr lang="en-US" dirty="0" smtClean="0"/>
              <a:t>Even though most systems can only execute one process at a time</a:t>
            </a:r>
          </a:p>
          <a:p>
            <a:pPr lvl="1"/>
            <a:r>
              <a:rPr lang="en-US" dirty="0" smtClean="0"/>
              <a:t>Except possibly with lower performance than if running alone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3514104" cy="50783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signal.h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setjmp.h</a:t>
            </a:r>
            <a:r>
              <a:rPr lang="en-US" sz="1400" b="1" dirty="0">
                <a:latin typeface="Courier New" pitchFamily="49" charset="0"/>
              </a:rPr>
              <a:t>&gt; </a:t>
            </a:r>
          </a:p>
          <a:p>
            <a:pPr algn="l">
              <a:lnSpc>
                <a:spcPct val="100000"/>
              </a:lnSpc>
            </a:pP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sigjmp_buf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void handler(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sig)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siglongjmp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}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main() {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signal(SIGINT, handler);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if (!</a:t>
            </a:r>
            <a:r>
              <a:rPr lang="en-US" sz="1400" b="1" dirty="0" err="1">
                <a:latin typeface="Courier New" pitchFamily="49" charset="0"/>
              </a:rPr>
              <a:t>sigsetjmp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buf</a:t>
            </a:r>
            <a:r>
              <a:rPr lang="en-US" sz="1400" b="1" dirty="0">
                <a:latin typeface="Courier New" pitchFamily="49" charset="0"/>
              </a:rPr>
              <a:t>, 1))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("starting\n");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else  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("restarting\n"); </a:t>
            </a:r>
            <a:endParaRPr lang="en-US" sz="14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while(1) {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</a:rPr>
              <a:t>sleep(1);</a:t>
            </a:r>
          </a:p>
          <a:p>
            <a:r>
              <a:rPr lang="en-US" sz="1400" dirty="0" smtClean="0">
                <a:latin typeface="Courier New" pitchFamily="49" charset="0"/>
              </a:rPr>
              <a:t>     </a:t>
            </a:r>
            <a:r>
              <a:rPr lang="en-US" sz="1400" dirty="0" err="1" smtClean="0">
                <a:latin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</a:rPr>
              <a:t>("processing...\n");</a:t>
            </a:r>
          </a:p>
          <a:p>
            <a:r>
              <a:rPr lang="en-US" sz="1400" dirty="0" smtClean="0">
                <a:latin typeface="Courier New" pitchFamily="49" charset="0"/>
              </a:rPr>
              <a:t>  }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6343" y="6232981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handler</a:t>
            </a:r>
          </a:p>
          <a:p>
            <a:r>
              <a:rPr lang="en-US" dirty="0"/>
              <a:t>Some caveats</a:t>
            </a:r>
          </a:p>
          <a:p>
            <a:pPr lvl="1"/>
            <a:r>
              <a:rPr lang="en-US" dirty="0"/>
              <a:t>Very high overhead</a:t>
            </a:r>
          </a:p>
          <a:p>
            <a:pPr lvl="2"/>
            <a:r>
              <a:rPr lang="en-US" dirty="0" smtClean="0"/>
              <a:t>&gt;</a:t>
            </a:r>
            <a:r>
              <a:rPr lang="en-US" dirty="0"/>
              <a:t>10,000 clock cycles</a:t>
            </a:r>
          </a:p>
          <a:p>
            <a:pPr lvl="2"/>
            <a:r>
              <a:rPr lang="en-US" dirty="0"/>
              <a:t>Only use for exceptional conditions</a:t>
            </a:r>
          </a:p>
          <a:p>
            <a:pPr lvl="1"/>
            <a:r>
              <a:rPr lang="en-US" dirty="0"/>
              <a:t>Don’t have queues</a:t>
            </a:r>
          </a:p>
          <a:p>
            <a:pPr lvl="2"/>
            <a:r>
              <a:rPr lang="en-US" dirty="0"/>
              <a:t>Just one bit for each pending signal type</a:t>
            </a:r>
          </a:p>
          <a:p>
            <a:r>
              <a:rPr lang="en-US" dirty="0"/>
              <a:t>Nonlocal 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12200" cy="573087"/>
          </a:xfrm>
        </p:spPr>
        <p:txBody>
          <a:bodyPr/>
          <a:lstStyle/>
          <a:p>
            <a:r>
              <a:rPr lang="en-US" dirty="0"/>
              <a:t>Programmer’s Model of Multitasking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624887" cy="5484812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fork</a:t>
            </a:r>
            <a:r>
              <a:rPr lang="en-US" b="1" dirty="0" smtClean="0"/>
              <a:t> </a:t>
            </a:r>
            <a:r>
              <a:rPr lang="en-US" dirty="0"/>
              <a:t>spawns new process</a:t>
            </a:r>
          </a:p>
          <a:p>
            <a:pPr lvl="2"/>
            <a:r>
              <a:rPr lang="en-US" dirty="0"/>
              <a:t>Called once, returns twice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exit</a:t>
            </a:r>
            <a:r>
              <a:rPr lang="en-US" b="1" dirty="0" smtClean="0"/>
              <a:t> </a:t>
            </a:r>
            <a:r>
              <a:rPr lang="en-US" dirty="0"/>
              <a:t>terminates own process</a:t>
            </a:r>
          </a:p>
          <a:p>
            <a:pPr lvl="2"/>
            <a:r>
              <a:rPr lang="en-US" dirty="0"/>
              <a:t>Called once, never returns</a:t>
            </a:r>
          </a:p>
          <a:p>
            <a:pPr lvl="2"/>
            <a:r>
              <a:rPr lang="en-US" dirty="0"/>
              <a:t>Puts it into “zombie” status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wait</a:t>
            </a:r>
            <a:r>
              <a:rPr lang="en-US" b="1" dirty="0" smtClean="0"/>
              <a:t> 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waitpid</a:t>
            </a:r>
            <a:r>
              <a:rPr lang="en-US" b="1" dirty="0" smtClean="0"/>
              <a:t> </a:t>
            </a:r>
            <a:r>
              <a:rPr lang="en-US" dirty="0"/>
              <a:t>wait for and reap terminated children</a:t>
            </a:r>
            <a:endParaRPr lang="en-US" dirty="0" smtClean="0"/>
          </a:p>
          <a:p>
            <a:pPr lvl="1"/>
            <a:r>
              <a:rPr lang="en-US" b="1" dirty="0" err="1" smtClean="0">
                <a:latin typeface="Courier New" pitchFamily="49" charset="0"/>
              </a:rPr>
              <a:t>execve</a:t>
            </a:r>
            <a:r>
              <a:rPr lang="en-US" b="1" dirty="0" smtClean="0"/>
              <a:t> </a:t>
            </a:r>
            <a:r>
              <a:rPr lang="en-US" dirty="0" smtClean="0"/>
              <a:t>runs </a:t>
            </a:r>
            <a:r>
              <a:rPr lang="en-US" dirty="0"/>
              <a:t>new program in existing process</a:t>
            </a:r>
          </a:p>
          <a:p>
            <a:pPr lvl="2"/>
            <a:r>
              <a:rPr lang="en-US" dirty="0"/>
              <a:t>Called once, (normally) never returns</a:t>
            </a:r>
          </a:p>
          <a:p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  <a:p>
            <a:pPr lvl="1"/>
            <a:r>
              <a:rPr lang="en-US" dirty="0"/>
              <a:t>Understanding the nonstandard semantics of the functions</a:t>
            </a:r>
          </a:p>
          <a:p>
            <a:pPr lvl="1"/>
            <a:r>
              <a:rPr lang="en-US" dirty="0"/>
              <a:t>Avoiding improper use of system resources</a:t>
            </a:r>
          </a:p>
          <a:p>
            <a:pPr lvl="2"/>
            <a:r>
              <a:rPr lang="en-US" dirty="0"/>
              <a:t>E.g. “Fork bombs” can disable a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066800" y="3352800"/>
            <a:ext cx="21336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3" y="1143000"/>
            <a:ext cx="8229600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shell (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dirty="0">
                <a:latin typeface="Courier New" pitchFamily="49" charset="0"/>
              </a:rPr>
              <a:t>: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enhanced </a:t>
            </a:r>
            <a:r>
              <a:rPr lang="en-US" sz="1800" dirty="0" err="1" smtClean="0">
                <a:latin typeface="Courier New"/>
                <a:cs typeface="Courier New"/>
              </a:rPr>
              <a:t>csh</a:t>
            </a:r>
            <a:r>
              <a:rPr lang="en-US" sz="1800" dirty="0" smtClean="0"/>
              <a:t> at </a:t>
            </a:r>
            <a:r>
              <a:rPr lang="en-US" sz="1800" dirty="0"/>
              <a:t>CMU and elsewhere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dirty="0"/>
              <a:t> 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826402" y="3166170"/>
            <a:ext cx="4800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  <a:r>
              <a:rPr lang="en-US" sz="1600" b="1" dirty="0" smtClean="0">
                <a:latin typeface="Courier New" pitchFamily="49" charset="0"/>
              </a:rPr>
              <a:t> {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char 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[MAXLINE]; 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  while (1) 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read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("&gt; ");                  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Fgets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, MAXLINE, 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);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</a:rPr>
              <a:t>feof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stdin</a:t>
            </a:r>
            <a:r>
              <a:rPr lang="en-US" sz="1600" b="1" dirty="0">
                <a:latin typeface="Courier New" pitchFamily="49" charset="0"/>
              </a:rPr>
              <a:t>))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    exit(0);</a:t>
            </a:r>
          </a:p>
          <a:p>
            <a:pPr algn="l"/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evaluate 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cmdline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} 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5597994" y="3048000"/>
            <a:ext cx="297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381000" y="950177"/>
            <a:ext cx="8340725" cy="57554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eval(char *cmdline)</a:t>
            </a:r>
            <a:r>
              <a:rPr lang="en-US" sz="1600" dirty="0" smtClean="0">
                <a:latin typeface="Courier New" pitchFamily="49" charset="0"/>
              </a:rPr>
              <a:t> {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char *argv[MAXARGS];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argv 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execve() */</a:t>
            </a:r>
          </a:p>
          <a:p>
            <a:r>
              <a:rPr lang="en-US" sz="1600" dirty="0" err="1">
                <a:latin typeface="Courier New" pitchFamily="49" charset="0"/>
              </a:rPr>
              <a:t>    int bg;     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should the job run in bg or fg? */</a:t>
            </a:r>
          </a:p>
          <a:p>
            <a:r>
              <a:rPr lang="en-US" sz="1600" dirty="0" err="1">
                <a:latin typeface="Courier New" pitchFamily="49" charset="0"/>
              </a:rPr>
              <a:t>    pid_t pid;  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process id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bg</a:t>
            </a:r>
            <a:r>
              <a:rPr lang="en-US" sz="1600" dirty="0">
                <a:latin typeface="Courier New" pitchFamily="49" charset="0"/>
              </a:rPr>
              <a:t> = parseline(cmdline, argv); </a:t>
            </a:r>
          </a:p>
          <a:p>
            <a:r>
              <a:rPr lang="en-US" sz="1600" dirty="0" err="1">
                <a:latin typeface="Courier New" pitchFamily="49" charset="0"/>
              </a:rPr>
              <a:t>    if (!builtin_command(argv)) { </a:t>
            </a:r>
          </a:p>
          <a:p>
            <a:r>
              <a:rPr lang="en-US" sz="1600" dirty="0" err="1">
                <a:latin typeface="Courier New" pitchFamily="49" charset="0"/>
              </a:rPr>
              <a:t>	if ((pid = Fork()) == 0) {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child runs user job */</a:t>
            </a:r>
          </a:p>
          <a:p>
            <a:r>
              <a:rPr lang="en-US" sz="1600" dirty="0">
                <a:latin typeface="Courier New" pitchFamily="49" charset="0"/>
              </a:rPr>
              <a:t>	    if (</a:t>
            </a: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(argv[0], argv, environ) &lt; 0) {</a:t>
            </a:r>
          </a:p>
          <a:p>
            <a:r>
              <a:rPr lang="en-US" sz="1600" dirty="0" err="1">
                <a:latin typeface="Courier New" pitchFamily="49" charset="0"/>
              </a:rPr>
              <a:t>		printf("%s: Command not found.\n", argv[0]);</a:t>
            </a:r>
          </a:p>
          <a:p>
            <a:r>
              <a:rPr lang="en-US" sz="1600" dirty="0" err="1">
                <a:latin typeface="Courier New" pitchFamily="49" charset="0"/>
              </a:rPr>
              <a:t>		exit(0);</a:t>
            </a:r>
          </a:p>
          <a:p>
            <a:r>
              <a:rPr lang="en-US" sz="1600" dirty="0" err="1">
                <a:latin typeface="Courier New" pitchFamily="49" charset="0"/>
              </a:rPr>
              <a:t>	    }</a:t>
            </a:r>
          </a:p>
          <a:p>
            <a:r>
              <a:rPr lang="en-US" sz="1600" dirty="0" err="1">
                <a:latin typeface="Courier New" pitchFamily="49" charset="0"/>
              </a:rPr>
              <a:t>	}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	if (!bg) {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parent waits for fg job to terminate */</a:t>
            </a:r>
          </a:p>
          <a:p>
            <a:r>
              <a:rPr lang="en-US" sz="1600" dirty="0" err="1">
                <a:latin typeface="Courier New" pitchFamily="49" charset="0"/>
              </a:rPr>
              <a:t>           int status;</a:t>
            </a:r>
          </a:p>
          <a:p>
            <a:pPr>
              <a:tabLst>
                <a:tab pos="1374775" algn="l"/>
              </a:tabLst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waitpid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&amp;status, 0) &lt; 0)</a:t>
            </a:r>
          </a:p>
          <a:p>
            <a:r>
              <a:rPr lang="en-US" sz="1600" dirty="0" err="1">
                <a:latin typeface="Courier New" pitchFamily="49" charset="0"/>
              </a:rPr>
              <a:t>		unix_error("waitfg: waitpid error");</a:t>
            </a:r>
          </a:p>
          <a:p>
            <a:r>
              <a:rPr lang="en-US" sz="1600" dirty="0" err="1">
                <a:latin typeface="Courier New" pitchFamily="49" charset="0"/>
              </a:rPr>
              <a:t>	}</a:t>
            </a:r>
          </a:p>
          <a:p>
            <a:r>
              <a:rPr lang="en-US" sz="1600" dirty="0" err="1">
                <a:latin typeface="Courier New" pitchFamily="49" charset="0"/>
              </a:rPr>
              <a:t>	else  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otherwise, don’t wait for bg job */</a:t>
            </a:r>
          </a:p>
          <a:p>
            <a:r>
              <a:rPr lang="en-US" sz="1600" dirty="0">
                <a:latin typeface="Courier New" pitchFamily="49" charset="0"/>
              </a:rPr>
              <a:t>	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("%d %s", </a:t>
            </a:r>
            <a:r>
              <a:rPr lang="en-US" sz="1600" dirty="0" err="1">
                <a:latin typeface="Courier New" pitchFamily="49" charset="0"/>
              </a:rPr>
              <a:t>pid</a:t>
            </a:r>
            <a:r>
              <a:rPr lang="en-US" sz="1600" dirty="0">
                <a:latin typeface="Courier New" pitchFamily="49" charset="0"/>
              </a:rPr>
              <a:t>, cmdline);</a:t>
            </a:r>
          </a:p>
          <a:p>
            <a:r>
              <a:rPr lang="en-US" sz="1600" dirty="0" err="1">
                <a:latin typeface="Courier New" pitchFamily="49" charset="0"/>
              </a:rPr>
              <a:t>    }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304800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What Is a “Background </a:t>
            </a:r>
            <a:r>
              <a:rPr lang="en-GB" dirty="0"/>
              <a:t>Job”?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220788"/>
            <a:ext cx="8728075" cy="522605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Users </a:t>
            </a:r>
            <a:r>
              <a:rPr lang="en-GB" dirty="0"/>
              <a:t>generally run one command at a time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Type command, read output, type another command</a:t>
            </a:r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Some programs run “for a long time”</a:t>
            </a:r>
          </a:p>
          <a:p>
            <a:pPr marL="571500" lvl="1" indent="-2286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 “delete this file in two hours”</a:t>
            </a:r>
            <a:endParaRPr lang="en-GB" dirty="0" smtClean="0"/>
          </a:p>
          <a:p>
            <a:pPr marL="101600" indent="-136525" defTabSz="457200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 </a:t>
            </a:r>
            <a:r>
              <a:rPr lang="en-GB" dirty="0"/>
              <a:t>“background” job is a process we don't want to wait for</a:t>
            </a:r>
            <a:endParaRPr lang="en-GB" dirty="0" smtClean="0"/>
          </a:p>
          <a:p>
            <a:pPr marL="1050925" lvl="4" indent="-136525" defTabSz="457200">
              <a:lnSpc>
                <a:spcPct val="94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377624"/>
            <a:ext cx="8153400" cy="584776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sleep 7200;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  # shell stuck for 2 hours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953000"/>
            <a:ext cx="4876800" cy="883346"/>
          </a:xfrm>
          <a:prstGeom prst="rect">
            <a:avLst/>
          </a:prstGeom>
          <a:solidFill>
            <a:srgbClr val="E0E0E0"/>
          </a:solidFill>
        </p:spPr>
        <p:txBody>
          <a:bodyPr wrap="square" lIns="91440" rtlCol="0">
            <a:noAutofit/>
          </a:bodyPr>
          <a:lstStyle/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(sleep 7200 ; </a:t>
            </a:r>
            <a:r>
              <a:rPr lang="en-GB" sz="1600" dirty="0" err="1" smtClean="0">
                <a:latin typeface="Courier New" pitchFamily="49" charset="0"/>
              </a:rPr>
              <a:t>rm</a:t>
            </a:r>
            <a:r>
              <a:rPr lang="en-GB" sz="1600" dirty="0" smtClean="0">
                <a:latin typeface="Courier New" pitchFamily="49" charset="0"/>
              </a:rPr>
              <a:t> /</a:t>
            </a:r>
            <a:r>
              <a:rPr lang="en-GB" sz="1600" dirty="0" err="1" smtClean="0">
                <a:latin typeface="Courier New" pitchFamily="49" charset="0"/>
              </a:rPr>
              <a:t>tmp</a:t>
            </a:r>
            <a:r>
              <a:rPr lang="en-GB" sz="1600" dirty="0" smtClean="0">
                <a:latin typeface="Courier New" pitchFamily="49" charset="0"/>
              </a:rPr>
              <a:t>/junk) &amp;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>
                <a:latin typeface="Courier New" pitchFamily="49" charset="0"/>
              </a:rPr>
              <a:t>[1] 907</a:t>
            </a:r>
          </a:p>
          <a:p>
            <a:pPr marL="136525" lvl="2" indent="-136525" defTabSz="457200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err="1" smtClean="0">
                <a:latin typeface="Courier New" pitchFamily="49" charset="0"/>
              </a:rPr>
              <a:t>unix</a:t>
            </a:r>
            <a:r>
              <a:rPr lang="en-GB" sz="1600" dirty="0" smtClean="0">
                <a:latin typeface="Courier New" pitchFamily="49" charset="0"/>
              </a:rPr>
              <a:t>&gt; # ready for next command</a:t>
            </a:r>
          </a:p>
          <a:p>
            <a:endParaRPr lang="en-US" sz="16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9917</TotalTime>
  <Words>4453</Words>
  <Application>Microsoft Macintosh PowerPoint</Application>
  <PresentationFormat>On-screen Show (4:3)</PresentationFormat>
  <Paragraphs>765</Paragraphs>
  <Slides>42</Slides>
  <Notes>41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template2007</vt:lpstr>
      <vt:lpstr>Exceptional Control Flow:  Signals and Nonlocal Jumps  15-213: Introduction to Computer Systems 13th Lecture, Oct. 7, 2010</vt:lpstr>
      <vt:lpstr>ECF Exists at All Levels of a System</vt:lpstr>
      <vt:lpstr>Today</vt:lpstr>
      <vt:lpstr>The World of Multitasking</vt:lpstr>
      <vt:lpstr>Programmer’s Model of Multitasking</vt:lpstr>
      <vt:lpstr>Unix Process Hierarchy</vt:lpstr>
      <vt:lpstr>Shell Programs</vt:lpstr>
      <vt:lpstr>Simple Shell eval Function</vt:lpstr>
      <vt:lpstr>What Is a “Background Job”?</vt:lpstr>
      <vt:lpstr>Problem with Simple Shell Example</vt:lpstr>
      <vt:lpstr>ECF to the Rescue!</vt:lpstr>
      <vt:lpstr>Today</vt:lpstr>
      <vt:lpstr>Signals</vt:lpstr>
      <vt:lpstr>Sending a Signal</vt:lpstr>
      <vt:lpstr>Receiving a Signal</vt:lpstr>
      <vt:lpstr>Pending and Blocked Signals</vt:lpstr>
      <vt:lpstr>Signal Concepts </vt:lpstr>
      <vt:lpstr>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Signal Handler Funkiness</vt:lpstr>
      <vt:lpstr>Living With Nonqueuing Signals</vt:lpstr>
      <vt:lpstr>More Signal Handler Funkiness</vt:lpstr>
      <vt:lpstr>A Program That Reacts to Externally Generated Events (Ctrl-c)</vt:lpstr>
      <vt:lpstr>A Program That Reacts to Internally Generated Events</vt:lpstr>
      <vt:lpstr>Async-Signal-Safety </vt:lpstr>
      <vt:lpstr>Today</vt:lpstr>
      <vt:lpstr>Nonlocal Jumps: setjmp/longjmp</vt:lpstr>
      <vt:lpstr>setjmp/longjmp (cont)</vt:lpstr>
      <vt:lpstr>setjmp/longjmp Example</vt:lpstr>
      <vt:lpstr>Limitations of Nonlocal Jumps</vt:lpstr>
      <vt:lpstr>Limitations of Long Jumps (cont.)</vt:lpstr>
      <vt:lpstr>Putting It All Together: A Program  That Restarts Itself When ctrl-c’d</vt:lpstr>
      <vt:lpstr>Summary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501</cp:revision>
  <cp:lastPrinted>1999-09-20T15:19:18Z</cp:lastPrinted>
  <dcterms:created xsi:type="dcterms:W3CDTF">2011-01-05T23:09:58Z</dcterms:created>
  <dcterms:modified xsi:type="dcterms:W3CDTF">2011-01-05T23:11:59Z</dcterms:modified>
</cp:coreProperties>
</file>