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notesSlides/notesSlide4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42" r:id="rId2"/>
    <p:sldId id="1517" r:id="rId3"/>
    <p:sldId id="1470" r:id="rId4"/>
    <p:sldId id="1471" r:id="rId5"/>
    <p:sldId id="1472" r:id="rId6"/>
    <p:sldId id="1473" r:id="rId7"/>
    <p:sldId id="1474" r:id="rId8"/>
    <p:sldId id="1475" r:id="rId9"/>
    <p:sldId id="1476" r:id="rId10"/>
    <p:sldId id="1477" r:id="rId11"/>
    <p:sldId id="1527" r:id="rId12"/>
    <p:sldId id="1528" r:id="rId13"/>
    <p:sldId id="1529" r:id="rId14"/>
    <p:sldId id="1530" r:id="rId15"/>
    <p:sldId id="1531" r:id="rId16"/>
    <p:sldId id="1532" r:id="rId17"/>
    <p:sldId id="1533" r:id="rId18"/>
    <p:sldId id="1534" r:id="rId19"/>
    <p:sldId id="1535" r:id="rId20"/>
    <p:sldId id="1536" r:id="rId21"/>
    <p:sldId id="1537" r:id="rId22"/>
    <p:sldId id="1548" r:id="rId23"/>
    <p:sldId id="1538" r:id="rId24"/>
    <p:sldId id="1539" r:id="rId25"/>
    <p:sldId id="1551" r:id="rId26"/>
    <p:sldId id="1540" r:id="rId27"/>
    <p:sldId id="1541" r:id="rId28"/>
    <p:sldId id="1542" r:id="rId29"/>
    <p:sldId id="1543" r:id="rId30"/>
    <p:sldId id="1544" r:id="rId31"/>
    <p:sldId id="1545" r:id="rId32"/>
    <p:sldId id="1546" r:id="rId33"/>
    <p:sldId id="1552" r:id="rId34"/>
    <p:sldId id="1553" r:id="rId35"/>
    <p:sldId id="1554" r:id="rId36"/>
    <p:sldId id="1549" r:id="rId37"/>
    <p:sldId id="1488" r:id="rId38"/>
    <p:sldId id="1489" r:id="rId39"/>
    <p:sldId id="1490" r:id="rId40"/>
    <p:sldId id="1491" r:id="rId41"/>
    <p:sldId id="1550" r:id="rId42"/>
    <p:sldId id="1512" r:id="rId43"/>
    <p:sldId id="1513" r:id="rId44"/>
    <p:sldId id="1514" r:id="rId45"/>
    <p:sldId id="1505" r:id="rId46"/>
    <p:sldId id="1515" r:id="rId47"/>
    <p:sldId id="1506" r:id="rId48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0000"/>
    <a:srgbClr val="F6F5BD"/>
    <a:srgbClr val="F1C7C7"/>
    <a:srgbClr val="D5F1CF"/>
    <a:srgbClr val="EBAFAF"/>
    <a:srgbClr val="ACE3A1"/>
    <a:srgbClr val="CCCCCC"/>
    <a:srgbClr val="8DBA84"/>
    <a:srgbClr val="8AD87A"/>
    <a:srgbClr val="BFBF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502" autoAdjust="0"/>
    <p:restoredTop sz="94649" autoAdjust="0"/>
  </p:normalViewPr>
  <p:slideViewPr>
    <p:cSldViewPr snapToObjects="1">
      <p:cViewPr varScale="1">
        <p:scale>
          <a:sx n="99" d="100"/>
          <a:sy n="99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sapp.cs.cmu.edu/public/cod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12,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286" y="1219200"/>
            <a:ext cx="8610600" cy="5410200"/>
          </a:xfrm>
        </p:spPr>
        <p:txBody>
          <a:bodyPr/>
          <a:lstStyle/>
          <a:p>
            <a:r>
              <a:rPr lang="en-US" dirty="0"/>
              <a:t>Copying standard in to standard out, one byte at a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804443" y="1905000"/>
            <a:ext cx="6510757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</a:rPr>
              <a:t>csapp.h</a:t>
            </a:r>
            <a:r>
              <a:rPr lang="en-US" sz="1600" dirty="0" smtClean="0">
                <a:latin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main(void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char </a:t>
            </a:r>
            <a:r>
              <a:rPr lang="en-US" sz="1600" dirty="0" err="1" smtClean="0">
                <a:latin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while(Read(STDIN_FILENO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</a:rPr>
              <a:t>, 1) != 0)</a:t>
            </a:r>
          </a:p>
          <a:p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Write(STDOUT_FILENO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</a:rPr>
              <a:t>, 1);</a:t>
            </a:r>
          </a:p>
          <a:p>
            <a:r>
              <a:rPr lang="en-US" sz="1600" dirty="0" smtClean="0">
                <a:latin typeface="Courier New" pitchFamily="49" charset="0"/>
              </a:rPr>
              <a:t>    exit(0);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495" y="621613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921" y="4876800"/>
            <a:ext cx="7806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Note the use of error handling wrappers for read and write (Appendix A).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83836" y="409021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cpstdin.c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/>
              <a:t>Dealing </a:t>
            </a:r>
            <a:r>
              <a:rPr lang="en-US" dirty="0" smtClean="0"/>
              <a:t>with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 or Unix pipes</a:t>
            </a:r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way to deal with short counts in your code:</a:t>
            </a:r>
          </a:p>
          <a:p>
            <a:pPr lvl="1"/>
            <a:r>
              <a:rPr lang="en-US" dirty="0"/>
              <a:t>Use the RIO (Robust I/O) package from your textbook’s </a:t>
            </a:r>
            <a:r>
              <a:rPr lang="en-US" b="1" dirty="0" err="1">
                <a:latin typeface="Courier New" pitchFamily="49" charset="0"/>
              </a:rPr>
              <a:t>csapp.c</a:t>
            </a:r>
            <a:r>
              <a:rPr lang="en-US" b="1" dirty="0"/>
              <a:t> </a:t>
            </a:r>
            <a:r>
              <a:rPr lang="en-US" dirty="0"/>
              <a:t>file (Appendix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/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RIO Package</a:t>
            </a:r>
            <a:endParaRPr lang="en-US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RIO is a set of wrappers that provide efficient and robust I/O in apps, such as network programs that are subject to short counts</a:t>
            </a:r>
          </a:p>
          <a:p>
            <a:endParaRPr lang="en-US" dirty="0" smtClean="0"/>
          </a:p>
          <a:p>
            <a:r>
              <a:rPr lang="en-US" dirty="0" smtClean="0"/>
              <a:t>RIO provides two different kinds of functions</a:t>
            </a:r>
          </a:p>
          <a:p>
            <a:pPr lvl="1"/>
            <a:r>
              <a:rPr lang="en-US" dirty="0" err="1" smtClean="0"/>
              <a:t>Unbuffered</a:t>
            </a:r>
            <a:r>
              <a:rPr lang="en-US" dirty="0" smtClean="0"/>
              <a:t> input and output of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rio_writen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Buffered input of binary data and text lines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Buffered RIO routines are thread-safe and can be interleaved arbitrarily on the same descriptor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3"/>
              </a:rPr>
              <a:t>http://csapp.cs.cmu.edu/public/code.html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src/csapp.c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/>
                <a:cs typeface="Courier New"/>
              </a:rPr>
              <a:t>include/</a:t>
            </a:r>
            <a:r>
              <a:rPr lang="en-US" b="1" dirty="0" err="1" smtClean="0">
                <a:latin typeface="Courier New"/>
                <a:cs typeface="Courier New"/>
              </a:rPr>
              <a:t>csapp.h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</a:t>
            </a:r>
            <a:r>
              <a:rPr lang="en-US" dirty="0" smtClean="0"/>
              <a:t>if it </a:t>
            </a:r>
            <a:r>
              <a:rPr lang="en-US" dirty="0"/>
              <a:t>encounters </a:t>
            </a:r>
            <a:r>
              <a:rPr lang="en-US" dirty="0" smtClean="0"/>
              <a:t>EOF</a:t>
            </a:r>
            <a:endParaRPr lang="en-US" dirty="0"/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rio_writen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never </a:t>
            </a:r>
            <a:r>
              <a:rPr lang="en-US" dirty="0"/>
              <a:t>returns a short </a:t>
            </a:r>
            <a:r>
              <a:rPr lang="en-US" dirty="0" smtClean="0"/>
              <a:t>count</a:t>
            </a: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robustly 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&gt;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errno</a:t>
            </a:r>
            <a:r>
              <a:rPr lang="en-US" sz="1600" dirty="0"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interrupted by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sig handler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else if 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getc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gets,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dirty="0" smtClean="0">
                <a:latin typeface="Courier New"/>
                <a:cs typeface="Courier New"/>
              </a:rPr>
              <a:t>read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Layered </a:t>
            </a:r>
            <a:r>
              <a:rPr lang="en-US" dirty="0"/>
              <a:t>on Unix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762000" y="5452646"/>
            <a:ext cx="19812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not 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reads a text line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805807" y="2146518"/>
            <a:ext cx="7745069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reads up to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Warning: 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481914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Rio_readinitb(&amp;rio,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Rio_readlineb(&amp;rio,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Rio_writen(STDOUT_FILENO,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dev_t         st_dev;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device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mode_t        st_mode;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protection and file type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nlink_t       st_nlink;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hard links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uid_t         st_uid;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user ID of owner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gid_t         st_gid;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group ID of owner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dev_t         st_rdev;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device type (if inode device)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off_t         st_size;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total size, in bytes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unsigned long st_blksize;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blocksize for filesystem I/O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unsigned long st_blocks;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time_t        st_atime;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time 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457200" y="1026378"/>
            <a:ext cx="8153400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statcheck.c - Querying and manipulating a file’s meta data */</a:t>
            </a:r>
          </a:p>
          <a:p>
            <a:r>
              <a:rPr lang="en-US" sz="1600" dirty="0" err="1">
                <a:latin typeface="Courier New" pitchFamily="49" charset="0"/>
              </a:rPr>
              <a:t>#include "csapp.h"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 main (int argc, char **argv) 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struct stat stat;</a:t>
            </a:r>
          </a:p>
          <a:p>
            <a:r>
              <a:rPr lang="en-US" sz="1600" dirty="0" err="1">
                <a:latin typeface="Courier New" pitchFamily="49" charset="0"/>
              </a:rPr>
              <a:t>    char *type, *readok;</a:t>
            </a:r>
          </a:p>
          <a:p>
            <a:r>
              <a:rPr lang="en-US" sz="1600" dirty="0" err="1">
                <a:latin typeface="Courier New" pitchFamily="49" charset="0"/>
              </a:rPr>
              <a:t>    </a:t>
            </a:r>
          </a:p>
          <a:p>
            <a:r>
              <a:rPr lang="en-US" sz="1600" dirty="0" err="1">
                <a:latin typeface="Courier New" pitchFamily="49" charset="0"/>
              </a:rPr>
              <a:t>    Stat(argv[1], &amp;stat);</a:t>
            </a:r>
          </a:p>
          <a:p>
            <a:r>
              <a:rPr lang="en-US" sz="1600" dirty="0" err="1">
                <a:latin typeface="Courier New" pitchFamily="49" charset="0"/>
              </a:rPr>
              <a:t>    if (S_ISREG(stat.st_mode))</a:t>
            </a:r>
          </a:p>
          <a:p>
            <a:r>
              <a:rPr lang="en-US" sz="1600" dirty="0" err="1">
                <a:latin typeface="Courier New" pitchFamily="49" charset="0"/>
              </a:rPr>
              <a:t>	type = "regular";</a:t>
            </a:r>
          </a:p>
          <a:p>
            <a:r>
              <a:rPr lang="en-US" sz="1600" dirty="0" err="1">
                <a:latin typeface="Courier New" pitchFamily="49" charset="0"/>
              </a:rPr>
              <a:t>    else if (S_ISDIR(stat.st_mode))</a:t>
            </a:r>
          </a:p>
          <a:p>
            <a:r>
              <a:rPr lang="en-US" sz="1600" dirty="0" err="1">
                <a:latin typeface="Courier New" pitchFamily="49" charset="0"/>
              </a:rPr>
              <a:t>	type = "directory";</a:t>
            </a:r>
          </a:p>
          <a:p>
            <a:r>
              <a:rPr lang="en-US" sz="1600" dirty="0" err="1">
                <a:latin typeface="Courier New" pitchFamily="49" charset="0"/>
              </a:rPr>
              <a:t>    else </a:t>
            </a:r>
          </a:p>
          <a:p>
            <a:r>
              <a:rPr lang="en-US" sz="1600" dirty="0" err="1">
                <a:latin typeface="Courier New" pitchFamily="49" charset="0"/>
              </a:rPr>
              <a:t>	type = "other";</a:t>
            </a:r>
          </a:p>
          <a:p>
            <a:r>
              <a:rPr lang="en-US" sz="1600" dirty="0" err="1">
                <a:latin typeface="Courier New" pitchFamily="49" charset="0"/>
              </a:rPr>
              <a:t>    if ((stat.st_mode &amp; S_IRUSR))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OK to read?*/</a:t>
            </a:r>
          </a:p>
          <a:p>
            <a:r>
              <a:rPr lang="en-US" sz="1600" dirty="0" err="1">
                <a:latin typeface="Courier New" pitchFamily="49" charset="0"/>
              </a:rPr>
              <a:t>	readok = "yes";</a:t>
            </a:r>
          </a:p>
          <a:p>
            <a:r>
              <a:rPr lang="en-US" sz="1600" dirty="0" err="1">
                <a:latin typeface="Courier New" pitchFamily="49" charset="0"/>
              </a:rPr>
              <a:t>    else</a:t>
            </a:r>
          </a:p>
          <a:p>
            <a:r>
              <a:rPr lang="en-US" sz="1600" dirty="0" err="1">
                <a:latin typeface="Courier New" pitchFamily="49" charset="0"/>
              </a:rPr>
              <a:t>	readok = "no";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    printf("type: %s, read: %s\n", type, readok);</a:t>
            </a:r>
          </a:p>
          <a:p>
            <a:r>
              <a:rPr lang="en-US" sz="1600" dirty="0" err="1">
                <a:latin typeface="Courier New" pitchFamily="49" charset="0"/>
              </a:rPr>
              <a:t>    exit(0);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5257800" y="1501676"/>
            <a:ext cx="364966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/dev/</a:t>
            </a:r>
            <a:r>
              <a:rPr lang="en-US" sz="1600" dirty="0" err="1">
                <a:latin typeface="Courier New" pitchFamily="49" charset="0"/>
              </a:rPr>
              <a:t>kmem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other, read: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2192" y="6412468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disk files.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Fork()</a:t>
            </a:r>
            <a:endParaRPr lang="en-US" dirty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0668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fork()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Fork()</a:t>
            </a:r>
            <a:endParaRPr lang="en-US" sz="3400" dirty="0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fork():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2514600" cy="573087"/>
          </a:xfrm>
        </p:spPr>
        <p:txBody>
          <a:bodyPr/>
          <a:lstStyle/>
          <a:p>
            <a:r>
              <a:rPr lang="en-US"/>
              <a:t>Unix Files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Unix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</a:t>
            </a:r>
            <a:r>
              <a:rPr lang="en-US" b="1" dirty="0" err="1">
                <a:latin typeface="Courier New" pitchFamily="49" charset="0"/>
              </a:rPr>
              <a:t>kmem</a:t>
            </a:r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dirty="0" smtClean="0"/>
              <a:t>(</a:t>
            </a:r>
            <a:r>
              <a:rPr lang="en-US" dirty="0"/>
              <a:t>kernel memory image)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unix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 pitchFamily="49" charset="0"/>
              </a:rPr>
              <a:t>dup2(</a:t>
            </a:r>
            <a:r>
              <a:rPr lang="en-US" dirty="0" err="1">
                <a:latin typeface="Courier New" pitchFamily="49" charset="0"/>
              </a:rPr>
              <a:t>oldfd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newfd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 pitchFamily="49" charset="0"/>
              </a:rPr>
              <a:t>dup2(4,1)</a:t>
            </a:r>
          </a:p>
        </p:txBody>
      </p:sp>
      <p:grpSp>
        <p:nvGrpSpPr>
          <p:cNvPr id="3" name="Group 27"/>
          <p:cNvGrpSpPr/>
          <p:nvPr/>
        </p:nvGrpSpPr>
        <p:grpSpPr>
          <a:xfrm>
            <a:off x="5208673" y="4602162"/>
            <a:ext cx="1836737" cy="1722438"/>
            <a:chOff x="5241625" y="4267200"/>
            <a:chExt cx="1836737" cy="1722438"/>
          </a:xfrm>
        </p:grpSpPr>
        <p:sp>
          <p:nvSpPr>
            <p:cNvPr id="666676" name="Rectangle 52"/>
            <p:cNvSpPr>
              <a:spLocks noChangeAspect="1" noChangeArrowheads="1"/>
            </p:cNvSpPr>
            <p:nvPr/>
          </p:nvSpPr>
          <p:spPr bwMode="auto">
            <a:xfrm>
              <a:off x="6159200" y="4267200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7" name="Rectangle 53"/>
            <p:cNvSpPr>
              <a:spLocks noChangeAspect="1" noChangeArrowheads="1"/>
            </p:cNvSpPr>
            <p:nvPr/>
          </p:nvSpPr>
          <p:spPr bwMode="auto">
            <a:xfrm>
              <a:off x="6159200" y="4611688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78" name="Rectangle 54"/>
            <p:cNvSpPr>
              <a:spLocks noChangeAspect="1" noChangeArrowheads="1"/>
            </p:cNvSpPr>
            <p:nvPr/>
          </p:nvSpPr>
          <p:spPr bwMode="auto">
            <a:xfrm>
              <a:off x="6159200" y="4956175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9" name="Rectangle 55"/>
            <p:cNvSpPr>
              <a:spLocks noChangeAspect="1" noChangeArrowheads="1"/>
            </p:cNvSpPr>
            <p:nvPr/>
          </p:nvSpPr>
          <p:spPr bwMode="auto">
            <a:xfrm>
              <a:off x="6159200" y="5300663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80" name="Rectangle 56"/>
            <p:cNvSpPr>
              <a:spLocks noChangeAspect="1" noChangeArrowheads="1"/>
            </p:cNvSpPr>
            <p:nvPr/>
          </p:nvSpPr>
          <p:spPr bwMode="auto">
            <a:xfrm>
              <a:off x="6159200" y="5645150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81" name="Rectangle 57"/>
            <p:cNvSpPr>
              <a:spLocks noChangeAspect="1" noChangeArrowheads="1"/>
            </p:cNvSpPr>
            <p:nvPr/>
          </p:nvSpPr>
          <p:spPr bwMode="auto">
            <a:xfrm>
              <a:off x="5241625" y="4267200"/>
              <a:ext cx="917575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82" name="Rectangle 58"/>
            <p:cNvSpPr>
              <a:spLocks noChangeAspect="1" noChangeArrowheads="1"/>
            </p:cNvSpPr>
            <p:nvPr/>
          </p:nvSpPr>
          <p:spPr bwMode="auto">
            <a:xfrm>
              <a:off x="5241625" y="4611688"/>
              <a:ext cx="917575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83" name="Rectangle 59"/>
            <p:cNvSpPr>
              <a:spLocks noChangeAspect="1" noChangeArrowheads="1"/>
            </p:cNvSpPr>
            <p:nvPr/>
          </p:nvSpPr>
          <p:spPr bwMode="auto">
            <a:xfrm>
              <a:off x="5241625" y="4956175"/>
              <a:ext cx="917575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84" name="Rectangle 60"/>
            <p:cNvSpPr>
              <a:spLocks noChangeAspect="1" noChangeArrowheads="1"/>
            </p:cNvSpPr>
            <p:nvPr/>
          </p:nvSpPr>
          <p:spPr bwMode="auto">
            <a:xfrm>
              <a:off x="5241625" y="5300663"/>
              <a:ext cx="917575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85" name="Rectangle 61"/>
            <p:cNvSpPr>
              <a:spLocks noChangeAspect="1" noChangeArrowheads="1"/>
            </p:cNvSpPr>
            <p:nvPr/>
          </p:nvSpPr>
          <p:spPr bwMode="auto">
            <a:xfrm>
              <a:off x="5241625" y="5645150"/>
              <a:ext cx="917575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86" name="Text Box 62"/>
          <p:cNvSpPr txBox="1">
            <a:spLocks noChangeAspect="1" noChangeArrowheads="1"/>
          </p:cNvSpPr>
          <p:nvPr/>
        </p:nvSpPr>
        <p:spPr bwMode="auto">
          <a:xfrm>
            <a:off x="5462973" y="3611562"/>
            <a:ext cx="252921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 pitchFamily="49" charset="0"/>
              </a:rPr>
              <a:t>dup2(4,1)</a:t>
            </a:r>
          </a:p>
        </p:txBody>
      </p:sp>
      <p:sp>
        <p:nvSpPr>
          <p:cNvPr id="27" name="Right Arrow 26"/>
          <p:cNvSpPr/>
          <p:nvPr/>
        </p:nvSpPr>
        <p:spPr bwMode="auto">
          <a:xfrm>
            <a:off x="3624648" y="5059362"/>
            <a:ext cx="1295400" cy="59213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=0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K&amp;R.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memory.</a:t>
            </a:r>
          </a:p>
          <a:p>
            <a:pPr lvl="1"/>
            <a:r>
              <a:rPr lang="en-US" dirty="0"/>
              <a:t>Similar to buffered </a:t>
            </a:r>
            <a:r>
              <a:rPr lang="en-US" dirty="0" smtClean="0"/>
              <a:t>RIO </a:t>
            </a:r>
          </a:p>
          <a:p>
            <a:r>
              <a:rPr lang="en-US" dirty="0"/>
              <a:t>C 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“\n”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call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545198"/>
            <a:ext cx="5824538" cy="573088"/>
          </a:xfrm>
        </p:spPr>
        <p:txBody>
          <a:bodyPr/>
          <a:lstStyle/>
          <a:p>
            <a:r>
              <a:rPr lang="en-US"/>
              <a:t>Unix File Types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486400"/>
          </a:xfrm>
        </p:spPr>
        <p:txBody>
          <a:bodyPr/>
          <a:lstStyle/>
          <a:p>
            <a:r>
              <a:rPr lang="en-US" dirty="0"/>
              <a:t>Regular file</a:t>
            </a:r>
          </a:p>
          <a:p>
            <a:pPr lvl="1"/>
            <a:r>
              <a:rPr lang="en-US" dirty="0"/>
              <a:t>File containing user/app data (binary, text, whatever)</a:t>
            </a:r>
          </a:p>
          <a:p>
            <a:pPr lvl="1"/>
            <a:r>
              <a:rPr lang="en-US" dirty="0"/>
              <a:t>OS does not know anything about the format</a:t>
            </a:r>
          </a:p>
          <a:p>
            <a:pPr lvl="2"/>
            <a:r>
              <a:rPr lang="en-US" dirty="0"/>
              <a:t>other than “sequence of bytes”, akin to main memory</a:t>
            </a:r>
          </a:p>
          <a:p>
            <a:r>
              <a:rPr lang="en-US" dirty="0"/>
              <a:t>Directory file</a:t>
            </a:r>
          </a:p>
          <a:p>
            <a:pPr lvl="1"/>
            <a:r>
              <a:rPr lang="en-US" dirty="0"/>
              <a:t>A file that contains the names and locations of other files</a:t>
            </a:r>
          </a:p>
          <a:p>
            <a:r>
              <a:rPr lang="en-US" dirty="0"/>
              <a:t>Character special and block special files</a:t>
            </a:r>
          </a:p>
          <a:p>
            <a:pPr lvl="1"/>
            <a:r>
              <a:rPr lang="en-US" dirty="0"/>
              <a:t>Terminals (character special) and disks </a:t>
            </a:r>
            <a:r>
              <a:rPr lang="en-US" dirty="0" smtClean="0"/>
              <a:t>(block </a:t>
            </a:r>
            <a:r>
              <a:rPr lang="en-US" dirty="0"/>
              <a:t>special)</a:t>
            </a:r>
          </a:p>
          <a:p>
            <a:r>
              <a:rPr lang="en-US" dirty="0"/>
              <a:t>FIFO (named pipe)</a:t>
            </a:r>
          </a:p>
          <a:p>
            <a:pPr lvl="1"/>
            <a:r>
              <a:rPr lang="en-US" dirty="0"/>
              <a:t>A file type used for inter-process communication</a:t>
            </a:r>
          </a:p>
          <a:p>
            <a:r>
              <a:rPr lang="en-US" dirty="0"/>
              <a:t>Socket</a:t>
            </a:r>
          </a:p>
          <a:p>
            <a:pPr lvl="1"/>
            <a:r>
              <a:rPr lang="en-US" dirty="0"/>
              <a:t>A file type used for network </a:t>
            </a:r>
            <a:r>
              <a:rPr lang="en-US" dirty="0" smtClean="0"/>
              <a:t>communication </a:t>
            </a:r>
            <a:r>
              <a:rPr lang="en-US" dirty="0"/>
              <a:t>between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Unix </a:t>
            </a:r>
            <a:r>
              <a:rPr lang="en-US" dirty="0" err="1">
                <a:latin typeface="Courier New" pitchFamily="49" charset="0"/>
              </a:rPr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476" y="1220788"/>
            <a:ext cx="8307387" cy="5256212"/>
          </a:xfrm>
        </p:spPr>
        <p:txBody>
          <a:bodyPr/>
          <a:lstStyle/>
          <a:p>
            <a:r>
              <a:rPr lang="en-US" dirty="0"/>
              <a:t>Standard I/O and RIO are implemented using low-level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Unix I/O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I/O.</a:t>
            </a:r>
          </a:p>
          <a:p>
            <a:pPr lvl="2"/>
            <a:r>
              <a:rPr lang="en-US" dirty="0"/>
              <a:t>All other I/O packages are implemented using Unix I/O functions.</a:t>
            </a:r>
          </a:p>
          <a:p>
            <a:pPr lvl="1"/>
            <a:r>
              <a:rPr lang="en-US" dirty="0"/>
              <a:t>Unix I/O provides functions for accessing file metadata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handlers. 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prone.</a:t>
            </a:r>
          </a:p>
          <a:p>
            <a:pPr lvl="1"/>
            <a:r>
              <a:rPr lang="en-US" dirty="0"/>
              <a:t>Efficient reading of text lines requires some form of buffering, also tricky and error prone.</a:t>
            </a:r>
          </a:p>
          <a:p>
            <a:pPr lvl="1"/>
            <a:r>
              <a:rPr lang="en-US" dirty="0"/>
              <a:t>Both of these issues are addressed by the standard I/O and RIO packages.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handlers. 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(CS:APP2e, Sec 10.9)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functions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dirty="0" smtClean="0"/>
              <a:t>Inside signal handlers, because Unix I/O is </a:t>
            </a:r>
            <a:r>
              <a:rPr lang="en-US" dirty="0" err="1" smtClean="0"/>
              <a:t>async</a:t>
            </a:r>
            <a:r>
              <a:rPr lang="en-US" dirty="0" smtClean="0"/>
              <a:t>-signal-safe.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performance.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dirty="0"/>
              <a:t>When you are reading and writing network</a:t>
            </a:r>
            <a:r>
              <a:rPr lang="en-US" dirty="0" smtClean="0"/>
              <a:t> sockets.</a:t>
            </a:r>
          </a:p>
          <a:p>
            <a:pPr lvl="1"/>
            <a:r>
              <a:rPr lang="en-US" dirty="0" smtClean="0"/>
              <a:t>Avoid using standard I/O on sockets.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442325" cy="5495925"/>
          </a:xfrm>
        </p:spPr>
        <p:txBody>
          <a:bodyPr/>
          <a:lstStyle/>
          <a:p>
            <a:r>
              <a:rPr lang="en-US" dirty="0"/>
              <a:t>Binary File Examples</a:t>
            </a:r>
          </a:p>
          <a:p>
            <a:pPr lvl="1"/>
            <a:r>
              <a:rPr lang="en-US" dirty="0"/>
              <a:t>Object </a:t>
            </a:r>
            <a:r>
              <a:rPr lang="en-US" dirty="0" smtClean="0"/>
              <a:t>code, Images </a:t>
            </a:r>
            <a:r>
              <a:rPr lang="en-US" dirty="0"/>
              <a:t>(JPEG, </a:t>
            </a:r>
            <a:r>
              <a:rPr lang="en-US" dirty="0" smtClean="0"/>
              <a:t>GIF), </a:t>
            </a:r>
          </a:p>
          <a:p>
            <a:r>
              <a:rPr lang="en-US" dirty="0" smtClean="0"/>
              <a:t>Functions </a:t>
            </a:r>
            <a:r>
              <a:rPr lang="en-US" dirty="0"/>
              <a:t>you shouldn’t </a:t>
            </a:r>
            <a:r>
              <a:rPr lang="en-US" dirty="0" smtClean="0"/>
              <a:t>use on binary files</a:t>
            </a:r>
          </a:p>
          <a:p>
            <a:pPr lvl="1"/>
            <a:r>
              <a:rPr lang="en-US" dirty="0"/>
              <a:t>Line-oriented I/</a:t>
            </a:r>
            <a:r>
              <a:rPr lang="en-US" dirty="0" smtClean="0"/>
              <a:t>O such as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printf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Different systems interpret </a:t>
            </a:r>
            <a:r>
              <a:rPr lang="en-US" b="1" dirty="0" smtClean="0">
                <a:latin typeface="Courier New"/>
                <a:cs typeface="Courier New"/>
              </a:rPr>
              <a:t>0x0A </a:t>
            </a:r>
            <a:r>
              <a:rPr lang="en-US" b="1" dirty="0">
                <a:latin typeface="Courier New"/>
                <a:cs typeface="Courier New"/>
              </a:rPr>
              <a:t>(‘\n’)</a:t>
            </a:r>
            <a:r>
              <a:rPr lang="en-US" dirty="0" smtClean="0"/>
              <a:t> (newline) differently:</a:t>
            </a:r>
          </a:p>
          <a:p>
            <a:pPr lvl="3"/>
            <a:r>
              <a:rPr lang="en-US" dirty="0" smtClean="0"/>
              <a:t>Linux and Mac OS X:  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LF(0x0a) [‘\</a:t>
            </a:r>
            <a:r>
              <a:rPr lang="en-US" b="1" dirty="0" err="1" smtClean="0">
                <a:latin typeface="Courier New"/>
                <a:cs typeface="Courier New"/>
                <a:sym typeface="Wingdings"/>
              </a:rPr>
              <a:t>n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’]</a:t>
            </a:r>
          </a:p>
          <a:p>
            <a:pPr lvl="3"/>
            <a:r>
              <a:rPr lang="en-US" dirty="0" smtClean="0">
                <a:sym typeface="Wingdings"/>
              </a:rPr>
              <a:t>HTTP servers &amp; </a:t>
            </a:r>
            <a:r>
              <a:rPr lang="en-US" dirty="0" err="1" smtClean="0">
                <a:sym typeface="Wingdings"/>
              </a:rPr>
              <a:t>Windoes</a:t>
            </a:r>
            <a:r>
              <a:rPr lang="en-US" dirty="0" smtClean="0">
                <a:sym typeface="Wingdings"/>
              </a:rPr>
              <a:t>:  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CR+LF(0x0d 0x0a) [‘\</a:t>
            </a:r>
            <a:r>
              <a:rPr lang="en-US" b="1" dirty="0" err="1" smtClean="0">
                <a:latin typeface="Courier New"/>
                <a:cs typeface="Courier New"/>
                <a:sym typeface="Wingdings"/>
              </a:rPr>
              <a:t>r\n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’]</a:t>
            </a:r>
          </a:p>
          <a:p>
            <a:pPr lvl="2"/>
            <a:r>
              <a:rPr lang="en-US" dirty="0" smtClean="0"/>
              <a:t>Use </a:t>
            </a:r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r>
              <a:rPr lang="en-US" dirty="0" smtClean="0"/>
              <a:t> instead</a:t>
            </a:r>
          </a:p>
          <a:p>
            <a:pPr lvl="3"/>
            <a:endParaRPr lang="en-US" dirty="0" smtClean="0"/>
          </a:p>
          <a:p>
            <a:pPr lvl="1"/>
            <a:r>
              <a:rPr lang="en-US" dirty="0"/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strcpy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For Further Information</a:t>
            </a:r>
            <a:endParaRPr lang="en-US"/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7896225" cy="4972050"/>
          </a:xfrm>
        </p:spPr>
        <p:txBody>
          <a:bodyPr/>
          <a:lstStyle/>
          <a:p>
            <a:r>
              <a:rPr lang="en-US" smtClean="0"/>
              <a:t>The Unix bible:</a:t>
            </a:r>
          </a:p>
          <a:p>
            <a:pPr lvl="1"/>
            <a:r>
              <a:rPr lang="en-US" smtClean="0"/>
              <a:t>W. Richard  Stevens &amp; Stephen A. Rago, </a:t>
            </a:r>
            <a:r>
              <a:rPr lang="en-US" b="1" i="1" smtClean="0"/>
              <a:t>Advanced Programming in the Unix Environment</a:t>
            </a:r>
            <a:r>
              <a:rPr lang="en-US" smtClean="0"/>
              <a:t>, 2</a:t>
            </a:r>
            <a:r>
              <a:rPr lang="en-US" baseline="30000" smtClean="0"/>
              <a:t>nd</a:t>
            </a:r>
            <a:r>
              <a:rPr lang="en-US" smtClean="0"/>
              <a:t> Edition, Addison Wesley, 2005</a:t>
            </a:r>
          </a:p>
          <a:p>
            <a:pPr lvl="2"/>
            <a:r>
              <a:rPr lang="en-US" smtClean="0"/>
              <a:t>Updated from Stevens’s 1993 classic text.</a:t>
            </a:r>
          </a:p>
          <a:p>
            <a:pPr>
              <a:buNone/>
            </a:pPr>
            <a:endParaRPr lang="en-US" smtClean="0"/>
          </a:p>
          <a:p>
            <a:r>
              <a:rPr lang="en-US" smtClean="0"/>
              <a:t>Stevens is arguably the best technical writer ever.</a:t>
            </a:r>
          </a:p>
          <a:p>
            <a:pPr lvl="1"/>
            <a:r>
              <a:rPr lang="en-US" smtClean="0"/>
              <a:t>Produced authoritative works in:</a:t>
            </a:r>
          </a:p>
          <a:p>
            <a:pPr lvl="2"/>
            <a:r>
              <a:rPr lang="en-US" smtClean="0"/>
              <a:t>Unix programming</a:t>
            </a:r>
          </a:p>
          <a:p>
            <a:pPr lvl="2"/>
            <a:r>
              <a:rPr lang="en-US" smtClean="0"/>
              <a:t>TCP/IP (the protocol that makes the Internet work)</a:t>
            </a:r>
          </a:p>
          <a:p>
            <a:pPr lvl="2"/>
            <a:r>
              <a:rPr lang="en-US" smtClean="0"/>
              <a:t>Unix network programming</a:t>
            </a:r>
          </a:p>
          <a:p>
            <a:pPr lvl="2"/>
            <a:r>
              <a:rPr lang="en-US" smtClean="0"/>
              <a:t>Unix IPC programming</a:t>
            </a:r>
          </a:p>
          <a:p>
            <a:endParaRPr lang="en-US" smtClean="0"/>
          </a:p>
          <a:p>
            <a:r>
              <a:rPr lang="en-US" smtClean="0"/>
              <a:t>Tragically, Stevens died Sept. 1, 1999</a:t>
            </a:r>
          </a:p>
          <a:p>
            <a:pPr lvl="1"/>
            <a:r>
              <a:rPr lang="en-US" smtClean="0"/>
              <a:t>But others have taken up his legacy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16963" cy="781050"/>
          </a:xfrm>
        </p:spPr>
        <p:txBody>
          <a:bodyPr/>
          <a:lstStyle/>
          <a:p>
            <a:r>
              <a:rPr lang="en-US"/>
              <a:t>Unix I/O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022350"/>
            <a:ext cx="8307387" cy="55308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Elegant mapping of files to devices allows kernel to export simple interface called Unix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/>
              <a:t>Important idea: All input and output is handled in a consistent and uniform </a:t>
            </a:r>
            <a:r>
              <a:rPr lang="en-US" dirty="0" smtClean="0"/>
              <a:t>way</a:t>
            </a:r>
            <a:endParaRPr lang="en-US" dirty="0"/>
          </a:p>
          <a:p>
            <a:r>
              <a:rPr lang="en-US" dirty="0"/>
              <a:t>Basic Unix I/O operations (system calls):  </a:t>
            </a:r>
          </a:p>
          <a:p>
            <a:pPr lvl="1"/>
            <a:r>
              <a:rPr lang="en-US" dirty="0"/>
              <a:t>Opening 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0" y="5561999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Unix 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input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1: standard output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2: standard error</a:t>
            </a:r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14500</TotalTime>
  <Words>4979</Words>
  <Application>Microsoft Macintosh PowerPoint</Application>
  <PresentationFormat>On-screen Show (4:3)</PresentationFormat>
  <Paragraphs>871</Paragraphs>
  <Slides>47</Slides>
  <Notes>47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template2007</vt:lpstr>
      <vt:lpstr>System-Level I/O  15-213: Introduction to Computer Systems  14th Lecture, Oct. 12, 2010</vt:lpstr>
      <vt:lpstr>Today</vt:lpstr>
      <vt:lpstr>Unix Files</vt:lpstr>
      <vt:lpstr>Unix File Types</vt:lpstr>
      <vt:lpstr>Unix I/O</vt:lpstr>
      <vt:lpstr>Opening Files</vt:lpstr>
      <vt:lpstr>Closing Files</vt:lpstr>
      <vt:lpstr>Reading Files</vt:lpstr>
      <vt:lpstr>Writing Files</vt:lpstr>
      <vt:lpstr>Simple Unix I/O example</vt:lpstr>
      <vt:lpstr>Dealing with Short Counts</vt:lpstr>
      <vt:lpstr>Today</vt:lpstr>
      <vt:lpstr>The RIO Package</vt:lpstr>
      <vt:lpstr>Unbuffered RIO Input and Output</vt:lpstr>
      <vt:lpstr>Implementation of rio_readn</vt:lpstr>
      <vt:lpstr>Buffered I/O: Motivation</vt:lpstr>
      <vt:lpstr>Buffered I/O: Implementation</vt:lpstr>
      <vt:lpstr>Buffered I/O: Declaration</vt:lpstr>
      <vt:lpstr>Buffered RIO Input Functions</vt:lpstr>
      <vt:lpstr>Buffered RIO Input Functions (cont)</vt:lpstr>
      <vt:lpstr>RIO Example</vt:lpstr>
      <vt:lpstr>Today</vt:lpstr>
      <vt:lpstr>File Metadata</vt:lpstr>
      <vt:lpstr>Example of Accessing File Metadata</vt:lpstr>
      <vt:lpstr>Accessing Directories</vt:lpstr>
      <vt:lpstr>How the Unix Kernel Represents Open Files</vt:lpstr>
      <vt:lpstr>File Sharing</vt:lpstr>
      <vt:lpstr>How Processes Share Files: Fork()</vt:lpstr>
      <vt:lpstr>How Processes Share Files: Fork()</vt:lpstr>
      <vt:lpstr>I/O Redirection</vt:lpstr>
      <vt:lpstr>I/O Redirection Example</vt:lpstr>
      <vt:lpstr>I/O Redirection Example (cont.)</vt:lpstr>
      <vt:lpstr>Fun with File Descriptors (1)</vt:lpstr>
      <vt:lpstr>Fun with File Descriptors (2)</vt:lpstr>
      <vt:lpstr>Fun with File Descriptors (3)</vt:lpstr>
      <vt:lpstr>Today</vt:lpstr>
      <vt:lpstr>Standard I/O Functions</vt:lpstr>
      <vt:lpstr>Standard I/O Streams</vt:lpstr>
      <vt:lpstr>Buffering in Standard I/O</vt:lpstr>
      <vt:lpstr>Standard I/O Buffering in Action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For Further Information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703</cp:revision>
  <cp:lastPrinted>1999-09-20T15:19:18Z</cp:lastPrinted>
  <dcterms:created xsi:type="dcterms:W3CDTF">2011-01-05T23:13:38Z</dcterms:created>
  <dcterms:modified xsi:type="dcterms:W3CDTF">2011-01-05T23:15:33Z</dcterms:modified>
</cp:coreProperties>
</file>