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2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42" r:id="rId2"/>
    <p:sldId id="1411" r:id="rId3"/>
    <p:sldId id="1262" r:id="rId4"/>
    <p:sldId id="1286" r:id="rId5"/>
    <p:sldId id="1285" r:id="rId6"/>
    <p:sldId id="1264" r:id="rId7"/>
    <p:sldId id="1412" r:id="rId8"/>
    <p:sldId id="1265" r:id="rId9"/>
    <p:sldId id="1266" r:id="rId10"/>
    <p:sldId id="1268" r:id="rId11"/>
    <p:sldId id="1289" r:id="rId12"/>
    <p:sldId id="1290" r:id="rId13"/>
    <p:sldId id="1291" r:id="rId14"/>
    <p:sldId id="1292" r:id="rId15"/>
    <p:sldId id="1293" r:id="rId16"/>
    <p:sldId id="1294" r:id="rId17"/>
    <p:sldId id="1273" r:id="rId18"/>
    <p:sldId id="1414" r:id="rId19"/>
    <p:sldId id="1274" r:id="rId20"/>
    <p:sldId id="1295" r:id="rId21"/>
    <p:sldId id="1277" r:id="rId22"/>
    <p:sldId id="1415" r:id="rId23"/>
    <p:sldId id="1278" r:id="rId24"/>
    <p:sldId id="1416" r:id="rId25"/>
    <p:sldId id="1427" r:id="rId26"/>
    <p:sldId id="1428" r:id="rId27"/>
    <p:sldId id="1417" r:id="rId28"/>
    <p:sldId id="1418" r:id="rId29"/>
    <p:sldId id="1419" r:id="rId30"/>
    <p:sldId id="1420" r:id="rId31"/>
    <p:sldId id="1421" r:id="rId32"/>
    <p:sldId id="1422" r:id="rId33"/>
    <p:sldId id="1423" r:id="rId34"/>
    <p:sldId id="1424" r:id="rId35"/>
    <p:sldId id="1425" r:id="rId36"/>
    <p:sldId id="1426" r:id="rId37"/>
  </p:sldIdLst>
  <p:sldSz cx="9144000" cy="6858000" type="screen4x3"/>
  <p:notesSz cx="7302500" cy="9586913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105" d="100"/>
          <a:sy n="105" d="100"/>
        </p:scale>
        <p:origin x="-336" y="-104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14,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</a:t>
            </a:r>
            <a:r>
              <a:rPr lang="en-GB" dirty="0"/>
              <a:t>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works because of locality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19050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 chosen mappings simplify memory allocation and management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45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3528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326876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5762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84055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334000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4319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6874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93955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4494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4068472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2578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5574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40931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66489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91695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42689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6045873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4290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68300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9430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1962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4517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710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965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22544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48102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73952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4008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948784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276600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550988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815290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4067347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509367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60882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17831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</a:t>
            </a:r>
            <a:r>
              <a:rPr lang="en-GB" sz="1800" dirty="0"/>
              <a:t>, stack, and shared libraries always start at the same address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dirty="0" smtClean="0"/>
              <a:t>allocates virtual pages for .text and .data sections </a:t>
            </a:r>
            <a:br>
              <a:rPr lang="en-GB" sz="1800" dirty="0" smtClean="0"/>
            </a:br>
            <a:r>
              <a:rPr lang="en-GB" sz="1800" dirty="0" smtClean="0"/>
              <a:t>=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886882" y="1595216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0xc0000000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3878945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3905932" y="3498907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1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12938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fault handler checks these before remapping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violated, send process SIGSEGV (segmentation fault)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901694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657479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297237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632075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317875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6320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17875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20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335088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335088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336675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111494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3317875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037294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943100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943100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943100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26574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32972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26352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33210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6352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33210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26352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33210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20372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9462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9462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9462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13350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13350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13366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lvl="1"/>
            <a:r>
              <a:rPr lang="en-US" b="1" dirty="0" smtClean="0"/>
              <a:t>CO</a:t>
            </a:r>
            <a:r>
              <a:rPr lang="en-US" dirty="0" smtClean="0"/>
              <a:t>: Byte offset within cache line</a:t>
            </a:r>
          </a:p>
          <a:p>
            <a:pPr lvl="1"/>
            <a:r>
              <a:rPr lang="en-US" b="1" dirty="0" smtClean="0"/>
              <a:t>CI:</a:t>
            </a:r>
            <a:r>
              <a:rPr lang="en-US" dirty="0" smtClean="0"/>
              <a:t> Cache index</a:t>
            </a:r>
          </a:p>
          <a:p>
            <a:pPr lvl="1"/>
            <a:r>
              <a:rPr lang="en-US" b="1" dirty="0" smtClean="0"/>
              <a:t>CT</a:t>
            </a:r>
            <a:r>
              <a:rPr lang="en-US" dirty="0" smtClean="0"/>
              <a:t>: Cache tag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5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195" y="4371965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648200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737628" y="26331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</a:t>
            </a:r>
          </a:p>
          <a:p>
            <a:pPr lvl="1"/>
            <a:r>
              <a:rPr lang="en-GB" dirty="0" smtClean="0"/>
              <a:t>Multi-level page tables</a:t>
            </a:r>
          </a:p>
          <a:p>
            <a:pPr lvl="1"/>
            <a:r>
              <a:rPr lang="en-GB" dirty="0" smtClean="0"/>
              <a:t>Example: 2-level page table</a:t>
            </a:r>
          </a:p>
          <a:p>
            <a:pPr lvl="2"/>
            <a:r>
              <a:rPr lang="en-GB" dirty="0" smtClean="0"/>
              <a:t>Level 1 table: each PTE points to a page table (always memory resident)</a:t>
            </a:r>
          </a:p>
          <a:p>
            <a:pPr lvl="2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019800" y="1246705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8547" y="3733800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desktops, and laptops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endParaRPr lang="en-US" sz="2000" b="0" dirty="0" smtClean="0"/>
          </a:p>
          <a:p>
            <a:r>
              <a:rPr lang="en-US" sz="2000" dirty="0" smtClean="0"/>
              <a:t>Clean distinction between data (bytes) and their attributes (addresses)</a:t>
            </a:r>
          </a:p>
          <a:p>
            <a:r>
              <a:rPr lang="en-US" sz="2000" dirty="0" smtClean="0"/>
              <a:t>Each object can now have multiple addresses</a:t>
            </a:r>
          </a:p>
          <a:p>
            <a:r>
              <a:rPr lang="en-US" sz="2000" dirty="0" smtClean="0"/>
              <a:t>Every byte in main memory: </a:t>
            </a:r>
            <a:br>
              <a:rPr lang="en-US" sz="2000" dirty="0" smtClean="0"/>
            </a:br>
            <a:r>
              <a:rPr lang="en-US" sz="2000" dirty="0" smtClean="0"/>
              <a:t>one physical address, one (or more) virtual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the parts 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i="1" dirty="0" smtClean="0">
                <a:solidFill>
                  <a:srgbClr val="990000"/>
                </a:solidFill>
              </a:rPr>
              <a:t>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</a:t>
            </a:r>
            <a:r>
              <a:rPr lang="en-GB" dirty="0"/>
              <a:t>4-8 </a:t>
            </a:r>
            <a:r>
              <a:rPr lang="en-GB" dirty="0" smtClean="0"/>
              <a:t>KB,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CPU caches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18035</TotalTime>
  <Words>2788</Words>
  <Application>Microsoft Macintosh PowerPoint</Application>
  <PresentationFormat>On-screen Show (4:3)</PresentationFormat>
  <Paragraphs>824</Paragraphs>
  <Slides>36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template2007</vt:lpstr>
      <vt:lpstr>Virtual Memory: Concepts  15-213: Introduction to Computer Systems  15th Lecture, Oct. 14, 2010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Page Tables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TLB Hit</vt:lpstr>
      <vt:lpstr>TLB Miss</vt:lpstr>
      <vt:lpstr>Multi-Level Page Tables</vt:lpstr>
      <vt:lpstr>A Two-Level Page Table Hierarchy</vt:lpstr>
      <vt:lpstr>Summary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522</cp:revision>
  <cp:lastPrinted>1999-09-20T15:19:18Z</cp:lastPrinted>
  <dcterms:created xsi:type="dcterms:W3CDTF">2011-01-05T23:17:11Z</dcterms:created>
  <dcterms:modified xsi:type="dcterms:W3CDTF">2011-01-05T23:19:20Z</dcterms:modified>
</cp:coreProperties>
</file>