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jpeg" ContentType="image/jpeg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1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542" r:id="rId2"/>
    <p:sldId id="1437" r:id="rId3"/>
    <p:sldId id="1450" r:id="rId4"/>
    <p:sldId id="1438" r:id="rId5"/>
    <p:sldId id="1439" r:id="rId6"/>
    <p:sldId id="1440" r:id="rId7"/>
    <p:sldId id="1441" r:id="rId8"/>
    <p:sldId id="1442" r:id="rId9"/>
    <p:sldId id="1443" r:id="rId10"/>
    <p:sldId id="1444" r:id="rId11"/>
    <p:sldId id="1448" r:id="rId12"/>
    <p:sldId id="1400" r:id="rId13"/>
    <p:sldId id="1403" r:id="rId14"/>
    <p:sldId id="1401" r:id="rId15"/>
    <p:sldId id="1381" r:id="rId16"/>
    <p:sldId id="1402" r:id="rId17"/>
    <p:sldId id="1404" r:id="rId18"/>
    <p:sldId id="1396" r:id="rId19"/>
    <p:sldId id="1405" r:id="rId20"/>
    <p:sldId id="1406" r:id="rId21"/>
    <p:sldId id="1407" r:id="rId22"/>
    <p:sldId id="1449" r:id="rId23"/>
    <p:sldId id="1426" r:id="rId24"/>
    <p:sldId id="1447" r:id="rId25"/>
    <p:sldId id="1434" r:id="rId26"/>
    <p:sldId id="1435" r:id="rId27"/>
    <p:sldId id="1445" r:id="rId28"/>
    <p:sldId id="1446" r:id="rId29"/>
    <p:sldId id="1431" r:id="rId30"/>
    <p:sldId id="1430" r:id="rId31"/>
    <p:sldId id="1428" r:id="rId32"/>
    <p:sldId id="1427" r:id="rId33"/>
    <p:sldId id="1429" r:id="rId34"/>
  </p:sldIdLst>
  <p:sldSz cx="9144000" cy="6858000" type="screen4x3"/>
  <p:notesSz cx="7302500" cy="9586913"/>
  <p:custDataLst>
    <p:tags r:id="rId3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F6D2D2"/>
    <a:srgbClr val="DEDFF5"/>
    <a:srgbClr val="F5F5F5"/>
    <a:srgbClr val="FFFFFF"/>
    <a:srgbClr val="DBF2DA"/>
    <a:srgbClr val="EBEBEB"/>
    <a:srgbClr val="990000"/>
    <a:srgbClr val="F6F5BD"/>
    <a:srgbClr val="D5F1CF"/>
    <a:srgbClr val="F1C7C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584" autoAdjust="0"/>
    <p:restoredTop sz="94649" autoAdjust="0"/>
  </p:normalViewPr>
  <p:slideViewPr>
    <p:cSldViewPr snapToObjects="1">
      <p:cViewPr varScale="1">
        <p:scale>
          <a:sx n="99" d="100"/>
          <a:sy n="99" d="100"/>
        </p:scale>
        <p:origin x="-512" y="-96"/>
      </p:cViewPr>
      <p:guideLst>
        <p:guide orient="horz" pos="129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tags" Target="tags/tag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Virtual Memory: Systems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</a:t>
            </a:r>
            <a:r>
              <a:rPr lang="en-US" sz="2000" b="0" dirty="0" smtClean="0"/>
              <a:t>213: </a:t>
            </a:r>
            <a:r>
              <a:rPr lang="en-US" sz="2000" b="0" dirty="0" smtClean="0"/>
              <a:t>Introduction to Computer Systems	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16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19, 2010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Randy Bryant and Dave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 </a:t>
            </a:r>
            <a:r>
              <a:rPr lang="en-GB" dirty="0" smtClean="0"/>
              <a:t>#3</a:t>
            </a:r>
            <a:endParaRPr lang="en-GB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</a:t>
            </a:r>
            <a:r>
              <a:rPr lang="en-GB" dirty="0" smtClean="0">
                <a:effectLst/>
              </a:rPr>
              <a:t>Address: </a:t>
            </a:r>
            <a:r>
              <a:rPr lang="en-GB" dirty="0" smtClean="0">
                <a:latin typeface="Courier New" pitchFamily="49" charset="0"/>
              </a:rPr>
              <a:t>0x0020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VPN </a:t>
            </a:r>
            <a:r>
              <a:rPr lang="en-GB" sz="1600" dirty="0"/>
              <a:t>___	TLBI ___	TLBT ____	          TLB Hit? __	Page Fault? __        PPN: </a:t>
            </a:r>
            <a:r>
              <a:rPr lang="en-GB" sz="1600" dirty="0" smtClean="0"/>
              <a:t>____</a:t>
            </a:r>
            <a:endParaRPr lang="en-GB" dirty="0" smtClean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 smtClean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>
                <a:effectLst/>
              </a:rPr>
              <a:t>Physical </a:t>
            </a:r>
            <a:r>
              <a:rPr lang="en-GB" dirty="0">
                <a:effectLst/>
              </a:rPr>
              <a:t>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	CO___</a:t>
            </a:r>
            <a:r>
              <a:rPr lang="en-GB" sz="1600" dirty="0"/>
              <a:t>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0890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0890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5763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5763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20637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20637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5511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5511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303847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30384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52583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5258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4013200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4013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500562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4500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9879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4987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4752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475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9626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962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4500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6450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693737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6937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742473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7424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987924" y="2924149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089025" y="2916211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4010025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4233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1089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2332038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207168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20716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25590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25590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3046412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30464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353377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35337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402113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402113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45085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45085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499586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499586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54832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54832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5970587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59705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645795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64579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694531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69453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74326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74326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5004858" y="5564717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2092324" y="5556250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6925204" y="4516438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987395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2071687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75580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7070725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6584950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6097587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5611812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5124450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4638675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4151312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3665537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3178175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2692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22050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1719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1233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14300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0x00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588682" y="3437965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454401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0x00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6781800" y="3437965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774647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0x28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2215620" y="5173133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352551" y="5992801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271712" y="5992801"/>
            <a:ext cx="395301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0x8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259139" y="5992801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0x28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4580467" y="5992801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5850466" y="5992801"/>
            <a:ext cx="54117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solidFill>
                  <a:srgbClr val="C00000"/>
                </a:solidFill>
                <a:latin typeface="Calibri" pitchFamily="34" charset="0"/>
              </a:rPr>
              <a:t>Mem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37" grpId="0"/>
      <p:bldP spid="38038" grpId="0"/>
      <p:bldP spid="38039" grpId="0"/>
      <p:bldP spid="38041" grpId="0"/>
      <p:bldP spid="380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Simple memory system example</a:t>
            </a:r>
          </a:p>
          <a:p>
            <a:r>
              <a:rPr lang="en-US" dirty="0" smtClean="0"/>
              <a:t>Case study: Core i7/Linux memory system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Memory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Core i7 Memory System</a:t>
            </a:r>
            <a:endParaRPr lang="en-US" dirty="0"/>
          </a:p>
        </p:txBody>
      </p:sp>
      <p:sp>
        <p:nvSpPr>
          <p:cNvPr id="43" name="Rectangle 406"/>
          <p:cNvSpPr>
            <a:spLocks noChangeArrowheads="1"/>
          </p:cNvSpPr>
          <p:nvPr/>
        </p:nvSpPr>
        <p:spPr bwMode="auto">
          <a:xfrm>
            <a:off x="512763" y="2600289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KB, 8-way</a:t>
            </a:r>
          </a:p>
        </p:txBody>
      </p:sp>
      <p:sp>
        <p:nvSpPr>
          <p:cNvPr id="44" name="Rectangle 408"/>
          <p:cNvSpPr>
            <a:spLocks noChangeArrowheads="1"/>
          </p:cNvSpPr>
          <p:nvPr/>
        </p:nvSpPr>
        <p:spPr bwMode="auto">
          <a:xfrm>
            <a:off x="838200" y="3353229"/>
            <a:ext cx="2578100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L2 unified 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256 KB, 8-way</a:t>
            </a:r>
          </a:p>
        </p:txBody>
      </p:sp>
      <p:sp>
        <p:nvSpPr>
          <p:cNvPr id="45" name="Line 409"/>
          <p:cNvSpPr>
            <a:spLocks noChangeShapeType="1"/>
          </p:cNvSpPr>
          <p:nvPr/>
        </p:nvSpPr>
        <p:spPr bwMode="auto">
          <a:xfrm>
            <a:off x="1257300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6" name="Line 410"/>
          <p:cNvSpPr>
            <a:spLocks noChangeShapeType="1"/>
          </p:cNvSpPr>
          <p:nvPr/>
        </p:nvSpPr>
        <p:spPr bwMode="auto">
          <a:xfrm>
            <a:off x="1244600" y="30708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7" name="Line 411"/>
          <p:cNvSpPr>
            <a:spLocks noChangeShapeType="1"/>
          </p:cNvSpPr>
          <p:nvPr/>
        </p:nvSpPr>
        <p:spPr bwMode="auto">
          <a:xfrm>
            <a:off x="2938463" y="30708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8" name="Rectangle 426"/>
          <p:cNvSpPr>
            <a:spLocks noChangeArrowheads="1"/>
          </p:cNvSpPr>
          <p:nvPr/>
        </p:nvSpPr>
        <p:spPr bwMode="auto">
          <a:xfrm>
            <a:off x="1008063" y="5059108"/>
            <a:ext cx="2166937" cy="755306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L3 unified 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8 MB, 16-way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(shared by all cores)</a:t>
            </a:r>
          </a:p>
        </p:txBody>
      </p:sp>
      <p:sp>
        <p:nvSpPr>
          <p:cNvPr id="49" name="Rectangle 427"/>
          <p:cNvSpPr>
            <a:spLocks noChangeArrowheads="1"/>
          </p:cNvSpPr>
          <p:nvPr/>
        </p:nvSpPr>
        <p:spPr bwMode="auto">
          <a:xfrm>
            <a:off x="4533900" y="6227553"/>
            <a:ext cx="2781300" cy="554247"/>
          </a:xfrm>
          <a:prstGeom prst="rect">
            <a:avLst/>
          </a:prstGeom>
          <a:solidFill>
            <a:srgbClr val="E5E6F6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Main memory</a:t>
            </a:r>
          </a:p>
        </p:txBody>
      </p:sp>
      <p:sp>
        <p:nvSpPr>
          <p:cNvPr id="50" name="Line 432"/>
          <p:cNvSpPr>
            <a:spLocks noChangeShapeType="1"/>
          </p:cNvSpPr>
          <p:nvPr/>
        </p:nvSpPr>
        <p:spPr bwMode="auto">
          <a:xfrm>
            <a:off x="29384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1" name="Rectangle 434"/>
          <p:cNvSpPr>
            <a:spLocks noChangeArrowheads="1"/>
          </p:cNvSpPr>
          <p:nvPr/>
        </p:nvSpPr>
        <p:spPr bwMode="auto">
          <a:xfrm>
            <a:off x="754063" y="1836892"/>
            <a:ext cx="1054100" cy="470587"/>
          </a:xfrm>
          <a:prstGeom prst="rect">
            <a:avLst/>
          </a:prstGeom>
          <a:solidFill>
            <a:srgbClr val="DBF2DA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Registers</a:t>
            </a:r>
          </a:p>
        </p:txBody>
      </p:sp>
      <p:sp>
        <p:nvSpPr>
          <p:cNvPr id="52" name="Rectangle 435"/>
          <p:cNvSpPr>
            <a:spLocks noChangeArrowheads="1"/>
          </p:cNvSpPr>
          <p:nvPr/>
        </p:nvSpPr>
        <p:spPr bwMode="auto">
          <a:xfrm>
            <a:off x="4064000" y="2600289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64 entries, 4-way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6045200" y="2600289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128 entries, 4-way</a:t>
            </a:r>
          </a:p>
        </p:txBody>
      </p:sp>
      <p:sp>
        <p:nvSpPr>
          <p:cNvPr id="54" name="Rectangle 438"/>
          <p:cNvSpPr>
            <a:spLocks noChangeArrowheads="1"/>
          </p:cNvSpPr>
          <p:nvPr/>
        </p:nvSpPr>
        <p:spPr bwMode="auto">
          <a:xfrm>
            <a:off x="4394200" y="3363686"/>
            <a:ext cx="31575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L2  unified 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512 entries, 4-way</a:t>
            </a:r>
          </a:p>
        </p:txBody>
      </p:sp>
      <p:sp>
        <p:nvSpPr>
          <p:cNvPr id="55" name="Line 439"/>
          <p:cNvSpPr>
            <a:spLocks noChangeShapeType="1"/>
          </p:cNvSpPr>
          <p:nvPr/>
        </p:nvSpPr>
        <p:spPr bwMode="auto">
          <a:xfrm>
            <a:off x="4983163" y="3076105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6" name="Line 440"/>
          <p:cNvSpPr>
            <a:spLocks noChangeShapeType="1"/>
          </p:cNvSpPr>
          <p:nvPr/>
        </p:nvSpPr>
        <p:spPr bwMode="auto">
          <a:xfrm>
            <a:off x="6964363" y="3081334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7" name="Rectangle 441"/>
          <p:cNvSpPr>
            <a:spLocks noChangeArrowheads="1"/>
          </p:cNvSpPr>
          <p:nvPr/>
        </p:nvSpPr>
        <p:spPr bwMode="auto">
          <a:xfrm>
            <a:off x="2201863" y="2610747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i-cache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KB, 8-way</a:t>
            </a:r>
          </a:p>
        </p:txBody>
      </p:sp>
      <p:sp>
        <p:nvSpPr>
          <p:cNvPr id="58" name="Line 442"/>
          <p:cNvSpPr>
            <a:spLocks noChangeShapeType="1"/>
          </p:cNvSpPr>
          <p:nvPr/>
        </p:nvSpPr>
        <p:spPr bwMode="auto">
          <a:xfrm>
            <a:off x="4995863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9" name="Line 444"/>
          <p:cNvSpPr>
            <a:spLocks noChangeShapeType="1"/>
          </p:cNvSpPr>
          <p:nvPr/>
        </p:nvSpPr>
        <p:spPr bwMode="auto">
          <a:xfrm>
            <a:off x="69643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0" name="Rectangle 445"/>
          <p:cNvSpPr>
            <a:spLocks noChangeArrowheads="1"/>
          </p:cNvSpPr>
          <p:nvPr/>
        </p:nvSpPr>
        <p:spPr bwMode="auto">
          <a:xfrm>
            <a:off x="4813300" y="1847350"/>
            <a:ext cx="23368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MMU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addr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translation)</a:t>
            </a:r>
          </a:p>
        </p:txBody>
      </p:sp>
      <p:sp>
        <p:nvSpPr>
          <p:cNvPr id="61" name="Rectangle 450"/>
          <p:cNvSpPr>
            <a:spLocks noChangeArrowheads="1"/>
          </p:cNvSpPr>
          <p:nvPr/>
        </p:nvSpPr>
        <p:spPr bwMode="auto">
          <a:xfrm>
            <a:off x="2405063" y="1836892"/>
            <a:ext cx="10541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Instruction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fetch</a:t>
            </a:r>
          </a:p>
        </p:txBody>
      </p:sp>
      <p:sp>
        <p:nvSpPr>
          <p:cNvPr id="62" name="Rectangle 452"/>
          <p:cNvSpPr>
            <a:spLocks noChangeArrowheads="1"/>
          </p:cNvSpPr>
          <p:nvPr/>
        </p:nvSpPr>
        <p:spPr bwMode="auto">
          <a:xfrm>
            <a:off x="368300" y="1763690"/>
            <a:ext cx="7607300" cy="311633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3" name="Text Box 458"/>
          <p:cNvSpPr txBox="1">
            <a:spLocks noChangeArrowheads="1"/>
          </p:cNvSpPr>
          <p:nvPr/>
        </p:nvSpPr>
        <p:spPr bwMode="auto">
          <a:xfrm>
            <a:off x="251289" y="1447800"/>
            <a:ext cx="119651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Core x4</a:t>
            </a:r>
          </a:p>
        </p:txBody>
      </p:sp>
      <p:sp>
        <p:nvSpPr>
          <p:cNvPr id="64" name="Rectangle 459"/>
          <p:cNvSpPr>
            <a:spLocks noChangeArrowheads="1"/>
          </p:cNvSpPr>
          <p:nvPr/>
        </p:nvSpPr>
        <p:spPr bwMode="auto">
          <a:xfrm>
            <a:off x="4216400" y="5059108"/>
            <a:ext cx="3441700" cy="755306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DDR3 Memory controller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x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64 bit @ 10.66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total (shared by all cores)</a:t>
            </a:r>
          </a:p>
        </p:txBody>
      </p:sp>
      <p:sp>
        <p:nvSpPr>
          <p:cNvPr id="65" name="Rectangle 460"/>
          <p:cNvSpPr>
            <a:spLocks noChangeArrowheads="1"/>
          </p:cNvSpPr>
          <p:nvPr/>
        </p:nvSpPr>
        <p:spPr bwMode="auto">
          <a:xfrm>
            <a:off x="139700" y="1470880"/>
            <a:ext cx="8064500" cy="45489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6" name="Text Box 461"/>
          <p:cNvSpPr txBox="1">
            <a:spLocks noChangeArrowheads="1"/>
          </p:cNvSpPr>
          <p:nvPr/>
        </p:nvSpPr>
        <p:spPr bwMode="auto">
          <a:xfrm>
            <a:off x="0" y="1143000"/>
            <a:ext cx="293740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Processor package</a:t>
            </a:r>
          </a:p>
        </p:txBody>
      </p:sp>
      <p:sp>
        <p:nvSpPr>
          <p:cNvPr id="67" name="Rectangle 462"/>
          <p:cNvSpPr>
            <a:spLocks noChangeArrowheads="1"/>
          </p:cNvSpPr>
          <p:nvPr/>
        </p:nvSpPr>
        <p:spPr bwMode="auto">
          <a:xfrm>
            <a:off x="5422900" y="4053881"/>
            <a:ext cx="2328863" cy="648365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QuickPath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interconnect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4 links @ 25.6 GB/</a:t>
            </a:r>
            <a:r>
              <a:rPr kumimoji="0" lang="en-US" sz="160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sz="16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each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8" name="Line 464"/>
          <p:cNvSpPr>
            <a:spLocks noChangeShapeType="1"/>
          </p:cNvSpPr>
          <p:nvPr/>
        </p:nvSpPr>
        <p:spPr bwMode="auto">
          <a:xfrm>
            <a:off x="2074863" y="3813359"/>
            <a:ext cx="0" cy="12339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9" name="Line 474"/>
          <p:cNvSpPr>
            <a:spLocks noChangeShapeType="1"/>
          </p:cNvSpPr>
          <p:nvPr/>
        </p:nvSpPr>
        <p:spPr bwMode="auto">
          <a:xfrm flipH="1">
            <a:off x="5805488" y="5814414"/>
            <a:ext cx="7937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0" name="Line 475"/>
          <p:cNvSpPr>
            <a:spLocks noChangeShapeType="1"/>
          </p:cNvSpPr>
          <p:nvPr/>
        </p:nvSpPr>
        <p:spPr bwMode="auto">
          <a:xfrm>
            <a:off x="5965825" y="5814414"/>
            <a:ext cx="0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1" name="Line 476"/>
          <p:cNvSpPr>
            <a:spLocks noChangeShapeType="1"/>
          </p:cNvSpPr>
          <p:nvPr/>
        </p:nvSpPr>
        <p:spPr bwMode="auto">
          <a:xfrm>
            <a:off x="6118225" y="5806571"/>
            <a:ext cx="0" cy="4418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2" name="Line 479"/>
          <p:cNvSpPr>
            <a:spLocks noChangeShapeType="1"/>
          </p:cNvSpPr>
          <p:nvPr/>
        </p:nvSpPr>
        <p:spPr bwMode="auto">
          <a:xfrm>
            <a:off x="4957763" y="3834274"/>
            <a:ext cx="0" cy="122352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3" name="Text Box 497"/>
          <p:cNvSpPr txBox="1">
            <a:spLocks noChangeArrowheads="1"/>
          </p:cNvSpPr>
          <p:nvPr/>
        </p:nvSpPr>
        <p:spPr bwMode="auto">
          <a:xfrm>
            <a:off x="8331200" y="3886200"/>
            <a:ext cx="965200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To other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cores</a:t>
            </a:r>
          </a:p>
        </p:txBody>
      </p:sp>
      <p:grpSp>
        <p:nvGrpSpPr>
          <p:cNvPr id="74" name="Group 501"/>
          <p:cNvGrpSpPr>
            <a:grpSpLocks/>
          </p:cNvGrpSpPr>
          <p:nvPr/>
        </p:nvGrpSpPr>
        <p:grpSpPr bwMode="auto">
          <a:xfrm>
            <a:off x="7735888" y="4111397"/>
            <a:ext cx="595312" cy="501960"/>
            <a:chOff x="4785" y="2300"/>
            <a:chExt cx="343" cy="384"/>
          </a:xfrm>
        </p:grpSpPr>
        <p:sp>
          <p:nvSpPr>
            <p:cNvPr id="75" name="Line 480"/>
            <p:cNvSpPr>
              <a:spLocks noChangeShapeType="1"/>
            </p:cNvSpPr>
            <p:nvPr/>
          </p:nvSpPr>
          <p:spPr bwMode="auto">
            <a:xfrm rot="5400000">
              <a:off x="4953" y="2132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6" name="Line 495"/>
            <p:cNvSpPr>
              <a:spLocks noChangeShapeType="1"/>
            </p:cNvSpPr>
            <p:nvPr/>
          </p:nvSpPr>
          <p:spPr bwMode="auto">
            <a:xfrm rot="5400000">
              <a:off x="4953" y="2208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7" name="Line 496"/>
            <p:cNvSpPr>
              <a:spLocks noChangeShapeType="1"/>
            </p:cNvSpPr>
            <p:nvPr/>
          </p:nvSpPr>
          <p:spPr bwMode="auto">
            <a:xfrm rot="5400000">
              <a:off x="4953" y="2284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8" name="Line 498"/>
            <p:cNvSpPr>
              <a:spLocks noChangeShapeType="1"/>
            </p:cNvSpPr>
            <p:nvPr/>
          </p:nvSpPr>
          <p:spPr bwMode="auto">
            <a:xfrm rot="5400000">
              <a:off x="4961" y="2516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79" name="Text Box 499"/>
          <p:cNvSpPr txBox="1">
            <a:spLocks noChangeArrowheads="1"/>
          </p:cNvSpPr>
          <p:nvPr/>
        </p:nvSpPr>
        <p:spPr bwMode="auto">
          <a:xfrm>
            <a:off x="8361422" y="4418587"/>
            <a:ext cx="93497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To I/O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bridge</a:t>
            </a:r>
          </a:p>
        </p:txBody>
      </p:sp>
      <p:sp>
        <p:nvSpPr>
          <p:cNvPr id="80" name="Line 500"/>
          <p:cNvSpPr>
            <a:spLocks noChangeShapeType="1"/>
          </p:cNvSpPr>
          <p:nvPr/>
        </p:nvSpPr>
        <p:spPr bwMode="auto">
          <a:xfrm>
            <a:off x="6565900" y="4691788"/>
            <a:ext cx="0" cy="35555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1" name="Line 502"/>
          <p:cNvSpPr>
            <a:spLocks noChangeShapeType="1"/>
          </p:cNvSpPr>
          <p:nvPr/>
        </p:nvSpPr>
        <p:spPr bwMode="auto">
          <a:xfrm flipV="1">
            <a:off x="3175000" y="5381983"/>
            <a:ext cx="1041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Symbols</a:t>
            </a:r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Basic Parameters</a:t>
            </a:r>
          </a:p>
          <a:p>
            <a:pPr lvl="1"/>
            <a:r>
              <a:rPr lang="en-US" b="1" dirty="0" smtClean="0"/>
              <a:t>N = 2</a:t>
            </a:r>
            <a:r>
              <a:rPr lang="en-US" b="1" baseline="30000" dirty="0" smtClean="0"/>
              <a:t>n </a:t>
            </a:r>
            <a:r>
              <a:rPr lang="en-US" dirty="0" smtClean="0"/>
              <a:t>: Number of addresses in virtual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M = 2</a:t>
            </a:r>
            <a:r>
              <a:rPr lang="en-US" b="1" baseline="30000" dirty="0" smtClean="0"/>
              <a:t>m </a:t>
            </a:r>
            <a:r>
              <a:rPr lang="en-US" dirty="0" smtClean="0"/>
              <a:t>: Number of addresses in physical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P = 2</a:t>
            </a:r>
            <a:r>
              <a:rPr lang="en-US" b="1" baseline="30000" dirty="0" smtClean="0"/>
              <a:t>p </a:t>
            </a:r>
            <a:r>
              <a:rPr lang="en-US" b="1" dirty="0" smtClean="0"/>
              <a:t> </a:t>
            </a:r>
            <a:r>
              <a:rPr lang="en-US" dirty="0" smtClean="0"/>
              <a:t>: Page size (bytes)</a:t>
            </a:r>
            <a:endParaRPr lang="en-US" baseline="30000" dirty="0" smtClean="0"/>
          </a:p>
          <a:p>
            <a:r>
              <a:rPr lang="en-US" dirty="0" smtClean="0"/>
              <a:t>Components of the virtual address (VA)</a:t>
            </a:r>
          </a:p>
          <a:p>
            <a:pPr lvl="1"/>
            <a:r>
              <a:rPr lang="en-US" b="1" dirty="0" smtClean="0"/>
              <a:t>TLBI</a:t>
            </a:r>
            <a:r>
              <a:rPr lang="en-US" dirty="0" smtClean="0"/>
              <a:t>: TLB index</a:t>
            </a:r>
          </a:p>
          <a:p>
            <a:pPr lvl="1"/>
            <a:r>
              <a:rPr lang="en-US" b="1" dirty="0" smtClean="0"/>
              <a:t>TLBT</a:t>
            </a:r>
            <a:r>
              <a:rPr lang="en-US" dirty="0" smtClean="0"/>
              <a:t>: TLB tag</a:t>
            </a:r>
          </a:p>
          <a:p>
            <a:pPr lvl="1"/>
            <a:r>
              <a:rPr lang="en-US" b="1" dirty="0" smtClean="0"/>
              <a:t>VPO</a:t>
            </a:r>
            <a:r>
              <a:rPr lang="en-US" dirty="0" smtClean="0"/>
              <a:t>: Virtual page offset </a:t>
            </a:r>
          </a:p>
          <a:p>
            <a:pPr lvl="1"/>
            <a:r>
              <a:rPr lang="en-US" b="1" dirty="0" smtClean="0"/>
              <a:t>VPN</a:t>
            </a:r>
            <a:r>
              <a:rPr lang="en-US" dirty="0" smtClean="0"/>
              <a:t>: Virtual page number </a:t>
            </a:r>
          </a:p>
          <a:p>
            <a:r>
              <a:rPr lang="en-US" dirty="0" smtClean="0"/>
              <a:t>Components of the physical address (PA)</a:t>
            </a:r>
          </a:p>
          <a:p>
            <a:pPr lvl="1"/>
            <a:r>
              <a:rPr lang="en-US" b="1" dirty="0" smtClean="0"/>
              <a:t>PPO</a:t>
            </a:r>
            <a:r>
              <a:rPr lang="en-US" dirty="0" smtClean="0"/>
              <a:t>: Physical page offset (same as VPO)</a:t>
            </a:r>
          </a:p>
          <a:p>
            <a:pPr lvl="1"/>
            <a:r>
              <a:rPr lang="en-US" b="1" dirty="0" smtClean="0"/>
              <a:t>PPN:</a:t>
            </a:r>
            <a:r>
              <a:rPr lang="en-US" dirty="0" smtClean="0"/>
              <a:t> Physical page number</a:t>
            </a:r>
          </a:p>
          <a:p>
            <a:pPr lvl="1"/>
            <a:r>
              <a:rPr lang="en-US" b="1" dirty="0" smtClean="0"/>
              <a:t>CO</a:t>
            </a:r>
            <a:r>
              <a:rPr lang="en-US" dirty="0" smtClean="0"/>
              <a:t>: Byte offset within cache line</a:t>
            </a:r>
          </a:p>
          <a:p>
            <a:pPr lvl="1"/>
            <a:r>
              <a:rPr lang="en-US" b="1" dirty="0" smtClean="0"/>
              <a:t>CI:</a:t>
            </a:r>
            <a:r>
              <a:rPr lang="en-US" dirty="0" smtClean="0"/>
              <a:t> Cache index</a:t>
            </a:r>
          </a:p>
          <a:p>
            <a:pPr lvl="1"/>
            <a:r>
              <a:rPr lang="en-US" b="1" dirty="0" smtClean="0"/>
              <a:t>CT</a:t>
            </a:r>
            <a:r>
              <a:rPr lang="en-US" dirty="0" smtClean="0"/>
              <a:t>: Cache tag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936082" cy="762000"/>
          </a:xfrm>
        </p:spPr>
        <p:txBody>
          <a:bodyPr/>
          <a:lstStyle/>
          <a:p>
            <a:r>
              <a:rPr lang="en-US" dirty="0" smtClean="0"/>
              <a:t>End-to-end Core i7 Address Translation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1177925" y="1066800"/>
            <a:ext cx="609600" cy="457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solidFill>
                  <a:schemeClr val="tx2"/>
                </a:solidFill>
                <a:latin typeface="+mn-lt"/>
              </a:rPr>
              <a:t>CPU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568325" y="1981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VPN</a:t>
            </a:r>
          </a:p>
        </p:txBody>
      </p:sp>
      <p:sp>
        <p:nvSpPr>
          <p:cNvPr id="6" name="Rectangle 381"/>
          <p:cNvSpPr>
            <a:spLocks noChangeArrowheads="1"/>
          </p:cNvSpPr>
          <p:nvPr/>
        </p:nvSpPr>
        <p:spPr bwMode="auto">
          <a:xfrm>
            <a:off x="1635125" y="19812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VPO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876300" y="1752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36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1714500" y="1752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9" name="Line 384"/>
          <p:cNvSpPr>
            <a:spLocks noChangeShapeType="1"/>
          </p:cNvSpPr>
          <p:nvPr/>
        </p:nvSpPr>
        <p:spPr bwMode="auto">
          <a:xfrm>
            <a:off x="1406525" y="22860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9493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TLBT</a:t>
            </a:r>
          </a:p>
        </p:txBody>
      </p:sp>
      <p:sp>
        <p:nvSpPr>
          <p:cNvPr id="11" name="Rectangle 386"/>
          <p:cNvSpPr>
            <a:spLocks noChangeArrowheads="1"/>
          </p:cNvSpPr>
          <p:nvPr/>
        </p:nvSpPr>
        <p:spPr bwMode="auto">
          <a:xfrm>
            <a:off x="14827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TLBI</a:t>
            </a: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1635125" y="2438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1025525" y="24384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32</a:t>
            </a:r>
          </a:p>
        </p:txBody>
      </p:sp>
      <p:sp>
        <p:nvSpPr>
          <p:cNvPr id="14" name="Rectangle 390"/>
          <p:cNvSpPr>
            <a:spLocks noChangeArrowheads="1"/>
          </p:cNvSpPr>
          <p:nvPr/>
        </p:nvSpPr>
        <p:spPr bwMode="auto">
          <a:xfrm>
            <a:off x="22447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Rectangle 391"/>
          <p:cNvSpPr>
            <a:spLocks noChangeArrowheads="1"/>
          </p:cNvSpPr>
          <p:nvPr/>
        </p:nvSpPr>
        <p:spPr bwMode="auto">
          <a:xfrm>
            <a:off x="27781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Rectangle 392"/>
          <p:cNvSpPr>
            <a:spLocks noChangeArrowheads="1"/>
          </p:cNvSpPr>
          <p:nvPr/>
        </p:nvSpPr>
        <p:spPr bwMode="auto">
          <a:xfrm>
            <a:off x="33115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Rectangle 393"/>
          <p:cNvSpPr>
            <a:spLocks noChangeArrowheads="1"/>
          </p:cNvSpPr>
          <p:nvPr/>
        </p:nvSpPr>
        <p:spPr bwMode="auto">
          <a:xfrm>
            <a:off x="38449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Rectangle 394"/>
          <p:cNvSpPr>
            <a:spLocks noChangeArrowheads="1"/>
          </p:cNvSpPr>
          <p:nvPr/>
        </p:nvSpPr>
        <p:spPr bwMode="auto">
          <a:xfrm>
            <a:off x="22447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" name="Rectangle 395"/>
          <p:cNvSpPr>
            <a:spLocks noChangeArrowheads="1"/>
          </p:cNvSpPr>
          <p:nvPr/>
        </p:nvSpPr>
        <p:spPr bwMode="auto">
          <a:xfrm>
            <a:off x="27781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0" name="Rectangle 396"/>
          <p:cNvSpPr>
            <a:spLocks noChangeArrowheads="1"/>
          </p:cNvSpPr>
          <p:nvPr/>
        </p:nvSpPr>
        <p:spPr bwMode="auto">
          <a:xfrm>
            <a:off x="33115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1" name="Rectangle 397"/>
          <p:cNvSpPr>
            <a:spLocks noChangeArrowheads="1"/>
          </p:cNvSpPr>
          <p:nvPr/>
        </p:nvSpPr>
        <p:spPr bwMode="auto">
          <a:xfrm>
            <a:off x="38449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2" name="Rectangle 398"/>
          <p:cNvSpPr>
            <a:spLocks noChangeArrowheads="1"/>
          </p:cNvSpPr>
          <p:nvPr/>
        </p:nvSpPr>
        <p:spPr bwMode="auto">
          <a:xfrm>
            <a:off x="22447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3" name="Rectangle 399"/>
          <p:cNvSpPr>
            <a:spLocks noChangeArrowheads="1"/>
          </p:cNvSpPr>
          <p:nvPr/>
        </p:nvSpPr>
        <p:spPr bwMode="auto">
          <a:xfrm>
            <a:off x="27781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4" name="Rectangle 400"/>
          <p:cNvSpPr>
            <a:spLocks noChangeArrowheads="1"/>
          </p:cNvSpPr>
          <p:nvPr/>
        </p:nvSpPr>
        <p:spPr bwMode="auto">
          <a:xfrm>
            <a:off x="33115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5" name="Rectangle 401"/>
          <p:cNvSpPr>
            <a:spLocks noChangeArrowheads="1"/>
          </p:cNvSpPr>
          <p:nvPr/>
        </p:nvSpPr>
        <p:spPr bwMode="auto">
          <a:xfrm>
            <a:off x="38449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" name="Rectangle 402"/>
          <p:cNvSpPr>
            <a:spLocks noChangeArrowheads="1"/>
          </p:cNvSpPr>
          <p:nvPr/>
        </p:nvSpPr>
        <p:spPr bwMode="auto">
          <a:xfrm>
            <a:off x="22447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7" name="Rectangle 403"/>
          <p:cNvSpPr>
            <a:spLocks noChangeArrowheads="1"/>
          </p:cNvSpPr>
          <p:nvPr/>
        </p:nvSpPr>
        <p:spPr bwMode="auto">
          <a:xfrm>
            <a:off x="27781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8" name="Rectangle 404"/>
          <p:cNvSpPr>
            <a:spLocks noChangeArrowheads="1"/>
          </p:cNvSpPr>
          <p:nvPr/>
        </p:nvSpPr>
        <p:spPr bwMode="auto">
          <a:xfrm>
            <a:off x="33115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9" name="Rectangle 405"/>
          <p:cNvSpPr>
            <a:spLocks noChangeArrowheads="1"/>
          </p:cNvSpPr>
          <p:nvPr/>
        </p:nvSpPr>
        <p:spPr bwMode="auto">
          <a:xfrm>
            <a:off x="38449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" name="Text Box 406"/>
          <p:cNvSpPr txBox="1">
            <a:spLocks noChangeArrowheads="1"/>
          </p:cNvSpPr>
          <p:nvPr/>
        </p:nvSpPr>
        <p:spPr bwMode="auto">
          <a:xfrm>
            <a:off x="3214231" y="3863975"/>
            <a:ext cx="408444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31" name="Line 407"/>
          <p:cNvSpPr>
            <a:spLocks noChangeShapeType="1"/>
          </p:cNvSpPr>
          <p:nvPr/>
        </p:nvSpPr>
        <p:spPr bwMode="auto">
          <a:xfrm>
            <a:off x="1787525" y="29718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2" name="Line 408"/>
          <p:cNvSpPr>
            <a:spLocks noChangeShapeType="1"/>
          </p:cNvSpPr>
          <p:nvPr/>
        </p:nvSpPr>
        <p:spPr bwMode="auto">
          <a:xfrm>
            <a:off x="1787525" y="35052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3" name="Line 409"/>
          <p:cNvSpPr>
            <a:spLocks noChangeShapeType="1"/>
          </p:cNvSpPr>
          <p:nvPr/>
        </p:nvSpPr>
        <p:spPr bwMode="auto">
          <a:xfrm>
            <a:off x="1787525" y="4191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4" name="Line 410"/>
          <p:cNvSpPr>
            <a:spLocks noChangeShapeType="1"/>
          </p:cNvSpPr>
          <p:nvPr/>
        </p:nvSpPr>
        <p:spPr bwMode="auto">
          <a:xfrm>
            <a:off x="1787525" y="36576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5" name="Line 411"/>
          <p:cNvSpPr>
            <a:spLocks noChangeShapeType="1"/>
          </p:cNvSpPr>
          <p:nvPr/>
        </p:nvSpPr>
        <p:spPr bwMode="auto">
          <a:xfrm>
            <a:off x="1787525" y="3810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6" name="Line 412"/>
          <p:cNvSpPr>
            <a:spLocks noChangeShapeType="1"/>
          </p:cNvSpPr>
          <p:nvPr/>
        </p:nvSpPr>
        <p:spPr bwMode="auto">
          <a:xfrm>
            <a:off x="1254125" y="2971800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7" name="Line 413"/>
          <p:cNvSpPr>
            <a:spLocks noChangeShapeType="1"/>
          </p:cNvSpPr>
          <p:nvPr/>
        </p:nvSpPr>
        <p:spPr bwMode="auto">
          <a:xfrm>
            <a:off x="1254125" y="3124200"/>
            <a:ext cx="289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8" name="Line 414"/>
          <p:cNvSpPr>
            <a:spLocks noChangeShapeType="1"/>
          </p:cNvSpPr>
          <p:nvPr/>
        </p:nvSpPr>
        <p:spPr bwMode="auto">
          <a:xfrm>
            <a:off x="25495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9" name="Line 415"/>
          <p:cNvSpPr>
            <a:spLocks noChangeShapeType="1"/>
          </p:cNvSpPr>
          <p:nvPr/>
        </p:nvSpPr>
        <p:spPr bwMode="auto">
          <a:xfrm>
            <a:off x="30829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0" name="Line 416"/>
          <p:cNvSpPr>
            <a:spLocks noChangeShapeType="1"/>
          </p:cNvSpPr>
          <p:nvPr/>
        </p:nvSpPr>
        <p:spPr bwMode="auto">
          <a:xfrm>
            <a:off x="36163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1" name="Line 417"/>
          <p:cNvSpPr>
            <a:spLocks noChangeShapeType="1"/>
          </p:cNvSpPr>
          <p:nvPr/>
        </p:nvSpPr>
        <p:spPr bwMode="auto">
          <a:xfrm>
            <a:off x="41497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2" name="Line 418"/>
          <p:cNvSpPr>
            <a:spLocks noChangeShapeType="1"/>
          </p:cNvSpPr>
          <p:nvPr/>
        </p:nvSpPr>
        <p:spPr bwMode="auto">
          <a:xfrm>
            <a:off x="720725" y="2286000"/>
            <a:ext cx="0" cy="265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3" name="Line 419"/>
          <p:cNvSpPr>
            <a:spLocks noChangeShapeType="1"/>
          </p:cNvSpPr>
          <p:nvPr/>
        </p:nvSpPr>
        <p:spPr bwMode="auto">
          <a:xfrm>
            <a:off x="1482725" y="1524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4" name="Text Box 420"/>
          <p:cNvSpPr txBox="1">
            <a:spLocks noChangeArrowheads="1"/>
          </p:cNvSpPr>
          <p:nvPr/>
        </p:nvSpPr>
        <p:spPr bwMode="auto">
          <a:xfrm>
            <a:off x="1712913" y="4311650"/>
            <a:ext cx="3078162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L1 TLB (16 sets, 4 entries/set)</a:t>
            </a:r>
          </a:p>
        </p:txBody>
      </p:sp>
      <p:sp>
        <p:nvSpPr>
          <p:cNvPr id="45" name="Rectangle 421"/>
          <p:cNvSpPr>
            <a:spLocks noChangeArrowheads="1"/>
          </p:cNvSpPr>
          <p:nvPr/>
        </p:nvSpPr>
        <p:spPr bwMode="auto">
          <a:xfrm>
            <a:off x="5683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VPN1</a:t>
            </a:r>
          </a:p>
        </p:txBody>
      </p:sp>
      <p:sp>
        <p:nvSpPr>
          <p:cNvPr id="46" name="Rectangle 422"/>
          <p:cNvSpPr>
            <a:spLocks noChangeArrowheads="1"/>
          </p:cNvSpPr>
          <p:nvPr/>
        </p:nvSpPr>
        <p:spPr bwMode="auto">
          <a:xfrm>
            <a:off x="11017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VPN2</a:t>
            </a:r>
          </a:p>
        </p:txBody>
      </p:sp>
      <p:sp>
        <p:nvSpPr>
          <p:cNvPr id="47" name="Text Box 423"/>
          <p:cNvSpPr txBox="1">
            <a:spLocks noChangeArrowheads="1"/>
          </p:cNvSpPr>
          <p:nvPr/>
        </p:nvSpPr>
        <p:spPr bwMode="auto">
          <a:xfrm>
            <a:off x="1181100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48" name="Text Box 424"/>
          <p:cNvSpPr txBox="1">
            <a:spLocks noChangeArrowheads="1"/>
          </p:cNvSpPr>
          <p:nvPr/>
        </p:nvSpPr>
        <p:spPr bwMode="auto">
          <a:xfrm>
            <a:off x="720725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0" name="Rectangle 425"/>
          <p:cNvSpPr>
            <a:spLocks noChangeArrowheads="1"/>
          </p:cNvSpPr>
          <p:nvPr/>
        </p:nvSpPr>
        <p:spPr bwMode="auto">
          <a:xfrm>
            <a:off x="792163" y="5626100"/>
            <a:ext cx="315912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1" name="Rectangle 426"/>
          <p:cNvSpPr>
            <a:spLocks noChangeArrowheads="1"/>
          </p:cNvSpPr>
          <p:nvPr/>
        </p:nvSpPr>
        <p:spPr bwMode="auto">
          <a:xfrm>
            <a:off x="792163" y="5905500"/>
            <a:ext cx="315912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PTE</a:t>
            </a:r>
            <a:endParaRPr lang="en-US" sz="1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2" name="Text Box 431"/>
          <p:cNvSpPr txBox="1">
            <a:spLocks noChangeArrowheads="1"/>
          </p:cNvSpPr>
          <p:nvPr/>
        </p:nvSpPr>
        <p:spPr bwMode="auto">
          <a:xfrm>
            <a:off x="0" y="5497513"/>
            <a:ext cx="536575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CR3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4302125" y="5040313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PPN</a:t>
            </a:r>
          </a:p>
        </p:txBody>
      </p:sp>
      <p:sp>
        <p:nvSpPr>
          <p:cNvPr id="54" name="Rectangle 437"/>
          <p:cNvSpPr>
            <a:spLocks noChangeArrowheads="1"/>
          </p:cNvSpPr>
          <p:nvPr/>
        </p:nvSpPr>
        <p:spPr bwMode="auto">
          <a:xfrm>
            <a:off x="5368925" y="5040313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PPO</a:t>
            </a:r>
          </a:p>
        </p:txBody>
      </p:sp>
      <p:sp>
        <p:nvSpPr>
          <p:cNvPr id="55" name="Text Box 438"/>
          <p:cNvSpPr txBox="1">
            <a:spLocks noChangeArrowheads="1"/>
          </p:cNvSpPr>
          <p:nvPr/>
        </p:nvSpPr>
        <p:spPr bwMode="auto">
          <a:xfrm>
            <a:off x="46101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56" name="Text Box 439"/>
          <p:cNvSpPr txBox="1">
            <a:spLocks noChangeArrowheads="1"/>
          </p:cNvSpPr>
          <p:nvPr/>
        </p:nvSpPr>
        <p:spPr bwMode="auto">
          <a:xfrm>
            <a:off x="54864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57" name="Line 440"/>
          <p:cNvSpPr>
            <a:spLocks noChangeShapeType="1"/>
          </p:cNvSpPr>
          <p:nvPr/>
        </p:nvSpPr>
        <p:spPr bwMode="auto">
          <a:xfrm>
            <a:off x="4378325" y="3762375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8" name="Line 441"/>
          <p:cNvSpPr>
            <a:spLocks noChangeShapeType="1"/>
          </p:cNvSpPr>
          <p:nvPr/>
        </p:nvSpPr>
        <p:spPr bwMode="auto">
          <a:xfrm>
            <a:off x="4987925" y="3759200"/>
            <a:ext cx="0" cy="1270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9" name="Line 442"/>
          <p:cNvSpPr>
            <a:spLocks noChangeShapeType="1"/>
          </p:cNvSpPr>
          <p:nvPr/>
        </p:nvSpPr>
        <p:spPr bwMode="auto">
          <a:xfrm>
            <a:off x="3035300" y="6083300"/>
            <a:ext cx="1952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0" name="Line 443"/>
          <p:cNvSpPr>
            <a:spLocks noChangeShapeType="1"/>
          </p:cNvSpPr>
          <p:nvPr/>
        </p:nvSpPr>
        <p:spPr bwMode="auto">
          <a:xfrm flipH="1" flipV="1">
            <a:off x="4978400" y="5349875"/>
            <a:ext cx="952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1" name="Text Box 448"/>
          <p:cNvSpPr txBox="1">
            <a:spLocks noChangeArrowheads="1"/>
          </p:cNvSpPr>
          <p:nvPr/>
        </p:nvSpPr>
        <p:spPr bwMode="auto">
          <a:xfrm>
            <a:off x="1244600" y="6477000"/>
            <a:ext cx="1150053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Page tables</a:t>
            </a:r>
          </a:p>
        </p:txBody>
      </p:sp>
      <p:sp>
        <p:nvSpPr>
          <p:cNvPr id="62" name="Text Box 449"/>
          <p:cNvSpPr txBox="1">
            <a:spLocks noChangeArrowheads="1"/>
          </p:cNvSpPr>
          <p:nvPr/>
        </p:nvSpPr>
        <p:spPr bwMode="auto">
          <a:xfrm>
            <a:off x="685800" y="3613150"/>
            <a:ext cx="605718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miss</a:t>
            </a:r>
          </a:p>
        </p:txBody>
      </p:sp>
      <p:sp>
        <p:nvSpPr>
          <p:cNvPr id="63" name="Text Box 450"/>
          <p:cNvSpPr txBox="1">
            <a:spLocks noChangeArrowheads="1"/>
          </p:cNvSpPr>
          <p:nvPr/>
        </p:nvSpPr>
        <p:spPr bwMode="auto">
          <a:xfrm>
            <a:off x="4514850" y="3175000"/>
            <a:ext cx="549212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hit</a:t>
            </a:r>
          </a:p>
        </p:txBody>
      </p:sp>
      <p:sp>
        <p:nvSpPr>
          <p:cNvPr id="64" name="Line 451"/>
          <p:cNvSpPr>
            <a:spLocks noChangeShapeType="1"/>
          </p:cNvSpPr>
          <p:nvPr/>
        </p:nvSpPr>
        <p:spPr bwMode="auto">
          <a:xfrm>
            <a:off x="2168525" y="2209800"/>
            <a:ext cx="3276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5" name="Line 452"/>
          <p:cNvSpPr>
            <a:spLocks noChangeShapeType="1"/>
          </p:cNvSpPr>
          <p:nvPr/>
        </p:nvSpPr>
        <p:spPr bwMode="auto">
          <a:xfrm>
            <a:off x="5445125" y="2209800"/>
            <a:ext cx="0" cy="281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6" name="Text Box 453"/>
          <p:cNvSpPr txBox="1">
            <a:spLocks noChangeArrowheads="1"/>
          </p:cNvSpPr>
          <p:nvPr/>
        </p:nvSpPr>
        <p:spPr bwMode="auto">
          <a:xfrm>
            <a:off x="5915025" y="5283200"/>
            <a:ext cx="865621" cy="90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Physical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address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(PA)</a:t>
            </a:r>
          </a:p>
        </p:txBody>
      </p:sp>
      <p:sp>
        <p:nvSpPr>
          <p:cNvPr id="67" name="Rectangle 454"/>
          <p:cNvSpPr>
            <a:spLocks noChangeArrowheads="1"/>
          </p:cNvSpPr>
          <p:nvPr/>
        </p:nvSpPr>
        <p:spPr bwMode="auto">
          <a:xfrm>
            <a:off x="5445125" y="12954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Result</a:t>
            </a:r>
          </a:p>
        </p:txBody>
      </p:sp>
      <p:sp>
        <p:nvSpPr>
          <p:cNvPr id="68" name="Text Box 455"/>
          <p:cNvSpPr txBox="1">
            <a:spLocks noChangeArrowheads="1"/>
          </p:cNvSpPr>
          <p:nvPr/>
        </p:nvSpPr>
        <p:spPr bwMode="auto">
          <a:xfrm>
            <a:off x="5810250" y="1066800"/>
            <a:ext cx="560850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32/64</a:t>
            </a:r>
          </a:p>
        </p:txBody>
      </p:sp>
      <p:sp>
        <p:nvSpPr>
          <p:cNvPr id="69" name="Rectangle 456"/>
          <p:cNvSpPr>
            <a:spLocks noChangeArrowheads="1"/>
          </p:cNvSpPr>
          <p:nvPr/>
        </p:nvSpPr>
        <p:spPr bwMode="auto">
          <a:xfrm>
            <a:off x="57499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0" name="Rectangle 457"/>
          <p:cNvSpPr>
            <a:spLocks noChangeArrowheads="1"/>
          </p:cNvSpPr>
          <p:nvPr/>
        </p:nvSpPr>
        <p:spPr bwMode="auto">
          <a:xfrm>
            <a:off x="62833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1" name="Rectangle 458"/>
          <p:cNvSpPr>
            <a:spLocks noChangeArrowheads="1"/>
          </p:cNvSpPr>
          <p:nvPr/>
        </p:nvSpPr>
        <p:spPr bwMode="auto">
          <a:xfrm>
            <a:off x="68167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2" name="Rectangle 459"/>
          <p:cNvSpPr>
            <a:spLocks noChangeArrowheads="1"/>
          </p:cNvSpPr>
          <p:nvPr/>
        </p:nvSpPr>
        <p:spPr bwMode="auto">
          <a:xfrm>
            <a:off x="73501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3" name="Rectangle 460"/>
          <p:cNvSpPr>
            <a:spLocks noChangeArrowheads="1"/>
          </p:cNvSpPr>
          <p:nvPr/>
        </p:nvSpPr>
        <p:spPr bwMode="auto">
          <a:xfrm>
            <a:off x="57499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4" name="Rectangle 461"/>
          <p:cNvSpPr>
            <a:spLocks noChangeArrowheads="1"/>
          </p:cNvSpPr>
          <p:nvPr/>
        </p:nvSpPr>
        <p:spPr bwMode="auto">
          <a:xfrm>
            <a:off x="62833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5" name="Rectangle 462"/>
          <p:cNvSpPr>
            <a:spLocks noChangeArrowheads="1"/>
          </p:cNvSpPr>
          <p:nvPr/>
        </p:nvSpPr>
        <p:spPr bwMode="auto">
          <a:xfrm>
            <a:off x="68167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6" name="Rectangle 463"/>
          <p:cNvSpPr>
            <a:spLocks noChangeArrowheads="1"/>
          </p:cNvSpPr>
          <p:nvPr/>
        </p:nvSpPr>
        <p:spPr bwMode="auto">
          <a:xfrm>
            <a:off x="73501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7" name="Rectangle 464"/>
          <p:cNvSpPr>
            <a:spLocks noChangeArrowheads="1"/>
          </p:cNvSpPr>
          <p:nvPr/>
        </p:nvSpPr>
        <p:spPr bwMode="auto">
          <a:xfrm>
            <a:off x="57499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8" name="Rectangle 465"/>
          <p:cNvSpPr>
            <a:spLocks noChangeArrowheads="1"/>
          </p:cNvSpPr>
          <p:nvPr/>
        </p:nvSpPr>
        <p:spPr bwMode="auto">
          <a:xfrm>
            <a:off x="62833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9" name="Rectangle 466"/>
          <p:cNvSpPr>
            <a:spLocks noChangeArrowheads="1"/>
          </p:cNvSpPr>
          <p:nvPr/>
        </p:nvSpPr>
        <p:spPr bwMode="auto">
          <a:xfrm>
            <a:off x="68167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0" name="Rectangle 467"/>
          <p:cNvSpPr>
            <a:spLocks noChangeArrowheads="1"/>
          </p:cNvSpPr>
          <p:nvPr/>
        </p:nvSpPr>
        <p:spPr bwMode="auto">
          <a:xfrm>
            <a:off x="73501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1" name="Rectangle 468"/>
          <p:cNvSpPr>
            <a:spLocks noChangeArrowheads="1"/>
          </p:cNvSpPr>
          <p:nvPr/>
        </p:nvSpPr>
        <p:spPr bwMode="auto">
          <a:xfrm>
            <a:off x="57499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2" name="Rectangle 469"/>
          <p:cNvSpPr>
            <a:spLocks noChangeArrowheads="1"/>
          </p:cNvSpPr>
          <p:nvPr/>
        </p:nvSpPr>
        <p:spPr bwMode="auto">
          <a:xfrm>
            <a:off x="62833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3" name="Rectangle 470"/>
          <p:cNvSpPr>
            <a:spLocks noChangeArrowheads="1"/>
          </p:cNvSpPr>
          <p:nvPr/>
        </p:nvSpPr>
        <p:spPr bwMode="auto">
          <a:xfrm>
            <a:off x="68167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4" name="Rectangle 471"/>
          <p:cNvSpPr>
            <a:spLocks noChangeArrowheads="1"/>
          </p:cNvSpPr>
          <p:nvPr/>
        </p:nvSpPr>
        <p:spPr bwMode="auto">
          <a:xfrm>
            <a:off x="73501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5" name="Text Box 472"/>
          <p:cNvSpPr txBox="1">
            <a:spLocks noChangeArrowheads="1"/>
          </p:cNvSpPr>
          <p:nvPr/>
        </p:nvSpPr>
        <p:spPr bwMode="auto">
          <a:xfrm>
            <a:off x="6719431" y="3863975"/>
            <a:ext cx="408444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86" name="Line 473"/>
          <p:cNvSpPr>
            <a:spLocks noChangeShapeType="1"/>
          </p:cNvSpPr>
          <p:nvPr/>
        </p:nvSpPr>
        <p:spPr bwMode="auto">
          <a:xfrm>
            <a:off x="6130925" y="5181600"/>
            <a:ext cx="457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7" name="Line 474"/>
          <p:cNvSpPr>
            <a:spLocks noChangeShapeType="1"/>
          </p:cNvSpPr>
          <p:nvPr/>
        </p:nvSpPr>
        <p:spPr bwMode="auto">
          <a:xfrm flipV="1">
            <a:off x="71215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8" name="Line 475"/>
          <p:cNvSpPr>
            <a:spLocks noChangeShapeType="1"/>
          </p:cNvSpPr>
          <p:nvPr/>
        </p:nvSpPr>
        <p:spPr bwMode="auto">
          <a:xfrm flipV="1">
            <a:off x="84931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9" name="Line 476"/>
          <p:cNvSpPr>
            <a:spLocks noChangeShapeType="1"/>
          </p:cNvSpPr>
          <p:nvPr/>
        </p:nvSpPr>
        <p:spPr bwMode="auto">
          <a:xfrm>
            <a:off x="5888038" y="4643438"/>
            <a:ext cx="26050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0" name="Line 477"/>
          <p:cNvSpPr>
            <a:spLocks noChangeShapeType="1"/>
          </p:cNvSpPr>
          <p:nvPr/>
        </p:nvSpPr>
        <p:spPr bwMode="auto">
          <a:xfrm flipV="1">
            <a:off x="588962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1" name="Line 478"/>
          <p:cNvSpPr>
            <a:spLocks noChangeShapeType="1"/>
          </p:cNvSpPr>
          <p:nvPr/>
        </p:nvSpPr>
        <p:spPr bwMode="auto">
          <a:xfrm flipV="1">
            <a:off x="6435725" y="4267200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2" name="Line 479"/>
          <p:cNvSpPr>
            <a:spLocks noChangeShapeType="1"/>
          </p:cNvSpPr>
          <p:nvPr/>
        </p:nvSpPr>
        <p:spPr bwMode="auto">
          <a:xfrm flipV="1">
            <a:off x="69596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3" name="Line 480"/>
          <p:cNvSpPr>
            <a:spLocks noChangeShapeType="1"/>
          </p:cNvSpPr>
          <p:nvPr/>
        </p:nvSpPr>
        <p:spPr bwMode="auto">
          <a:xfrm flipV="1">
            <a:off x="74930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4" name="Line 481"/>
          <p:cNvSpPr>
            <a:spLocks noChangeShapeType="1"/>
          </p:cNvSpPr>
          <p:nvPr/>
        </p:nvSpPr>
        <p:spPr bwMode="auto">
          <a:xfrm flipV="1">
            <a:off x="8188325" y="3505200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5" name="Line 482"/>
          <p:cNvSpPr>
            <a:spLocks noChangeShapeType="1"/>
          </p:cNvSpPr>
          <p:nvPr/>
        </p:nvSpPr>
        <p:spPr bwMode="auto">
          <a:xfrm flipH="1">
            <a:off x="7883525" y="35052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6" name="Line 483"/>
          <p:cNvSpPr>
            <a:spLocks noChangeShapeType="1"/>
          </p:cNvSpPr>
          <p:nvPr/>
        </p:nvSpPr>
        <p:spPr bwMode="auto">
          <a:xfrm flipH="1">
            <a:off x="7883525" y="36576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7" name="Line 484"/>
          <p:cNvSpPr>
            <a:spLocks noChangeShapeType="1"/>
          </p:cNvSpPr>
          <p:nvPr/>
        </p:nvSpPr>
        <p:spPr bwMode="auto">
          <a:xfrm flipH="1">
            <a:off x="7883525" y="3810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8" name="Line 485"/>
          <p:cNvSpPr>
            <a:spLocks noChangeShapeType="1"/>
          </p:cNvSpPr>
          <p:nvPr/>
        </p:nvSpPr>
        <p:spPr bwMode="auto">
          <a:xfrm flipH="1">
            <a:off x="7883525" y="4191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9" name="Line 429"/>
          <p:cNvSpPr>
            <a:spLocks noChangeShapeType="1"/>
          </p:cNvSpPr>
          <p:nvPr/>
        </p:nvSpPr>
        <p:spPr bwMode="auto">
          <a:xfrm>
            <a:off x="658813" y="5245100"/>
            <a:ext cx="0" cy="776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0" name="Line 430"/>
          <p:cNvSpPr>
            <a:spLocks noChangeShapeType="1"/>
          </p:cNvSpPr>
          <p:nvPr/>
        </p:nvSpPr>
        <p:spPr bwMode="auto">
          <a:xfrm flipV="1">
            <a:off x="658813" y="6021388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01" name="Oval 486"/>
          <p:cNvSpPr>
            <a:spLocks noChangeArrowheads="1"/>
          </p:cNvSpPr>
          <p:nvPr/>
        </p:nvSpPr>
        <p:spPr bwMode="auto">
          <a:xfrm>
            <a:off x="623888" y="5207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2" name="Oval 487"/>
          <p:cNvSpPr>
            <a:spLocks noChangeArrowheads="1"/>
          </p:cNvSpPr>
          <p:nvPr/>
        </p:nvSpPr>
        <p:spPr bwMode="auto">
          <a:xfrm>
            <a:off x="6953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3" name="Oval 488"/>
          <p:cNvSpPr>
            <a:spLocks noChangeArrowheads="1"/>
          </p:cNvSpPr>
          <p:nvPr/>
        </p:nvSpPr>
        <p:spPr bwMode="auto">
          <a:xfrm>
            <a:off x="2130425" y="2159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4" name="Oval 489"/>
          <p:cNvSpPr>
            <a:spLocks noChangeArrowheads="1"/>
          </p:cNvSpPr>
          <p:nvPr/>
        </p:nvSpPr>
        <p:spPr bwMode="auto">
          <a:xfrm>
            <a:off x="13684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5" name="Line 491"/>
          <p:cNvSpPr>
            <a:spLocks noChangeShapeType="1"/>
          </p:cNvSpPr>
          <p:nvPr/>
        </p:nvSpPr>
        <p:spPr bwMode="auto">
          <a:xfrm flipH="1" flipV="1">
            <a:off x="6054725" y="1600200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6" name="Rectangle 492"/>
          <p:cNvSpPr>
            <a:spLocks noChangeArrowheads="1"/>
          </p:cNvSpPr>
          <p:nvPr/>
        </p:nvSpPr>
        <p:spPr bwMode="auto">
          <a:xfrm>
            <a:off x="6892925" y="5029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CT</a:t>
            </a:r>
          </a:p>
        </p:txBody>
      </p:sp>
      <p:sp>
        <p:nvSpPr>
          <p:cNvPr id="107" name="Rectangle 493"/>
          <p:cNvSpPr>
            <a:spLocks noChangeArrowheads="1"/>
          </p:cNvSpPr>
          <p:nvPr/>
        </p:nvSpPr>
        <p:spPr bwMode="auto">
          <a:xfrm>
            <a:off x="82645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CO</a:t>
            </a:r>
          </a:p>
        </p:txBody>
      </p:sp>
      <p:sp>
        <p:nvSpPr>
          <p:cNvPr id="108" name="Text Box 494"/>
          <p:cNvSpPr txBox="1">
            <a:spLocks noChangeArrowheads="1"/>
          </p:cNvSpPr>
          <p:nvPr/>
        </p:nvSpPr>
        <p:spPr bwMode="auto">
          <a:xfrm>
            <a:off x="72517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109" name="Text Box 495"/>
          <p:cNvSpPr txBox="1">
            <a:spLocks noChangeArrowheads="1"/>
          </p:cNvSpPr>
          <p:nvPr/>
        </p:nvSpPr>
        <p:spPr bwMode="auto">
          <a:xfrm>
            <a:off x="8289925" y="48006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110" name="Rectangle 496"/>
          <p:cNvSpPr>
            <a:spLocks noChangeArrowheads="1"/>
          </p:cNvSpPr>
          <p:nvPr/>
        </p:nvSpPr>
        <p:spPr bwMode="auto">
          <a:xfrm>
            <a:off x="79597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CI</a:t>
            </a:r>
          </a:p>
        </p:txBody>
      </p:sp>
      <p:sp>
        <p:nvSpPr>
          <p:cNvPr id="111" name="Text Box 497"/>
          <p:cNvSpPr txBox="1">
            <a:spLocks noChangeArrowheads="1"/>
          </p:cNvSpPr>
          <p:nvPr/>
        </p:nvSpPr>
        <p:spPr bwMode="auto">
          <a:xfrm>
            <a:off x="7959725" y="48006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112" name="Oval 498"/>
          <p:cNvSpPr>
            <a:spLocks noChangeArrowheads="1"/>
          </p:cNvSpPr>
          <p:nvPr/>
        </p:nvSpPr>
        <p:spPr bwMode="auto">
          <a:xfrm>
            <a:off x="70834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3" name="Oval 499"/>
          <p:cNvSpPr>
            <a:spLocks noChangeArrowheads="1"/>
          </p:cNvSpPr>
          <p:nvPr/>
        </p:nvSpPr>
        <p:spPr bwMode="auto">
          <a:xfrm>
            <a:off x="81375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4" name="Oval 500"/>
          <p:cNvSpPr>
            <a:spLocks noChangeArrowheads="1"/>
          </p:cNvSpPr>
          <p:nvPr/>
        </p:nvSpPr>
        <p:spPr bwMode="auto">
          <a:xfrm>
            <a:off x="84550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5" name="Line 501"/>
          <p:cNvSpPr>
            <a:spLocks noChangeShapeType="1"/>
          </p:cNvSpPr>
          <p:nvPr/>
        </p:nvSpPr>
        <p:spPr bwMode="auto">
          <a:xfrm>
            <a:off x="7883525" y="5715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6" name="Line 502"/>
          <p:cNvSpPr>
            <a:spLocks noChangeShapeType="1"/>
          </p:cNvSpPr>
          <p:nvPr/>
        </p:nvSpPr>
        <p:spPr bwMode="auto">
          <a:xfrm flipV="1">
            <a:off x="8874125" y="2590800"/>
            <a:ext cx="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7" name="Rectangle 503"/>
          <p:cNvSpPr>
            <a:spLocks noChangeArrowheads="1"/>
          </p:cNvSpPr>
          <p:nvPr/>
        </p:nvSpPr>
        <p:spPr bwMode="auto">
          <a:xfrm>
            <a:off x="7426325" y="1066800"/>
            <a:ext cx="1524000" cy="8382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L2, L3,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main memory</a:t>
            </a:r>
            <a:endParaRPr lang="en-US" sz="16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8" name="Text Box 504"/>
          <p:cNvSpPr txBox="1">
            <a:spLocks noChangeArrowheads="1"/>
          </p:cNvSpPr>
          <p:nvPr/>
        </p:nvSpPr>
        <p:spPr bwMode="auto">
          <a:xfrm>
            <a:off x="5724525" y="2806700"/>
            <a:ext cx="2773363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L1 </a:t>
            </a:r>
            <a:r>
              <a:rPr lang="en-US" sz="1600" b="1" dirty="0" err="1">
                <a:solidFill>
                  <a:schemeClr val="tx2"/>
                </a:solidFill>
                <a:latin typeface="+mn-lt"/>
              </a:rPr>
              <a:t>d</a:t>
            </a:r>
            <a:r>
              <a:rPr lang="en-US" sz="1600" b="1" dirty="0">
                <a:solidFill>
                  <a:schemeClr val="tx2"/>
                </a:solidFill>
                <a:latin typeface="+mn-lt"/>
              </a:rPr>
              <a:t>-cache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(64 sets, 8 lines/set)</a:t>
            </a:r>
          </a:p>
        </p:txBody>
      </p:sp>
      <p:sp>
        <p:nvSpPr>
          <p:cNvPr id="119" name="Line 505"/>
          <p:cNvSpPr>
            <a:spLocks noChangeShapeType="1"/>
          </p:cNvSpPr>
          <p:nvPr/>
        </p:nvSpPr>
        <p:spPr bwMode="auto">
          <a:xfrm flipH="1">
            <a:off x="8264525" y="2590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0" name="Line 506"/>
          <p:cNvSpPr>
            <a:spLocks noChangeShapeType="1"/>
          </p:cNvSpPr>
          <p:nvPr/>
        </p:nvSpPr>
        <p:spPr bwMode="auto">
          <a:xfrm flipV="1">
            <a:off x="8264525" y="190500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1" name="Line 507"/>
          <p:cNvSpPr>
            <a:spLocks noChangeShapeType="1"/>
          </p:cNvSpPr>
          <p:nvPr/>
        </p:nvSpPr>
        <p:spPr bwMode="auto">
          <a:xfrm flipH="1">
            <a:off x="6511925" y="14478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2" name="Text Box 508"/>
          <p:cNvSpPr txBox="1">
            <a:spLocks noChangeArrowheads="1"/>
          </p:cNvSpPr>
          <p:nvPr/>
        </p:nvSpPr>
        <p:spPr bwMode="auto">
          <a:xfrm>
            <a:off x="6013450" y="2057400"/>
            <a:ext cx="461251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hit</a:t>
            </a:r>
          </a:p>
        </p:txBody>
      </p:sp>
      <p:sp>
        <p:nvSpPr>
          <p:cNvPr id="123" name="Text Box 509"/>
          <p:cNvSpPr txBox="1">
            <a:spLocks noChangeArrowheads="1"/>
          </p:cNvSpPr>
          <p:nvPr/>
        </p:nvSpPr>
        <p:spPr bwMode="auto">
          <a:xfrm>
            <a:off x="8229600" y="1981200"/>
            <a:ext cx="605718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miss</a:t>
            </a:r>
          </a:p>
        </p:txBody>
      </p:sp>
      <p:sp>
        <p:nvSpPr>
          <p:cNvPr id="124" name="Line 510"/>
          <p:cNvSpPr>
            <a:spLocks noChangeShapeType="1"/>
          </p:cNvSpPr>
          <p:nvPr/>
        </p:nvSpPr>
        <p:spPr bwMode="auto">
          <a:xfrm flipH="1">
            <a:off x="1787525" y="1447800"/>
            <a:ext cx="3657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5" name="Line 511"/>
          <p:cNvSpPr>
            <a:spLocks noChangeShapeType="1"/>
          </p:cNvSpPr>
          <p:nvPr/>
        </p:nvSpPr>
        <p:spPr bwMode="auto">
          <a:xfrm flipV="1">
            <a:off x="7731125" y="5486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6" name="Line 512"/>
          <p:cNvSpPr>
            <a:spLocks noChangeShapeType="1"/>
          </p:cNvSpPr>
          <p:nvPr/>
        </p:nvSpPr>
        <p:spPr bwMode="auto">
          <a:xfrm>
            <a:off x="7883525" y="54864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7" name="Text Box 513"/>
          <p:cNvSpPr txBox="1">
            <a:spLocks noChangeArrowheads="1"/>
          </p:cNvSpPr>
          <p:nvPr/>
        </p:nvSpPr>
        <p:spPr bwMode="auto">
          <a:xfrm>
            <a:off x="1411288" y="1529348"/>
            <a:ext cx="188956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+mn-lt"/>
              </a:rPr>
              <a:t>Virtual address (VA)</a:t>
            </a:r>
          </a:p>
        </p:txBody>
      </p:sp>
      <p:sp>
        <p:nvSpPr>
          <p:cNvPr id="128" name="Rectangle 514"/>
          <p:cNvSpPr>
            <a:spLocks noChangeArrowheads="1"/>
          </p:cNvSpPr>
          <p:nvPr/>
        </p:nvSpPr>
        <p:spPr bwMode="auto">
          <a:xfrm>
            <a:off x="16351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VPN3</a:t>
            </a:r>
          </a:p>
        </p:txBody>
      </p:sp>
      <p:sp>
        <p:nvSpPr>
          <p:cNvPr id="129" name="Rectangle 515"/>
          <p:cNvSpPr>
            <a:spLocks noChangeArrowheads="1"/>
          </p:cNvSpPr>
          <p:nvPr/>
        </p:nvSpPr>
        <p:spPr bwMode="auto">
          <a:xfrm>
            <a:off x="21685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VPN4</a:t>
            </a:r>
          </a:p>
        </p:txBody>
      </p:sp>
      <p:sp>
        <p:nvSpPr>
          <p:cNvPr id="130" name="Text Box 516"/>
          <p:cNvSpPr txBox="1">
            <a:spLocks noChangeArrowheads="1"/>
          </p:cNvSpPr>
          <p:nvPr/>
        </p:nvSpPr>
        <p:spPr bwMode="auto">
          <a:xfrm>
            <a:off x="2247900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31" name="Text Box 517"/>
          <p:cNvSpPr txBox="1">
            <a:spLocks noChangeArrowheads="1"/>
          </p:cNvSpPr>
          <p:nvPr/>
        </p:nvSpPr>
        <p:spPr bwMode="auto">
          <a:xfrm>
            <a:off x="1787525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grpSp>
        <p:nvGrpSpPr>
          <p:cNvPr id="132" name="Group 641"/>
          <p:cNvGrpSpPr>
            <a:grpSpLocks/>
          </p:cNvGrpSpPr>
          <p:nvPr/>
        </p:nvGrpSpPr>
        <p:grpSpPr bwMode="auto">
          <a:xfrm>
            <a:off x="1106488" y="5632450"/>
            <a:ext cx="276225" cy="450850"/>
            <a:chOff x="739" y="2900"/>
            <a:chExt cx="174" cy="284"/>
          </a:xfrm>
        </p:grpSpPr>
        <p:sp>
          <p:nvSpPr>
            <p:cNvPr id="133" name="Line 43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34" name="Line 43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35" name="Line 523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  <p:sp>
        <p:nvSpPr>
          <p:cNvPr id="136" name="Rectangle 525"/>
          <p:cNvSpPr>
            <a:spLocks noChangeArrowheads="1"/>
          </p:cNvSpPr>
          <p:nvPr/>
        </p:nvSpPr>
        <p:spPr bwMode="auto">
          <a:xfrm>
            <a:off x="1387475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37" name="Rectangle 526"/>
          <p:cNvSpPr>
            <a:spLocks noChangeArrowheads="1"/>
          </p:cNvSpPr>
          <p:nvPr/>
        </p:nvSpPr>
        <p:spPr bwMode="auto">
          <a:xfrm>
            <a:off x="1387475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38" name="Line 542"/>
          <p:cNvSpPr>
            <a:spLocks noChangeShapeType="1"/>
          </p:cNvSpPr>
          <p:nvPr/>
        </p:nvSpPr>
        <p:spPr bwMode="auto">
          <a:xfrm>
            <a:off x="1249363" y="5254625"/>
            <a:ext cx="0" cy="784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39" name="Line 543"/>
          <p:cNvSpPr>
            <a:spLocks noChangeShapeType="1"/>
          </p:cNvSpPr>
          <p:nvPr/>
        </p:nvSpPr>
        <p:spPr bwMode="auto">
          <a:xfrm flipV="1">
            <a:off x="1249363" y="6030913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40" name="Oval 544"/>
          <p:cNvSpPr>
            <a:spLocks noChangeArrowheads="1"/>
          </p:cNvSpPr>
          <p:nvPr/>
        </p:nvSpPr>
        <p:spPr bwMode="auto">
          <a:xfrm>
            <a:off x="1214438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1" name="Rectangle 610"/>
          <p:cNvSpPr>
            <a:spLocks noChangeArrowheads="1"/>
          </p:cNvSpPr>
          <p:nvPr/>
        </p:nvSpPr>
        <p:spPr bwMode="auto">
          <a:xfrm>
            <a:off x="2025650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2" name="Rectangle 611"/>
          <p:cNvSpPr>
            <a:spLocks noChangeArrowheads="1"/>
          </p:cNvSpPr>
          <p:nvPr/>
        </p:nvSpPr>
        <p:spPr bwMode="auto">
          <a:xfrm>
            <a:off x="2025650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43" name="Line 612"/>
          <p:cNvSpPr>
            <a:spLocks noChangeShapeType="1"/>
          </p:cNvSpPr>
          <p:nvPr/>
        </p:nvSpPr>
        <p:spPr bwMode="auto">
          <a:xfrm flipH="1">
            <a:off x="1885950" y="5254625"/>
            <a:ext cx="1588" cy="790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4" name="Line 613"/>
          <p:cNvSpPr>
            <a:spLocks noChangeShapeType="1"/>
          </p:cNvSpPr>
          <p:nvPr/>
        </p:nvSpPr>
        <p:spPr bwMode="auto">
          <a:xfrm flipV="1">
            <a:off x="1887538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45" name="Oval 614"/>
          <p:cNvSpPr>
            <a:spLocks noChangeArrowheads="1"/>
          </p:cNvSpPr>
          <p:nvPr/>
        </p:nvSpPr>
        <p:spPr bwMode="auto">
          <a:xfrm>
            <a:off x="1852613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6" name="Rectangle 619"/>
          <p:cNvSpPr>
            <a:spLocks noChangeArrowheads="1"/>
          </p:cNvSpPr>
          <p:nvPr/>
        </p:nvSpPr>
        <p:spPr bwMode="auto">
          <a:xfrm>
            <a:off x="2663825" y="5621338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" name="Rectangle 620"/>
          <p:cNvSpPr>
            <a:spLocks noChangeArrowheads="1"/>
          </p:cNvSpPr>
          <p:nvPr/>
        </p:nvSpPr>
        <p:spPr bwMode="auto">
          <a:xfrm>
            <a:off x="2663825" y="5900738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48" name="Line 621"/>
          <p:cNvSpPr>
            <a:spLocks noChangeShapeType="1"/>
          </p:cNvSpPr>
          <p:nvPr/>
        </p:nvSpPr>
        <p:spPr bwMode="auto">
          <a:xfrm>
            <a:off x="2525713" y="5249863"/>
            <a:ext cx="0" cy="788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" name="Line 622"/>
          <p:cNvSpPr>
            <a:spLocks noChangeShapeType="1"/>
          </p:cNvSpPr>
          <p:nvPr/>
        </p:nvSpPr>
        <p:spPr bwMode="auto">
          <a:xfrm flipV="1">
            <a:off x="2525713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50" name="Oval 623"/>
          <p:cNvSpPr>
            <a:spLocks noChangeArrowheads="1"/>
          </p:cNvSpPr>
          <p:nvPr/>
        </p:nvSpPr>
        <p:spPr bwMode="auto">
          <a:xfrm>
            <a:off x="2490788" y="521176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" name="Line 626"/>
          <p:cNvSpPr>
            <a:spLocks noChangeShapeType="1"/>
          </p:cNvSpPr>
          <p:nvPr/>
        </p:nvSpPr>
        <p:spPr bwMode="auto">
          <a:xfrm>
            <a:off x="60166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2" name="Line 627"/>
          <p:cNvSpPr>
            <a:spLocks noChangeShapeType="1"/>
          </p:cNvSpPr>
          <p:nvPr/>
        </p:nvSpPr>
        <p:spPr bwMode="auto">
          <a:xfrm>
            <a:off x="6540500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3" name="Line 628"/>
          <p:cNvSpPr>
            <a:spLocks noChangeShapeType="1"/>
          </p:cNvSpPr>
          <p:nvPr/>
        </p:nvSpPr>
        <p:spPr bwMode="auto">
          <a:xfrm>
            <a:off x="7064375" y="34290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4" name="Line 629"/>
          <p:cNvSpPr>
            <a:spLocks noChangeShapeType="1"/>
          </p:cNvSpPr>
          <p:nvPr/>
        </p:nvSpPr>
        <p:spPr bwMode="auto">
          <a:xfrm>
            <a:off x="76168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5" name="Line 631"/>
          <p:cNvSpPr>
            <a:spLocks noChangeShapeType="1"/>
          </p:cNvSpPr>
          <p:nvPr/>
        </p:nvSpPr>
        <p:spPr bwMode="auto">
          <a:xfrm>
            <a:off x="6019800" y="411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6" name="Line 632"/>
          <p:cNvSpPr>
            <a:spLocks noChangeShapeType="1"/>
          </p:cNvSpPr>
          <p:nvPr/>
        </p:nvSpPr>
        <p:spPr bwMode="auto">
          <a:xfrm>
            <a:off x="6550025" y="4119563"/>
            <a:ext cx="0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7" name="Line 633"/>
          <p:cNvSpPr>
            <a:spLocks noChangeShapeType="1"/>
          </p:cNvSpPr>
          <p:nvPr/>
        </p:nvSpPr>
        <p:spPr bwMode="auto">
          <a:xfrm>
            <a:off x="7086600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8" name="Line 634"/>
          <p:cNvSpPr>
            <a:spLocks noChangeShapeType="1"/>
          </p:cNvSpPr>
          <p:nvPr/>
        </p:nvSpPr>
        <p:spPr bwMode="auto">
          <a:xfrm>
            <a:off x="7616825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9" name="Line 635"/>
          <p:cNvSpPr>
            <a:spLocks noChangeShapeType="1"/>
          </p:cNvSpPr>
          <p:nvPr/>
        </p:nvSpPr>
        <p:spPr bwMode="auto">
          <a:xfrm flipV="1">
            <a:off x="616267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0" name="Line 636"/>
          <p:cNvSpPr>
            <a:spLocks noChangeShapeType="1"/>
          </p:cNvSpPr>
          <p:nvPr/>
        </p:nvSpPr>
        <p:spPr bwMode="auto">
          <a:xfrm flipV="1">
            <a:off x="6683375" y="4268788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1" name="Line 637"/>
          <p:cNvSpPr>
            <a:spLocks noChangeShapeType="1"/>
          </p:cNvSpPr>
          <p:nvPr/>
        </p:nvSpPr>
        <p:spPr bwMode="auto">
          <a:xfrm flipV="1">
            <a:off x="7223125" y="426085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2" name="Line 638"/>
          <p:cNvSpPr>
            <a:spLocks noChangeShapeType="1"/>
          </p:cNvSpPr>
          <p:nvPr/>
        </p:nvSpPr>
        <p:spPr bwMode="auto">
          <a:xfrm flipV="1">
            <a:off x="7759700" y="4270375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3" name="Line 639"/>
          <p:cNvSpPr>
            <a:spLocks noChangeShapeType="1"/>
          </p:cNvSpPr>
          <p:nvPr/>
        </p:nvSpPr>
        <p:spPr bwMode="auto">
          <a:xfrm>
            <a:off x="536575" y="5626100"/>
            <a:ext cx="234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grpSp>
        <p:nvGrpSpPr>
          <p:cNvPr id="164" name="Group 642"/>
          <p:cNvGrpSpPr>
            <a:grpSpLocks/>
          </p:cNvGrpSpPr>
          <p:nvPr/>
        </p:nvGrpSpPr>
        <p:grpSpPr bwMode="auto">
          <a:xfrm>
            <a:off x="1754188" y="5627688"/>
            <a:ext cx="276225" cy="450850"/>
            <a:chOff x="739" y="2900"/>
            <a:chExt cx="174" cy="284"/>
          </a:xfrm>
        </p:grpSpPr>
        <p:sp>
          <p:nvSpPr>
            <p:cNvPr id="165" name="Line 64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6" name="Line 64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7" name="Line 645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  <p:grpSp>
        <p:nvGrpSpPr>
          <p:cNvPr id="168" name="Group 646"/>
          <p:cNvGrpSpPr>
            <a:grpSpLocks/>
          </p:cNvGrpSpPr>
          <p:nvPr/>
        </p:nvGrpSpPr>
        <p:grpSpPr bwMode="auto">
          <a:xfrm>
            <a:off x="2392363" y="5627688"/>
            <a:ext cx="276225" cy="450850"/>
            <a:chOff x="739" y="2900"/>
            <a:chExt cx="174" cy="284"/>
          </a:xfrm>
        </p:grpSpPr>
        <p:sp>
          <p:nvSpPr>
            <p:cNvPr id="169" name="Line 647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70" name="Line 648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71" name="Line 649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3485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Core i7 Level 1-3 Page Table Entries</a:t>
            </a:r>
            <a:endParaRPr lang="en-GB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Page table physical base 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address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Unused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G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867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PS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248400" y="1524000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629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CD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WT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U/S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R/W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P=1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7200" y="2712466"/>
            <a:ext cx="6934200" cy="3916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 smtClean="0">
                <a:latin typeface="Calibri" pitchFamily="34" charset="0"/>
                <a:ea typeface="msgothic" charset="0"/>
                <a:cs typeface="msgothic" charset="0"/>
              </a:rPr>
              <a:t>Each entry references a 4K child page table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P: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Child page table present in physical memory (1) or not (0).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R/W: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Read-only or read-write access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U/S: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user or supervisor (kernel) mode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WT: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Write-through or write-back cache policy for the child page table.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CD: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Caching disabled or enabled for the child page table.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A: 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Reference bit (set by MMU on reads and writes, cleared by software).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PS: 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Page size either 4 KB or 4 MB (defined for Level 1 </a:t>
            </a:r>
            <a:r>
              <a:rPr lang="en-GB" sz="1600" b="0" dirty="0" err="1" smtClean="0">
                <a:latin typeface="Calibri" pitchFamily="34" charset="0"/>
                <a:ea typeface="msgothic" charset="0"/>
                <a:cs typeface="msgothic" charset="0"/>
              </a:rPr>
              <a:t>PTEs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 only).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G: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Global page (don’t evict from TLB on task switch)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Page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table physical base address: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40 most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significant bits of physical page table address (forces page tables to be 4KB aligned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769124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51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189413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422775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11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2562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9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562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8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943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7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2738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6929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086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7467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78470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8229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610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Unused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XD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Available for OS (page table location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 on disk)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P=0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524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52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62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62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572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63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3485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Core i7 Level 4 Page Table Entries</a:t>
            </a:r>
            <a:endParaRPr lang="en-GB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Page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 physical </a:t>
            </a: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base 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address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Unused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G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867400" y="1524000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248400" y="1524000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D</a:t>
            </a:r>
            <a:endParaRPr lang="en-US" sz="1400" dirty="0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629400" y="1524000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CD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WT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U/S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R/W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P=1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7200" y="2712466"/>
            <a:ext cx="6934200" cy="3916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 smtClean="0">
                <a:latin typeface="Calibri" pitchFamily="34" charset="0"/>
                <a:ea typeface="msgothic" charset="0"/>
                <a:cs typeface="msgothic" charset="0"/>
              </a:rPr>
              <a:t>Each entry references a 4K child page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P: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Child page is present in memory (1) or not (0)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R/W: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Read-only or read-write access permission for child page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U/S: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User or supervisor mode access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WT: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Write-through or write-back cache policy for this page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CD: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Cache disabled (1) or enabled (0)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A: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Reference bit (set by MMU on reads and writes, cleared by software)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D: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Dirty bit (set by MMU on writes, cleared by software)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G: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Global page (don’t evict from TLB on task switch)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Page physical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base address: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40 most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significant bits of physical page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 address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(forces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pages to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be 4KB aligned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769124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51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189413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422775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11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2562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9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562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8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943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7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2738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6929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086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7467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78470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8229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610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Unused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XD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Available for OS (page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l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ocation on disk)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P=0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524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52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62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62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572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63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i7 Page Table Translation</a:t>
            </a:r>
            <a:endParaRPr lang="en-US" dirty="0"/>
          </a:p>
        </p:txBody>
      </p:sp>
      <p:sp>
        <p:nvSpPr>
          <p:cNvPr id="4" name="Text Box 381"/>
          <p:cNvSpPr txBox="1">
            <a:spLocks noChangeArrowheads="1"/>
          </p:cNvSpPr>
          <p:nvPr/>
        </p:nvSpPr>
        <p:spPr bwMode="auto">
          <a:xfrm>
            <a:off x="158750" y="2967038"/>
            <a:ext cx="469842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CR3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6407150" y="4224338"/>
            <a:ext cx="824431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 page</a:t>
            </a: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53975" y="3181350"/>
            <a:ext cx="824431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 L1 PT</a:t>
            </a:r>
          </a:p>
        </p:txBody>
      </p:sp>
      <p:sp>
        <p:nvSpPr>
          <p:cNvPr id="7" name="Text Box 394"/>
          <p:cNvSpPr txBox="1">
            <a:spLocks noChangeAspect="1" noChangeArrowheads="1"/>
          </p:cNvSpPr>
          <p:nvPr/>
        </p:nvSpPr>
        <p:spPr bwMode="auto">
          <a:xfrm>
            <a:off x="29018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8" name="Rectangle 395"/>
          <p:cNvSpPr>
            <a:spLocks noChangeAspect="1" noChangeArrowheads="1"/>
          </p:cNvSpPr>
          <p:nvPr/>
        </p:nvSpPr>
        <p:spPr bwMode="auto">
          <a:xfrm>
            <a:off x="6142038" y="1525588"/>
            <a:ext cx="1843087" cy="27305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VPO</a:t>
            </a:r>
          </a:p>
        </p:txBody>
      </p:sp>
      <p:sp>
        <p:nvSpPr>
          <p:cNvPr id="9" name="Text Box 396"/>
          <p:cNvSpPr txBox="1">
            <a:spLocks noChangeAspect="1" noChangeArrowheads="1"/>
          </p:cNvSpPr>
          <p:nvPr/>
        </p:nvSpPr>
        <p:spPr bwMode="auto">
          <a:xfrm>
            <a:off x="5454501" y="1304925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0" name="Text Box 397"/>
          <p:cNvSpPr txBox="1">
            <a:spLocks noChangeAspect="1" noChangeArrowheads="1"/>
          </p:cNvSpPr>
          <p:nvPr/>
        </p:nvSpPr>
        <p:spPr bwMode="auto">
          <a:xfrm>
            <a:off x="6878339" y="13049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11" name="Text Box 399"/>
          <p:cNvSpPr txBox="1">
            <a:spLocks noChangeAspect="1" noChangeArrowheads="1"/>
          </p:cNvSpPr>
          <p:nvPr/>
        </p:nvSpPr>
        <p:spPr bwMode="auto">
          <a:xfrm>
            <a:off x="8053388" y="1306513"/>
            <a:ext cx="926535" cy="6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Virtual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12" name="Line 403"/>
          <p:cNvSpPr>
            <a:spLocks noChangeShapeType="1"/>
          </p:cNvSpPr>
          <p:nvPr/>
        </p:nvSpPr>
        <p:spPr bwMode="auto">
          <a:xfrm>
            <a:off x="6102350" y="394493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3" name="Line 404"/>
          <p:cNvSpPr>
            <a:spLocks noChangeShapeType="1"/>
          </p:cNvSpPr>
          <p:nvPr/>
        </p:nvSpPr>
        <p:spPr bwMode="auto">
          <a:xfrm>
            <a:off x="6407150" y="3944938"/>
            <a:ext cx="0" cy="183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4" name="Line 406"/>
          <p:cNvSpPr>
            <a:spLocks noChangeShapeType="1"/>
          </p:cNvSpPr>
          <p:nvPr/>
        </p:nvSpPr>
        <p:spPr bwMode="auto">
          <a:xfrm>
            <a:off x="5113338" y="3970338"/>
            <a:ext cx="265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5" name="Rectangle 382"/>
          <p:cNvSpPr>
            <a:spLocks noChangeArrowheads="1"/>
          </p:cNvSpPr>
          <p:nvPr/>
        </p:nvSpPr>
        <p:spPr bwMode="auto">
          <a:xfrm>
            <a:off x="5378450" y="3081338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6" name="Text Box 392"/>
          <p:cNvSpPr txBox="1">
            <a:spLocks noChangeArrowheads="1"/>
          </p:cNvSpPr>
          <p:nvPr/>
        </p:nvSpPr>
        <p:spPr bwMode="auto">
          <a:xfrm>
            <a:off x="5446713" y="2295525"/>
            <a:ext cx="608339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L4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table</a:t>
            </a:r>
          </a:p>
        </p:txBody>
      </p:sp>
      <p:sp>
        <p:nvSpPr>
          <p:cNvPr id="17" name="Rectangle 405"/>
          <p:cNvSpPr>
            <a:spLocks noChangeArrowheads="1"/>
          </p:cNvSpPr>
          <p:nvPr/>
        </p:nvSpPr>
        <p:spPr bwMode="auto">
          <a:xfrm>
            <a:off x="5381625" y="3843338"/>
            <a:ext cx="758825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L4 PTE</a:t>
            </a:r>
          </a:p>
        </p:txBody>
      </p:sp>
      <p:sp>
        <p:nvSpPr>
          <p:cNvPr id="18" name="Line 407"/>
          <p:cNvSpPr>
            <a:spLocks noChangeShapeType="1"/>
          </p:cNvSpPr>
          <p:nvPr/>
        </p:nvSpPr>
        <p:spPr bwMode="auto">
          <a:xfrm>
            <a:off x="5113338" y="1798638"/>
            <a:ext cx="7937" cy="2168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9" name="Line 408"/>
          <p:cNvSpPr>
            <a:spLocks noChangeShapeType="1"/>
          </p:cNvSpPr>
          <p:nvPr/>
        </p:nvSpPr>
        <p:spPr bwMode="auto">
          <a:xfrm>
            <a:off x="7639050" y="1798638"/>
            <a:ext cx="0" cy="443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0" name="Rectangle 409"/>
          <p:cNvSpPr>
            <a:spLocks noChangeAspect="1" noChangeArrowheads="1"/>
          </p:cNvSpPr>
          <p:nvPr/>
        </p:nvSpPr>
        <p:spPr bwMode="auto">
          <a:xfrm>
            <a:off x="1589088" y="6235700"/>
            <a:ext cx="4495800" cy="287338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PPN</a:t>
            </a:r>
          </a:p>
        </p:txBody>
      </p:sp>
      <p:sp>
        <p:nvSpPr>
          <p:cNvPr id="21" name="Rectangle 410"/>
          <p:cNvSpPr>
            <a:spLocks noChangeAspect="1" noChangeArrowheads="1"/>
          </p:cNvSpPr>
          <p:nvPr/>
        </p:nvSpPr>
        <p:spPr bwMode="auto">
          <a:xfrm>
            <a:off x="6084888" y="6235700"/>
            <a:ext cx="1874837" cy="287338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PPO</a:t>
            </a:r>
          </a:p>
        </p:txBody>
      </p:sp>
      <p:sp>
        <p:nvSpPr>
          <p:cNvPr id="22" name="Text Box 411"/>
          <p:cNvSpPr txBox="1">
            <a:spLocks noChangeAspect="1" noChangeArrowheads="1"/>
          </p:cNvSpPr>
          <p:nvPr/>
        </p:nvSpPr>
        <p:spPr bwMode="auto">
          <a:xfrm>
            <a:off x="3665239" y="602615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23" name="Text Box 412"/>
          <p:cNvSpPr txBox="1">
            <a:spLocks noChangeAspect="1" noChangeArrowheads="1"/>
          </p:cNvSpPr>
          <p:nvPr/>
        </p:nvSpPr>
        <p:spPr bwMode="auto">
          <a:xfrm>
            <a:off x="6852939" y="602615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24" name="Text Box 413"/>
          <p:cNvSpPr txBox="1">
            <a:spLocks noChangeAspect="1" noChangeArrowheads="1"/>
          </p:cNvSpPr>
          <p:nvPr/>
        </p:nvSpPr>
        <p:spPr bwMode="auto">
          <a:xfrm>
            <a:off x="8053388" y="6038850"/>
            <a:ext cx="947825" cy="6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25" name="Line 414"/>
          <p:cNvSpPr>
            <a:spLocks noChangeShapeType="1"/>
          </p:cNvSpPr>
          <p:nvPr/>
        </p:nvSpPr>
        <p:spPr bwMode="auto">
          <a:xfrm flipH="1">
            <a:off x="4578350" y="5786438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6" name="Line 415"/>
          <p:cNvSpPr>
            <a:spLocks noChangeShapeType="1"/>
          </p:cNvSpPr>
          <p:nvPr/>
        </p:nvSpPr>
        <p:spPr bwMode="auto">
          <a:xfrm>
            <a:off x="4578350" y="5784850"/>
            <a:ext cx="0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7" name="Text Box 416"/>
          <p:cNvSpPr txBox="1">
            <a:spLocks noChangeArrowheads="1"/>
          </p:cNvSpPr>
          <p:nvPr/>
        </p:nvSpPr>
        <p:spPr bwMode="auto">
          <a:xfrm>
            <a:off x="7842250" y="3373438"/>
            <a:ext cx="1148438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Offset into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virtual page</a:t>
            </a:r>
          </a:p>
        </p:txBody>
      </p:sp>
      <p:sp>
        <p:nvSpPr>
          <p:cNvPr id="28" name="Rectangle 417"/>
          <p:cNvSpPr>
            <a:spLocks noChangeAspect="1" noChangeArrowheads="1"/>
          </p:cNvSpPr>
          <p:nvPr/>
        </p:nvSpPr>
        <p:spPr bwMode="auto">
          <a:xfrm>
            <a:off x="3586163" y="1519238"/>
            <a:ext cx="1277937" cy="280987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3</a:t>
            </a:r>
          </a:p>
        </p:txBody>
      </p:sp>
      <p:sp>
        <p:nvSpPr>
          <p:cNvPr id="29" name="Rectangle 418"/>
          <p:cNvSpPr>
            <a:spLocks noChangeAspect="1" noChangeArrowheads="1"/>
          </p:cNvSpPr>
          <p:nvPr/>
        </p:nvSpPr>
        <p:spPr bwMode="auto">
          <a:xfrm>
            <a:off x="4864100" y="1525588"/>
            <a:ext cx="1277938" cy="27305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4</a:t>
            </a:r>
          </a:p>
        </p:txBody>
      </p:sp>
      <p:sp>
        <p:nvSpPr>
          <p:cNvPr id="30" name="Rectangle 419"/>
          <p:cNvSpPr>
            <a:spLocks noChangeAspect="1" noChangeArrowheads="1"/>
          </p:cNvSpPr>
          <p:nvPr/>
        </p:nvSpPr>
        <p:spPr bwMode="auto">
          <a:xfrm>
            <a:off x="2314575" y="1519238"/>
            <a:ext cx="1277938" cy="280987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2</a:t>
            </a:r>
          </a:p>
        </p:txBody>
      </p:sp>
      <p:sp>
        <p:nvSpPr>
          <p:cNvPr id="31" name="Rectangle 420"/>
          <p:cNvSpPr>
            <a:spLocks noChangeAspect="1" noChangeArrowheads="1"/>
          </p:cNvSpPr>
          <p:nvPr/>
        </p:nvSpPr>
        <p:spPr bwMode="auto">
          <a:xfrm>
            <a:off x="1036638" y="1517650"/>
            <a:ext cx="1277937" cy="280988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1</a:t>
            </a:r>
          </a:p>
        </p:txBody>
      </p:sp>
      <p:sp>
        <p:nvSpPr>
          <p:cNvPr id="32" name="Line 430"/>
          <p:cNvSpPr>
            <a:spLocks noChangeShapeType="1"/>
          </p:cNvSpPr>
          <p:nvPr/>
        </p:nvSpPr>
        <p:spPr bwMode="auto">
          <a:xfrm>
            <a:off x="4841875" y="39671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3" name="Line 431"/>
          <p:cNvSpPr>
            <a:spLocks noChangeShapeType="1"/>
          </p:cNvSpPr>
          <p:nvPr/>
        </p:nvSpPr>
        <p:spPr bwMode="auto">
          <a:xfrm>
            <a:off x="5021263" y="3086100"/>
            <a:ext cx="9525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4" name="Line 432"/>
          <p:cNvSpPr>
            <a:spLocks noChangeShapeType="1"/>
          </p:cNvSpPr>
          <p:nvPr/>
        </p:nvSpPr>
        <p:spPr bwMode="auto">
          <a:xfrm>
            <a:off x="5030788" y="3086100"/>
            <a:ext cx="344487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5" name="Rectangle 435"/>
          <p:cNvSpPr>
            <a:spLocks noChangeArrowheads="1"/>
          </p:cNvSpPr>
          <p:nvPr/>
        </p:nvSpPr>
        <p:spPr bwMode="auto">
          <a:xfrm>
            <a:off x="410210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6" name="Text Box 437"/>
          <p:cNvSpPr txBox="1">
            <a:spLocks noChangeArrowheads="1"/>
          </p:cNvSpPr>
          <p:nvPr/>
        </p:nvSpPr>
        <p:spPr bwMode="auto">
          <a:xfrm>
            <a:off x="3916363" y="2295525"/>
            <a:ext cx="1148087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L3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middle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</a:p>
        </p:txBody>
      </p:sp>
      <p:sp>
        <p:nvSpPr>
          <p:cNvPr id="37" name="Rectangle 438"/>
          <p:cNvSpPr>
            <a:spLocks noChangeArrowheads="1"/>
          </p:cNvSpPr>
          <p:nvPr/>
        </p:nvSpPr>
        <p:spPr bwMode="auto">
          <a:xfrm>
            <a:off x="4105275" y="3852863"/>
            <a:ext cx="758825" cy="228600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L3 PTE</a:t>
            </a:r>
          </a:p>
        </p:txBody>
      </p:sp>
      <p:sp>
        <p:nvSpPr>
          <p:cNvPr id="38" name="Line 439"/>
          <p:cNvSpPr>
            <a:spLocks noChangeShapeType="1"/>
          </p:cNvSpPr>
          <p:nvPr/>
        </p:nvSpPr>
        <p:spPr bwMode="auto">
          <a:xfrm flipH="1">
            <a:off x="3833813" y="1808163"/>
            <a:ext cx="11112" cy="215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9" name="Line 440"/>
          <p:cNvSpPr>
            <a:spLocks noChangeShapeType="1"/>
          </p:cNvSpPr>
          <p:nvPr/>
        </p:nvSpPr>
        <p:spPr bwMode="auto">
          <a:xfrm>
            <a:off x="3844925" y="39735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0" name="Line 444"/>
          <p:cNvSpPr>
            <a:spLocks noChangeShapeType="1"/>
          </p:cNvSpPr>
          <p:nvPr/>
        </p:nvSpPr>
        <p:spPr bwMode="auto">
          <a:xfrm>
            <a:off x="3546475" y="3971925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1" name="Line 445"/>
          <p:cNvSpPr>
            <a:spLocks noChangeShapeType="1"/>
          </p:cNvSpPr>
          <p:nvPr/>
        </p:nvSpPr>
        <p:spPr bwMode="auto">
          <a:xfrm>
            <a:off x="3727450" y="3089275"/>
            <a:ext cx="0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2" name="Rectangle 447"/>
          <p:cNvSpPr>
            <a:spLocks noChangeArrowheads="1"/>
          </p:cNvSpPr>
          <p:nvPr/>
        </p:nvSpPr>
        <p:spPr bwMode="auto">
          <a:xfrm>
            <a:off x="280670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3" name="Text Box 449"/>
          <p:cNvSpPr txBox="1">
            <a:spLocks noChangeArrowheads="1"/>
          </p:cNvSpPr>
          <p:nvPr/>
        </p:nvSpPr>
        <p:spPr bwMode="auto">
          <a:xfrm>
            <a:off x="2654300" y="2295525"/>
            <a:ext cx="1073485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L2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upper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</a:p>
        </p:txBody>
      </p:sp>
      <p:sp>
        <p:nvSpPr>
          <p:cNvPr id="44" name="Rectangle 450"/>
          <p:cNvSpPr>
            <a:spLocks noChangeArrowheads="1"/>
          </p:cNvSpPr>
          <p:nvPr/>
        </p:nvSpPr>
        <p:spPr bwMode="auto">
          <a:xfrm>
            <a:off x="2809875" y="3852863"/>
            <a:ext cx="758825" cy="228600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L2 PTE</a:t>
            </a:r>
          </a:p>
        </p:txBody>
      </p:sp>
      <p:sp>
        <p:nvSpPr>
          <p:cNvPr id="45" name="Line 451"/>
          <p:cNvSpPr>
            <a:spLocks noChangeShapeType="1"/>
          </p:cNvSpPr>
          <p:nvPr/>
        </p:nvSpPr>
        <p:spPr bwMode="auto">
          <a:xfrm>
            <a:off x="2549525" y="1808163"/>
            <a:ext cx="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6" name="Line 452"/>
          <p:cNvSpPr>
            <a:spLocks noChangeShapeType="1"/>
          </p:cNvSpPr>
          <p:nvPr/>
        </p:nvSpPr>
        <p:spPr bwMode="auto">
          <a:xfrm>
            <a:off x="2549525" y="396716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7" name="Line 456"/>
          <p:cNvSpPr>
            <a:spLocks noChangeShapeType="1"/>
          </p:cNvSpPr>
          <p:nvPr/>
        </p:nvSpPr>
        <p:spPr bwMode="auto">
          <a:xfrm>
            <a:off x="2270125" y="39671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8" name="Rectangle 459"/>
          <p:cNvSpPr>
            <a:spLocks noChangeArrowheads="1"/>
          </p:cNvSpPr>
          <p:nvPr/>
        </p:nvSpPr>
        <p:spPr bwMode="auto">
          <a:xfrm>
            <a:off x="153035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9" name="Text Box 461"/>
          <p:cNvSpPr txBox="1">
            <a:spLocks noChangeArrowheads="1"/>
          </p:cNvSpPr>
          <p:nvPr/>
        </p:nvSpPr>
        <p:spPr bwMode="auto">
          <a:xfrm>
            <a:off x="1357313" y="2295525"/>
            <a:ext cx="1105044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L1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global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  <a:endParaRPr lang="en-US" sz="14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0" name="Rectangle 462"/>
          <p:cNvSpPr>
            <a:spLocks noChangeArrowheads="1"/>
          </p:cNvSpPr>
          <p:nvPr/>
        </p:nvSpPr>
        <p:spPr bwMode="auto">
          <a:xfrm>
            <a:off x="1533525" y="3852863"/>
            <a:ext cx="758825" cy="2286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L1 PTE</a:t>
            </a:r>
          </a:p>
        </p:txBody>
      </p:sp>
      <p:sp>
        <p:nvSpPr>
          <p:cNvPr id="51" name="Line 463"/>
          <p:cNvSpPr>
            <a:spLocks noChangeShapeType="1"/>
          </p:cNvSpPr>
          <p:nvPr/>
        </p:nvSpPr>
        <p:spPr bwMode="auto">
          <a:xfrm flipH="1">
            <a:off x="1260475" y="1808163"/>
            <a:ext cx="1270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2" name="Line 464"/>
          <p:cNvSpPr>
            <a:spLocks noChangeShapeType="1"/>
          </p:cNvSpPr>
          <p:nvPr/>
        </p:nvSpPr>
        <p:spPr bwMode="auto">
          <a:xfrm>
            <a:off x="1273175" y="39608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3" name="Text Box 465"/>
          <p:cNvSpPr txBox="1">
            <a:spLocks noChangeAspect="1" noChangeArrowheads="1"/>
          </p:cNvSpPr>
          <p:nvPr/>
        </p:nvSpPr>
        <p:spPr bwMode="auto">
          <a:xfrm>
            <a:off x="41591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4" name="Text Box 466"/>
          <p:cNvSpPr txBox="1">
            <a:spLocks noChangeAspect="1" noChangeArrowheads="1"/>
          </p:cNvSpPr>
          <p:nvPr/>
        </p:nvSpPr>
        <p:spPr bwMode="auto">
          <a:xfrm>
            <a:off x="15683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5" name="Line 467"/>
          <p:cNvSpPr>
            <a:spLocks noChangeShapeType="1"/>
          </p:cNvSpPr>
          <p:nvPr/>
        </p:nvSpPr>
        <p:spPr bwMode="auto">
          <a:xfrm flipV="1">
            <a:off x="695325" y="3106738"/>
            <a:ext cx="822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6" name="Text Box 471"/>
          <p:cNvSpPr txBox="1">
            <a:spLocks noChangeAspect="1" noChangeArrowheads="1"/>
          </p:cNvSpPr>
          <p:nvPr/>
        </p:nvSpPr>
        <p:spPr bwMode="auto">
          <a:xfrm>
            <a:off x="936326" y="2895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57" name="Text Box 473"/>
          <p:cNvSpPr txBox="1">
            <a:spLocks noChangeArrowheads="1"/>
          </p:cNvSpPr>
          <p:nvPr/>
        </p:nvSpPr>
        <p:spPr bwMode="auto">
          <a:xfrm>
            <a:off x="987425" y="2997200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58" name="Line 457"/>
          <p:cNvSpPr>
            <a:spLocks noChangeShapeType="1"/>
          </p:cNvSpPr>
          <p:nvPr/>
        </p:nvSpPr>
        <p:spPr bwMode="auto">
          <a:xfrm>
            <a:off x="2449513" y="3089275"/>
            <a:ext cx="0" cy="877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9" name="Line 458"/>
          <p:cNvSpPr>
            <a:spLocks noChangeShapeType="1"/>
          </p:cNvSpPr>
          <p:nvPr/>
        </p:nvSpPr>
        <p:spPr bwMode="auto">
          <a:xfrm>
            <a:off x="2459038" y="3090863"/>
            <a:ext cx="3444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0" name="Text Box 476"/>
          <p:cNvSpPr txBox="1">
            <a:spLocks noChangeAspect="1" noChangeArrowheads="1"/>
          </p:cNvSpPr>
          <p:nvPr/>
        </p:nvSpPr>
        <p:spPr bwMode="auto">
          <a:xfrm>
            <a:off x="2466676" y="285908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1" name="Text Box 477"/>
          <p:cNvSpPr txBox="1">
            <a:spLocks noChangeArrowheads="1"/>
          </p:cNvSpPr>
          <p:nvPr/>
        </p:nvSpPr>
        <p:spPr bwMode="auto">
          <a:xfrm>
            <a:off x="2525713" y="2960688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2" name="Line 446"/>
          <p:cNvSpPr>
            <a:spLocks noChangeShapeType="1"/>
          </p:cNvSpPr>
          <p:nvPr/>
        </p:nvSpPr>
        <p:spPr bwMode="auto">
          <a:xfrm>
            <a:off x="3725863" y="3089275"/>
            <a:ext cx="392112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3" name="Text Box 479"/>
          <p:cNvSpPr txBox="1">
            <a:spLocks noChangeAspect="1" noChangeArrowheads="1"/>
          </p:cNvSpPr>
          <p:nvPr/>
        </p:nvSpPr>
        <p:spPr bwMode="auto">
          <a:xfrm>
            <a:off x="3787476" y="287813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4" name="Text Box 480"/>
          <p:cNvSpPr txBox="1">
            <a:spLocks noChangeArrowheads="1"/>
          </p:cNvSpPr>
          <p:nvPr/>
        </p:nvSpPr>
        <p:spPr bwMode="auto">
          <a:xfrm>
            <a:off x="3833813" y="2979738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5" name="Text Box 482"/>
          <p:cNvSpPr txBox="1">
            <a:spLocks noChangeAspect="1" noChangeArrowheads="1"/>
          </p:cNvSpPr>
          <p:nvPr/>
        </p:nvSpPr>
        <p:spPr bwMode="auto">
          <a:xfrm>
            <a:off x="5062239" y="28543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6" name="Text Box 483"/>
          <p:cNvSpPr txBox="1">
            <a:spLocks noChangeArrowheads="1"/>
          </p:cNvSpPr>
          <p:nvPr/>
        </p:nvSpPr>
        <p:spPr bwMode="auto">
          <a:xfrm>
            <a:off x="5121275" y="2955925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7" name="Text Box 485"/>
          <p:cNvSpPr txBox="1">
            <a:spLocks noChangeAspect="1" noChangeArrowheads="1"/>
          </p:cNvSpPr>
          <p:nvPr/>
        </p:nvSpPr>
        <p:spPr bwMode="auto">
          <a:xfrm>
            <a:off x="5208289" y="55594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8" name="Text Box 486"/>
          <p:cNvSpPr txBox="1">
            <a:spLocks noChangeArrowheads="1"/>
          </p:cNvSpPr>
          <p:nvPr/>
        </p:nvSpPr>
        <p:spPr bwMode="auto">
          <a:xfrm>
            <a:off x="5267325" y="5648325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9" name="Text Box 488"/>
          <p:cNvSpPr txBox="1">
            <a:spLocks noChangeAspect="1" noChangeArrowheads="1"/>
          </p:cNvSpPr>
          <p:nvPr/>
        </p:nvSpPr>
        <p:spPr bwMode="auto">
          <a:xfrm>
            <a:off x="7587951" y="36671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70" name="Text Box 489"/>
          <p:cNvSpPr txBox="1">
            <a:spLocks noChangeArrowheads="1"/>
          </p:cNvSpPr>
          <p:nvPr/>
        </p:nvSpPr>
        <p:spPr bwMode="auto">
          <a:xfrm>
            <a:off x="7527925" y="3656013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79" name="Text Box 505"/>
          <p:cNvSpPr txBox="1">
            <a:spLocks noChangeArrowheads="1"/>
          </p:cNvSpPr>
          <p:nvPr/>
        </p:nvSpPr>
        <p:spPr bwMode="auto">
          <a:xfrm>
            <a:off x="1419225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512 GB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0" name="Text Box 507"/>
          <p:cNvSpPr txBox="1">
            <a:spLocks noChangeArrowheads="1"/>
          </p:cNvSpPr>
          <p:nvPr/>
        </p:nvSpPr>
        <p:spPr bwMode="auto">
          <a:xfrm>
            <a:off x="2649538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1 GB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1" name="Text Box 508"/>
          <p:cNvSpPr txBox="1">
            <a:spLocks noChangeArrowheads="1"/>
          </p:cNvSpPr>
          <p:nvPr/>
        </p:nvSpPr>
        <p:spPr bwMode="auto">
          <a:xfrm>
            <a:off x="3998913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2 MB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2" name="Text Box 509"/>
          <p:cNvSpPr txBox="1">
            <a:spLocks noChangeArrowheads="1"/>
          </p:cNvSpPr>
          <p:nvPr/>
        </p:nvSpPr>
        <p:spPr bwMode="auto">
          <a:xfrm>
            <a:off x="5221288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4 KB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7924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Cute Trick for Speeding </a:t>
            </a:r>
            <a:r>
              <a:rPr lang="en-GB" dirty="0"/>
              <a:t>Up L1 Access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4289425"/>
            <a:ext cx="8548687" cy="2339975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Observation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Bits that determine CI identical in virtual and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index into cache while address translation taking place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Generally we hit in TLB, so PPN bits (CT bits) available next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“Virtually indexed, physically tagged”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Cache carefully sized to make this possible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6200" y="1958930"/>
            <a:ext cx="2500313" cy="898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Physical</a:t>
            </a: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address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PA)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874735" y="1980406"/>
            <a:ext cx="1066800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CT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246335" y="1980406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CO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181123" y="1751806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36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271735" y="1751806"/>
            <a:ext cx="273480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6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3941535" y="1980406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CI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941535" y="1751806"/>
            <a:ext cx="273480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6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1503135" y="3422868"/>
            <a:ext cx="1073378" cy="898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Virtual</a:t>
            </a:r>
            <a:r>
              <a:rPr lang="en-GB" sz="1600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address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VA)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874735" y="3885406"/>
            <a:ext cx="1066800" cy="3048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VPN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3941535" y="3885406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VPO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177948" y="4266406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36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938360" y="4266406"/>
            <a:ext cx="609600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3941535" y="2590006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PPO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2874735" y="2590006"/>
            <a:ext cx="1066800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PPN</a:t>
            </a:r>
          </a:p>
        </p:txBody>
      </p:sp>
      <p:sp>
        <p:nvSpPr>
          <p:cNvPr id="26641" name="AutoShape 17"/>
          <p:cNvSpPr>
            <a:spLocks/>
          </p:cNvSpPr>
          <p:nvPr/>
        </p:nvSpPr>
        <p:spPr bwMode="auto">
          <a:xfrm>
            <a:off x="2569935" y="1980406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V="1">
            <a:off x="3484335" y="3655218"/>
            <a:ext cx="1588" cy="231775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2798535" y="3123406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80">
            <a:noFill/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</a:t>
            </a:r>
            <a:r>
              <a:rPr lang="en-GB" sz="1600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ess</a:t>
            </a:r>
            <a:endParaRPr lang="en-GB" sz="16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Translation</a:t>
            </a:r>
            <a:endParaRPr lang="en-GB" sz="16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V="1">
            <a:off x="3484335" y="2893218"/>
            <a:ext cx="1588" cy="274320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V="1">
            <a:off x="4246335" y="2893219"/>
            <a:ext cx="1588" cy="993775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243160" y="3093244"/>
            <a:ext cx="733918" cy="537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No</a:t>
            </a:r>
          </a:p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Change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5236935" y="2590006"/>
            <a:ext cx="2667000" cy="1143000"/>
          </a:xfrm>
          <a:prstGeom prst="rect">
            <a:avLst/>
          </a:prstGeom>
          <a:solidFill>
            <a:srgbClr val="F6F5BD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 flipV="1">
            <a:off x="4551135" y="3047205"/>
            <a:ext cx="934753" cy="992187"/>
          </a:xfrm>
          <a:prstGeom prst="line">
            <a:avLst/>
          </a:prstGeom>
          <a:noFill/>
          <a:ln w="19080">
            <a:solidFill>
              <a:srgbClr val="000066"/>
            </a:solidFill>
            <a:prstDash val="sysDot"/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4835582" y="3606377"/>
            <a:ext cx="325153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CI</a:t>
            </a:r>
          </a:p>
        </p:txBody>
      </p:sp>
      <p:sp>
        <p:nvSpPr>
          <p:cNvPr id="26658" name="Freeform 34"/>
          <p:cNvSpPr>
            <a:spLocks/>
          </p:cNvSpPr>
          <p:nvPr/>
        </p:nvSpPr>
        <p:spPr bwMode="auto">
          <a:xfrm>
            <a:off x="3636734" y="1523206"/>
            <a:ext cx="1600201" cy="6096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92" y="0"/>
              </a:cxn>
              <a:cxn ang="0">
                <a:pos x="1200" y="0"/>
              </a:cxn>
            </a:cxnLst>
            <a:rect l="0" t="0" r="r" b="b"/>
            <a:pathLst>
              <a:path w="1200" h="240">
                <a:moveTo>
                  <a:pt x="0" y="240"/>
                </a:moveTo>
                <a:lnTo>
                  <a:pt x="192" y="0"/>
                </a:lnTo>
                <a:lnTo>
                  <a:pt x="1200" y="0"/>
                </a:lnTo>
              </a:path>
            </a:pathLst>
          </a:custGeom>
          <a:noFill/>
          <a:ln w="19080">
            <a:solidFill>
              <a:srgbClr val="000066"/>
            </a:solidFill>
            <a:prstDash val="sysDot"/>
            <a:round/>
            <a:headEnd type="oval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75135" y="382087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L1 Cache</a:t>
            </a: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4388558" y="1244177"/>
            <a:ext cx="367281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CT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4858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770335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0192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303735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573041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8574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7106441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3908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 flipV="1">
            <a:off x="59211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30"/>
          <p:cNvSpPr>
            <a:spLocks noChangeShapeType="1"/>
          </p:cNvSpPr>
          <p:nvPr/>
        </p:nvSpPr>
        <p:spPr bwMode="auto">
          <a:xfrm flipV="1">
            <a:off x="61497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30"/>
          <p:cNvSpPr>
            <a:spLocks noChangeShapeType="1"/>
          </p:cNvSpPr>
          <p:nvPr/>
        </p:nvSpPr>
        <p:spPr bwMode="auto">
          <a:xfrm flipV="1">
            <a:off x="64545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30"/>
          <p:cNvSpPr>
            <a:spLocks noChangeShapeType="1"/>
          </p:cNvSpPr>
          <p:nvPr/>
        </p:nvSpPr>
        <p:spPr bwMode="auto">
          <a:xfrm flipV="1">
            <a:off x="5616347" y="1677194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30"/>
          <p:cNvSpPr>
            <a:spLocks noChangeShapeType="1"/>
          </p:cNvSpPr>
          <p:nvPr/>
        </p:nvSpPr>
        <p:spPr bwMode="auto">
          <a:xfrm flipV="1">
            <a:off x="7522935" y="1677194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30"/>
          <p:cNvSpPr>
            <a:spLocks noChangeShapeType="1"/>
          </p:cNvSpPr>
          <p:nvPr/>
        </p:nvSpPr>
        <p:spPr bwMode="auto">
          <a:xfrm flipV="1">
            <a:off x="66847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30"/>
          <p:cNvSpPr>
            <a:spLocks noChangeShapeType="1"/>
          </p:cNvSpPr>
          <p:nvPr/>
        </p:nvSpPr>
        <p:spPr bwMode="auto">
          <a:xfrm flipV="1">
            <a:off x="69895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30"/>
          <p:cNvSpPr>
            <a:spLocks noChangeShapeType="1"/>
          </p:cNvSpPr>
          <p:nvPr/>
        </p:nvSpPr>
        <p:spPr bwMode="auto">
          <a:xfrm flipV="1">
            <a:off x="72181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AutoShape 19"/>
          <p:cNvSpPr>
            <a:spLocks noChangeArrowheads="1"/>
          </p:cNvSpPr>
          <p:nvPr/>
        </p:nvSpPr>
        <p:spPr bwMode="auto">
          <a:xfrm>
            <a:off x="5236935" y="1244178"/>
            <a:ext cx="2667000" cy="432222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80">
            <a:noFill/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Tag Check</a:t>
            </a:r>
            <a:endParaRPr lang="en-GB" sz="16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of a Linux Process</a:t>
            </a:r>
            <a:endParaRPr lang="en-US" dirty="0"/>
          </a:p>
        </p:txBody>
      </p:sp>
      <p:sp>
        <p:nvSpPr>
          <p:cNvPr id="4" name="Rectangle 379"/>
          <p:cNvSpPr>
            <a:spLocks noChangeAspect="1" noChangeArrowheads="1"/>
          </p:cNvSpPr>
          <p:nvPr/>
        </p:nvSpPr>
        <p:spPr bwMode="auto">
          <a:xfrm>
            <a:off x="3482975" y="2976563"/>
            <a:ext cx="2174875" cy="523875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Kernel code and data</a:t>
            </a:r>
          </a:p>
        </p:txBody>
      </p:sp>
      <p:sp>
        <p:nvSpPr>
          <p:cNvPr id="5" name="Rectangle 380"/>
          <p:cNvSpPr>
            <a:spLocks noChangeAspect="1" noChangeArrowheads="1"/>
          </p:cNvSpPr>
          <p:nvPr/>
        </p:nvSpPr>
        <p:spPr bwMode="auto">
          <a:xfrm>
            <a:off x="3482975" y="4325938"/>
            <a:ext cx="2174875" cy="4556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Memory mapped region </a:t>
            </a:r>
          </a:p>
          <a:p>
            <a:r>
              <a:rPr lang="en-US" sz="1600" dirty="0">
                <a:latin typeface="+mn-lt"/>
              </a:rPr>
              <a:t>for shared libraries</a:t>
            </a:r>
          </a:p>
        </p:txBody>
      </p:sp>
      <p:sp>
        <p:nvSpPr>
          <p:cNvPr id="6" name="Rectangle 381"/>
          <p:cNvSpPr>
            <a:spLocks noChangeAspect="1" noChangeArrowheads="1"/>
          </p:cNvSpPr>
          <p:nvPr/>
        </p:nvSpPr>
        <p:spPr bwMode="auto">
          <a:xfrm>
            <a:off x="3482975" y="4778375"/>
            <a:ext cx="2174875" cy="4921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7" name="Rectangle 382"/>
          <p:cNvSpPr>
            <a:spLocks noChangeAspect="1" noChangeArrowheads="1"/>
          </p:cNvSpPr>
          <p:nvPr/>
        </p:nvSpPr>
        <p:spPr bwMode="auto">
          <a:xfrm>
            <a:off x="3482975" y="5273675"/>
            <a:ext cx="2174875" cy="454025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Runtime heap</a:t>
            </a:r>
            <a:r>
              <a:rPr lang="en-US" sz="1600" dirty="0" smtClean="0">
                <a:latin typeface="+mn-lt"/>
              </a:rPr>
              <a:t> (</a:t>
            </a:r>
            <a:r>
              <a:rPr lang="en-US" sz="1600" dirty="0" err="1" smtClean="0">
                <a:latin typeface="+mn-lt"/>
              </a:rPr>
              <a:t>malloc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8" name="Rectangle 383"/>
          <p:cNvSpPr>
            <a:spLocks noChangeAspect="1" noChangeArrowheads="1"/>
          </p:cNvSpPr>
          <p:nvPr/>
        </p:nvSpPr>
        <p:spPr bwMode="auto">
          <a:xfrm>
            <a:off x="3482975" y="3708400"/>
            <a:ext cx="2174875" cy="6159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9" name="Rectangle 384"/>
          <p:cNvSpPr>
            <a:spLocks noChangeAspect="1" noChangeArrowheads="1"/>
          </p:cNvSpPr>
          <p:nvPr/>
        </p:nvSpPr>
        <p:spPr bwMode="auto">
          <a:xfrm>
            <a:off x="3482975" y="6235700"/>
            <a:ext cx="2174875" cy="269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Program text (.text)</a:t>
            </a:r>
          </a:p>
        </p:txBody>
      </p:sp>
      <p:sp>
        <p:nvSpPr>
          <p:cNvPr id="10" name="Rectangle 385"/>
          <p:cNvSpPr>
            <a:spLocks noChangeAspect="1" noChangeArrowheads="1"/>
          </p:cNvSpPr>
          <p:nvPr/>
        </p:nvSpPr>
        <p:spPr bwMode="auto">
          <a:xfrm>
            <a:off x="3482975" y="5976938"/>
            <a:ext cx="2174875" cy="2698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Initialized data (.data)</a:t>
            </a:r>
          </a:p>
        </p:txBody>
      </p:sp>
      <p:sp>
        <p:nvSpPr>
          <p:cNvPr id="11" name="Rectangle 386"/>
          <p:cNvSpPr>
            <a:spLocks noChangeAspect="1" noChangeArrowheads="1"/>
          </p:cNvSpPr>
          <p:nvPr/>
        </p:nvSpPr>
        <p:spPr bwMode="auto">
          <a:xfrm>
            <a:off x="3482975" y="5718175"/>
            <a:ext cx="2174875" cy="26828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Uninitialized data (.</a:t>
            </a:r>
            <a:r>
              <a:rPr lang="en-US" sz="1600" dirty="0" err="1">
                <a:latin typeface="+mn-lt"/>
              </a:rPr>
              <a:t>bss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12" name="Line 387"/>
          <p:cNvSpPr>
            <a:spLocks noChangeAspect="1" noChangeShapeType="1"/>
          </p:cNvSpPr>
          <p:nvPr/>
        </p:nvSpPr>
        <p:spPr bwMode="auto">
          <a:xfrm flipV="1">
            <a:off x="4508500" y="5026025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388"/>
          <p:cNvSpPr>
            <a:spLocks noChangeAspect="1" noChangeArrowheads="1"/>
          </p:cNvSpPr>
          <p:nvPr/>
        </p:nvSpPr>
        <p:spPr bwMode="auto">
          <a:xfrm>
            <a:off x="3482975" y="3479800"/>
            <a:ext cx="2174875" cy="32488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User stack</a:t>
            </a:r>
          </a:p>
        </p:txBody>
      </p:sp>
      <p:sp>
        <p:nvSpPr>
          <p:cNvPr id="15" name="Line 390"/>
          <p:cNvSpPr>
            <a:spLocks noChangeAspect="1" noChangeShapeType="1"/>
          </p:cNvSpPr>
          <p:nvPr/>
        </p:nvSpPr>
        <p:spPr bwMode="auto">
          <a:xfrm>
            <a:off x="4529137" y="3805237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6" name="Rectangle 391"/>
          <p:cNvSpPr>
            <a:spLocks noChangeAspect="1" noChangeArrowheads="1"/>
          </p:cNvSpPr>
          <p:nvPr/>
        </p:nvSpPr>
        <p:spPr bwMode="auto">
          <a:xfrm>
            <a:off x="3482975" y="6494463"/>
            <a:ext cx="2174875" cy="2698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7" name="Text Box 392"/>
          <p:cNvSpPr txBox="1">
            <a:spLocks noChangeAspect="1" noChangeArrowheads="1"/>
          </p:cNvSpPr>
          <p:nvPr/>
        </p:nvSpPr>
        <p:spPr bwMode="auto">
          <a:xfrm>
            <a:off x="3276600" y="6659563"/>
            <a:ext cx="268287" cy="274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atin typeface="+mn-lt"/>
              </a:rPr>
              <a:t>0</a:t>
            </a:r>
          </a:p>
        </p:txBody>
      </p:sp>
      <p:sp>
        <p:nvSpPr>
          <p:cNvPr id="18" name="Text Box 393"/>
          <p:cNvSpPr txBox="1">
            <a:spLocks noChangeAspect="1" noChangeArrowheads="1"/>
          </p:cNvSpPr>
          <p:nvPr/>
        </p:nvSpPr>
        <p:spPr bwMode="auto">
          <a:xfrm>
            <a:off x="2514600" y="3593068"/>
            <a:ext cx="7311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%</a:t>
            </a:r>
            <a:r>
              <a:rPr lang="en-US" sz="1800" dirty="0" err="1">
                <a:latin typeface="Courier New"/>
                <a:cs typeface="Courier New"/>
              </a:rPr>
              <a:t>esp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9" name="Line 394"/>
          <p:cNvSpPr>
            <a:spLocks noChangeAspect="1" noChangeShapeType="1"/>
          </p:cNvSpPr>
          <p:nvPr/>
        </p:nvSpPr>
        <p:spPr bwMode="auto">
          <a:xfrm>
            <a:off x="3224212" y="3808412"/>
            <a:ext cx="2587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0" name="Text Box 395"/>
          <p:cNvSpPr txBox="1">
            <a:spLocks noChangeAspect="1" noChangeArrowheads="1"/>
          </p:cNvSpPr>
          <p:nvPr/>
        </p:nvSpPr>
        <p:spPr bwMode="auto">
          <a:xfrm>
            <a:off x="5995987" y="4732814"/>
            <a:ext cx="103857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Process</a:t>
            </a:r>
          </a:p>
          <a:p>
            <a:pPr algn="l"/>
            <a:r>
              <a:rPr lang="en-US" sz="1800" i="1" dirty="0">
                <a:latin typeface="+mn-lt"/>
              </a:rPr>
              <a:t>virtual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21" name="Text Box 397"/>
          <p:cNvSpPr txBox="1">
            <a:spLocks noChangeAspect="1" noChangeArrowheads="1"/>
          </p:cNvSpPr>
          <p:nvPr/>
        </p:nvSpPr>
        <p:spPr bwMode="auto">
          <a:xfrm>
            <a:off x="2667000" y="5035550"/>
            <a:ext cx="6002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brk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" name="Line 398"/>
          <p:cNvSpPr>
            <a:spLocks noChangeAspect="1" noChangeShapeType="1"/>
          </p:cNvSpPr>
          <p:nvPr/>
        </p:nvSpPr>
        <p:spPr bwMode="auto">
          <a:xfrm>
            <a:off x="3209925" y="526256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Rectangle 400"/>
          <p:cNvSpPr>
            <a:spLocks noChangeAspect="1" noChangeArrowheads="1"/>
          </p:cNvSpPr>
          <p:nvPr/>
        </p:nvSpPr>
        <p:spPr bwMode="auto">
          <a:xfrm>
            <a:off x="3482975" y="2580214"/>
            <a:ext cx="2174875" cy="399524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Physical memory</a:t>
            </a:r>
          </a:p>
        </p:txBody>
      </p:sp>
      <p:sp>
        <p:nvSpPr>
          <p:cNvPr id="24" name="AutoShape 401"/>
          <p:cNvSpPr>
            <a:spLocks/>
          </p:cNvSpPr>
          <p:nvPr/>
        </p:nvSpPr>
        <p:spPr bwMode="auto">
          <a:xfrm flipH="1">
            <a:off x="3240086" y="2580213"/>
            <a:ext cx="150813" cy="878949"/>
          </a:xfrm>
          <a:prstGeom prst="rightBrace">
            <a:avLst>
              <a:gd name="adj1" fmla="val 5543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5" name="Text Box 402"/>
          <p:cNvSpPr txBox="1">
            <a:spLocks noChangeArrowheads="1"/>
          </p:cNvSpPr>
          <p:nvPr/>
        </p:nvSpPr>
        <p:spPr bwMode="auto">
          <a:xfrm>
            <a:off x="1676400" y="2705100"/>
            <a:ext cx="1589087" cy="59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Identical  for each process</a:t>
            </a:r>
          </a:p>
        </p:txBody>
      </p:sp>
      <p:sp>
        <p:nvSpPr>
          <p:cNvPr id="26" name="Rectangle 403"/>
          <p:cNvSpPr>
            <a:spLocks noChangeAspect="1" noChangeArrowheads="1"/>
          </p:cNvSpPr>
          <p:nvPr/>
        </p:nvSpPr>
        <p:spPr bwMode="auto">
          <a:xfrm>
            <a:off x="3481387" y="1256775"/>
            <a:ext cx="2171700" cy="1323439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Process-specific </a:t>
            </a:r>
            <a:r>
              <a:rPr lang="en-US" sz="1600" dirty="0" smtClean="0">
                <a:latin typeface="+mn-lt"/>
              </a:rPr>
              <a:t>data</a:t>
            </a:r>
          </a:p>
          <a:p>
            <a:pPr algn="ctr"/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structs</a:t>
            </a:r>
            <a:r>
              <a:rPr lang="en-US" sz="1600" dirty="0" smtClean="0">
                <a:latin typeface="+mn-lt"/>
              </a:rPr>
              <a:t>  (</a:t>
            </a:r>
            <a:r>
              <a:rPr lang="en-US" sz="1600" dirty="0" err="1" smtClean="0">
                <a:latin typeface="+mn-lt"/>
              </a:rPr>
              <a:t>ptables</a:t>
            </a:r>
            <a:r>
              <a:rPr lang="en-US" sz="1600" dirty="0" smtClean="0">
                <a:latin typeface="+mn-lt"/>
              </a:rPr>
              <a:t>,</a:t>
            </a:r>
            <a:endParaRPr lang="en-US" sz="1600" dirty="0">
              <a:latin typeface="+mn-lt"/>
            </a:endParaRPr>
          </a:p>
          <a:p>
            <a:pPr algn="ctr"/>
            <a:r>
              <a:rPr lang="en-US" sz="1600" dirty="0">
                <a:latin typeface="+mn-lt"/>
              </a:rPr>
              <a:t>task and mm </a:t>
            </a:r>
            <a:r>
              <a:rPr lang="en-US" sz="1600" dirty="0" err="1">
                <a:latin typeface="+mn-lt"/>
              </a:rPr>
              <a:t>structs</a:t>
            </a:r>
            <a:r>
              <a:rPr lang="en-US" sz="1600" dirty="0" smtClean="0">
                <a:latin typeface="+mn-lt"/>
              </a:rPr>
              <a:t>, kernel stack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27" name="Text Box 405"/>
          <p:cNvSpPr txBox="1">
            <a:spLocks noChangeAspect="1" noChangeArrowheads="1"/>
          </p:cNvSpPr>
          <p:nvPr/>
        </p:nvSpPr>
        <p:spPr bwMode="auto">
          <a:xfrm>
            <a:off x="6034087" y="1987550"/>
            <a:ext cx="103857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Kernel</a:t>
            </a:r>
          </a:p>
          <a:p>
            <a:pPr algn="l"/>
            <a:r>
              <a:rPr lang="en-US" sz="1800" i="1" dirty="0">
                <a:latin typeface="+mn-lt"/>
              </a:rPr>
              <a:t>virtual 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28" name="AutoShape 421"/>
          <p:cNvSpPr>
            <a:spLocks/>
          </p:cNvSpPr>
          <p:nvPr/>
        </p:nvSpPr>
        <p:spPr bwMode="auto">
          <a:xfrm>
            <a:off x="5754687" y="3484563"/>
            <a:ext cx="190500" cy="3289300"/>
          </a:xfrm>
          <a:prstGeom prst="rightBrace">
            <a:avLst>
              <a:gd name="adj1" fmla="val 143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" name="AutoShape 422"/>
          <p:cNvSpPr>
            <a:spLocks/>
          </p:cNvSpPr>
          <p:nvPr/>
        </p:nvSpPr>
        <p:spPr bwMode="auto">
          <a:xfrm>
            <a:off x="5741987" y="1389063"/>
            <a:ext cx="215900" cy="2032000"/>
          </a:xfrm>
          <a:prstGeom prst="rightBrace">
            <a:avLst>
              <a:gd name="adj1" fmla="val 7843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0" name="Text Box 424"/>
          <p:cNvSpPr txBox="1">
            <a:spLocks noChangeArrowheads="1"/>
          </p:cNvSpPr>
          <p:nvPr/>
        </p:nvSpPr>
        <p:spPr bwMode="auto">
          <a:xfrm>
            <a:off x="1371600" y="6188267"/>
            <a:ext cx="1798831" cy="54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Courier New"/>
                <a:cs typeface="Courier New"/>
              </a:rPr>
              <a:t>0x08048000 (32)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Courier New"/>
                <a:cs typeface="Courier New"/>
              </a:rPr>
              <a:t>0x00400000 (64)</a:t>
            </a:r>
          </a:p>
        </p:txBody>
      </p:sp>
      <p:sp>
        <p:nvSpPr>
          <p:cNvPr id="31" name="AutoShape 425"/>
          <p:cNvSpPr>
            <a:spLocks/>
          </p:cNvSpPr>
          <p:nvPr/>
        </p:nvSpPr>
        <p:spPr bwMode="auto">
          <a:xfrm flipH="1">
            <a:off x="3214687" y="1280228"/>
            <a:ext cx="176212" cy="1162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2" name="Text Box 426"/>
          <p:cNvSpPr txBox="1">
            <a:spLocks noChangeArrowheads="1"/>
          </p:cNvSpPr>
          <p:nvPr/>
        </p:nvSpPr>
        <p:spPr bwMode="auto">
          <a:xfrm>
            <a:off x="1676400" y="1757363"/>
            <a:ext cx="1576387" cy="59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Different for</a:t>
            </a:r>
            <a:r>
              <a:rPr lang="en-US" sz="1800" i="1" dirty="0" smtClean="0">
                <a:solidFill>
                  <a:schemeClr val="tx2"/>
                </a:solidFill>
                <a:latin typeface="+mn-lt"/>
              </a:rPr>
              <a:t> each 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process</a:t>
            </a:r>
          </a:p>
        </p:txBody>
      </p:sp>
      <p:sp>
        <p:nvSpPr>
          <p:cNvPr id="33" name="Line 427"/>
          <p:cNvSpPr>
            <a:spLocks noChangeShapeType="1"/>
          </p:cNvSpPr>
          <p:nvPr/>
        </p:nvSpPr>
        <p:spPr bwMode="auto">
          <a:xfrm>
            <a:off x="3468687" y="3473450"/>
            <a:ext cx="218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4" name="Line 428"/>
          <p:cNvSpPr>
            <a:spLocks noChangeAspect="1" noChangeShapeType="1"/>
          </p:cNvSpPr>
          <p:nvPr/>
        </p:nvSpPr>
        <p:spPr bwMode="auto">
          <a:xfrm>
            <a:off x="3222625" y="648176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memory system example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Case study: Core i7/Linux memory system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Memory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4015647" y="4648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015647" y="2819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6106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Linux Organizes VM as Collection of “Areas” 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79357" y="1443038"/>
            <a:ext cx="1536922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task_struct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105885" y="1600200"/>
            <a:ext cx="1290661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mm_struct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186847" y="2006600"/>
            <a:ext cx="1066800" cy="1574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186847" y="198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pgd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62847" y="1778000"/>
            <a:ext cx="762000" cy="1803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62847" y="1981200"/>
            <a:ext cx="7620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mm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2186847" y="243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mmap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3707672" y="1295400"/>
            <a:ext cx="1906314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vm_area_struct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015647" y="17018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4015647" y="1676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015647" y="2133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4015647" y="1905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4015647" y="35306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4015647" y="3505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4015647" y="3962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4015647" y="3733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4015647" y="53594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4015647" y="5334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4015647" y="579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4015647" y="624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4015647" y="5562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5920647" y="1524000"/>
            <a:ext cx="1981200" cy="480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5791200" y="1143000"/>
            <a:ext cx="2285625" cy="3387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rocess </a:t>
            </a:r>
            <a:r>
              <a:rPr lang="en-GB" sz="1600" b="1" dirty="0">
                <a:latin typeface="Calibri" pitchFamily="34" charset="0"/>
              </a:rPr>
              <a:t>virtual </a:t>
            </a:r>
            <a:r>
              <a:rPr lang="en-GB" sz="1800" b="1" dirty="0">
                <a:latin typeface="Calibri" pitchFamily="34" charset="0"/>
              </a:rPr>
              <a:t>memory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5920647" y="45720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</a:t>
            </a:r>
            <a:r>
              <a:rPr lang="en-GB" sz="1600" b="1" dirty="0" smtClean="0">
                <a:latin typeface="Calibri" pitchFamily="34" charset="0"/>
              </a:rPr>
              <a:t>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5920647" y="3810000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</a:t>
            </a:r>
            <a:r>
              <a:rPr lang="en-GB" sz="1600" b="1" dirty="0" smtClean="0">
                <a:latin typeface="Calibri" pitchFamily="34" charset="0"/>
              </a:rPr>
              <a:t>ata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5920647" y="2514600"/>
            <a:ext cx="1981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hared </a:t>
            </a:r>
            <a:r>
              <a:rPr lang="en-GB" sz="1600" b="1" dirty="0">
                <a:latin typeface="Calibri" pitchFamily="34" charset="0"/>
              </a:rPr>
              <a:t>libraries</a:t>
            </a:r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>
            <a:off x="5082447" y="1828800"/>
            <a:ext cx="838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5082447" y="2057400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5082447" y="3657600"/>
            <a:ext cx="8382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>
            <a:off x="5082447" y="3810000"/>
            <a:ext cx="838200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 flipV="1">
            <a:off x="5082447" y="4572000"/>
            <a:ext cx="838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>
            <a:off x="5082447" y="5715000"/>
            <a:ext cx="838200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6" name="Line 40"/>
          <p:cNvSpPr>
            <a:spLocks noChangeShapeType="1"/>
          </p:cNvSpPr>
          <p:nvPr/>
        </p:nvSpPr>
        <p:spPr bwMode="auto">
          <a:xfrm flipH="1">
            <a:off x="3785460" y="29718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7" name="Line 41"/>
          <p:cNvSpPr>
            <a:spLocks noChangeShapeType="1"/>
          </p:cNvSpPr>
          <p:nvPr/>
        </p:nvSpPr>
        <p:spPr bwMode="auto">
          <a:xfrm>
            <a:off x="3787047" y="2971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8" name="Line 42"/>
          <p:cNvSpPr>
            <a:spLocks noChangeShapeType="1"/>
          </p:cNvSpPr>
          <p:nvPr/>
        </p:nvSpPr>
        <p:spPr bwMode="auto">
          <a:xfrm>
            <a:off x="3787047" y="35052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9" name="Line 43"/>
          <p:cNvSpPr>
            <a:spLocks noChangeShapeType="1"/>
          </p:cNvSpPr>
          <p:nvPr/>
        </p:nvSpPr>
        <p:spPr bwMode="auto">
          <a:xfrm flipH="1">
            <a:off x="3785460" y="47244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0" name="Line 44"/>
          <p:cNvSpPr>
            <a:spLocks noChangeShapeType="1"/>
          </p:cNvSpPr>
          <p:nvPr/>
        </p:nvSpPr>
        <p:spPr bwMode="auto">
          <a:xfrm>
            <a:off x="3787047" y="47244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3787047" y="53340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7932010" y="6170613"/>
            <a:ext cx="281871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9746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358774" y="3811587"/>
            <a:ext cx="3197225" cy="2894013"/>
          </a:xfrm>
          <a:ln/>
        </p:spPr>
        <p:txBody>
          <a:bodyPr/>
          <a:lstStyle/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pgd</a:t>
            </a:r>
            <a:r>
              <a:rPr lang="en-GB" sz="2200" dirty="0"/>
              <a:t>: 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Page</a:t>
            </a:r>
            <a:r>
              <a:rPr lang="en-GB" sz="1600" dirty="0" smtClean="0"/>
              <a:t> global directory address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 smtClean="0"/>
              <a:t>Points to L1 page table</a:t>
            </a:r>
          </a:p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vm_prot</a:t>
            </a:r>
            <a:r>
              <a:rPr lang="en-GB" sz="2200" dirty="0"/>
              <a:t>: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Read/write permissions for 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this </a:t>
            </a:r>
            <a:r>
              <a:rPr lang="en-GB" sz="1600" dirty="0"/>
              <a:t>area</a:t>
            </a:r>
          </a:p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vm_flags</a:t>
            </a:r>
            <a:endParaRPr lang="en-GB" sz="2200" dirty="0" smtClean="0"/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 smtClean="0"/>
              <a:t>Pages </a:t>
            </a:r>
            <a:r>
              <a:rPr lang="en-GB" sz="1600" b="1" dirty="0" smtClean="0"/>
              <a:t>shared</a:t>
            </a:r>
            <a:r>
              <a:rPr lang="en-GB" sz="1600" dirty="0" smtClean="0"/>
              <a:t> with </a:t>
            </a:r>
            <a:r>
              <a:rPr lang="en-GB" sz="1600" dirty="0"/>
              <a:t>other processes</a:t>
            </a:r>
            <a:r>
              <a:rPr lang="en-GB" sz="1600" dirty="0" smtClean="0"/>
              <a:t> or </a:t>
            </a:r>
            <a:r>
              <a:rPr lang="en-GB" sz="1600" b="1" dirty="0"/>
              <a:t>private</a:t>
            </a:r>
            <a:r>
              <a:rPr lang="en-GB" sz="1600" dirty="0"/>
              <a:t> to this </a:t>
            </a:r>
            <a:r>
              <a:rPr lang="en-GB" sz="1600" dirty="0" smtClean="0"/>
              <a:t>process</a:t>
            </a:r>
            <a:endParaRPr lang="en-GB" sz="1600" dirty="0"/>
          </a:p>
        </p:txBody>
      </p:sp>
      <p:sp>
        <p:nvSpPr>
          <p:cNvPr id="29747" name="Rectangle 51"/>
          <p:cNvSpPr>
            <a:spLocks noChangeArrowheads="1"/>
          </p:cNvSpPr>
          <p:nvPr/>
        </p:nvSpPr>
        <p:spPr bwMode="auto">
          <a:xfrm>
            <a:off x="4015647" y="2362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48" name="Rectangle 52"/>
          <p:cNvSpPr>
            <a:spLocks noChangeArrowheads="1"/>
          </p:cNvSpPr>
          <p:nvPr/>
        </p:nvSpPr>
        <p:spPr bwMode="auto">
          <a:xfrm>
            <a:off x="4015647" y="4191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49" name="Rectangle 53"/>
          <p:cNvSpPr>
            <a:spLocks noChangeArrowheads="1"/>
          </p:cNvSpPr>
          <p:nvPr/>
        </p:nvSpPr>
        <p:spPr bwMode="auto">
          <a:xfrm>
            <a:off x="4015647" y="6019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cxnSp>
        <p:nvCxnSpPr>
          <p:cNvPr id="63" name="Elbow Connector 62"/>
          <p:cNvCxnSpPr>
            <a:stCxn id="29707" idx="3"/>
          </p:cNvCxnSpPr>
          <p:nvPr/>
        </p:nvCxnSpPr>
        <p:spPr bwMode="auto">
          <a:xfrm flipV="1">
            <a:off x="3253647" y="1676400"/>
            <a:ext cx="758952" cy="8763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6" name="Straight Arrow Connector 65"/>
          <p:cNvCxnSpPr>
            <a:stCxn id="29706" idx="3"/>
          </p:cNvCxnSpPr>
          <p:nvPr/>
        </p:nvCxnSpPr>
        <p:spPr bwMode="auto">
          <a:xfrm flipV="1">
            <a:off x="1424847" y="1981200"/>
            <a:ext cx="762000" cy="1143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12763" y="457200"/>
            <a:ext cx="70310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Linux Page Fault Handling 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343400" y="2895600"/>
            <a:ext cx="838200" cy="534687"/>
            <a:chOff x="4343400" y="2895600"/>
            <a:chExt cx="838200" cy="534687"/>
          </a:xfrm>
        </p:grpSpPr>
        <p:sp>
          <p:nvSpPr>
            <p:cNvPr id="30764" name="Line 44"/>
            <p:cNvSpPr>
              <a:spLocks noChangeShapeType="1"/>
            </p:cNvSpPr>
            <p:nvPr/>
          </p:nvSpPr>
          <p:spPr bwMode="auto">
            <a:xfrm>
              <a:off x="4343400" y="336232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5" name="Text Box 45"/>
            <p:cNvSpPr txBox="1">
              <a:spLocks noChangeArrowheads="1"/>
            </p:cNvSpPr>
            <p:nvPr/>
          </p:nvSpPr>
          <p:spPr bwMode="auto">
            <a:xfrm>
              <a:off x="4479925" y="3124200"/>
              <a:ext cx="568103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read</a:t>
              </a:r>
            </a:p>
          </p:txBody>
        </p:sp>
        <p:sp>
          <p:nvSpPr>
            <p:cNvPr id="30766" name="Oval 46"/>
            <p:cNvSpPr>
              <a:spLocks noChangeArrowheads="1"/>
            </p:cNvSpPr>
            <p:nvPr/>
          </p:nvSpPr>
          <p:spPr bwMode="auto">
            <a:xfrm>
              <a:off x="4648200" y="2895600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3400" y="4880275"/>
            <a:ext cx="838200" cy="606125"/>
            <a:chOff x="4343400" y="4880275"/>
            <a:chExt cx="838200" cy="606125"/>
          </a:xfrm>
        </p:grpSpPr>
        <p:sp>
          <p:nvSpPr>
            <p:cNvPr id="30760" name="Line 40"/>
            <p:cNvSpPr>
              <a:spLocks noChangeShapeType="1"/>
            </p:cNvSpPr>
            <p:nvPr/>
          </p:nvSpPr>
          <p:spPr bwMode="auto">
            <a:xfrm>
              <a:off x="4343400" y="541367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Text Box 41"/>
            <p:cNvSpPr txBox="1">
              <a:spLocks noChangeArrowheads="1"/>
            </p:cNvSpPr>
            <p:nvPr/>
          </p:nvSpPr>
          <p:spPr bwMode="auto">
            <a:xfrm>
              <a:off x="4483100" y="5180313"/>
              <a:ext cx="628825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write</a:t>
              </a:r>
            </a:p>
          </p:txBody>
        </p:sp>
        <p:sp>
          <p:nvSpPr>
            <p:cNvPr id="30767" name="Oval 47"/>
            <p:cNvSpPr>
              <a:spLocks noChangeArrowheads="1"/>
            </p:cNvSpPr>
            <p:nvPr/>
          </p:nvSpPr>
          <p:spPr bwMode="auto">
            <a:xfrm>
              <a:off x="4648200" y="4880275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43400" y="3737275"/>
            <a:ext cx="838200" cy="606125"/>
            <a:chOff x="4343400" y="3737275"/>
            <a:chExt cx="838200" cy="606125"/>
          </a:xfrm>
        </p:grpSpPr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4343400" y="4275438"/>
              <a:ext cx="838200" cy="158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Text Box 43"/>
            <p:cNvSpPr txBox="1">
              <a:spLocks noChangeArrowheads="1"/>
            </p:cNvSpPr>
            <p:nvPr/>
          </p:nvSpPr>
          <p:spPr bwMode="auto">
            <a:xfrm>
              <a:off x="4479925" y="4037313"/>
              <a:ext cx="568103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read</a:t>
              </a:r>
            </a:p>
          </p:txBody>
        </p:sp>
        <p:sp>
          <p:nvSpPr>
            <p:cNvPr id="30768" name="Oval 48"/>
            <p:cNvSpPr>
              <a:spLocks noChangeArrowheads="1"/>
            </p:cNvSpPr>
            <p:nvPr/>
          </p:nvSpPr>
          <p:spPr bwMode="auto">
            <a:xfrm>
              <a:off x="4648200" y="3737275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50" name="Rectangle 1"/>
          <p:cNvSpPr>
            <a:spLocks noChangeArrowheads="1"/>
          </p:cNvSpPr>
          <p:nvPr/>
        </p:nvSpPr>
        <p:spPr bwMode="auto">
          <a:xfrm>
            <a:off x="460375" y="4648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460375" y="2819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152400" y="1295400"/>
            <a:ext cx="151958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vm_area_struct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460375" y="17018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460375" y="1676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60375" y="2133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460375" y="1905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7" name="Rectangle 20"/>
          <p:cNvSpPr>
            <a:spLocks noChangeArrowheads="1"/>
          </p:cNvSpPr>
          <p:nvPr/>
        </p:nvSpPr>
        <p:spPr bwMode="auto">
          <a:xfrm>
            <a:off x="460375" y="35306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21"/>
          <p:cNvSpPr>
            <a:spLocks noChangeArrowheads="1"/>
          </p:cNvSpPr>
          <p:nvPr/>
        </p:nvSpPr>
        <p:spPr bwMode="auto">
          <a:xfrm>
            <a:off x="460375" y="3505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60375" y="3962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0" name="Rectangle 23"/>
          <p:cNvSpPr>
            <a:spLocks noChangeArrowheads="1"/>
          </p:cNvSpPr>
          <p:nvPr/>
        </p:nvSpPr>
        <p:spPr bwMode="auto">
          <a:xfrm>
            <a:off x="460375" y="3733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24"/>
          <p:cNvSpPr>
            <a:spLocks noChangeArrowheads="1"/>
          </p:cNvSpPr>
          <p:nvPr/>
        </p:nvSpPr>
        <p:spPr bwMode="auto">
          <a:xfrm>
            <a:off x="460375" y="53594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25"/>
          <p:cNvSpPr>
            <a:spLocks noChangeArrowheads="1"/>
          </p:cNvSpPr>
          <p:nvPr/>
        </p:nvSpPr>
        <p:spPr bwMode="auto">
          <a:xfrm>
            <a:off x="460375" y="5334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460375" y="579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4" name="Rectangle 27"/>
          <p:cNvSpPr>
            <a:spLocks noChangeArrowheads="1"/>
          </p:cNvSpPr>
          <p:nvPr/>
        </p:nvSpPr>
        <p:spPr bwMode="auto">
          <a:xfrm>
            <a:off x="460375" y="624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Rectangle 28"/>
          <p:cNvSpPr>
            <a:spLocks noChangeArrowheads="1"/>
          </p:cNvSpPr>
          <p:nvPr/>
        </p:nvSpPr>
        <p:spPr bwMode="auto">
          <a:xfrm>
            <a:off x="460375" y="5562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Rectangle 29"/>
          <p:cNvSpPr>
            <a:spLocks noChangeArrowheads="1"/>
          </p:cNvSpPr>
          <p:nvPr/>
        </p:nvSpPr>
        <p:spPr bwMode="auto">
          <a:xfrm>
            <a:off x="2365375" y="1524000"/>
            <a:ext cx="1981200" cy="480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30"/>
          <p:cNvSpPr txBox="1">
            <a:spLocks noChangeArrowheads="1"/>
          </p:cNvSpPr>
          <p:nvPr/>
        </p:nvSpPr>
        <p:spPr bwMode="auto">
          <a:xfrm>
            <a:off x="2253077" y="1219200"/>
            <a:ext cx="218984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rocess </a:t>
            </a:r>
            <a:r>
              <a:rPr lang="en-GB" sz="1600" b="1" dirty="0">
                <a:latin typeface="Calibri" pitchFamily="34" charset="0"/>
              </a:rPr>
              <a:t>virtual memory</a:t>
            </a:r>
          </a:p>
        </p:txBody>
      </p: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2365375" y="45720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text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2365375" y="3810000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</a:t>
            </a:r>
          </a:p>
        </p:txBody>
      </p:sp>
      <p:sp>
        <p:nvSpPr>
          <p:cNvPr id="70" name="Rectangle 33"/>
          <p:cNvSpPr>
            <a:spLocks noChangeArrowheads="1"/>
          </p:cNvSpPr>
          <p:nvPr/>
        </p:nvSpPr>
        <p:spPr bwMode="auto">
          <a:xfrm>
            <a:off x="2365375" y="2514600"/>
            <a:ext cx="1981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shared libraries</a:t>
            </a:r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>
            <a:off x="1527175" y="1828800"/>
            <a:ext cx="838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1527175" y="2057400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>
            <a:off x="1527175" y="3657600"/>
            <a:ext cx="8382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Line 37"/>
          <p:cNvSpPr>
            <a:spLocks noChangeShapeType="1"/>
          </p:cNvSpPr>
          <p:nvPr/>
        </p:nvSpPr>
        <p:spPr bwMode="auto">
          <a:xfrm>
            <a:off x="1527175" y="3810000"/>
            <a:ext cx="838200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38"/>
          <p:cNvSpPr>
            <a:spLocks noChangeShapeType="1"/>
          </p:cNvSpPr>
          <p:nvPr/>
        </p:nvSpPr>
        <p:spPr bwMode="auto">
          <a:xfrm flipV="1">
            <a:off x="1527175" y="4572000"/>
            <a:ext cx="838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Line 39"/>
          <p:cNvSpPr>
            <a:spLocks noChangeShapeType="1"/>
          </p:cNvSpPr>
          <p:nvPr/>
        </p:nvSpPr>
        <p:spPr bwMode="auto">
          <a:xfrm>
            <a:off x="1527175" y="5638800"/>
            <a:ext cx="838200" cy="76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Line 40"/>
          <p:cNvSpPr>
            <a:spLocks noChangeShapeType="1"/>
          </p:cNvSpPr>
          <p:nvPr/>
        </p:nvSpPr>
        <p:spPr bwMode="auto">
          <a:xfrm flipH="1">
            <a:off x="230188" y="29718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>
            <a:off x="231775" y="2971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Line 42"/>
          <p:cNvSpPr>
            <a:spLocks noChangeShapeType="1"/>
          </p:cNvSpPr>
          <p:nvPr/>
        </p:nvSpPr>
        <p:spPr bwMode="auto">
          <a:xfrm>
            <a:off x="231775" y="35052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Line 43"/>
          <p:cNvSpPr>
            <a:spLocks noChangeShapeType="1"/>
          </p:cNvSpPr>
          <p:nvPr/>
        </p:nvSpPr>
        <p:spPr bwMode="auto">
          <a:xfrm flipH="1">
            <a:off x="230188" y="47244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Line 44"/>
          <p:cNvSpPr>
            <a:spLocks noChangeShapeType="1"/>
          </p:cNvSpPr>
          <p:nvPr/>
        </p:nvSpPr>
        <p:spPr bwMode="auto">
          <a:xfrm>
            <a:off x="231775" y="47244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45"/>
          <p:cNvSpPr>
            <a:spLocks noChangeShapeType="1"/>
          </p:cNvSpPr>
          <p:nvPr/>
        </p:nvSpPr>
        <p:spPr bwMode="auto">
          <a:xfrm>
            <a:off x="231775" y="53340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" name="Rectangle 51"/>
          <p:cNvSpPr>
            <a:spLocks noChangeArrowheads="1"/>
          </p:cNvSpPr>
          <p:nvPr/>
        </p:nvSpPr>
        <p:spPr bwMode="auto">
          <a:xfrm>
            <a:off x="460375" y="2362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4" name="Rectangle 52"/>
          <p:cNvSpPr>
            <a:spLocks noChangeArrowheads="1"/>
          </p:cNvSpPr>
          <p:nvPr/>
        </p:nvSpPr>
        <p:spPr bwMode="auto">
          <a:xfrm>
            <a:off x="460375" y="4191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5" name="Rectangle 53"/>
          <p:cNvSpPr>
            <a:spLocks noChangeArrowheads="1"/>
          </p:cNvSpPr>
          <p:nvPr/>
        </p:nvSpPr>
        <p:spPr bwMode="auto">
          <a:xfrm>
            <a:off x="460375" y="6019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28573" y="2971800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</a:rPr>
              <a:t>Segmentation fault:</a:t>
            </a:r>
            <a:endParaRPr lang="en-US" sz="1800" dirty="0" smtClean="0">
              <a:solidFill>
                <a:srgbClr val="990000"/>
              </a:solidFill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accessing a non-existing page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528573" y="4050268"/>
            <a:ext cx="191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Normal page fault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528573" y="4876800"/>
            <a:ext cx="3386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Protection exception:</a:t>
            </a:r>
          </a:p>
          <a:p>
            <a:r>
              <a:rPr lang="en-US" sz="1800" dirty="0" smtClean="0">
                <a:latin typeface="Calibri" pitchFamily="34" charset="0"/>
              </a:rPr>
              <a:t>e.g., violating permission by writing to a read-only page (Linux reports as Segmentation fault)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Simple memory system example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Case study: Core i7/Linux memory system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Memory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5763" y="493713"/>
            <a:ext cx="55578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Memory Mapping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880" y="1220788"/>
            <a:ext cx="8527520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VM areas initialized by associating them with disk objects.</a:t>
            </a:r>
            <a:endParaRPr lang="en-GB" dirty="0" smtClean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Process is known as </a:t>
            </a:r>
            <a:r>
              <a:rPr lang="en-GB" b="1" i="1" dirty="0" smtClean="0">
                <a:solidFill>
                  <a:srgbClr val="990000"/>
                </a:solidFill>
              </a:rPr>
              <a:t>memory mapping</a:t>
            </a:r>
            <a:r>
              <a:rPr lang="en-GB" i="1" dirty="0" smtClean="0">
                <a:solidFill>
                  <a:srgbClr val="990000"/>
                </a:solidFill>
              </a:rPr>
              <a:t>. 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Area </a:t>
            </a:r>
            <a:r>
              <a:rPr lang="en-GB" dirty="0"/>
              <a:t>can be backed by (i.e., get its initial values from) 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990000"/>
                </a:solidFill>
              </a:rPr>
              <a:t>Regular file</a:t>
            </a:r>
            <a:r>
              <a:rPr lang="en-GB" b="1" dirty="0"/>
              <a:t> </a:t>
            </a:r>
            <a:r>
              <a:rPr lang="en-GB" dirty="0"/>
              <a:t>on disk (e.g., an executable object file)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Initial page bytes come from a section of a file</a:t>
            </a:r>
            <a:endParaRPr lang="en-GB" dirty="0" smtClean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 smtClean="0">
                <a:solidFill>
                  <a:srgbClr val="990000"/>
                </a:solidFill>
              </a:rPr>
              <a:t>Anonymous file </a:t>
            </a:r>
            <a:r>
              <a:rPr lang="en-GB" dirty="0" smtClean="0"/>
              <a:t>(e.g., nothing)</a:t>
            </a:r>
            <a:endParaRPr lang="en-GB" i="1" dirty="0" smtClean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 fault will allocate a physical page full of </a:t>
            </a:r>
            <a:r>
              <a:rPr lang="en-GB" dirty="0" smtClean="0"/>
              <a:t>0's (</a:t>
            </a:r>
            <a:r>
              <a:rPr lang="en-GB" b="1" i="1" dirty="0" smtClean="0">
                <a:solidFill>
                  <a:srgbClr val="990000"/>
                </a:solidFill>
              </a:rPr>
              <a:t>demand-zero page</a:t>
            </a:r>
            <a:r>
              <a:rPr lang="en-GB" dirty="0" smtClean="0"/>
              <a:t>)</a:t>
            </a:r>
            <a:endParaRPr lang="en-GB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Once the page is written to (</a:t>
            </a:r>
            <a:r>
              <a:rPr lang="en-GB" b="1" i="1" dirty="0">
                <a:solidFill>
                  <a:srgbClr val="990000"/>
                </a:solidFill>
              </a:rPr>
              <a:t>dirtied</a:t>
            </a:r>
            <a:r>
              <a:rPr lang="en-GB" dirty="0"/>
              <a:t>), it is like any other </a:t>
            </a:r>
            <a:r>
              <a:rPr lang="en-GB" dirty="0" smtClean="0"/>
              <a:t>page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Dirty pages are copied back and forth between memory and a special </a:t>
            </a:r>
            <a:r>
              <a:rPr lang="en-GB" i="1" dirty="0" smtClean="0">
                <a:solidFill>
                  <a:srgbClr val="990000"/>
                </a:solidFill>
              </a:rPr>
              <a:t>swap file</a:t>
            </a:r>
            <a:r>
              <a:rPr lang="en-GB" dirty="0" smtClean="0"/>
              <a:t>.</a:t>
            </a:r>
            <a:endParaRPr lang="en-GB" i="1" dirty="0" smtClean="0">
              <a:solidFill>
                <a:srgbClr val="990000"/>
              </a:solidFill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smtClean="0">
                <a:solidFill>
                  <a:srgbClr val="990000"/>
                </a:solidFill>
              </a:rPr>
              <a:t>Key point: </a:t>
            </a:r>
            <a:r>
              <a:rPr lang="en-GB" dirty="0" smtClean="0"/>
              <a:t>no virtual pages are copied into physical memory until they are referenced!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Known as </a:t>
            </a:r>
            <a:r>
              <a:rPr lang="en-GB" b="1" i="1" dirty="0" smtClean="0">
                <a:solidFill>
                  <a:srgbClr val="990000"/>
                </a:solidFill>
              </a:rPr>
              <a:t>demand paging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Crucial for time and space efficiency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Revisited: Shared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097772"/>
            <a:ext cx="2651125" cy="4607828"/>
          </a:xfrm>
        </p:spPr>
        <p:txBody>
          <a:bodyPr/>
          <a:lstStyle/>
          <a:p>
            <a:r>
              <a:rPr lang="en-US" dirty="0" smtClean="0"/>
              <a:t>Process 1  maps the shared object. 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55850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2174875" y="6059269"/>
            <a:ext cx="82633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Shared</a:t>
            </a:r>
          </a:p>
          <a:p>
            <a:pPr algn="ctr"/>
            <a:r>
              <a:rPr lang="en-US" sz="1800" dirty="0"/>
              <a:t>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55850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3438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794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322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391"/>
          <p:cNvSpPr>
            <a:spLocks noChangeShapeType="1"/>
          </p:cNvSpPr>
          <p:nvPr/>
        </p:nvSpPr>
        <p:spPr bwMode="auto">
          <a:xfrm flipH="1" flipV="1">
            <a:off x="1060450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392"/>
          <p:cNvSpPr>
            <a:spLocks noChangeShapeType="1"/>
          </p:cNvSpPr>
          <p:nvPr/>
        </p:nvSpPr>
        <p:spPr bwMode="auto">
          <a:xfrm flipH="1" flipV="1">
            <a:off x="1060450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396"/>
          <p:cNvSpPr>
            <a:spLocks noChangeShapeType="1"/>
          </p:cNvSpPr>
          <p:nvPr/>
        </p:nvSpPr>
        <p:spPr bwMode="auto">
          <a:xfrm flipV="1">
            <a:off x="1060450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397"/>
          <p:cNvSpPr>
            <a:spLocks noChangeShapeType="1"/>
          </p:cNvSpPr>
          <p:nvPr/>
        </p:nvSpPr>
        <p:spPr bwMode="auto">
          <a:xfrm flipV="1">
            <a:off x="1060450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17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Revisited: Shared Objects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55850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2224078" y="6059269"/>
            <a:ext cx="82633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Shared</a:t>
            </a:r>
          </a:p>
          <a:p>
            <a:pPr algn="ctr"/>
            <a:r>
              <a:rPr lang="en-US" sz="1800" dirty="0"/>
              <a:t>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55850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3438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794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322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32250" y="37741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60450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60450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36850" y="37741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36850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60450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60450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36850" y="28597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36850" y="33931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248400" y="2097772"/>
            <a:ext cx="2651125" cy="460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Process 2 maps the shared object.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US" kern="0" dirty="0" smtClean="0">
                <a:latin typeface="Calibri" pitchFamily="34" charset="0"/>
              </a:rPr>
              <a:t>Notice how the virtual addresses can be different.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088322"/>
          </a:xfrm>
        </p:spPr>
        <p:txBody>
          <a:bodyPr/>
          <a:lstStyle/>
          <a:p>
            <a:r>
              <a:rPr lang="en-US" dirty="0" smtClean="0"/>
              <a:t>Sharing Revisited: </a:t>
            </a:r>
            <a:br>
              <a:rPr lang="en-US" dirty="0" smtClean="0"/>
            </a:br>
            <a:r>
              <a:rPr lang="en-US" dirty="0" smtClean="0"/>
              <a:t>Private Copy-on-write (COW)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097772"/>
            <a:ext cx="2895600" cy="4191000"/>
          </a:xfrm>
        </p:spPr>
        <p:txBody>
          <a:bodyPr/>
          <a:lstStyle/>
          <a:p>
            <a:r>
              <a:rPr lang="en-US" dirty="0" smtClean="0"/>
              <a:t>Two processes mapping a </a:t>
            </a:r>
            <a:r>
              <a:rPr lang="en-US" i="1" dirty="0" smtClean="0">
                <a:solidFill>
                  <a:srgbClr val="990000"/>
                </a:solidFill>
              </a:rPr>
              <a:t>private copy-on-write (COW)  </a:t>
            </a:r>
            <a:r>
              <a:rPr lang="en-US" dirty="0" smtClean="0"/>
              <a:t>object. </a:t>
            </a:r>
          </a:p>
          <a:p>
            <a:r>
              <a:rPr lang="en-US" dirty="0" smtClean="0"/>
              <a:t>Area flagged as private copy-on-write</a:t>
            </a:r>
          </a:p>
          <a:p>
            <a:r>
              <a:rPr lang="en-US" dirty="0" err="1" smtClean="0"/>
              <a:t>PTEs</a:t>
            </a:r>
            <a:r>
              <a:rPr lang="en-US" dirty="0" smtClean="0"/>
              <a:t> in private areas are flagged as read-only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69031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1575802" y="6059269"/>
            <a:ext cx="203572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Private </a:t>
            </a:r>
          </a:p>
          <a:p>
            <a:pPr algn="ctr"/>
            <a:r>
              <a:rPr lang="en-US" sz="1800"/>
              <a:t>copy-on-write 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69031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9273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926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454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69031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45431" y="37741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73631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73631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50031" y="37741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50031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73631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73631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50031" y="28597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50031" y="33931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  <p:sp>
        <p:nvSpPr>
          <p:cNvPr id="23" name="Text Box 410"/>
          <p:cNvSpPr txBox="1">
            <a:spLocks noChangeArrowheads="1"/>
          </p:cNvSpPr>
          <p:nvPr/>
        </p:nvSpPr>
        <p:spPr bwMode="auto">
          <a:xfrm>
            <a:off x="4724400" y="3581400"/>
            <a:ext cx="1443537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/>
              <a:t>P</a:t>
            </a:r>
            <a:r>
              <a:rPr lang="en-US" sz="1800" dirty="0" smtClean="0"/>
              <a:t>rivate</a:t>
            </a:r>
            <a:endParaRPr lang="en-US" sz="1800" dirty="0"/>
          </a:p>
          <a:p>
            <a:r>
              <a:rPr lang="en-US" sz="1800" dirty="0"/>
              <a:t>copy-on-write</a:t>
            </a:r>
            <a:endParaRPr lang="en-US" sz="1800" dirty="0" smtClean="0"/>
          </a:p>
          <a:p>
            <a:r>
              <a:rPr lang="en-US" sz="1800" dirty="0" smtClean="0"/>
              <a:t>area</a:t>
            </a:r>
            <a:endParaRPr lang="en-US" sz="1800" dirty="0"/>
          </a:p>
        </p:txBody>
      </p:sp>
      <p:sp>
        <p:nvSpPr>
          <p:cNvPr id="24" name="Right Brace 23"/>
          <p:cNvSpPr/>
          <p:nvPr/>
        </p:nvSpPr>
        <p:spPr bwMode="auto">
          <a:xfrm>
            <a:off x="4502631" y="3774172"/>
            <a:ext cx="145569" cy="53340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164522"/>
          </a:xfrm>
        </p:spPr>
        <p:txBody>
          <a:bodyPr/>
          <a:lstStyle/>
          <a:p>
            <a:r>
              <a:rPr lang="en-US" dirty="0" smtClean="0"/>
              <a:t>Sharing Revisited: </a:t>
            </a:r>
            <a:br>
              <a:rPr lang="en-US" dirty="0" smtClean="0"/>
            </a:br>
            <a:r>
              <a:rPr lang="en-US" dirty="0" smtClean="0"/>
              <a:t>Private Copy-on-write (COW)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1232" y="2057400"/>
            <a:ext cx="2872768" cy="4505325"/>
          </a:xfrm>
        </p:spPr>
        <p:txBody>
          <a:bodyPr/>
          <a:lstStyle/>
          <a:p>
            <a:r>
              <a:rPr lang="en-US" dirty="0" smtClean="0"/>
              <a:t>Instruction writing to private page triggers protection fault. </a:t>
            </a:r>
          </a:p>
          <a:p>
            <a:r>
              <a:rPr lang="en-US" dirty="0" smtClean="0"/>
              <a:t>Handler creates new R/W page. </a:t>
            </a:r>
          </a:p>
          <a:p>
            <a:r>
              <a:rPr lang="en-US" dirty="0" smtClean="0"/>
              <a:t>Instruction restarts upon handler return. </a:t>
            </a:r>
          </a:p>
          <a:p>
            <a:r>
              <a:rPr lang="en-US" dirty="0" smtClean="0"/>
              <a:t>Copying deferred as long as possible!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69031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1594852" y="6059269"/>
            <a:ext cx="203572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Private  </a:t>
            </a:r>
          </a:p>
          <a:p>
            <a:pPr algn="ctr"/>
            <a:r>
              <a:rPr lang="en-US" sz="1800"/>
              <a:t>copy-on-write 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69031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9273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926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454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69031" y="289152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45431" y="380592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73631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73631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50031" y="3805922"/>
            <a:ext cx="1301750" cy="17208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50031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73631" y="2891522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73631" y="3424922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56381" y="2891522"/>
            <a:ext cx="1289050" cy="8826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56381" y="327252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  <p:sp>
        <p:nvSpPr>
          <p:cNvPr id="23" name="AutoShape 403"/>
          <p:cNvSpPr>
            <a:spLocks noChangeArrowheads="1"/>
          </p:cNvSpPr>
          <p:nvPr/>
        </p:nvSpPr>
        <p:spPr bwMode="auto">
          <a:xfrm>
            <a:off x="2826231" y="3272522"/>
            <a:ext cx="304800" cy="914400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solidFill>
            <a:srgbClr val="990000"/>
          </a:solidFill>
          <a:ln w="12700">
            <a:solidFill>
              <a:srgbClr val="D5F1CF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4" name="Text Box 404"/>
          <p:cNvSpPr txBox="1">
            <a:spLocks noChangeArrowheads="1"/>
          </p:cNvSpPr>
          <p:nvPr/>
        </p:nvSpPr>
        <p:spPr bwMode="auto">
          <a:xfrm>
            <a:off x="2835228" y="3103553"/>
            <a:ext cx="117422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/>
              <a:t>Copy-on-write</a:t>
            </a:r>
          </a:p>
        </p:txBody>
      </p:sp>
      <p:sp>
        <p:nvSpPr>
          <p:cNvPr id="25" name="Rectangle 405" descr="Wide upward diagonal"/>
          <p:cNvSpPr>
            <a:spLocks noChangeArrowheads="1"/>
          </p:cNvSpPr>
          <p:nvPr/>
        </p:nvSpPr>
        <p:spPr bwMode="auto">
          <a:xfrm>
            <a:off x="2375381" y="3272522"/>
            <a:ext cx="3810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6" name="Rectangle 406" descr="Wide upward diagonal"/>
          <p:cNvSpPr>
            <a:spLocks noChangeArrowheads="1"/>
          </p:cNvSpPr>
          <p:nvPr/>
        </p:nvSpPr>
        <p:spPr bwMode="auto">
          <a:xfrm>
            <a:off x="4051781" y="4186922"/>
            <a:ext cx="381000" cy="152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7" name="Rectangle 407" descr="Wide upward diagonal"/>
          <p:cNvSpPr>
            <a:spLocks noChangeArrowheads="1"/>
          </p:cNvSpPr>
          <p:nvPr/>
        </p:nvSpPr>
        <p:spPr bwMode="auto">
          <a:xfrm>
            <a:off x="2375381" y="3958322"/>
            <a:ext cx="381000" cy="152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8" name="Line 408"/>
          <p:cNvSpPr>
            <a:spLocks noChangeShapeType="1"/>
          </p:cNvSpPr>
          <p:nvPr/>
        </p:nvSpPr>
        <p:spPr bwMode="auto">
          <a:xfrm flipH="1" flipV="1">
            <a:off x="2756381" y="3958322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9" name="Line 409"/>
          <p:cNvSpPr>
            <a:spLocks noChangeShapeType="1"/>
          </p:cNvSpPr>
          <p:nvPr/>
        </p:nvSpPr>
        <p:spPr bwMode="auto">
          <a:xfrm flipH="1" flipV="1">
            <a:off x="2756381" y="4110722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30" name="Text Box 410"/>
          <p:cNvSpPr txBox="1">
            <a:spLocks noChangeArrowheads="1"/>
          </p:cNvSpPr>
          <p:nvPr/>
        </p:nvSpPr>
        <p:spPr bwMode="auto">
          <a:xfrm>
            <a:off x="4712054" y="3833207"/>
            <a:ext cx="155917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Write to private</a:t>
            </a:r>
          </a:p>
          <a:p>
            <a:pPr algn="ctr"/>
            <a:r>
              <a:rPr lang="en-US" sz="1800" dirty="0"/>
              <a:t>copy-on-write</a:t>
            </a:r>
          </a:p>
          <a:p>
            <a:pPr algn="ctr"/>
            <a:r>
              <a:rPr lang="en-US" sz="1800" dirty="0"/>
              <a:t>page</a:t>
            </a:r>
          </a:p>
        </p:txBody>
      </p:sp>
      <p:sp>
        <p:nvSpPr>
          <p:cNvPr id="31" name="Line 411"/>
          <p:cNvSpPr>
            <a:spLocks noChangeShapeType="1"/>
          </p:cNvSpPr>
          <p:nvPr/>
        </p:nvSpPr>
        <p:spPr bwMode="auto">
          <a:xfrm flipH="1">
            <a:off x="4432781" y="4263122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latin typeface="Courier New"/>
                <a:cs typeface="Courier New"/>
              </a:rPr>
              <a:t>fork</a:t>
            </a:r>
            <a:r>
              <a:rPr lang="en-GB" dirty="0" smtClean="0"/>
              <a:t> Function Revisited</a:t>
            </a:r>
            <a:endParaRPr lang="en-GB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r>
              <a:rPr lang="en-GB" dirty="0" smtClean="0"/>
              <a:t>VM and memory mapping explain how </a:t>
            </a:r>
            <a:r>
              <a:rPr lang="en-GB" dirty="0" smtClean="0">
                <a:latin typeface="Courier New"/>
                <a:cs typeface="Courier New"/>
              </a:rPr>
              <a:t>fork</a:t>
            </a:r>
            <a:r>
              <a:rPr lang="en-GB" dirty="0" smtClean="0"/>
              <a:t> provides private address space for each process. 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To create virtual address for new new process</a:t>
            </a:r>
          </a:p>
          <a:p>
            <a:pPr lvl="1"/>
            <a:r>
              <a:rPr lang="en-GB" dirty="0" smtClean="0"/>
              <a:t>Create exact copies of current </a:t>
            </a:r>
            <a:r>
              <a:rPr lang="en-GB" dirty="0" err="1" smtClean="0">
                <a:latin typeface="Courier New"/>
                <a:cs typeface="Courier New"/>
              </a:rPr>
              <a:t>mm_struct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/>
                <a:cs typeface="Courier New"/>
              </a:rPr>
              <a:t>vm_area_struct</a:t>
            </a:r>
            <a:r>
              <a:rPr lang="en-GB" dirty="0" smtClean="0"/>
              <a:t>, and page tables. </a:t>
            </a:r>
          </a:p>
          <a:p>
            <a:pPr lvl="1"/>
            <a:r>
              <a:rPr lang="en-GB" dirty="0" smtClean="0"/>
              <a:t>Flag each page in both processes as read-only</a:t>
            </a:r>
          </a:p>
          <a:p>
            <a:pPr lvl="1"/>
            <a:r>
              <a:rPr lang="en-GB" dirty="0" smtClean="0"/>
              <a:t>Flag each </a:t>
            </a:r>
            <a:r>
              <a:rPr lang="en-GB" dirty="0" err="1" smtClean="0">
                <a:latin typeface="Courier New"/>
                <a:cs typeface="Courier New"/>
              </a:rPr>
              <a:t>vm_area_struct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>
                <a:latin typeface="+mn-lt"/>
                <a:cs typeface="Courier New"/>
              </a:rPr>
              <a:t>i</a:t>
            </a:r>
            <a:r>
              <a:rPr lang="en-GB" dirty="0" smtClean="0">
                <a:latin typeface="+mn-lt"/>
              </a:rPr>
              <a:t>n</a:t>
            </a:r>
            <a:r>
              <a:rPr lang="en-GB" dirty="0" smtClean="0"/>
              <a:t> both processes as private COW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On return, each process has exact copy of virtual memory</a:t>
            </a:r>
          </a:p>
          <a:p>
            <a:endParaRPr lang="en-GB" dirty="0" smtClean="0"/>
          </a:p>
          <a:p>
            <a:r>
              <a:rPr lang="en-GB" dirty="0" smtClean="0"/>
              <a:t>Subsequent writes create new pages using COW mechanism.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Symbols</a:t>
            </a:r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Basic Parameters</a:t>
            </a:r>
          </a:p>
          <a:p>
            <a:pPr lvl="1"/>
            <a:r>
              <a:rPr lang="en-US" b="1" dirty="0" smtClean="0"/>
              <a:t>N = 2</a:t>
            </a:r>
            <a:r>
              <a:rPr lang="en-US" b="1" baseline="30000" dirty="0" smtClean="0"/>
              <a:t>n </a:t>
            </a:r>
            <a:r>
              <a:rPr lang="en-US" dirty="0" smtClean="0"/>
              <a:t>: Number of addresses in virtual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M = 2</a:t>
            </a:r>
            <a:r>
              <a:rPr lang="en-US" b="1" baseline="30000" dirty="0" smtClean="0"/>
              <a:t>m </a:t>
            </a:r>
            <a:r>
              <a:rPr lang="en-US" dirty="0" smtClean="0"/>
              <a:t>: Number of addresses in physical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P = 2</a:t>
            </a:r>
            <a:r>
              <a:rPr lang="en-US" b="1" baseline="30000" dirty="0" smtClean="0"/>
              <a:t>p </a:t>
            </a:r>
            <a:r>
              <a:rPr lang="en-US" b="1" dirty="0" smtClean="0"/>
              <a:t> </a:t>
            </a:r>
            <a:r>
              <a:rPr lang="en-US" dirty="0" smtClean="0"/>
              <a:t>: Page size (bytes)</a:t>
            </a:r>
            <a:endParaRPr lang="en-US" baseline="30000" dirty="0" smtClean="0"/>
          </a:p>
          <a:p>
            <a:r>
              <a:rPr lang="en-US" dirty="0" smtClean="0"/>
              <a:t>Components of the virtual address (VA)</a:t>
            </a:r>
          </a:p>
          <a:p>
            <a:pPr lvl="1"/>
            <a:r>
              <a:rPr lang="en-US" b="1" dirty="0" smtClean="0"/>
              <a:t>TLBI</a:t>
            </a:r>
            <a:r>
              <a:rPr lang="en-US" dirty="0" smtClean="0"/>
              <a:t>: TLB index</a:t>
            </a:r>
          </a:p>
          <a:p>
            <a:pPr lvl="1"/>
            <a:r>
              <a:rPr lang="en-US" b="1" dirty="0" smtClean="0"/>
              <a:t>TLBT</a:t>
            </a:r>
            <a:r>
              <a:rPr lang="en-US" dirty="0" smtClean="0"/>
              <a:t>: TLB tag</a:t>
            </a:r>
          </a:p>
          <a:p>
            <a:pPr lvl="1"/>
            <a:r>
              <a:rPr lang="en-US" b="1" dirty="0" smtClean="0"/>
              <a:t>VPO</a:t>
            </a:r>
            <a:r>
              <a:rPr lang="en-US" dirty="0" smtClean="0"/>
              <a:t>: Virtual page offset </a:t>
            </a:r>
          </a:p>
          <a:p>
            <a:pPr lvl="1"/>
            <a:r>
              <a:rPr lang="en-US" b="1" dirty="0" smtClean="0"/>
              <a:t>VPN</a:t>
            </a:r>
            <a:r>
              <a:rPr lang="en-US" dirty="0" smtClean="0"/>
              <a:t>: Virtual page number </a:t>
            </a:r>
          </a:p>
          <a:p>
            <a:r>
              <a:rPr lang="en-US" dirty="0" smtClean="0"/>
              <a:t>Components of the physical address (PA)</a:t>
            </a:r>
          </a:p>
          <a:p>
            <a:pPr lvl="1"/>
            <a:r>
              <a:rPr lang="en-US" b="1" dirty="0" smtClean="0"/>
              <a:t>PPO</a:t>
            </a:r>
            <a:r>
              <a:rPr lang="en-US" dirty="0" smtClean="0"/>
              <a:t>: Physical page offset (same as VPO)</a:t>
            </a:r>
          </a:p>
          <a:p>
            <a:pPr lvl="1"/>
            <a:r>
              <a:rPr lang="en-US" b="1" dirty="0" smtClean="0"/>
              <a:t>PPN:</a:t>
            </a:r>
            <a:r>
              <a:rPr lang="en-US" dirty="0" smtClean="0"/>
              <a:t> Physical page number</a:t>
            </a:r>
          </a:p>
          <a:p>
            <a:pPr lvl="1"/>
            <a:r>
              <a:rPr lang="en-US" b="1" dirty="0" smtClean="0"/>
              <a:t>CO</a:t>
            </a:r>
            <a:r>
              <a:rPr lang="en-US" dirty="0" smtClean="0"/>
              <a:t>: Byte offset within cache line</a:t>
            </a:r>
          </a:p>
          <a:p>
            <a:pPr lvl="1"/>
            <a:r>
              <a:rPr lang="en-US" b="1" dirty="0" smtClean="0"/>
              <a:t>CI:</a:t>
            </a:r>
            <a:r>
              <a:rPr lang="en-US" dirty="0" smtClean="0"/>
              <a:t> Cache index</a:t>
            </a:r>
          </a:p>
          <a:p>
            <a:pPr lvl="1"/>
            <a:r>
              <a:rPr lang="en-US" b="1" dirty="0" smtClean="0"/>
              <a:t>CT</a:t>
            </a:r>
            <a:r>
              <a:rPr lang="en-US" dirty="0" smtClean="0"/>
              <a:t>: Cache tag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>
                <a:latin typeface="Courier New"/>
                <a:cs typeface="Courier New"/>
              </a:rPr>
              <a:t>execve</a:t>
            </a:r>
            <a:r>
              <a:rPr lang="en-GB" dirty="0" smtClean="0"/>
              <a:t> Function Revisited</a:t>
            </a:r>
            <a:endParaRPr lang="en-GB" dirty="0"/>
          </a:p>
        </p:txBody>
      </p:sp>
      <p:sp>
        <p:nvSpPr>
          <p:cNvPr id="34845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5534024" y="1362074"/>
            <a:ext cx="3609975" cy="5495926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To load and run a new program </a:t>
            </a:r>
            <a:r>
              <a:rPr lang="en-GB" dirty="0" err="1" smtClean="0">
                <a:latin typeface="Courier New"/>
                <a:cs typeface="Courier New"/>
              </a:rPr>
              <a:t>a.out</a:t>
            </a:r>
            <a:r>
              <a:rPr lang="en-GB" dirty="0" smtClean="0"/>
              <a:t> in the current process using </a:t>
            </a:r>
            <a:r>
              <a:rPr lang="en-GB" dirty="0" err="1" smtClean="0">
                <a:latin typeface="Courier New"/>
                <a:cs typeface="Courier New"/>
              </a:rPr>
              <a:t>execve</a:t>
            </a:r>
            <a:r>
              <a:rPr lang="en-GB" dirty="0" smtClean="0"/>
              <a:t>:</a:t>
            </a:r>
          </a:p>
          <a:p>
            <a:endParaRPr lang="en-GB" dirty="0" smtClean="0"/>
          </a:p>
          <a:p>
            <a:r>
              <a:rPr lang="en-GB" dirty="0" smtClean="0">
                <a:latin typeface="+mn-lt"/>
                <a:cs typeface="Courier New"/>
              </a:rPr>
              <a:t>Free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vm_area_struct</a:t>
            </a:r>
            <a:r>
              <a:rPr lang="en-GB" dirty="0" err="1" smtClean="0"/>
              <a:t>’s</a:t>
            </a:r>
            <a:r>
              <a:rPr lang="en-GB" dirty="0" smtClean="0"/>
              <a:t> and page tables for old areas</a:t>
            </a:r>
          </a:p>
          <a:p>
            <a:endParaRPr lang="en-GB" dirty="0" smtClean="0"/>
          </a:p>
          <a:p>
            <a:r>
              <a:rPr lang="en-GB" dirty="0" smtClean="0"/>
              <a:t>Create </a:t>
            </a:r>
            <a:r>
              <a:rPr lang="en-GB" dirty="0" err="1" smtClean="0">
                <a:latin typeface="Courier New"/>
                <a:cs typeface="Courier New"/>
              </a:rPr>
              <a:t>vm_area_struct</a:t>
            </a:r>
            <a:r>
              <a:rPr lang="en-GB" dirty="0" err="1" smtClean="0"/>
              <a:t>’s</a:t>
            </a:r>
            <a:r>
              <a:rPr lang="en-GB" dirty="0" smtClean="0"/>
              <a:t> and page tables for new areas</a:t>
            </a:r>
          </a:p>
          <a:p>
            <a:pPr lvl="1"/>
            <a:r>
              <a:rPr lang="en-GB" dirty="0" smtClean="0"/>
              <a:t>Programs and initialized data backed by object files.</a:t>
            </a:r>
          </a:p>
          <a:p>
            <a:pPr lvl="1"/>
            <a:r>
              <a:rPr lang="en-GB" dirty="0" smtClean="0">
                <a:latin typeface="Courier New"/>
                <a:cs typeface="Courier New"/>
              </a:rPr>
              <a:t>.</a:t>
            </a:r>
            <a:r>
              <a:rPr lang="en-GB" dirty="0" err="1" smtClean="0">
                <a:latin typeface="Courier New"/>
                <a:cs typeface="Courier New"/>
              </a:rPr>
              <a:t>bss</a:t>
            </a:r>
            <a:r>
              <a:rPr lang="en-GB" dirty="0" smtClean="0">
                <a:latin typeface="Courier New"/>
                <a:cs typeface="Courier New"/>
              </a:rPr>
              <a:t>  </a:t>
            </a:r>
            <a:r>
              <a:rPr lang="en-GB" dirty="0" smtClean="0"/>
              <a:t>and stack backed by anonymous files . </a:t>
            </a:r>
          </a:p>
          <a:p>
            <a:endParaRPr lang="en-GB" dirty="0" smtClean="0"/>
          </a:p>
          <a:p>
            <a:r>
              <a:rPr lang="en-GB" dirty="0" smtClean="0"/>
              <a:t>Set PC to entry point in </a:t>
            </a:r>
            <a:r>
              <a:rPr lang="en-GB" dirty="0" smtClean="0">
                <a:latin typeface="Courier New"/>
                <a:cs typeface="Courier New"/>
              </a:rPr>
              <a:t>.text</a:t>
            </a:r>
          </a:p>
          <a:p>
            <a:pPr lvl="1"/>
            <a:r>
              <a:rPr lang="en-GB" dirty="0" smtClean="0"/>
              <a:t>Linux will fault in code and data pages as needed.</a:t>
            </a:r>
            <a:endParaRPr lang="en-GB" dirty="0"/>
          </a:p>
        </p:txBody>
      </p:sp>
      <p:sp>
        <p:nvSpPr>
          <p:cNvPr id="48" name="Rectangle 380"/>
          <p:cNvSpPr>
            <a:spLocks noChangeAspect="1" noChangeArrowheads="1"/>
          </p:cNvSpPr>
          <p:nvPr/>
        </p:nvSpPr>
        <p:spPr bwMode="auto">
          <a:xfrm>
            <a:off x="1514475" y="2627312"/>
            <a:ext cx="2174875" cy="6381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Memory mapped region </a:t>
            </a:r>
          </a:p>
          <a:p>
            <a:pPr algn="ctr"/>
            <a:r>
              <a:rPr lang="en-US" sz="1400"/>
              <a:t>for shared libraries</a:t>
            </a:r>
          </a:p>
        </p:txBody>
      </p:sp>
      <p:sp>
        <p:nvSpPr>
          <p:cNvPr id="49" name="Rectangle 381"/>
          <p:cNvSpPr>
            <a:spLocks noChangeAspect="1" noChangeArrowheads="1"/>
          </p:cNvSpPr>
          <p:nvPr/>
        </p:nvSpPr>
        <p:spPr bwMode="auto">
          <a:xfrm>
            <a:off x="1514475" y="3262312"/>
            <a:ext cx="2174875" cy="6889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50" name="Rectangle 382"/>
          <p:cNvSpPr>
            <a:spLocks noChangeAspect="1" noChangeArrowheads="1"/>
          </p:cNvSpPr>
          <p:nvPr/>
        </p:nvSpPr>
        <p:spPr bwMode="auto">
          <a:xfrm>
            <a:off x="1514475" y="3956050"/>
            <a:ext cx="2174875" cy="636587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Runtime heap (via </a:t>
            </a:r>
            <a:r>
              <a:rPr lang="en-US" sz="1400" dirty="0" err="1"/>
              <a:t>malloc</a:t>
            </a:r>
            <a:r>
              <a:rPr lang="en-US" sz="1400" dirty="0"/>
              <a:t>)</a:t>
            </a:r>
          </a:p>
        </p:txBody>
      </p:sp>
      <p:sp>
        <p:nvSpPr>
          <p:cNvPr id="51" name="Rectangle 383"/>
          <p:cNvSpPr>
            <a:spLocks noChangeAspect="1" noChangeArrowheads="1"/>
          </p:cNvSpPr>
          <p:nvPr/>
        </p:nvSpPr>
        <p:spPr bwMode="auto">
          <a:xfrm>
            <a:off x="1514475" y="1770062"/>
            <a:ext cx="2174875" cy="863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52" name="Rectangle 384"/>
          <p:cNvSpPr>
            <a:spLocks noChangeAspect="1" noChangeArrowheads="1"/>
          </p:cNvSpPr>
          <p:nvPr/>
        </p:nvSpPr>
        <p:spPr bwMode="auto">
          <a:xfrm>
            <a:off x="1514475" y="5305425"/>
            <a:ext cx="2174875" cy="37941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Program text (.text)</a:t>
            </a:r>
          </a:p>
        </p:txBody>
      </p:sp>
      <p:sp>
        <p:nvSpPr>
          <p:cNvPr id="53" name="Rectangle 385"/>
          <p:cNvSpPr>
            <a:spLocks noChangeAspect="1" noChangeArrowheads="1"/>
          </p:cNvSpPr>
          <p:nvPr/>
        </p:nvSpPr>
        <p:spPr bwMode="auto">
          <a:xfrm>
            <a:off x="1514475" y="4943475"/>
            <a:ext cx="2174875" cy="3778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Initialized data (.data)</a:t>
            </a:r>
          </a:p>
        </p:txBody>
      </p:sp>
      <p:sp>
        <p:nvSpPr>
          <p:cNvPr id="54" name="Rectangle 386"/>
          <p:cNvSpPr>
            <a:spLocks noChangeAspect="1" noChangeArrowheads="1"/>
          </p:cNvSpPr>
          <p:nvPr/>
        </p:nvSpPr>
        <p:spPr bwMode="auto">
          <a:xfrm>
            <a:off x="1514475" y="4579937"/>
            <a:ext cx="2174875" cy="37623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Uninitialized data (.bss)</a:t>
            </a:r>
          </a:p>
        </p:txBody>
      </p:sp>
      <p:sp>
        <p:nvSpPr>
          <p:cNvPr id="55" name="Line 387"/>
          <p:cNvSpPr>
            <a:spLocks noChangeAspect="1" noChangeShapeType="1"/>
          </p:cNvSpPr>
          <p:nvPr/>
        </p:nvSpPr>
        <p:spPr bwMode="auto">
          <a:xfrm flipV="1">
            <a:off x="2540000" y="3633787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6" name="Rectangle 388"/>
          <p:cNvSpPr>
            <a:spLocks noChangeAspect="1" noChangeArrowheads="1"/>
          </p:cNvSpPr>
          <p:nvPr/>
        </p:nvSpPr>
        <p:spPr bwMode="auto">
          <a:xfrm>
            <a:off x="1514475" y="1452562"/>
            <a:ext cx="2174875" cy="3206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User stack</a:t>
            </a:r>
          </a:p>
        </p:txBody>
      </p:sp>
      <p:sp>
        <p:nvSpPr>
          <p:cNvPr id="57" name="Line 389"/>
          <p:cNvSpPr>
            <a:spLocks noChangeAspect="1" noChangeShapeType="1"/>
          </p:cNvSpPr>
          <p:nvPr/>
        </p:nvSpPr>
        <p:spPr bwMode="auto">
          <a:xfrm flipV="1">
            <a:off x="2551113" y="2297112"/>
            <a:ext cx="0" cy="334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8" name="Line 390"/>
          <p:cNvSpPr>
            <a:spLocks noChangeAspect="1" noChangeShapeType="1"/>
          </p:cNvSpPr>
          <p:nvPr/>
        </p:nvSpPr>
        <p:spPr bwMode="auto">
          <a:xfrm>
            <a:off x="2560638" y="1773237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9" name="Rectangle 391"/>
          <p:cNvSpPr>
            <a:spLocks noChangeAspect="1" noChangeArrowheads="1"/>
          </p:cNvSpPr>
          <p:nvPr/>
        </p:nvSpPr>
        <p:spPr bwMode="auto">
          <a:xfrm>
            <a:off x="1514475" y="5668962"/>
            <a:ext cx="2174875" cy="3778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60" name="Text Box 392"/>
          <p:cNvSpPr txBox="1">
            <a:spLocks noChangeAspect="1" noChangeArrowheads="1"/>
          </p:cNvSpPr>
          <p:nvPr/>
        </p:nvSpPr>
        <p:spPr bwMode="auto">
          <a:xfrm>
            <a:off x="1316115" y="5867400"/>
            <a:ext cx="26654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0</a:t>
            </a:r>
          </a:p>
        </p:txBody>
      </p:sp>
      <p:sp>
        <p:nvSpPr>
          <p:cNvPr id="61" name="AutoShape 411"/>
          <p:cNvSpPr>
            <a:spLocks/>
          </p:cNvSpPr>
          <p:nvPr/>
        </p:nvSpPr>
        <p:spPr bwMode="auto">
          <a:xfrm>
            <a:off x="3746500" y="1439862"/>
            <a:ext cx="76200" cy="304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2" name="AutoShape 412"/>
          <p:cNvSpPr>
            <a:spLocks/>
          </p:cNvSpPr>
          <p:nvPr/>
        </p:nvSpPr>
        <p:spPr bwMode="auto">
          <a:xfrm>
            <a:off x="3746500" y="2659062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3" name="AutoShape 415"/>
          <p:cNvSpPr>
            <a:spLocks/>
          </p:cNvSpPr>
          <p:nvPr/>
        </p:nvSpPr>
        <p:spPr bwMode="auto">
          <a:xfrm>
            <a:off x="3746500" y="3967162"/>
            <a:ext cx="74613" cy="584200"/>
          </a:xfrm>
          <a:prstGeom prst="rightBrace">
            <a:avLst>
              <a:gd name="adj1" fmla="val 6524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4" name="AutoShape 416"/>
          <p:cNvSpPr>
            <a:spLocks/>
          </p:cNvSpPr>
          <p:nvPr/>
        </p:nvSpPr>
        <p:spPr bwMode="auto">
          <a:xfrm>
            <a:off x="3746500" y="4576762"/>
            <a:ext cx="76200" cy="355600"/>
          </a:xfrm>
          <a:prstGeom prst="righ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5" name="AutoShape 417"/>
          <p:cNvSpPr>
            <a:spLocks/>
          </p:cNvSpPr>
          <p:nvPr/>
        </p:nvSpPr>
        <p:spPr bwMode="auto">
          <a:xfrm>
            <a:off x="3746500" y="4983162"/>
            <a:ext cx="76200" cy="647700"/>
          </a:xfrm>
          <a:prstGeom prst="rightBrace">
            <a:avLst>
              <a:gd name="adj1" fmla="val 70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6" name="Text Box 420"/>
          <p:cNvSpPr txBox="1">
            <a:spLocks noChangeArrowheads="1"/>
          </p:cNvSpPr>
          <p:nvPr/>
        </p:nvSpPr>
        <p:spPr bwMode="auto">
          <a:xfrm>
            <a:off x="3822700" y="1439862"/>
            <a:ext cx="18780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67" name="Text Box 423"/>
          <p:cNvSpPr txBox="1">
            <a:spLocks noChangeArrowheads="1"/>
          </p:cNvSpPr>
          <p:nvPr/>
        </p:nvSpPr>
        <p:spPr bwMode="auto">
          <a:xfrm>
            <a:off x="211180" y="2430462"/>
            <a:ext cx="649203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</a:rPr>
              <a:t>libc.so</a:t>
            </a:r>
          </a:p>
        </p:txBody>
      </p:sp>
      <p:sp>
        <p:nvSpPr>
          <p:cNvPr id="68" name="Rectangle 424"/>
          <p:cNvSpPr>
            <a:spLocks noChangeArrowheads="1"/>
          </p:cNvSpPr>
          <p:nvPr/>
        </p:nvSpPr>
        <p:spPr bwMode="auto">
          <a:xfrm>
            <a:off x="88900" y="2735262"/>
            <a:ext cx="914400" cy="228600"/>
          </a:xfrm>
          <a:prstGeom prst="rect">
            <a:avLst/>
          </a:prstGeom>
          <a:solidFill>
            <a:srgbClr val="D5F1C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.data</a:t>
            </a:r>
          </a:p>
        </p:txBody>
      </p:sp>
      <p:sp>
        <p:nvSpPr>
          <p:cNvPr id="69" name="Rectangle 425"/>
          <p:cNvSpPr>
            <a:spLocks noChangeArrowheads="1"/>
          </p:cNvSpPr>
          <p:nvPr/>
        </p:nvSpPr>
        <p:spPr bwMode="auto">
          <a:xfrm>
            <a:off x="88900" y="2963862"/>
            <a:ext cx="914400" cy="228600"/>
          </a:xfrm>
          <a:prstGeom prst="rect">
            <a:avLst/>
          </a:prstGeom>
          <a:solidFill>
            <a:srgbClr val="D5F1C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.text</a:t>
            </a:r>
          </a:p>
        </p:txBody>
      </p:sp>
      <p:sp>
        <p:nvSpPr>
          <p:cNvPr id="70" name="Line 428"/>
          <p:cNvSpPr>
            <a:spLocks noChangeShapeType="1"/>
          </p:cNvSpPr>
          <p:nvPr/>
        </p:nvSpPr>
        <p:spPr bwMode="auto">
          <a:xfrm>
            <a:off x="1003300" y="28114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1" name="Line 429"/>
          <p:cNvSpPr>
            <a:spLocks noChangeShapeType="1"/>
          </p:cNvSpPr>
          <p:nvPr/>
        </p:nvSpPr>
        <p:spPr bwMode="auto">
          <a:xfrm>
            <a:off x="1003300" y="31162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2" name="Text Box 430"/>
          <p:cNvSpPr txBox="1">
            <a:spLocks noChangeArrowheads="1"/>
          </p:cNvSpPr>
          <p:nvPr/>
        </p:nvSpPr>
        <p:spPr bwMode="auto">
          <a:xfrm>
            <a:off x="3822700" y="2811462"/>
            <a:ext cx="1711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Shared, file-backed</a:t>
            </a:r>
          </a:p>
        </p:txBody>
      </p:sp>
      <p:sp>
        <p:nvSpPr>
          <p:cNvPr id="73" name="Text Box 431"/>
          <p:cNvSpPr txBox="1">
            <a:spLocks noChangeArrowheads="1"/>
          </p:cNvSpPr>
          <p:nvPr/>
        </p:nvSpPr>
        <p:spPr bwMode="auto">
          <a:xfrm>
            <a:off x="3822700" y="4106862"/>
            <a:ext cx="18780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74" name="Text Box 432"/>
          <p:cNvSpPr txBox="1">
            <a:spLocks noChangeArrowheads="1"/>
          </p:cNvSpPr>
          <p:nvPr/>
        </p:nvSpPr>
        <p:spPr bwMode="auto">
          <a:xfrm>
            <a:off x="3822700" y="4564062"/>
            <a:ext cx="18780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75" name="Text Box 434"/>
          <p:cNvSpPr txBox="1">
            <a:spLocks noChangeArrowheads="1"/>
          </p:cNvSpPr>
          <p:nvPr/>
        </p:nvSpPr>
        <p:spPr bwMode="auto">
          <a:xfrm>
            <a:off x="3822700" y="5173662"/>
            <a:ext cx="16922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file-backed</a:t>
            </a:r>
          </a:p>
        </p:txBody>
      </p:sp>
      <p:sp>
        <p:nvSpPr>
          <p:cNvPr id="76" name="Text Box 435"/>
          <p:cNvSpPr txBox="1">
            <a:spLocks noChangeArrowheads="1"/>
          </p:cNvSpPr>
          <p:nvPr/>
        </p:nvSpPr>
        <p:spPr bwMode="auto">
          <a:xfrm>
            <a:off x="275700" y="4792662"/>
            <a:ext cx="534450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</a:rPr>
              <a:t>a.out</a:t>
            </a:r>
          </a:p>
        </p:txBody>
      </p:sp>
      <p:sp>
        <p:nvSpPr>
          <p:cNvPr id="77" name="Rectangle 436"/>
          <p:cNvSpPr>
            <a:spLocks noChangeArrowheads="1"/>
          </p:cNvSpPr>
          <p:nvPr/>
        </p:nvSpPr>
        <p:spPr bwMode="auto">
          <a:xfrm>
            <a:off x="88900" y="5097462"/>
            <a:ext cx="914400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.data</a:t>
            </a:r>
          </a:p>
        </p:txBody>
      </p:sp>
      <p:sp>
        <p:nvSpPr>
          <p:cNvPr id="78" name="Rectangle 437"/>
          <p:cNvSpPr>
            <a:spLocks noChangeArrowheads="1"/>
          </p:cNvSpPr>
          <p:nvPr/>
        </p:nvSpPr>
        <p:spPr bwMode="auto">
          <a:xfrm>
            <a:off x="88900" y="5326062"/>
            <a:ext cx="914400" cy="228600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.text</a:t>
            </a:r>
          </a:p>
        </p:txBody>
      </p:sp>
      <p:sp>
        <p:nvSpPr>
          <p:cNvPr id="79" name="Line 438"/>
          <p:cNvSpPr>
            <a:spLocks noChangeShapeType="1"/>
          </p:cNvSpPr>
          <p:nvPr/>
        </p:nvSpPr>
        <p:spPr bwMode="auto">
          <a:xfrm>
            <a:off x="1003300" y="51736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0" name="Line 439"/>
          <p:cNvSpPr>
            <a:spLocks noChangeShapeType="1"/>
          </p:cNvSpPr>
          <p:nvPr/>
        </p:nvSpPr>
        <p:spPr bwMode="auto">
          <a:xfrm>
            <a:off x="1003300" y="54784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3497" y="434447"/>
            <a:ext cx="72596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User-Level Memory Mapping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220788"/>
            <a:ext cx="8459787" cy="5637212"/>
          </a:xfrm>
          <a:ln/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void *</a:t>
            </a:r>
            <a:r>
              <a:rPr lang="en-GB" sz="1800" dirty="0" err="1">
                <a:effectLst/>
                <a:latin typeface="Courier New" pitchFamily="49" charset="0"/>
              </a:rPr>
              <a:t>mmap</a:t>
            </a:r>
            <a:r>
              <a:rPr lang="en-GB" sz="1800" dirty="0">
                <a:effectLst/>
                <a:latin typeface="Courier New" pitchFamily="49" charset="0"/>
              </a:rPr>
              <a:t>(void *start,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len</a:t>
            </a:r>
            <a:r>
              <a:rPr lang="en-GB" sz="1800" dirty="0">
                <a:effectLst/>
                <a:latin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          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prot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flags,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fd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offset</a:t>
            </a:r>
            <a:r>
              <a:rPr lang="en-GB" sz="2000" dirty="0">
                <a:effectLst/>
              </a:rPr>
              <a:t>)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 </a:t>
            </a:r>
            <a:r>
              <a:rPr lang="en-GB" b="1" dirty="0" err="1">
                <a:latin typeface="Courier New" pitchFamily="49" charset="0"/>
              </a:rPr>
              <a:t>len</a:t>
            </a:r>
            <a:r>
              <a:rPr lang="en-GB" dirty="0"/>
              <a:t> bytes starting at offset </a:t>
            </a:r>
            <a:r>
              <a:rPr lang="en-GB" b="1" dirty="0" err="1">
                <a:latin typeface="Courier New" pitchFamily="49" charset="0"/>
              </a:rPr>
              <a:t>offset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/>
              <a:t>of the file specified by file description </a:t>
            </a:r>
            <a:r>
              <a:rPr lang="en-GB" b="1" dirty="0" err="1">
                <a:latin typeface="Courier New" pitchFamily="49" charset="0"/>
              </a:rPr>
              <a:t>fd</a:t>
            </a:r>
            <a:r>
              <a:rPr lang="en-GB" dirty="0"/>
              <a:t>, preferably at address </a:t>
            </a: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/>
              <a:t> 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>
                <a:latin typeface="Courier New" pitchFamily="49" charset="0"/>
              </a:rPr>
              <a:t>:</a:t>
            </a:r>
            <a:r>
              <a:rPr lang="en-GB" dirty="0"/>
              <a:t> may be 0 for “pick an address”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prot</a:t>
            </a:r>
            <a:r>
              <a:rPr lang="en-GB" dirty="0"/>
              <a:t>: </a:t>
            </a:r>
            <a:r>
              <a:rPr lang="en-GB" dirty="0" smtClean="0"/>
              <a:t>PROT_READ</a:t>
            </a:r>
            <a:r>
              <a:rPr lang="en-GB" dirty="0"/>
              <a:t>, </a:t>
            </a:r>
            <a:r>
              <a:rPr lang="en-GB" dirty="0" smtClean="0"/>
              <a:t>PROT_WRITE, ...</a:t>
            </a:r>
            <a:endParaRPr lang="en-GB" dirty="0"/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 pitchFamily="49" charset="0"/>
              </a:rPr>
              <a:t>flags</a:t>
            </a:r>
            <a:r>
              <a:rPr lang="en-GB" dirty="0"/>
              <a:t>:</a:t>
            </a:r>
            <a:r>
              <a:rPr lang="en-GB" dirty="0" smtClean="0"/>
              <a:t> MAP_ANON, MAP_PRIVATE</a:t>
            </a:r>
            <a:r>
              <a:rPr lang="en-GB" dirty="0"/>
              <a:t>, </a:t>
            </a:r>
            <a:r>
              <a:rPr lang="en-GB" dirty="0" smtClean="0"/>
              <a:t>MAP_SHARED, ...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Return </a:t>
            </a:r>
            <a:r>
              <a:rPr lang="en-GB" dirty="0"/>
              <a:t>a pointer to start of mapped area (may not be </a:t>
            </a: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 smtClean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72596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User-Level Memory Mapping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0201" y="1220789"/>
            <a:ext cx="8307387" cy="836612"/>
          </a:xfrm>
          <a:ln/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void *</a:t>
            </a:r>
            <a:r>
              <a:rPr lang="en-GB" sz="1800" dirty="0" err="1">
                <a:effectLst/>
                <a:latin typeface="Courier New" pitchFamily="49" charset="0"/>
              </a:rPr>
              <a:t>mmap</a:t>
            </a:r>
            <a:r>
              <a:rPr lang="en-GB" sz="1800" dirty="0">
                <a:effectLst/>
                <a:latin typeface="Courier New" pitchFamily="49" charset="0"/>
              </a:rPr>
              <a:t>(void *start,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len</a:t>
            </a:r>
            <a:r>
              <a:rPr lang="en-GB" sz="1800" dirty="0">
                <a:effectLst/>
                <a:latin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          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prot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flags,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fd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offset</a:t>
            </a:r>
            <a:r>
              <a:rPr lang="en-GB" sz="2000" dirty="0" smtClean="0">
                <a:effectLst/>
              </a:rPr>
              <a:t>)</a:t>
            </a:r>
            <a:endParaRPr lang="en-GB" sz="20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057400" y="2362200"/>
            <a:ext cx="9906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3733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638800" y="1981200"/>
            <a:ext cx="990600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38800" y="2590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048000" y="2590800"/>
            <a:ext cx="259080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3048000" y="3733800"/>
            <a:ext cx="259080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AutoShape 51"/>
          <p:cNvSpPr>
            <a:spLocks/>
          </p:cNvSpPr>
          <p:nvPr/>
        </p:nvSpPr>
        <p:spPr bwMode="auto">
          <a:xfrm>
            <a:off x="6705600" y="2590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2963336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 smtClean="0">
                <a:latin typeface="Courier New" pitchFamily="49" charset="0"/>
              </a:rPr>
              <a:t>len</a:t>
            </a:r>
            <a:r>
              <a:rPr lang="en-GB" sz="2000" dirty="0" smtClean="0">
                <a:latin typeface="Courier New" pitchFamily="49" charset="0"/>
              </a:rPr>
              <a:t> </a:t>
            </a:r>
            <a:r>
              <a:rPr lang="en-GB" sz="2000" dirty="0" smtClean="0">
                <a:latin typeface="+mn-lt"/>
              </a:rPr>
              <a:t>bytes</a:t>
            </a:r>
            <a:endParaRPr lang="en-US" sz="20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>
            <a:off x="6629400" y="3733800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7239000" y="353688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latin typeface="Courier New" pitchFamily="49" charset="0"/>
              </a:rPr>
              <a:t>start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3857936"/>
            <a:ext cx="1863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(or address 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chosen by kernel)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34468" y="6031468"/>
            <a:ext cx="2672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virtual memory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71753" y="6019800"/>
            <a:ext cx="2387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Disk file specified by </a:t>
            </a:r>
          </a:p>
          <a:p>
            <a:pPr algn="ctr"/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file descriptor </a:t>
            </a:r>
            <a:r>
              <a:rPr lang="en-US" sz="2000" dirty="0" err="1" smtClean="0">
                <a:latin typeface="Courier New" pitchFamily="49" charset="0"/>
              </a:rPr>
              <a:t>fd</a:t>
            </a:r>
            <a:endParaRPr lang="en-US" sz="2000" dirty="0" smtClean="0">
              <a:latin typeface="Courier New" pitchFamily="49" charset="0"/>
            </a:endParaRPr>
          </a:p>
        </p:txBody>
      </p:sp>
      <p:sp>
        <p:nvSpPr>
          <p:cNvPr id="20" name="AutoShape 51"/>
          <p:cNvSpPr>
            <a:spLocks/>
          </p:cNvSpPr>
          <p:nvPr/>
        </p:nvSpPr>
        <p:spPr bwMode="auto">
          <a:xfrm flipH="1">
            <a:off x="1752600" y="3733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8366" y="4104157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 smtClean="0">
                <a:latin typeface="Courier New" pitchFamily="49" charset="0"/>
              </a:rPr>
              <a:t>len</a:t>
            </a:r>
            <a:r>
              <a:rPr lang="en-GB" sz="2000" dirty="0" smtClean="0">
                <a:latin typeface="Courier New" pitchFamily="49" charset="0"/>
              </a:rPr>
              <a:t> </a:t>
            </a:r>
            <a:r>
              <a:rPr lang="en-GB" sz="2000" dirty="0" smtClean="0">
                <a:latin typeface="+mn-lt"/>
              </a:rPr>
              <a:t>bytes</a:t>
            </a:r>
            <a:endParaRPr lang="en-US" sz="20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400" y="4676745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latin typeface="Courier New" pitchFamily="49" charset="0"/>
              </a:rPr>
              <a:t>offset</a:t>
            </a:r>
            <a:endParaRPr lang="en-US" sz="2000" dirty="0"/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 bwMode="auto">
          <a:xfrm>
            <a:off x="1260396" y="4876800"/>
            <a:ext cx="797004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62468" y="5003799"/>
            <a:ext cx="84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(bytes)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0004" y="5819001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ourier New"/>
                <a:cs typeface="Courier New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51542" y="5791200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ourier New"/>
                <a:cs typeface="Courier New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7163" y="319088"/>
            <a:ext cx="7462837" cy="604837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latin typeface="+mn-lt"/>
              </a:rPr>
              <a:t>Using </a:t>
            </a:r>
            <a:r>
              <a:rPr lang="en-GB" dirty="0" err="1" smtClean="0">
                <a:latin typeface="Courier New"/>
                <a:cs typeface="Courier New"/>
              </a:rPr>
              <a:t>mmap</a:t>
            </a:r>
            <a:r>
              <a:rPr lang="en-GB" dirty="0" smtClean="0">
                <a:latin typeface="+mn-lt"/>
              </a:rPr>
              <a:t> to Copy Files</a:t>
            </a:r>
            <a:endParaRPr lang="en-GB" dirty="0">
              <a:latin typeface="+mn-lt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2208212"/>
            <a:ext cx="4154488" cy="4116388"/>
          </a:xfrm>
          <a:solidFill>
            <a:srgbClr val="F6F5BD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#include "</a:t>
            </a:r>
            <a:r>
              <a:rPr lang="en-US" sz="1400" dirty="0" err="1" smtClean="0">
                <a:latin typeface="Courier New" pitchFamily="49" charset="0"/>
              </a:rPr>
              <a:t>csapp.h</a:t>
            </a:r>
            <a:r>
              <a:rPr lang="en-US" sz="1400" dirty="0" smtClean="0">
                <a:latin typeface="Courier New" pitchFamily="49" charset="0"/>
              </a:rPr>
              <a:t>"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/*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* </a:t>
            </a:r>
            <a:r>
              <a:rPr lang="en-US" sz="1400" dirty="0" err="1" smtClean="0">
                <a:latin typeface="Courier New" pitchFamily="49" charset="0"/>
              </a:rPr>
              <a:t>mmapcopy</a:t>
            </a:r>
            <a:r>
              <a:rPr lang="en-US" sz="1400" dirty="0" smtClean="0">
                <a:latin typeface="Courier New" pitchFamily="49" charset="0"/>
              </a:rPr>
              <a:t> - uses </a:t>
            </a:r>
            <a:r>
              <a:rPr lang="en-US" sz="1400" dirty="0" err="1" smtClean="0">
                <a:latin typeface="Courier New" pitchFamily="49" charset="0"/>
              </a:rPr>
              <a:t>mmap</a:t>
            </a:r>
            <a:r>
              <a:rPr lang="en-US" sz="1400" dirty="0" smtClean="0">
                <a:latin typeface="Courier New" pitchFamily="49" charset="0"/>
              </a:rPr>
              <a:t> to copy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*            file </a:t>
            </a:r>
            <a:r>
              <a:rPr lang="en-US" sz="1400" dirty="0" err="1" smtClean="0">
                <a:latin typeface="Courier New" pitchFamily="49" charset="0"/>
              </a:rPr>
              <a:t>fd</a:t>
            </a:r>
            <a:r>
              <a:rPr lang="en-US" sz="1400" dirty="0" smtClean="0">
                <a:latin typeface="Courier New" pitchFamily="49" charset="0"/>
              </a:rPr>
              <a:t> to </a:t>
            </a:r>
            <a:r>
              <a:rPr lang="en-US" sz="1400" dirty="0" err="1" smtClean="0">
                <a:latin typeface="Courier New" pitchFamily="49" charset="0"/>
              </a:rPr>
              <a:t>stdout</a:t>
            </a:r>
            <a:endParaRPr lang="en-US" sz="1400" dirty="0" smtClean="0">
              <a:latin typeface="Courier New" pitchFamily="49" charset="0"/>
            </a:endParaRP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*/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</a:rPr>
              <a:t>mmapcopy(int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fd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size)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/* </a:t>
            </a:r>
            <a:r>
              <a:rPr lang="en-US" sz="1400" dirty="0" err="1" smtClean="0">
                <a:latin typeface="Courier New" pitchFamily="49" charset="0"/>
              </a:rPr>
              <a:t>Ptr</a:t>
            </a:r>
            <a:r>
              <a:rPr lang="en-US" sz="1400" dirty="0" smtClean="0">
                <a:latin typeface="Courier New" pitchFamily="49" charset="0"/>
              </a:rPr>
              <a:t> to </a:t>
            </a:r>
            <a:r>
              <a:rPr lang="en-US" sz="1400" dirty="0" err="1" smtClean="0">
                <a:latin typeface="Courier New" pitchFamily="49" charset="0"/>
              </a:rPr>
              <a:t>mem</a:t>
            </a:r>
            <a:r>
              <a:rPr lang="en-US" sz="1400" dirty="0" smtClean="0">
                <a:latin typeface="Courier New" pitchFamily="49" charset="0"/>
              </a:rPr>
              <a:t>-mapped VM area */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char *</a:t>
            </a:r>
            <a:r>
              <a:rPr lang="en-US" sz="1400" dirty="0" err="1" smtClean="0">
                <a:latin typeface="Courier New" pitchFamily="49" charset="0"/>
              </a:rPr>
              <a:t>bufp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bufp</a:t>
            </a:r>
            <a:r>
              <a:rPr lang="en-US" sz="1400" dirty="0" smtClean="0">
                <a:latin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</a:rPr>
              <a:t>Mmap(NULL</a:t>
            </a:r>
            <a:r>
              <a:rPr lang="en-US" sz="1400" dirty="0" smtClean="0">
                <a:latin typeface="Courier New" pitchFamily="49" charset="0"/>
              </a:rPr>
              <a:t>, size,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            PROT_READ, 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            MAP_PRIVATE, </a:t>
            </a:r>
            <a:r>
              <a:rPr lang="en-US" sz="1400" dirty="0" err="1" smtClean="0">
                <a:latin typeface="Courier New" pitchFamily="49" charset="0"/>
              </a:rPr>
              <a:t>fd</a:t>
            </a:r>
            <a:r>
              <a:rPr lang="en-US" sz="1400" dirty="0" smtClean="0">
                <a:latin typeface="Courier New" pitchFamily="49" charset="0"/>
              </a:rPr>
              <a:t>, 0);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Write(1, </a:t>
            </a:r>
            <a:r>
              <a:rPr lang="en-US" sz="1400" dirty="0" err="1" smtClean="0">
                <a:latin typeface="Courier New" pitchFamily="49" charset="0"/>
              </a:rPr>
              <a:t>bufp</a:t>
            </a:r>
            <a:r>
              <a:rPr lang="en-US" sz="1400" dirty="0" smtClean="0">
                <a:latin typeface="Courier New" pitchFamily="49" charset="0"/>
              </a:rPr>
              <a:t>, size);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return;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US" sz="1400" dirty="0" smtClean="0">
              <a:latin typeface="Courier New" pitchFamily="49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419600" y="2208212"/>
            <a:ext cx="4572000" cy="4116388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/* </a:t>
            </a:r>
            <a:r>
              <a:rPr lang="en-US" sz="1400" dirty="0" err="1" smtClean="0">
                <a:latin typeface="Courier New" pitchFamily="49" charset="0"/>
              </a:rPr>
              <a:t>mmapcopy</a:t>
            </a:r>
            <a:r>
              <a:rPr lang="en-US" sz="1400" dirty="0" smtClean="0">
                <a:latin typeface="Courier New" pitchFamily="49" charset="0"/>
              </a:rPr>
              <a:t> driver */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main(int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argc</a:t>
            </a:r>
            <a:r>
              <a:rPr lang="en-US" sz="1400" dirty="0" smtClean="0">
                <a:latin typeface="Courier New" pitchFamily="49" charset="0"/>
              </a:rPr>
              <a:t>, char **</a:t>
            </a:r>
            <a:r>
              <a:rPr lang="en-US" sz="1400" dirty="0" err="1" smtClean="0">
                <a:latin typeface="Courier New" pitchFamily="49" charset="0"/>
              </a:rPr>
              <a:t>argv</a:t>
            </a:r>
            <a:r>
              <a:rPr lang="en-US" sz="1400" dirty="0" smtClean="0">
                <a:latin typeface="Courier New" pitchFamily="49" charset="0"/>
              </a:rPr>
              <a:t>)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struct</a:t>
            </a:r>
            <a:r>
              <a:rPr lang="en-US" sz="1400" dirty="0" smtClean="0">
                <a:latin typeface="Courier New" pitchFamily="49" charset="0"/>
              </a:rPr>
              <a:t> stat stat;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fd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/* Check for required </a:t>
            </a:r>
            <a:r>
              <a:rPr lang="en-US" sz="1400" dirty="0" err="1" smtClean="0">
                <a:latin typeface="Courier New" pitchFamily="49" charset="0"/>
              </a:rPr>
              <a:t>cmdline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arg</a:t>
            </a:r>
            <a:r>
              <a:rPr lang="en-US" sz="1400" dirty="0" smtClean="0">
                <a:latin typeface="Courier New" pitchFamily="49" charset="0"/>
              </a:rPr>
              <a:t> */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if (</a:t>
            </a:r>
            <a:r>
              <a:rPr lang="en-US" sz="1400" dirty="0" err="1" smtClean="0">
                <a:latin typeface="Courier New" pitchFamily="49" charset="0"/>
              </a:rPr>
              <a:t>argc</a:t>
            </a:r>
            <a:r>
              <a:rPr lang="en-US" sz="1400" dirty="0" smtClean="0">
                <a:latin typeface="Courier New" pitchFamily="49" charset="0"/>
              </a:rPr>
              <a:t> != 2) {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</a:rPr>
              <a:t>printf("usage</a:t>
            </a:r>
            <a:r>
              <a:rPr lang="en-US" sz="1400" dirty="0" smtClean="0">
                <a:latin typeface="Courier New" pitchFamily="49" charset="0"/>
              </a:rPr>
              <a:t>: %</a:t>
            </a:r>
            <a:r>
              <a:rPr lang="en-US" sz="1400" dirty="0" err="1" smtClean="0">
                <a:latin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</a:rPr>
              <a:t> &lt;filename&gt;\</a:t>
            </a:r>
            <a:r>
              <a:rPr lang="en-US" sz="1400" dirty="0" err="1" smtClean="0">
                <a:latin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</a:rPr>
              <a:t>”,  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            argv[0]);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    exit(0);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}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/* Copy the input </a:t>
            </a:r>
            <a:r>
              <a:rPr lang="en-US" sz="1400" dirty="0" err="1" smtClean="0">
                <a:latin typeface="Courier New" pitchFamily="49" charset="0"/>
              </a:rPr>
              <a:t>arg</a:t>
            </a:r>
            <a:r>
              <a:rPr lang="en-US" sz="1400" dirty="0" smtClean="0">
                <a:latin typeface="Courier New" pitchFamily="49" charset="0"/>
              </a:rPr>
              <a:t> to </a:t>
            </a:r>
            <a:r>
              <a:rPr lang="en-US" sz="1400" dirty="0" err="1" smtClean="0">
                <a:latin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</a:rPr>
              <a:t> */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fd</a:t>
            </a:r>
            <a:r>
              <a:rPr lang="en-US" sz="1400" dirty="0" smtClean="0">
                <a:latin typeface="Courier New" pitchFamily="49" charset="0"/>
              </a:rPr>
              <a:t> = Open(argv[1], O_RDONLY, 0);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Fstat(fd</a:t>
            </a:r>
            <a:r>
              <a:rPr lang="en-US" sz="1400" dirty="0" smtClean="0">
                <a:latin typeface="Courier New" pitchFamily="49" charset="0"/>
              </a:rPr>
              <a:t>, &amp;stat);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mmapcopy(fd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stat.st_size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exit(0);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>
              <a:latin typeface="Courier New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85947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GB" kern="0" dirty="0" smtClean="0">
                <a:latin typeface="Calibri" pitchFamily="34" charset="0"/>
              </a:rPr>
              <a:t>Copying without transferring data to user space 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510647"/>
            <a:ext cx="730885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Simple Memory System Example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15827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Addressing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14-bit virtual addresses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12-bit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size = 64 bytes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960438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96043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447800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144780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935163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193516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2422525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42252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2909888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290988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3397250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339725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3884613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388461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4371975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437197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4859338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485933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5346700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534670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5834063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583406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6321425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632142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6808788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680878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36" name="Rectangle 44"/>
          <p:cNvSpPr>
            <a:spLocks noChangeArrowheads="1"/>
          </p:cNvSpPr>
          <p:nvPr/>
        </p:nvSpPr>
        <p:spPr bwMode="auto">
          <a:xfrm>
            <a:off x="7296150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auto">
          <a:xfrm>
            <a:off x="729615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1935163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193516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43" name="Rectangle 51"/>
          <p:cNvSpPr>
            <a:spLocks noChangeArrowheads="1"/>
          </p:cNvSpPr>
          <p:nvPr/>
        </p:nvSpPr>
        <p:spPr bwMode="auto">
          <a:xfrm>
            <a:off x="242252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4" name="Rectangle 52"/>
          <p:cNvSpPr>
            <a:spLocks noChangeArrowheads="1"/>
          </p:cNvSpPr>
          <p:nvPr/>
        </p:nvSpPr>
        <p:spPr bwMode="auto">
          <a:xfrm>
            <a:off x="242252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2909888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290988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3397250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339725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52" name="Rectangle 60"/>
          <p:cNvSpPr>
            <a:spLocks noChangeArrowheads="1"/>
          </p:cNvSpPr>
          <p:nvPr/>
        </p:nvSpPr>
        <p:spPr bwMode="auto">
          <a:xfrm>
            <a:off x="3884613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388461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55" name="Rectangle 63"/>
          <p:cNvSpPr>
            <a:spLocks noChangeArrowheads="1"/>
          </p:cNvSpPr>
          <p:nvPr/>
        </p:nvSpPr>
        <p:spPr bwMode="auto">
          <a:xfrm>
            <a:off x="437197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6" name="Rectangle 64"/>
          <p:cNvSpPr>
            <a:spLocks noChangeArrowheads="1"/>
          </p:cNvSpPr>
          <p:nvPr/>
        </p:nvSpPr>
        <p:spPr bwMode="auto">
          <a:xfrm>
            <a:off x="437197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4859338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9" name="Rectangle 67"/>
          <p:cNvSpPr>
            <a:spLocks noChangeArrowheads="1"/>
          </p:cNvSpPr>
          <p:nvPr/>
        </p:nvSpPr>
        <p:spPr bwMode="auto">
          <a:xfrm>
            <a:off x="485933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534670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534670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5834063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583406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6321425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632142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6808788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1" name="Rectangle 79"/>
          <p:cNvSpPr>
            <a:spLocks noChangeArrowheads="1"/>
          </p:cNvSpPr>
          <p:nvPr/>
        </p:nvSpPr>
        <p:spPr bwMode="auto">
          <a:xfrm>
            <a:off x="680878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729615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4" name="Rectangle 82"/>
          <p:cNvSpPr>
            <a:spLocks noChangeArrowheads="1"/>
          </p:cNvSpPr>
          <p:nvPr/>
        </p:nvSpPr>
        <p:spPr bwMode="auto">
          <a:xfrm>
            <a:off x="729615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4859337" y="3860800"/>
            <a:ext cx="2924174" cy="333375"/>
            <a:chOff x="3061" y="2261"/>
            <a:chExt cx="1842" cy="210"/>
          </a:xfrm>
        </p:grpSpPr>
        <p:sp>
          <p:nvSpPr>
            <p:cNvPr id="33876" name="Line 84"/>
            <p:cNvSpPr>
              <a:spLocks noChangeShapeType="1"/>
            </p:cNvSpPr>
            <p:nvPr/>
          </p:nvSpPr>
          <p:spPr bwMode="auto">
            <a:xfrm>
              <a:off x="3061" y="23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Text Box 85"/>
            <p:cNvSpPr txBox="1">
              <a:spLocks noChangeArrowheads="1"/>
            </p:cNvSpPr>
            <p:nvPr/>
          </p:nvSpPr>
          <p:spPr bwMode="auto">
            <a:xfrm>
              <a:off x="3768" y="22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4876801" y="5813425"/>
            <a:ext cx="2924176" cy="333375"/>
            <a:chOff x="3072" y="3312"/>
            <a:chExt cx="1842" cy="210"/>
          </a:xfrm>
        </p:grpSpPr>
        <p:sp>
          <p:nvSpPr>
            <p:cNvPr id="33879" name="Line 87"/>
            <p:cNvSpPr>
              <a:spLocks noChangeShapeType="1"/>
            </p:cNvSpPr>
            <p:nvPr/>
          </p:nvSpPr>
          <p:spPr bwMode="auto">
            <a:xfrm>
              <a:off x="3072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Text Box 88"/>
            <p:cNvSpPr txBox="1">
              <a:spLocks noChangeArrowheads="1"/>
            </p:cNvSpPr>
            <p:nvPr/>
          </p:nvSpPr>
          <p:spPr bwMode="auto">
            <a:xfrm>
              <a:off x="3779" y="331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1981200" y="5813425"/>
            <a:ext cx="2924176" cy="333375"/>
            <a:chOff x="1248" y="3312"/>
            <a:chExt cx="1842" cy="210"/>
          </a:xfrm>
        </p:grpSpPr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1248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Text Box 91"/>
            <p:cNvSpPr txBox="1">
              <a:spLocks noChangeArrowheads="1"/>
            </p:cNvSpPr>
            <p:nvPr/>
          </p:nvSpPr>
          <p:spPr bwMode="auto">
            <a:xfrm>
              <a:off x="1955" y="331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960438" y="3852862"/>
            <a:ext cx="3916363" cy="333375"/>
            <a:chOff x="605" y="2256"/>
            <a:chExt cx="2467" cy="210"/>
          </a:xfrm>
        </p:grpSpPr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605" y="23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Text Box 94"/>
            <p:cNvSpPr txBox="1">
              <a:spLocks noChangeArrowheads="1"/>
            </p:cNvSpPr>
            <p:nvPr/>
          </p:nvSpPr>
          <p:spPr bwMode="auto">
            <a:xfrm>
              <a:off x="1553" y="22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3887" name="Text Box 95"/>
          <p:cNvSpPr txBox="1">
            <a:spLocks noChangeArrowheads="1"/>
          </p:cNvSpPr>
          <p:nvPr/>
        </p:nvSpPr>
        <p:spPr bwMode="auto">
          <a:xfrm>
            <a:off x="1657352" y="4289425"/>
            <a:ext cx="217444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3888" name="Text Box 96"/>
          <p:cNvSpPr txBox="1">
            <a:spLocks noChangeArrowheads="1"/>
          </p:cNvSpPr>
          <p:nvPr/>
        </p:nvSpPr>
        <p:spPr bwMode="auto">
          <a:xfrm>
            <a:off x="5291668" y="4278312"/>
            <a:ext cx="197663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Offset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3889" name="Text Box 97"/>
          <p:cNvSpPr txBox="1">
            <a:spLocks noChangeArrowheads="1"/>
          </p:cNvSpPr>
          <p:nvPr/>
        </p:nvSpPr>
        <p:spPr bwMode="auto">
          <a:xfrm>
            <a:off x="2203983" y="6162675"/>
            <a:ext cx="228928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3890" name="Text Box 98"/>
          <p:cNvSpPr txBox="1">
            <a:spLocks noChangeArrowheads="1"/>
          </p:cNvSpPr>
          <p:nvPr/>
        </p:nvSpPr>
        <p:spPr bwMode="auto">
          <a:xfrm>
            <a:off x="5232399" y="6194425"/>
            <a:ext cx="2091469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Offset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31799" y="241300"/>
            <a:ext cx="8110538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Page Table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1745" y="1298575"/>
            <a:ext cx="8307387" cy="454025"/>
          </a:xfrm>
          <a:ln/>
        </p:spPr>
        <p:txBody>
          <a:bodyPr/>
          <a:lstStyle/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000" b="0" dirty="0"/>
              <a:t>Only show first 16 entries (out of 256)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110288" y="47815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418138" y="47815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0D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724400" y="478155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0F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110288" y="447516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5418138" y="447516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11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724400" y="4475163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0E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6110288" y="41687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5418138" y="41687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2D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4724400" y="416877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0D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6110288" y="386080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5418138" y="386080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4724400" y="386080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0C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6110288" y="355282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5418138" y="355282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4724400" y="355282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0B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6110288" y="324643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5418138" y="324643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09</a:t>
            </a:r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4724400" y="3246438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0A</a:t>
            </a:r>
          </a:p>
        </p:txBody>
      </p:sp>
      <p:sp>
        <p:nvSpPr>
          <p:cNvPr id="34856" name="Rectangle 40"/>
          <p:cNvSpPr>
            <a:spLocks noChangeArrowheads="1"/>
          </p:cNvSpPr>
          <p:nvPr/>
        </p:nvSpPr>
        <p:spPr bwMode="auto">
          <a:xfrm>
            <a:off x="6110288" y="29400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7" name="Rectangle 41"/>
          <p:cNvSpPr>
            <a:spLocks noChangeArrowheads="1"/>
          </p:cNvSpPr>
          <p:nvPr/>
        </p:nvSpPr>
        <p:spPr bwMode="auto">
          <a:xfrm>
            <a:off x="5418138" y="29400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17</a:t>
            </a: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4724400" y="294005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09</a:t>
            </a:r>
          </a:p>
        </p:txBody>
      </p:sp>
      <p:sp>
        <p:nvSpPr>
          <p:cNvPr id="34862" name="Rectangle 46"/>
          <p:cNvSpPr>
            <a:spLocks noChangeArrowheads="1"/>
          </p:cNvSpPr>
          <p:nvPr/>
        </p:nvSpPr>
        <p:spPr bwMode="auto">
          <a:xfrm>
            <a:off x="6110288" y="26320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63" name="Rectangle 47"/>
          <p:cNvSpPr>
            <a:spLocks noChangeArrowheads="1"/>
          </p:cNvSpPr>
          <p:nvPr/>
        </p:nvSpPr>
        <p:spPr bwMode="auto">
          <a:xfrm>
            <a:off x="5418138" y="26320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13</a:t>
            </a:r>
          </a:p>
        </p:txBody>
      </p:sp>
      <p:sp>
        <p:nvSpPr>
          <p:cNvPr id="34864" name="Rectangle 48"/>
          <p:cNvSpPr>
            <a:spLocks noChangeArrowheads="1"/>
          </p:cNvSpPr>
          <p:nvPr/>
        </p:nvSpPr>
        <p:spPr bwMode="auto">
          <a:xfrm>
            <a:off x="4724400" y="263207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08</a:t>
            </a:r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611028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4869" name="Rectangle 53"/>
          <p:cNvSpPr>
            <a:spLocks noChangeArrowheads="1"/>
          </p:cNvSpPr>
          <p:nvPr/>
        </p:nvSpPr>
        <p:spPr bwMode="auto">
          <a:xfrm>
            <a:off x="541813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4724400" y="232568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34874" name="Line 58"/>
          <p:cNvSpPr>
            <a:spLocks noChangeShapeType="1"/>
          </p:cNvSpPr>
          <p:nvPr/>
        </p:nvSpPr>
        <p:spPr bwMode="auto">
          <a:xfrm>
            <a:off x="4724400" y="263207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5" name="Line 59"/>
          <p:cNvSpPr>
            <a:spLocks noChangeShapeType="1"/>
          </p:cNvSpPr>
          <p:nvPr/>
        </p:nvSpPr>
        <p:spPr bwMode="auto">
          <a:xfrm>
            <a:off x="4724400" y="294005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6" name="Line 60"/>
          <p:cNvSpPr>
            <a:spLocks noChangeShapeType="1"/>
          </p:cNvSpPr>
          <p:nvPr/>
        </p:nvSpPr>
        <p:spPr bwMode="auto">
          <a:xfrm>
            <a:off x="4724400" y="324961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7" name="Line 61"/>
          <p:cNvSpPr>
            <a:spLocks noChangeShapeType="1"/>
          </p:cNvSpPr>
          <p:nvPr/>
        </p:nvSpPr>
        <p:spPr bwMode="auto">
          <a:xfrm>
            <a:off x="4724400" y="355282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8" name="Line 62"/>
          <p:cNvSpPr>
            <a:spLocks noChangeShapeType="1"/>
          </p:cNvSpPr>
          <p:nvPr/>
        </p:nvSpPr>
        <p:spPr bwMode="auto">
          <a:xfrm>
            <a:off x="4724400" y="386080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9" name="Line 63"/>
          <p:cNvSpPr>
            <a:spLocks noChangeShapeType="1"/>
          </p:cNvSpPr>
          <p:nvPr/>
        </p:nvSpPr>
        <p:spPr bwMode="auto">
          <a:xfrm>
            <a:off x="4724400" y="4157135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0" name="Line 64"/>
          <p:cNvSpPr>
            <a:spLocks noChangeShapeType="1"/>
          </p:cNvSpPr>
          <p:nvPr/>
        </p:nvSpPr>
        <p:spPr bwMode="auto">
          <a:xfrm>
            <a:off x="4724400" y="4475163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1" name="Line 65"/>
          <p:cNvSpPr>
            <a:spLocks noChangeShapeType="1"/>
          </p:cNvSpPr>
          <p:nvPr/>
        </p:nvSpPr>
        <p:spPr bwMode="auto">
          <a:xfrm>
            <a:off x="4724400" y="478155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4" name="Line 68"/>
          <p:cNvSpPr>
            <a:spLocks noChangeShapeType="1"/>
          </p:cNvSpPr>
          <p:nvPr/>
        </p:nvSpPr>
        <p:spPr bwMode="auto">
          <a:xfrm>
            <a:off x="541813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5" name="Line 69"/>
          <p:cNvSpPr>
            <a:spLocks noChangeShapeType="1"/>
          </p:cNvSpPr>
          <p:nvPr/>
        </p:nvSpPr>
        <p:spPr bwMode="auto">
          <a:xfrm>
            <a:off x="611028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8" name="Line 72"/>
          <p:cNvSpPr>
            <a:spLocks noChangeShapeType="1"/>
          </p:cNvSpPr>
          <p:nvPr/>
        </p:nvSpPr>
        <p:spPr bwMode="auto">
          <a:xfrm>
            <a:off x="4724400" y="2325688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9" name="Line 73"/>
          <p:cNvSpPr>
            <a:spLocks noChangeShapeType="1"/>
          </p:cNvSpPr>
          <p:nvPr/>
        </p:nvSpPr>
        <p:spPr bwMode="auto">
          <a:xfrm>
            <a:off x="6810905" y="232568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90" name="Line 74"/>
          <p:cNvSpPr>
            <a:spLocks noChangeShapeType="1"/>
          </p:cNvSpPr>
          <p:nvPr/>
        </p:nvSpPr>
        <p:spPr bwMode="auto">
          <a:xfrm>
            <a:off x="4724400" y="5089526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" name="Line 73"/>
          <p:cNvSpPr>
            <a:spLocks noChangeShapeType="1"/>
          </p:cNvSpPr>
          <p:nvPr/>
        </p:nvSpPr>
        <p:spPr bwMode="auto">
          <a:xfrm>
            <a:off x="4724400" y="2333095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" name="Rectangle 7"/>
          <p:cNvSpPr>
            <a:spLocks noChangeArrowheads="1"/>
          </p:cNvSpPr>
          <p:nvPr/>
        </p:nvSpPr>
        <p:spPr bwMode="auto">
          <a:xfrm>
            <a:off x="3290888" y="47815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8"/>
          <p:cNvSpPr>
            <a:spLocks noChangeArrowheads="1"/>
          </p:cNvSpPr>
          <p:nvPr/>
        </p:nvSpPr>
        <p:spPr bwMode="auto">
          <a:xfrm>
            <a:off x="2598738" y="47815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0" name="Rectangle 9"/>
          <p:cNvSpPr>
            <a:spLocks noChangeArrowheads="1"/>
          </p:cNvSpPr>
          <p:nvPr/>
        </p:nvSpPr>
        <p:spPr bwMode="auto">
          <a:xfrm>
            <a:off x="1905000" y="478155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07</a:t>
            </a:r>
          </a:p>
        </p:txBody>
      </p:sp>
      <p:sp>
        <p:nvSpPr>
          <p:cNvPr id="151" name="Rectangle 13"/>
          <p:cNvSpPr>
            <a:spLocks noChangeArrowheads="1"/>
          </p:cNvSpPr>
          <p:nvPr/>
        </p:nvSpPr>
        <p:spPr bwMode="auto">
          <a:xfrm>
            <a:off x="3290888" y="447516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4"/>
          <p:cNvSpPr>
            <a:spLocks noChangeArrowheads="1"/>
          </p:cNvSpPr>
          <p:nvPr/>
        </p:nvSpPr>
        <p:spPr bwMode="auto">
          <a:xfrm>
            <a:off x="2598738" y="447516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3" name="Rectangle 15"/>
          <p:cNvSpPr>
            <a:spLocks noChangeArrowheads="1"/>
          </p:cNvSpPr>
          <p:nvPr/>
        </p:nvSpPr>
        <p:spPr bwMode="auto">
          <a:xfrm>
            <a:off x="1905000" y="4475163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06</a:t>
            </a:r>
          </a:p>
        </p:txBody>
      </p:sp>
      <p:sp>
        <p:nvSpPr>
          <p:cNvPr id="154" name="Rectangle 19"/>
          <p:cNvSpPr>
            <a:spLocks noChangeArrowheads="1"/>
          </p:cNvSpPr>
          <p:nvPr/>
        </p:nvSpPr>
        <p:spPr bwMode="auto">
          <a:xfrm>
            <a:off x="3290888" y="41687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55" name="Rectangle 20"/>
          <p:cNvSpPr>
            <a:spLocks noChangeArrowheads="1"/>
          </p:cNvSpPr>
          <p:nvPr/>
        </p:nvSpPr>
        <p:spPr bwMode="auto">
          <a:xfrm>
            <a:off x="2598738" y="41687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16</a:t>
            </a:r>
          </a:p>
        </p:txBody>
      </p:sp>
      <p:sp>
        <p:nvSpPr>
          <p:cNvPr id="156" name="Rectangle 21"/>
          <p:cNvSpPr>
            <a:spLocks noChangeArrowheads="1"/>
          </p:cNvSpPr>
          <p:nvPr/>
        </p:nvSpPr>
        <p:spPr bwMode="auto">
          <a:xfrm>
            <a:off x="1905000" y="416877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05</a:t>
            </a:r>
          </a:p>
        </p:txBody>
      </p:sp>
      <p:sp>
        <p:nvSpPr>
          <p:cNvPr id="157" name="Rectangle 25"/>
          <p:cNvSpPr>
            <a:spLocks noChangeArrowheads="1"/>
          </p:cNvSpPr>
          <p:nvPr/>
        </p:nvSpPr>
        <p:spPr bwMode="auto">
          <a:xfrm>
            <a:off x="3290888" y="386080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8" name="Rectangle 26"/>
          <p:cNvSpPr>
            <a:spLocks noChangeArrowheads="1"/>
          </p:cNvSpPr>
          <p:nvPr/>
        </p:nvSpPr>
        <p:spPr bwMode="auto">
          <a:xfrm>
            <a:off x="2598738" y="386080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9" name="Rectangle 27"/>
          <p:cNvSpPr>
            <a:spLocks noChangeArrowheads="1"/>
          </p:cNvSpPr>
          <p:nvPr/>
        </p:nvSpPr>
        <p:spPr bwMode="auto">
          <a:xfrm>
            <a:off x="1905000" y="386080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04</a:t>
            </a:r>
          </a:p>
        </p:txBody>
      </p:sp>
      <p:sp>
        <p:nvSpPr>
          <p:cNvPr id="160" name="Rectangle 31"/>
          <p:cNvSpPr>
            <a:spLocks noChangeArrowheads="1"/>
          </p:cNvSpPr>
          <p:nvPr/>
        </p:nvSpPr>
        <p:spPr bwMode="auto">
          <a:xfrm>
            <a:off x="3290888" y="355282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1" name="Rectangle 32"/>
          <p:cNvSpPr>
            <a:spLocks noChangeArrowheads="1"/>
          </p:cNvSpPr>
          <p:nvPr/>
        </p:nvSpPr>
        <p:spPr bwMode="auto">
          <a:xfrm>
            <a:off x="2598738" y="355282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02</a:t>
            </a:r>
          </a:p>
        </p:txBody>
      </p:sp>
      <p:sp>
        <p:nvSpPr>
          <p:cNvPr id="162" name="Rectangle 33"/>
          <p:cNvSpPr>
            <a:spLocks noChangeArrowheads="1"/>
          </p:cNvSpPr>
          <p:nvPr/>
        </p:nvSpPr>
        <p:spPr bwMode="auto">
          <a:xfrm>
            <a:off x="1905000" y="355282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03</a:t>
            </a:r>
          </a:p>
        </p:txBody>
      </p:sp>
      <p:sp>
        <p:nvSpPr>
          <p:cNvPr id="163" name="Rectangle 37"/>
          <p:cNvSpPr>
            <a:spLocks noChangeArrowheads="1"/>
          </p:cNvSpPr>
          <p:nvPr/>
        </p:nvSpPr>
        <p:spPr bwMode="auto">
          <a:xfrm>
            <a:off x="3290888" y="324643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4" name="Rectangle 38"/>
          <p:cNvSpPr>
            <a:spLocks noChangeArrowheads="1"/>
          </p:cNvSpPr>
          <p:nvPr/>
        </p:nvSpPr>
        <p:spPr bwMode="auto">
          <a:xfrm>
            <a:off x="2598738" y="324643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33</a:t>
            </a:r>
          </a:p>
        </p:txBody>
      </p:sp>
      <p:sp>
        <p:nvSpPr>
          <p:cNvPr id="165" name="Rectangle 39"/>
          <p:cNvSpPr>
            <a:spLocks noChangeArrowheads="1"/>
          </p:cNvSpPr>
          <p:nvPr/>
        </p:nvSpPr>
        <p:spPr bwMode="auto">
          <a:xfrm>
            <a:off x="1905000" y="3246438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02</a:t>
            </a:r>
          </a:p>
        </p:txBody>
      </p:sp>
      <p:sp>
        <p:nvSpPr>
          <p:cNvPr id="166" name="Rectangle 43"/>
          <p:cNvSpPr>
            <a:spLocks noChangeArrowheads="1"/>
          </p:cNvSpPr>
          <p:nvPr/>
        </p:nvSpPr>
        <p:spPr bwMode="auto">
          <a:xfrm>
            <a:off x="3290888" y="29400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67" name="Rectangle 44"/>
          <p:cNvSpPr>
            <a:spLocks noChangeArrowheads="1"/>
          </p:cNvSpPr>
          <p:nvPr/>
        </p:nvSpPr>
        <p:spPr bwMode="auto">
          <a:xfrm>
            <a:off x="2598738" y="29400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68" name="Rectangle 45"/>
          <p:cNvSpPr>
            <a:spLocks noChangeArrowheads="1"/>
          </p:cNvSpPr>
          <p:nvPr/>
        </p:nvSpPr>
        <p:spPr bwMode="auto">
          <a:xfrm>
            <a:off x="1905000" y="294005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01</a:t>
            </a:r>
          </a:p>
        </p:txBody>
      </p:sp>
      <p:sp>
        <p:nvSpPr>
          <p:cNvPr id="169" name="Rectangle 49"/>
          <p:cNvSpPr>
            <a:spLocks noChangeArrowheads="1"/>
          </p:cNvSpPr>
          <p:nvPr/>
        </p:nvSpPr>
        <p:spPr bwMode="auto">
          <a:xfrm>
            <a:off x="3290888" y="26320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70" name="Rectangle 50"/>
          <p:cNvSpPr>
            <a:spLocks noChangeArrowheads="1"/>
          </p:cNvSpPr>
          <p:nvPr/>
        </p:nvSpPr>
        <p:spPr bwMode="auto">
          <a:xfrm>
            <a:off x="2598738" y="26320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28</a:t>
            </a:r>
          </a:p>
        </p:txBody>
      </p:sp>
      <p:sp>
        <p:nvSpPr>
          <p:cNvPr id="171" name="Rectangle 51"/>
          <p:cNvSpPr>
            <a:spLocks noChangeArrowheads="1"/>
          </p:cNvSpPr>
          <p:nvPr/>
        </p:nvSpPr>
        <p:spPr bwMode="auto">
          <a:xfrm>
            <a:off x="1905000" y="263207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00</a:t>
            </a:r>
          </a:p>
        </p:txBody>
      </p:sp>
      <p:sp>
        <p:nvSpPr>
          <p:cNvPr id="172" name="Rectangle 55"/>
          <p:cNvSpPr>
            <a:spLocks noChangeArrowheads="1"/>
          </p:cNvSpPr>
          <p:nvPr/>
        </p:nvSpPr>
        <p:spPr bwMode="auto">
          <a:xfrm>
            <a:off x="329088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73" name="Rectangle 56"/>
          <p:cNvSpPr>
            <a:spLocks noChangeArrowheads="1"/>
          </p:cNvSpPr>
          <p:nvPr/>
        </p:nvSpPr>
        <p:spPr bwMode="auto">
          <a:xfrm>
            <a:off x="259873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174" name="Rectangle 57"/>
          <p:cNvSpPr>
            <a:spLocks noChangeArrowheads="1"/>
          </p:cNvSpPr>
          <p:nvPr/>
        </p:nvSpPr>
        <p:spPr bwMode="auto">
          <a:xfrm>
            <a:off x="1905000" y="232568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175" name="Line 58"/>
          <p:cNvSpPr>
            <a:spLocks noChangeShapeType="1"/>
          </p:cNvSpPr>
          <p:nvPr/>
        </p:nvSpPr>
        <p:spPr bwMode="auto">
          <a:xfrm>
            <a:off x="1905000" y="263207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" name="Line 59"/>
          <p:cNvSpPr>
            <a:spLocks noChangeShapeType="1"/>
          </p:cNvSpPr>
          <p:nvPr/>
        </p:nvSpPr>
        <p:spPr bwMode="auto">
          <a:xfrm>
            <a:off x="1905000" y="294005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" name="Line 60"/>
          <p:cNvSpPr>
            <a:spLocks noChangeShapeType="1"/>
          </p:cNvSpPr>
          <p:nvPr/>
        </p:nvSpPr>
        <p:spPr bwMode="auto">
          <a:xfrm>
            <a:off x="1905000" y="324961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" name="Line 61"/>
          <p:cNvSpPr>
            <a:spLocks noChangeShapeType="1"/>
          </p:cNvSpPr>
          <p:nvPr/>
        </p:nvSpPr>
        <p:spPr bwMode="auto">
          <a:xfrm>
            <a:off x="1905000" y="355282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" name="Line 62"/>
          <p:cNvSpPr>
            <a:spLocks noChangeShapeType="1"/>
          </p:cNvSpPr>
          <p:nvPr/>
        </p:nvSpPr>
        <p:spPr bwMode="auto">
          <a:xfrm>
            <a:off x="1905000" y="386080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" name="Line 63"/>
          <p:cNvSpPr>
            <a:spLocks noChangeShapeType="1"/>
          </p:cNvSpPr>
          <p:nvPr/>
        </p:nvSpPr>
        <p:spPr bwMode="auto">
          <a:xfrm>
            <a:off x="1905000" y="4172478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" name="Line 64"/>
          <p:cNvSpPr>
            <a:spLocks noChangeShapeType="1"/>
          </p:cNvSpPr>
          <p:nvPr/>
        </p:nvSpPr>
        <p:spPr bwMode="auto">
          <a:xfrm>
            <a:off x="1905000" y="4475163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" name="Line 65"/>
          <p:cNvSpPr>
            <a:spLocks noChangeShapeType="1"/>
          </p:cNvSpPr>
          <p:nvPr/>
        </p:nvSpPr>
        <p:spPr bwMode="auto">
          <a:xfrm>
            <a:off x="1905000" y="478155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" name="Line 66"/>
          <p:cNvSpPr>
            <a:spLocks noChangeShapeType="1"/>
          </p:cNvSpPr>
          <p:nvPr/>
        </p:nvSpPr>
        <p:spPr bwMode="auto">
          <a:xfrm>
            <a:off x="2589212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" name="Line 67"/>
          <p:cNvSpPr>
            <a:spLocks noChangeShapeType="1"/>
          </p:cNvSpPr>
          <p:nvPr/>
        </p:nvSpPr>
        <p:spPr bwMode="auto">
          <a:xfrm>
            <a:off x="329088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" name="Line 70"/>
          <p:cNvSpPr>
            <a:spLocks noChangeShapeType="1"/>
          </p:cNvSpPr>
          <p:nvPr/>
        </p:nvSpPr>
        <p:spPr bwMode="auto">
          <a:xfrm>
            <a:off x="1905000" y="232568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" name="Line 72"/>
          <p:cNvSpPr>
            <a:spLocks noChangeShapeType="1"/>
          </p:cNvSpPr>
          <p:nvPr/>
        </p:nvSpPr>
        <p:spPr bwMode="auto">
          <a:xfrm>
            <a:off x="1905000" y="2325688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" name="Line 74"/>
          <p:cNvSpPr>
            <a:spLocks noChangeShapeType="1"/>
          </p:cNvSpPr>
          <p:nvPr/>
        </p:nvSpPr>
        <p:spPr bwMode="auto">
          <a:xfrm>
            <a:off x="1905000" y="5089526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" name="Line 70"/>
          <p:cNvSpPr>
            <a:spLocks noChangeShapeType="1"/>
          </p:cNvSpPr>
          <p:nvPr/>
        </p:nvSpPr>
        <p:spPr bwMode="auto">
          <a:xfrm>
            <a:off x="3989386" y="2316480"/>
            <a:ext cx="1588" cy="2788920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69448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Simple Memory System TLB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179512"/>
            <a:ext cx="8307387" cy="52212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16 </a:t>
            </a:r>
            <a:r>
              <a:rPr lang="en-GB" dirty="0"/>
              <a:t>entries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4-way associative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2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125538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125538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612900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612900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2100263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2100263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587625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2587625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3074988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3074988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562350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3562350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4049713" y="3275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4049713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4537075" y="3275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4537075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5024438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5024438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5511800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5511800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5999163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5999163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6486525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6486525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6973888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6973888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7461250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7461250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024437" y="3731683"/>
            <a:ext cx="2924175" cy="333375"/>
            <a:chOff x="3061" y="2140"/>
            <a:chExt cx="1842" cy="210"/>
          </a:xfrm>
        </p:grpSpPr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>
              <a:off x="3061" y="2231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3768" y="2140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117071" y="3732212"/>
            <a:ext cx="3916362" cy="333375"/>
            <a:chOff x="605" y="2135"/>
            <a:chExt cx="2467" cy="210"/>
          </a:xfrm>
        </p:grpSpPr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>
              <a:off x="605" y="2226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1553" y="2135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4046538" y="2708803"/>
            <a:ext cx="992187" cy="306388"/>
            <a:chOff x="2445" y="1501"/>
            <a:chExt cx="625" cy="193"/>
          </a:xfrm>
        </p:grpSpPr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>
              <a:off x="2445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2586" y="1501"/>
              <a:ext cx="340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TLBI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1125538" y="2705099"/>
            <a:ext cx="2925762" cy="306388"/>
            <a:chOff x="605" y="1488"/>
            <a:chExt cx="1843" cy="193"/>
          </a:xfrm>
        </p:grpSpPr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>
              <a:off x="605" y="1566"/>
              <a:ext cx="184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387" y="1488"/>
              <a:ext cx="367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TLBT</a:t>
              </a:r>
            </a:p>
          </p:txBody>
        </p:sp>
      </p:grpSp>
      <p:sp>
        <p:nvSpPr>
          <p:cNvPr id="35900" name="Rectangle 60"/>
          <p:cNvSpPr>
            <a:spLocks noChangeArrowheads="1"/>
          </p:cNvSpPr>
          <p:nvPr/>
        </p:nvSpPr>
        <p:spPr bwMode="auto">
          <a:xfrm>
            <a:off x="8062912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01" name="Rectangle 61"/>
          <p:cNvSpPr>
            <a:spLocks noChangeArrowheads="1"/>
          </p:cNvSpPr>
          <p:nvPr/>
        </p:nvSpPr>
        <p:spPr bwMode="auto">
          <a:xfrm>
            <a:off x="7432675" y="6024563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02" name="Rectangle 62"/>
          <p:cNvSpPr>
            <a:spLocks noChangeArrowheads="1"/>
          </p:cNvSpPr>
          <p:nvPr/>
        </p:nvSpPr>
        <p:spPr bwMode="auto">
          <a:xfrm>
            <a:off x="6807200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03" name="Rectangle 63"/>
          <p:cNvSpPr>
            <a:spLocks noChangeArrowheads="1"/>
          </p:cNvSpPr>
          <p:nvPr/>
        </p:nvSpPr>
        <p:spPr bwMode="auto">
          <a:xfrm>
            <a:off x="6178550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04" name="Rectangle 64"/>
          <p:cNvSpPr>
            <a:spLocks noChangeArrowheads="1"/>
          </p:cNvSpPr>
          <p:nvPr/>
        </p:nvSpPr>
        <p:spPr bwMode="auto">
          <a:xfrm>
            <a:off x="5553075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35905" name="Rectangle 65"/>
          <p:cNvSpPr>
            <a:spLocks noChangeArrowheads="1"/>
          </p:cNvSpPr>
          <p:nvPr/>
        </p:nvSpPr>
        <p:spPr bwMode="auto">
          <a:xfrm>
            <a:off x="4926012" y="6024563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0A</a:t>
            </a:r>
          </a:p>
        </p:txBody>
      </p:sp>
      <p:sp>
        <p:nvSpPr>
          <p:cNvPr id="35906" name="Rectangle 66"/>
          <p:cNvSpPr>
            <a:spLocks noChangeArrowheads="1"/>
          </p:cNvSpPr>
          <p:nvPr/>
        </p:nvSpPr>
        <p:spPr bwMode="auto">
          <a:xfrm>
            <a:off x="4297362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07" name="Rectangle 67"/>
          <p:cNvSpPr>
            <a:spLocks noChangeArrowheads="1"/>
          </p:cNvSpPr>
          <p:nvPr/>
        </p:nvSpPr>
        <p:spPr bwMode="auto">
          <a:xfrm>
            <a:off x="3670300" y="6024563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5908" name="Rectangle 68"/>
          <p:cNvSpPr>
            <a:spLocks noChangeArrowheads="1"/>
          </p:cNvSpPr>
          <p:nvPr/>
        </p:nvSpPr>
        <p:spPr bwMode="auto">
          <a:xfrm>
            <a:off x="3044825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09" name="Rectangle 69"/>
          <p:cNvSpPr>
            <a:spLocks noChangeArrowheads="1"/>
          </p:cNvSpPr>
          <p:nvPr/>
        </p:nvSpPr>
        <p:spPr bwMode="auto">
          <a:xfrm>
            <a:off x="2416175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0" name="Rectangle 70"/>
          <p:cNvSpPr>
            <a:spLocks noChangeArrowheads="1"/>
          </p:cNvSpPr>
          <p:nvPr/>
        </p:nvSpPr>
        <p:spPr bwMode="auto">
          <a:xfrm>
            <a:off x="1790700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1" name="Rectangle 71"/>
          <p:cNvSpPr>
            <a:spLocks noChangeArrowheads="1"/>
          </p:cNvSpPr>
          <p:nvPr/>
        </p:nvSpPr>
        <p:spPr bwMode="auto">
          <a:xfrm>
            <a:off x="1160462" y="6024563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07</a:t>
            </a:r>
          </a:p>
        </p:txBody>
      </p:sp>
      <p:sp>
        <p:nvSpPr>
          <p:cNvPr id="35912" name="Rectangle 72"/>
          <p:cNvSpPr>
            <a:spLocks noChangeArrowheads="1"/>
          </p:cNvSpPr>
          <p:nvPr/>
        </p:nvSpPr>
        <p:spPr bwMode="auto">
          <a:xfrm>
            <a:off x="534987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5913" name="Rectangle 73"/>
          <p:cNvSpPr>
            <a:spLocks noChangeArrowheads="1"/>
          </p:cNvSpPr>
          <p:nvPr/>
        </p:nvSpPr>
        <p:spPr bwMode="auto">
          <a:xfrm>
            <a:off x="8062912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4" name="Rectangle 74"/>
          <p:cNvSpPr>
            <a:spLocks noChangeArrowheads="1"/>
          </p:cNvSpPr>
          <p:nvPr/>
        </p:nvSpPr>
        <p:spPr bwMode="auto">
          <a:xfrm>
            <a:off x="7432675" y="5699125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5" name="Rectangle 75"/>
          <p:cNvSpPr>
            <a:spLocks noChangeArrowheads="1"/>
          </p:cNvSpPr>
          <p:nvPr/>
        </p:nvSpPr>
        <p:spPr bwMode="auto">
          <a:xfrm>
            <a:off x="6807200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16" name="Rectangle 76"/>
          <p:cNvSpPr>
            <a:spLocks noChangeArrowheads="1"/>
          </p:cNvSpPr>
          <p:nvPr/>
        </p:nvSpPr>
        <p:spPr bwMode="auto">
          <a:xfrm>
            <a:off x="6178550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7" name="Rectangle 77"/>
          <p:cNvSpPr>
            <a:spLocks noChangeArrowheads="1"/>
          </p:cNvSpPr>
          <p:nvPr/>
        </p:nvSpPr>
        <p:spPr bwMode="auto">
          <a:xfrm>
            <a:off x="5553075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8" name="Rectangle 78"/>
          <p:cNvSpPr>
            <a:spLocks noChangeArrowheads="1"/>
          </p:cNvSpPr>
          <p:nvPr/>
        </p:nvSpPr>
        <p:spPr bwMode="auto">
          <a:xfrm>
            <a:off x="4926012" y="5699125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06</a:t>
            </a:r>
          </a:p>
        </p:txBody>
      </p:sp>
      <p:sp>
        <p:nvSpPr>
          <p:cNvPr id="35919" name="Rectangle 79"/>
          <p:cNvSpPr>
            <a:spLocks noChangeArrowheads="1"/>
          </p:cNvSpPr>
          <p:nvPr/>
        </p:nvSpPr>
        <p:spPr bwMode="auto">
          <a:xfrm>
            <a:off x="4297362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0" name="Rectangle 80"/>
          <p:cNvSpPr>
            <a:spLocks noChangeArrowheads="1"/>
          </p:cNvSpPr>
          <p:nvPr/>
        </p:nvSpPr>
        <p:spPr bwMode="auto">
          <a:xfrm>
            <a:off x="3670300" y="5699125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1" name="Rectangle 81"/>
          <p:cNvSpPr>
            <a:spLocks noChangeArrowheads="1"/>
          </p:cNvSpPr>
          <p:nvPr/>
        </p:nvSpPr>
        <p:spPr bwMode="auto">
          <a:xfrm>
            <a:off x="3044825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5922" name="Rectangle 82"/>
          <p:cNvSpPr>
            <a:spLocks noChangeArrowheads="1"/>
          </p:cNvSpPr>
          <p:nvPr/>
        </p:nvSpPr>
        <p:spPr bwMode="auto">
          <a:xfrm>
            <a:off x="2416175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3" name="Rectangle 83"/>
          <p:cNvSpPr>
            <a:spLocks noChangeArrowheads="1"/>
          </p:cNvSpPr>
          <p:nvPr/>
        </p:nvSpPr>
        <p:spPr bwMode="auto">
          <a:xfrm>
            <a:off x="1790700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4" name="Rectangle 84"/>
          <p:cNvSpPr>
            <a:spLocks noChangeArrowheads="1"/>
          </p:cNvSpPr>
          <p:nvPr/>
        </p:nvSpPr>
        <p:spPr bwMode="auto">
          <a:xfrm>
            <a:off x="1160462" y="5699125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25" name="Rectangle 85"/>
          <p:cNvSpPr>
            <a:spLocks noChangeArrowheads="1"/>
          </p:cNvSpPr>
          <p:nvPr/>
        </p:nvSpPr>
        <p:spPr bwMode="auto">
          <a:xfrm>
            <a:off x="534987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5926" name="Rectangle 86"/>
          <p:cNvSpPr>
            <a:spLocks noChangeArrowheads="1"/>
          </p:cNvSpPr>
          <p:nvPr/>
        </p:nvSpPr>
        <p:spPr bwMode="auto">
          <a:xfrm>
            <a:off x="8062912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7" name="Rectangle 87"/>
          <p:cNvSpPr>
            <a:spLocks noChangeArrowheads="1"/>
          </p:cNvSpPr>
          <p:nvPr/>
        </p:nvSpPr>
        <p:spPr bwMode="auto">
          <a:xfrm>
            <a:off x="7432675" y="5375275"/>
            <a:ext cx="630238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8" name="Rectangle 88"/>
          <p:cNvSpPr>
            <a:spLocks noChangeArrowheads="1"/>
          </p:cNvSpPr>
          <p:nvPr/>
        </p:nvSpPr>
        <p:spPr bwMode="auto">
          <a:xfrm>
            <a:off x="6807200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0A</a:t>
            </a:r>
          </a:p>
        </p:txBody>
      </p:sp>
      <p:sp>
        <p:nvSpPr>
          <p:cNvPr id="35929" name="Rectangle 89"/>
          <p:cNvSpPr>
            <a:spLocks noChangeArrowheads="1"/>
          </p:cNvSpPr>
          <p:nvPr/>
        </p:nvSpPr>
        <p:spPr bwMode="auto">
          <a:xfrm>
            <a:off x="6178550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30" name="Rectangle 90"/>
          <p:cNvSpPr>
            <a:spLocks noChangeArrowheads="1"/>
          </p:cNvSpPr>
          <p:nvPr/>
        </p:nvSpPr>
        <p:spPr bwMode="auto">
          <a:xfrm>
            <a:off x="5553075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31" name="Rectangle 91"/>
          <p:cNvSpPr>
            <a:spLocks noChangeArrowheads="1"/>
          </p:cNvSpPr>
          <p:nvPr/>
        </p:nvSpPr>
        <p:spPr bwMode="auto">
          <a:xfrm>
            <a:off x="4926012" y="5375275"/>
            <a:ext cx="627063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5932" name="Rectangle 92"/>
          <p:cNvSpPr>
            <a:spLocks noChangeArrowheads="1"/>
          </p:cNvSpPr>
          <p:nvPr/>
        </p:nvSpPr>
        <p:spPr bwMode="auto">
          <a:xfrm>
            <a:off x="4297362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33" name="Rectangle 93"/>
          <p:cNvSpPr>
            <a:spLocks noChangeArrowheads="1"/>
          </p:cNvSpPr>
          <p:nvPr/>
        </p:nvSpPr>
        <p:spPr bwMode="auto">
          <a:xfrm>
            <a:off x="3670300" y="5375275"/>
            <a:ext cx="627063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34" name="Rectangle 94"/>
          <p:cNvSpPr>
            <a:spLocks noChangeArrowheads="1"/>
          </p:cNvSpPr>
          <p:nvPr/>
        </p:nvSpPr>
        <p:spPr bwMode="auto">
          <a:xfrm>
            <a:off x="3044825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35" name="Rectangle 95"/>
          <p:cNvSpPr>
            <a:spLocks noChangeArrowheads="1"/>
          </p:cNvSpPr>
          <p:nvPr/>
        </p:nvSpPr>
        <p:spPr bwMode="auto">
          <a:xfrm>
            <a:off x="2416175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36" name="Rectangle 96"/>
          <p:cNvSpPr>
            <a:spLocks noChangeArrowheads="1"/>
          </p:cNvSpPr>
          <p:nvPr/>
        </p:nvSpPr>
        <p:spPr bwMode="auto">
          <a:xfrm>
            <a:off x="1790700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35937" name="Rectangle 97"/>
          <p:cNvSpPr>
            <a:spLocks noChangeArrowheads="1"/>
          </p:cNvSpPr>
          <p:nvPr/>
        </p:nvSpPr>
        <p:spPr bwMode="auto">
          <a:xfrm>
            <a:off x="1160462" y="5375275"/>
            <a:ext cx="630238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38" name="Rectangle 98"/>
          <p:cNvSpPr>
            <a:spLocks noChangeArrowheads="1"/>
          </p:cNvSpPr>
          <p:nvPr/>
        </p:nvSpPr>
        <p:spPr bwMode="auto">
          <a:xfrm>
            <a:off x="534987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939" name="Rectangle 99"/>
          <p:cNvSpPr>
            <a:spLocks noChangeArrowheads="1"/>
          </p:cNvSpPr>
          <p:nvPr/>
        </p:nvSpPr>
        <p:spPr bwMode="auto">
          <a:xfrm>
            <a:off x="8062912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40" name="Rectangle 100"/>
          <p:cNvSpPr>
            <a:spLocks noChangeArrowheads="1"/>
          </p:cNvSpPr>
          <p:nvPr/>
        </p:nvSpPr>
        <p:spPr bwMode="auto">
          <a:xfrm>
            <a:off x="7432675" y="5049838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41" name="Rectangle 101"/>
          <p:cNvSpPr>
            <a:spLocks noChangeArrowheads="1"/>
          </p:cNvSpPr>
          <p:nvPr/>
        </p:nvSpPr>
        <p:spPr bwMode="auto">
          <a:xfrm>
            <a:off x="6807200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07</a:t>
            </a:r>
          </a:p>
        </p:txBody>
      </p:sp>
      <p:sp>
        <p:nvSpPr>
          <p:cNvPr id="35942" name="Rectangle 102"/>
          <p:cNvSpPr>
            <a:spLocks noChangeArrowheads="1"/>
          </p:cNvSpPr>
          <p:nvPr/>
        </p:nvSpPr>
        <p:spPr bwMode="auto">
          <a:xfrm>
            <a:off x="6178550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43" name="Rectangle 103"/>
          <p:cNvSpPr>
            <a:spLocks noChangeArrowheads="1"/>
          </p:cNvSpPr>
          <p:nvPr/>
        </p:nvSpPr>
        <p:spPr bwMode="auto">
          <a:xfrm>
            <a:off x="5553075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44" name="Rectangle 104"/>
          <p:cNvSpPr>
            <a:spLocks noChangeArrowheads="1"/>
          </p:cNvSpPr>
          <p:nvPr/>
        </p:nvSpPr>
        <p:spPr bwMode="auto">
          <a:xfrm>
            <a:off x="4926012" y="5049838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5945" name="Rectangle 105"/>
          <p:cNvSpPr>
            <a:spLocks noChangeArrowheads="1"/>
          </p:cNvSpPr>
          <p:nvPr/>
        </p:nvSpPr>
        <p:spPr bwMode="auto">
          <a:xfrm>
            <a:off x="4297362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46" name="Rectangle 106"/>
          <p:cNvSpPr>
            <a:spLocks noChangeArrowheads="1"/>
          </p:cNvSpPr>
          <p:nvPr/>
        </p:nvSpPr>
        <p:spPr bwMode="auto">
          <a:xfrm>
            <a:off x="3670300" y="5049838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5947" name="Rectangle 107"/>
          <p:cNvSpPr>
            <a:spLocks noChangeArrowheads="1"/>
          </p:cNvSpPr>
          <p:nvPr/>
        </p:nvSpPr>
        <p:spPr bwMode="auto">
          <a:xfrm>
            <a:off x="3044825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5948" name="Rectangle 108"/>
          <p:cNvSpPr>
            <a:spLocks noChangeArrowheads="1"/>
          </p:cNvSpPr>
          <p:nvPr/>
        </p:nvSpPr>
        <p:spPr bwMode="auto">
          <a:xfrm>
            <a:off x="2416175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49" name="Rectangle 109"/>
          <p:cNvSpPr>
            <a:spLocks noChangeArrowheads="1"/>
          </p:cNvSpPr>
          <p:nvPr/>
        </p:nvSpPr>
        <p:spPr bwMode="auto">
          <a:xfrm>
            <a:off x="1790700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50" name="Rectangle 110"/>
          <p:cNvSpPr>
            <a:spLocks noChangeArrowheads="1"/>
          </p:cNvSpPr>
          <p:nvPr/>
        </p:nvSpPr>
        <p:spPr bwMode="auto">
          <a:xfrm>
            <a:off x="1160462" y="5049838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51" name="Rectangle 111"/>
          <p:cNvSpPr>
            <a:spLocks noChangeArrowheads="1"/>
          </p:cNvSpPr>
          <p:nvPr/>
        </p:nvSpPr>
        <p:spPr bwMode="auto">
          <a:xfrm>
            <a:off x="534987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952" name="Rectangle 112"/>
          <p:cNvSpPr>
            <a:spLocks noChangeArrowheads="1"/>
          </p:cNvSpPr>
          <p:nvPr/>
        </p:nvSpPr>
        <p:spPr bwMode="auto">
          <a:xfrm>
            <a:off x="8062912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3" name="Rectangle 113"/>
          <p:cNvSpPr>
            <a:spLocks noChangeArrowheads="1"/>
          </p:cNvSpPr>
          <p:nvPr/>
        </p:nvSpPr>
        <p:spPr bwMode="auto">
          <a:xfrm>
            <a:off x="7432675" y="4724400"/>
            <a:ext cx="630238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54" name="Rectangle 114"/>
          <p:cNvSpPr>
            <a:spLocks noChangeArrowheads="1"/>
          </p:cNvSpPr>
          <p:nvPr/>
        </p:nvSpPr>
        <p:spPr bwMode="auto">
          <a:xfrm>
            <a:off x="6807200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55" name="Rectangle 115"/>
          <p:cNvSpPr>
            <a:spLocks noChangeArrowheads="1"/>
          </p:cNvSpPr>
          <p:nvPr/>
        </p:nvSpPr>
        <p:spPr bwMode="auto">
          <a:xfrm>
            <a:off x="6178550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6" name="Rectangle 116"/>
          <p:cNvSpPr>
            <a:spLocks noChangeArrowheads="1"/>
          </p:cNvSpPr>
          <p:nvPr/>
        </p:nvSpPr>
        <p:spPr bwMode="auto">
          <a:xfrm>
            <a:off x="5553075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57" name="Rectangle 117"/>
          <p:cNvSpPr>
            <a:spLocks noChangeArrowheads="1"/>
          </p:cNvSpPr>
          <p:nvPr/>
        </p:nvSpPr>
        <p:spPr bwMode="auto">
          <a:xfrm>
            <a:off x="4926012" y="4724400"/>
            <a:ext cx="627063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58" name="Rectangle 118"/>
          <p:cNvSpPr>
            <a:spLocks noChangeArrowheads="1"/>
          </p:cNvSpPr>
          <p:nvPr/>
        </p:nvSpPr>
        <p:spPr bwMode="auto">
          <a:xfrm>
            <a:off x="4297362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9" name="Rectangle 119"/>
          <p:cNvSpPr>
            <a:spLocks noChangeArrowheads="1"/>
          </p:cNvSpPr>
          <p:nvPr/>
        </p:nvSpPr>
        <p:spPr bwMode="auto">
          <a:xfrm>
            <a:off x="3670300" y="4724400"/>
            <a:ext cx="627063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60" name="Rectangle 120"/>
          <p:cNvSpPr>
            <a:spLocks noChangeArrowheads="1"/>
          </p:cNvSpPr>
          <p:nvPr/>
        </p:nvSpPr>
        <p:spPr bwMode="auto">
          <a:xfrm>
            <a:off x="3044825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61" name="Rectangle 121"/>
          <p:cNvSpPr>
            <a:spLocks noChangeArrowheads="1"/>
          </p:cNvSpPr>
          <p:nvPr/>
        </p:nvSpPr>
        <p:spPr bwMode="auto">
          <a:xfrm>
            <a:off x="2416175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62" name="Rectangle 122"/>
          <p:cNvSpPr>
            <a:spLocks noChangeArrowheads="1"/>
          </p:cNvSpPr>
          <p:nvPr/>
        </p:nvSpPr>
        <p:spPr bwMode="auto">
          <a:xfrm>
            <a:off x="1790700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63" name="Rectangle 123"/>
          <p:cNvSpPr>
            <a:spLocks noChangeArrowheads="1"/>
          </p:cNvSpPr>
          <p:nvPr/>
        </p:nvSpPr>
        <p:spPr bwMode="auto">
          <a:xfrm>
            <a:off x="1160462" y="4724400"/>
            <a:ext cx="630238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64" name="Rectangle 124"/>
          <p:cNvSpPr>
            <a:spLocks noChangeArrowheads="1"/>
          </p:cNvSpPr>
          <p:nvPr/>
        </p:nvSpPr>
        <p:spPr bwMode="auto">
          <a:xfrm>
            <a:off x="534987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Set</a:t>
            </a:r>
          </a:p>
        </p:txBody>
      </p:sp>
      <p:sp>
        <p:nvSpPr>
          <p:cNvPr id="35965" name="Line 125"/>
          <p:cNvSpPr>
            <a:spLocks noChangeShapeType="1"/>
          </p:cNvSpPr>
          <p:nvPr/>
        </p:nvSpPr>
        <p:spPr bwMode="auto">
          <a:xfrm>
            <a:off x="534987" y="5049838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5966" name="Line 126"/>
          <p:cNvSpPr>
            <a:spLocks noChangeShapeType="1"/>
          </p:cNvSpPr>
          <p:nvPr/>
        </p:nvSpPr>
        <p:spPr bwMode="auto">
          <a:xfrm>
            <a:off x="534987" y="5375275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7" name="Line 127"/>
          <p:cNvSpPr>
            <a:spLocks noChangeShapeType="1"/>
          </p:cNvSpPr>
          <p:nvPr/>
        </p:nvSpPr>
        <p:spPr bwMode="auto">
          <a:xfrm>
            <a:off x="534987" y="5699125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8" name="Line 128"/>
          <p:cNvSpPr>
            <a:spLocks noChangeShapeType="1"/>
          </p:cNvSpPr>
          <p:nvPr/>
        </p:nvSpPr>
        <p:spPr bwMode="auto">
          <a:xfrm>
            <a:off x="534987" y="6024563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9" name="Line 129"/>
          <p:cNvSpPr>
            <a:spLocks noChangeShapeType="1"/>
          </p:cNvSpPr>
          <p:nvPr/>
        </p:nvSpPr>
        <p:spPr bwMode="auto">
          <a:xfrm>
            <a:off x="1790700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0" name="Line 130"/>
          <p:cNvSpPr>
            <a:spLocks noChangeShapeType="1"/>
          </p:cNvSpPr>
          <p:nvPr/>
        </p:nvSpPr>
        <p:spPr bwMode="auto">
          <a:xfrm>
            <a:off x="2416175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1" name="Line 131"/>
          <p:cNvSpPr>
            <a:spLocks noChangeShapeType="1"/>
          </p:cNvSpPr>
          <p:nvPr/>
        </p:nvSpPr>
        <p:spPr bwMode="auto">
          <a:xfrm>
            <a:off x="3670300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2" name="Line 132"/>
          <p:cNvSpPr>
            <a:spLocks noChangeShapeType="1"/>
          </p:cNvSpPr>
          <p:nvPr/>
        </p:nvSpPr>
        <p:spPr bwMode="auto">
          <a:xfrm>
            <a:off x="4297362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3" name="Line 133"/>
          <p:cNvSpPr>
            <a:spLocks noChangeShapeType="1"/>
          </p:cNvSpPr>
          <p:nvPr/>
        </p:nvSpPr>
        <p:spPr bwMode="auto">
          <a:xfrm>
            <a:off x="5553075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4" name="Line 134"/>
          <p:cNvSpPr>
            <a:spLocks noChangeShapeType="1"/>
          </p:cNvSpPr>
          <p:nvPr/>
        </p:nvSpPr>
        <p:spPr bwMode="auto">
          <a:xfrm>
            <a:off x="6178550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5" name="Line 135"/>
          <p:cNvSpPr>
            <a:spLocks noChangeShapeType="1"/>
          </p:cNvSpPr>
          <p:nvPr/>
        </p:nvSpPr>
        <p:spPr bwMode="auto">
          <a:xfrm>
            <a:off x="7432675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6" name="Line 136"/>
          <p:cNvSpPr>
            <a:spLocks noChangeShapeType="1"/>
          </p:cNvSpPr>
          <p:nvPr/>
        </p:nvSpPr>
        <p:spPr bwMode="auto">
          <a:xfrm>
            <a:off x="8062912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7" name="Line 137"/>
          <p:cNvSpPr>
            <a:spLocks noChangeShapeType="1"/>
          </p:cNvSpPr>
          <p:nvPr/>
        </p:nvSpPr>
        <p:spPr bwMode="auto">
          <a:xfrm>
            <a:off x="1160462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8" name="Line 138"/>
          <p:cNvSpPr>
            <a:spLocks noChangeShapeType="1"/>
          </p:cNvSpPr>
          <p:nvPr/>
        </p:nvSpPr>
        <p:spPr bwMode="auto">
          <a:xfrm>
            <a:off x="3044825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9" name="Line 139"/>
          <p:cNvSpPr>
            <a:spLocks noChangeShapeType="1"/>
          </p:cNvSpPr>
          <p:nvPr/>
        </p:nvSpPr>
        <p:spPr bwMode="auto">
          <a:xfrm>
            <a:off x="534987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0" name="Line 140"/>
          <p:cNvSpPr>
            <a:spLocks noChangeShapeType="1"/>
          </p:cNvSpPr>
          <p:nvPr/>
        </p:nvSpPr>
        <p:spPr bwMode="auto">
          <a:xfrm>
            <a:off x="4926012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1" name="Line 141"/>
          <p:cNvSpPr>
            <a:spLocks noChangeShapeType="1"/>
          </p:cNvSpPr>
          <p:nvPr/>
        </p:nvSpPr>
        <p:spPr bwMode="auto">
          <a:xfrm>
            <a:off x="6807200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2" name="Line 142"/>
          <p:cNvSpPr>
            <a:spLocks noChangeShapeType="1"/>
          </p:cNvSpPr>
          <p:nvPr/>
        </p:nvSpPr>
        <p:spPr bwMode="auto">
          <a:xfrm>
            <a:off x="534987" y="4724400"/>
            <a:ext cx="8153401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5983" name="Line 143"/>
          <p:cNvSpPr>
            <a:spLocks noChangeShapeType="1"/>
          </p:cNvSpPr>
          <p:nvPr/>
        </p:nvSpPr>
        <p:spPr bwMode="auto">
          <a:xfrm>
            <a:off x="8688388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4" name="Line 144"/>
          <p:cNvSpPr>
            <a:spLocks noChangeShapeType="1"/>
          </p:cNvSpPr>
          <p:nvPr/>
        </p:nvSpPr>
        <p:spPr bwMode="auto">
          <a:xfrm>
            <a:off x="534987" y="6350001"/>
            <a:ext cx="8153401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385284" y="417512"/>
            <a:ext cx="7285038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Simple Memory System Cache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068387"/>
            <a:ext cx="8307387" cy="144621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16 lines, 4-byte block size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Physically addressed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Direct mapped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711325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711325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2198688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2198688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686051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268605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3173414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3173414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3660777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3660777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4148140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4148140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4635503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463550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5122866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5122866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5610229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5610229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6097591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609759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6584953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658495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7072312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7072312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652964" y="3478212"/>
            <a:ext cx="2924175" cy="333375"/>
            <a:chOff x="2931" y="2156"/>
            <a:chExt cx="1842" cy="210"/>
          </a:xfrm>
        </p:grpSpPr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>
              <a:off x="2931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Text Box 43"/>
            <p:cNvSpPr txBox="1">
              <a:spLocks noChangeArrowheads="1"/>
            </p:cNvSpPr>
            <p:nvPr/>
          </p:nvSpPr>
          <p:spPr bwMode="auto">
            <a:xfrm>
              <a:off x="3638" y="2156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757364" y="3478212"/>
            <a:ext cx="2924175" cy="333375"/>
            <a:chOff x="1107" y="2156"/>
            <a:chExt cx="1842" cy="210"/>
          </a:xfrm>
        </p:grpSpPr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>
              <a:off x="1107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1814" y="2156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6556382" y="2523067"/>
            <a:ext cx="992189" cy="306388"/>
            <a:chOff x="4130" y="1501"/>
            <a:chExt cx="625" cy="193"/>
          </a:xfrm>
        </p:grpSpPr>
        <p:sp>
          <p:nvSpPr>
            <p:cNvPr id="36912" name="Line 48"/>
            <p:cNvSpPr>
              <a:spLocks noChangeShapeType="1"/>
            </p:cNvSpPr>
            <p:nvPr/>
          </p:nvSpPr>
          <p:spPr bwMode="auto">
            <a:xfrm>
              <a:off x="4130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4316" y="1501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4627033" y="2519363"/>
            <a:ext cx="1927225" cy="306388"/>
            <a:chOff x="2920" y="1488"/>
            <a:chExt cx="1214" cy="193"/>
          </a:xfrm>
        </p:grpSpPr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>
              <a:off x="2920" y="1566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460" y="1488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1711325" y="2514600"/>
            <a:ext cx="2894013" cy="306388"/>
            <a:chOff x="1078" y="1501"/>
            <a:chExt cx="1823" cy="193"/>
          </a:xfrm>
        </p:grpSpPr>
        <p:sp>
          <p:nvSpPr>
            <p:cNvPr id="36918" name="Line 54"/>
            <p:cNvSpPr>
              <a:spLocks noChangeShapeType="1"/>
            </p:cNvSpPr>
            <p:nvPr/>
          </p:nvSpPr>
          <p:spPr bwMode="auto">
            <a:xfrm>
              <a:off x="1078" y="1579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1928" y="1501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6928" name="Rectangle 64"/>
          <p:cNvSpPr>
            <a:spLocks noChangeArrowheads="1"/>
          </p:cNvSpPr>
          <p:nvPr/>
        </p:nvSpPr>
        <p:spPr bwMode="auto">
          <a:xfrm>
            <a:off x="387508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6929" name="Rectangle 65"/>
          <p:cNvSpPr>
            <a:spLocks noChangeArrowheads="1"/>
          </p:cNvSpPr>
          <p:nvPr/>
        </p:nvSpPr>
        <p:spPr bwMode="auto">
          <a:xfrm>
            <a:off x="325596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DF</a:t>
            </a:r>
          </a:p>
        </p:txBody>
      </p:sp>
      <p:sp>
        <p:nvSpPr>
          <p:cNvPr id="36930" name="Rectangle 66"/>
          <p:cNvSpPr>
            <a:spLocks noChangeArrowheads="1"/>
          </p:cNvSpPr>
          <p:nvPr/>
        </p:nvSpPr>
        <p:spPr bwMode="auto">
          <a:xfrm>
            <a:off x="263525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C2</a:t>
            </a:r>
          </a:p>
        </p:txBody>
      </p:sp>
      <p:sp>
        <p:nvSpPr>
          <p:cNvPr id="36931" name="Rectangle 67"/>
          <p:cNvSpPr>
            <a:spLocks noChangeArrowheads="1"/>
          </p:cNvSpPr>
          <p:nvPr/>
        </p:nvSpPr>
        <p:spPr bwMode="auto">
          <a:xfrm>
            <a:off x="20129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6932" name="Rectangle 68"/>
          <p:cNvSpPr>
            <a:spLocks noChangeArrowheads="1"/>
          </p:cNvSpPr>
          <p:nvPr/>
        </p:nvSpPr>
        <p:spPr bwMode="auto">
          <a:xfrm>
            <a:off x="139223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33" name="Rectangle 69"/>
          <p:cNvSpPr>
            <a:spLocks noChangeArrowheads="1"/>
          </p:cNvSpPr>
          <p:nvPr/>
        </p:nvSpPr>
        <p:spPr bwMode="auto">
          <a:xfrm>
            <a:off x="77311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15240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6942" name="Rectangle 78"/>
          <p:cNvSpPr>
            <a:spLocks noChangeArrowheads="1"/>
          </p:cNvSpPr>
          <p:nvPr/>
        </p:nvSpPr>
        <p:spPr bwMode="auto">
          <a:xfrm>
            <a:off x="387508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3" name="Rectangle 79"/>
          <p:cNvSpPr>
            <a:spLocks noChangeArrowheads="1"/>
          </p:cNvSpPr>
          <p:nvPr/>
        </p:nvSpPr>
        <p:spPr bwMode="auto">
          <a:xfrm>
            <a:off x="325596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4" name="Rectangle 80"/>
          <p:cNvSpPr>
            <a:spLocks noChangeArrowheads="1"/>
          </p:cNvSpPr>
          <p:nvPr/>
        </p:nvSpPr>
        <p:spPr bwMode="auto">
          <a:xfrm>
            <a:off x="263525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5" name="Rectangle 81"/>
          <p:cNvSpPr>
            <a:spLocks noChangeArrowheads="1"/>
          </p:cNvSpPr>
          <p:nvPr/>
        </p:nvSpPr>
        <p:spPr bwMode="auto">
          <a:xfrm>
            <a:off x="20129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6" name="Rectangle 82"/>
          <p:cNvSpPr>
            <a:spLocks noChangeArrowheads="1"/>
          </p:cNvSpPr>
          <p:nvPr/>
        </p:nvSpPr>
        <p:spPr bwMode="auto">
          <a:xfrm>
            <a:off x="139223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47" name="Rectangle 83"/>
          <p:cNvSpPr>
            <a:spLocks noChangeArrowheads="1"/>
          </p:cNvSpPr>
          <p:nvPr/>
        </p:nvSpPr>
        <p:spPr bwMode="auto">
          <a:xfrm>
            <a:off x="77311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31</a:t>
            </a:r>
          </a:p>
        </p:txBody>
      </p:sp>
      <p:sp>
        <p:nvSpPr>
          <p:cNvPr id="36948" name="Rectangle 84"/>
          <p:cNvSpPr>
            <a:spLocks noChangeArrowheads="1"/>
          </p:cNvSpPr>
          <p:nvPr/>
        </p:nvSpPr>
        <p:spPr bwMode="auto">
          <a:xfrm>
            <a:off x="15240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6956" name="Rectangle 92"/>
          <p:cNvSpPr>
            <a:spLocks noChangeArrowheads="1"/>
          </p:cNvSpPr>
          <p:nvPr/>
        </p:nvSpPr>
        <p:spPr bwMode="auto">
          <a:xfrm>
            <a:off x="387508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1D</a:t>
            </a:r>
          </a:p>
        </p:txBody>
      </p:sp>
      <p:sp>
        <p:nvSpPr>
          <p:cNvPr id="36957" name="Rectangle 93"/>
          <p:cNvSpPr>
            <a:spLocks noChangeArrowheads="1"/>
          </p:cNvSpPr>
          <p:nvPr/>
        </p:nvSpPr>
        <p:spPr bwMode="auto">
          <a:xfrm>
            <a:off x="325596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F0</a:t>
            </a:r>
          </a:p>
        </p:txBody>
      </p:sp>
      <p:sp>
        <p:nvSpPr>
          <p:cNvPr id="36958" name="Rectangle 94"/>
          <p:cNvSpPr>
            <a:spLocks noChangeArrowheads="1"/>
          </p:cNvSpPr>
          <p:nvPr/>
        </p:nvSpPr>
        <p:spPr bwMode="auto">
          <a:xfrm>
            <a:off x="263525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72</a:t>
            </a:r>
          </a:p>
        </p:txBody>
      </p:sp>
      <p:sp>
        <p:nvSpPr>
          <p:cNvPr id="36959" name="Rectangle 95"/>
          <p:cNvSpPr>
            <a:spLocks noChangeArrowheads="1"/>
          </p:cNvSpPr>
          <p:nvPr/>
        </p:nvSpPr>
        <p:spPr bwMode="auto">
          <a:xfrm>
            <a:off x="20129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60" name="Rectangle 96"/>
          <p:cNvSpPr>
            <a:spLocks noChangeArrowheads="1"/>
          </p:cNvSpPr>
          <p:nvPr/>
        </p:nvSpPr>
        <p:spPr bwMode="auto">
          <a:xfrm>
            <a:off x="139223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61" name="Rectangle 97"/>
          <p:cNvSpPr>
            <a:spLocks noChangeArrowheads="1"/>
          </p:cNvSpPr>
          <p:nvPr/>
        </p:nvSpPr>
        <p:spPr bwMode="auto">
          <a:xfrm>
            <a:off x="77311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6962" name="Rectangle 98"/>
          <p:cNvSpPr>
            <a:spLocks noChangeArrowheads="1"/>
          </p:cNvSpPr>
          <p:nvPr/>
        </p:nvSpPr>
        <p:spPr bwMode="auto">
          <a:xfrm>
            <a:off x="15240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6970" name="Rectangle 106"/>
          <p:cNvSpPr>
            <a:spLocks noChangeArrowheads="1"/>
          </p:cNvSpPr>
          <p:nvPr/>
        </p:nvSpPr>
        <p:spPr bwMode="auto">
          <a:xfrm>
            <a:off x="387508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6971" name="Rectangle 107"/>
          <p:cNvSpPr>
            <a:spLocks noChangeArrowheads="1"/>
          </p:cNvSpPr>
          <p:nvPr/>
        </p:nvSpPr>
        <p:spPr bwMode="auto">
          <a:xfrm>
            <a:off x="325596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8F</a:t>
            </a:r>
          </a:p>
        </p:txBody>
      </p:sp>
      <p:sp>
        <p:nvSpPr>
          <p:cNvPr id="36972" name="Rectangle 108"/>
          <p:cNvSpPr>
            <a:spLocks noChangeArrowheads="1"/>
          </p:cNvSpPr>
          <p:nvPr/>
        </p:nvSpPr>
        <p:spPr bwMode="auto">
          <a:xfrm>
            <a:off x="263525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6D</a:t>
            </a:r>
          </a:p>
        </p:txBody>
      </p:sp>
      <p:sp>
        <p:nvSpPr>
          <p:cNvPr id="36973" name="Rectangle 109"/>
          <p:cNvSpPr>
            <a:spLocks noChangeArrowheads="1"/>
          </p:cNvSpPr>
          <p:nvPr/>
        </p:nvSpPr>
        <p:spPr bwMode="auto">
          <a:xfrm>
            <a:off x="20129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43</a:t>
            </a:r>
          </a:p>
        </p:txBody>
      </p:sp>
      <p:sp>
        <p:nvSpPr>
          <p:cNvPr id="36974" name="Rectangle 110"/>
          <p:cNvSpPr>
            <a:spLocks noChangeArrowheads="1"/>
          </p:cNvSpPr>
          <p:nvPr/>
        </p:nvSpPr>
        <p:spPr bwMode="auto">
          <a:xfrm>
            <a:off x="139223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75" name="Rectangle 111"/>
          <p:cNvSpPr>
            <a:spLocks noChangeArrowheads="1"/>
          </p:cNvSpPr>
          <p:nvPr/>
        </p:nvSpPr>
        <p:spPr bwMode="auto">
          <a:xfrm>
            <a:off x="77311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32</a:t>
            </a:r>
          </a:p>
        </p:txBody>
      </p:sp>
      <p:sp>
        <p:nvSpPr>
          <p:cNvPr id="36976" name="Rectangle 112"/>
          <p:cNvSpPr>
            <a:spLocks noChangeArrowheads="1"/>
          </p:cNvSpPr>
          <p:nvPr/>
        </p:nvSpPr>
        <p:spPr bwMode="auto">
          <a:xfrm>
            <a:off x="15240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6984" name="Rectangle 120"/>
          <p:cNvSpPr>
            <a:spLocks noChangeArrowheads="1"/>
          </p:cNvSpPr>
          <p:nvPr/>
        </p:nvSpPr>
        <p:spPr bwMode="auto">
          <a:xfrm>
            <a:off x="387508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5" name="Rectangle 121"/>
          <p:cNvSpPr>
            <a:spLocks noChangeArrowheads="1"/>
          </p:cNvSpPr>
          <p:nvPr/>
        </p:nvSpPr>
        <p:spPr bwMode="auto">
          <a:xfrm>
            <a:off x="325596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6" name="Rectangle 122"/>
          <p:cNvSpPr>
            <a:spLocks noChangeArrowheads="1"/>
          </p:cNvSpPr>
          <p:nvPr/>
        </p:nvSpPr>
        <p:spPr bwMode="auto">
          <a:xfrm>
            <a:off x="263525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7" name="Rectangle 123"/>
          <p:cNvSpPr>
            <a:spLocks noChangeArrowheads="1"/>
          </p:cNvSpPr>
          <p:nvPr/>
        </p:nvSpPr>
        <p:spPr bwMode="auto">
          <a:xfrm>
            <a:off x="20129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8" name="Rectangle 124"/>
          <p:cNvSpPr>
            <a:spLocks noChangeArrowheads="1"/>
          </p:cNvSpPr>
          <p:nvPr/>
        </p:nvSpPr>
        <p:spPr bwMode="auto">
          <a:xfrm>
            <a:off x="139223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89" name="Rectangle 125"/>
          <p:cNvSpPr>
            <a:spLocks noChangeArrowheads="1"/>
          </p:cNvSpPr>
          <p:nvPr/>
        </p:nvSpPr>
        <p:spPr bwMode="auto">
          <a:xfrm>
            <a:off x="77311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90" name="Rectangle 126"/>
          <p:cNvSpPr>
            <a:spLocks noChangeArrowheads="1"/>
          </p:cNvSpPr>
          <p:nvPr/>
        </p:nvSpPr>
        <p:spPr bwMode="auto">
          <a:xfrm>
            <a:off x="15240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6998" name="Rectangle 134"/>
          <p:cNvSpPr>
            <a:spLocks noChangeArrowheads="1"/>
          </p:cNvSpPr>
          <p:nvPr/>
        </p:nvSpPr>
        <p:spPr bwMode="auto">
          <a:xfrm>
            <a:off x="387508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6999" name="Rectangle 135"/>
          <p:cNvSpPr>
            <a:spLocks noChangeArrowheads="1"/>
          </p:cNvSpPr>
          <p:nvPr/>
        </p:nvSpPr>
        <p:spPr bwMode="auto">
          <a:xfrm>
            <a:off x="325596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7000" name="Rectangle 136"/>
          <p:cNvSpPr>
            <a:spLocks noChangeArrowheads="1"/>
          </p:cNvSpPr>
          <p:nvPr/>
        </p:nvSpPr>
        <p:spPr bwMode="auto">
          <a:xfrm>
            <a:off x="263525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7001" name="Rectangle 137"/>
          <p:cNvSpPr>
            <a:spLocks noChangeArrowheads="1"/>
          </p:cNvSpPr>
          <p:nvPr/>
        </p:nvSpPr>
        <p:spPr bwMode="auto">
          <a:xfrm>
            <a:off x="20129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7002" name="Rectangle 138"/>
          <p:cNvSpPr>
            <a:spLocks noChangeArrowheads="1"/>
          </p:cNvSpPr>
          <p:nvPr/>
        </p:nvSpPr>
        <p:spPr bwMode="auto">
          <a:xfrm>
            <a:off x="139223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03" name="Rectangle 139"/>
          <p:cNvSpPr>
            <a:spLocks noChangeArrowheads="1"/>
          </p:cNvSpPr>
          <p:nvPr/>
        </p:nvSpPr>
        <p:spPr bwMode="auto">
          <a:xfrm>
            <a:off x="77311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37004" name="Rectangle 140"/>
          <p:cNvSpPr>
            <a:spLocks noChangeArrowheads="1"/>
          </p:cNvSpPr>
          <p:nvPr/>
        </p:nvSpPr>
        <p:spPr bwMode="auto">
          <a:xfrm>
            <a:off x="15240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012" name="Rectangle 148"/>
          <p:cNvSpPr>
            <a:spLocks noChangeArrowheads="1"/>
          </p:cNvSpPr>
          <p:nvPr/>
        </p:nvSpPr>
        <p:spPr bwMode="auto">
          <a:xfrm>
            <a:off x="387508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3" name="Rectangle 149"/>
          <p:cNvSpPr>
            <a:spLocks noChangeArrowheads="1"/>
          </p:cNvSpPr>
          <p:nvPr/>
        </p:nvSpPr>
        <p:spPr bwMode="auto">
          <a:xfrm>
            <a:off x="325596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4" name="Rectangle 150"/>
          <p:cNvSpPr>
            <a:spLocks noChangeArrowheads="1"/>
          </p:cNvSpPr>
          <p:nvPr/>
        </p:nvSpPr>
        <p:spPr bwMode="auto">
          <a:xfrm>
            <a:off x="263525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5" name="Rectangle 151"/>
          <p:cNvSpPr>
            <a:spLocks noChangeArrowheads="1"/>
          </p:cNvSpPr>
          <p:nvPr/>
        </p:nvSpPr>
        <p:spPr bwMode="auto">
          <a:xfrm>
            <a:off x="20129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6" name="Rectangle 152"/>
          <p:cNvSpPr>
            <a:spLocks noChangeArrowheads="1"/>
          </p:cNvSpPr>
          <p:nvPr/>
        </p:nvSpPr>
        <p:spPr bwMode="auto">
          <a:xfrm>
            <a:off x="139223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7017" name="Rectangle 153"/>
          <p:cNvSpPr>
            <a:spLocks noChangeArrowheads="1"/>
          </p:cNvSpPr>
          <p:nvPr/>
        </p:nvSpPr>
        <p:spPr bwMode="auto">
          <a:xfrm>
            <a:off x="77311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37018" name="Rectangle 154"/>
          <p:cNvSpPr>
            <a:spLocks noChangeArrowheads="1"/>
          </p:cNvSpPr>
          <p:nvPr/>
        </p:nvSpPr>
        <p:spPr bwMode="auto">
          <a:xfrm>
            <a:off x="15240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026" name="Rectangle 162"/>
          <p:cNvSpPr>
            <a:spLocks noChangeArrowheads="1"/>
          </p:cNvSpPr>
          <p:nvPr/>
        </p:nvSpPr>
        <p:spPr bwMode="auto">
          <a:xfrm>
            <a:off x="387508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7" name="Rectangle 163"/>
          <p:cNvSpPr>
            <a:spLocks noChangeArrowheads="1"/>
          </p:cNvSpPr>
          <p:nvPr/>
        </p:nvSpPr>
        <p:spPr bwMode="auto">
          <a:xfrm>
            <a:off x="325596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23</a:t>
            </a:r>
          </a:p>
        </p:txBody>
      </p:sp>
      <p:sp>
        <p:nvSpPr>
          <p:cNvPr id="37028" name="Rectangle 164"/>
          <p:cNvSpPr>
            <a:spLocks noChangeArrowheads="1"/>
          </p:cNvSpPr>
          <p:nvPr/>
        </p:nvSpPr>
        <p:spPr bwMode="auto">
          <a:xfrm>
            <a:off x="263525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9" name="Rectangle 165"/>
          <p:cNvSpPr>
            <a:spLocks noChangeArrowheads="1"/>
          </p:cNvSpPr>
          <p:nvPr/>
        </p:nvSpPr>
        <p:spPr bwMode="auto">
          <a:xfrm>
            <a:off x="20129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99</a:t>
            </a:r>
          </a:p>
        </p:txBody>
      </p:sp>
      <p:sp>
        <p:nvSpPr>
          <p:cNvPr id="37030" name="Rectangle 166"/>
          <p:cNvSpPr>
            <a:spLocks noChangeArrowheads="1"/>
          </p:cNvSpPr>
          <p:nvPr/>
        </p:nvSpPr>
        <p:spPr bwMode="auto">
          <a:xfrm>
            <a:off x="139223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31" name="Rectangle 167"/>
          <p:cNvSpPr>
            <a:spLocks noChangeArrowheads="1"/>
          </p:cNvSpPr>
          <p:nvPr/>
        </p:nvSpPr>
        <p:spPr bwMode="auto">
          <a:xfrm>
            <a:off x="77311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19</a:t>
            </a:r>
          </a:p>
        </p:txBody>
      </p:sp>
      <p:sp>
        <p:nvSpPr>
          <p:cNvPr id="37032" name="Rectangle 168"/>
          <p:cNvSpPr>
            <a:spLocks noChangeArrowheads="1"/>
          </p:cNvSpPr>
          <p:nvPr/>
        </p:nvSpPr>
        <p:spPr bwMode="auto">
          <a:xfrm>
            <a:off x="15240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040" name="Rectangle 176"/>
          <p:cNvSpPr>
            <a:spLocks noChangeArrowheads="1"/>
          </p:cNvSpPr>
          <p:nvPr/>
        </p:nvSpPr>
        <p:spPr bwMode="auto">
          <a:xfrm>
            <a:off x="387508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37041" name="Rectangle 177"/>
          <p:cNvSpPr>
            <a:spLocks noChangeArrowheads="1"/>
          </p:cNvSpPr>
          <p:nvPr/>
        </p:nvSpPr>
        <p:spPr bwMode="auto">
          <a:xfrm>
            <a:off x="325596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37042" name="Rectangle 178"/>
          <p:cNvSpPr>
            <a:spLocks noChangeArrowheads="1"/>
          </p:cNvSpPr>
          <p:nvPr/>
        </p:nvSpPr>
        <p:spPr bwMode="auto">
          <a:xfrm>
            <a:off x="263525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37043" name="Rectangle 179"/>
          <p:cNvSpPr>
            <a:spLocks noChangeArrowheads="1"/>
          </p:cNvSpPr>
          <p:nvPr/>
        </p:nvSpPr>
        <p:spPr bwMode="auto">
          <a:xfrm>
            <a:off x="20129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37044" name="Rectangle 180"/>
          <p:cNvSpPr>
            <a:spLocks noChangeArrowheads="1"/>
          </p:cNvSpPr>
          <p:nvPr/>
        </p:nvSpPr>
        <p:spPr bwMode="auto">
          <a:xfrm>
            <a:off x="139223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7045" name="Rectangle 181"/>
          <p:cNvSpPr>
            <a:spLocks noChangeArrowheads="1"/>
          </p:cNvSpPr>
          <p:nvPr/>
        </p:nvSpPr>
        <p:spPr bwMode="auto">
          <a:xfrm>
            <a:off x="77311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7046" name="Rectangle 182"/>
          <p:cNvSpPr>
            <a:spLocks noChangeArrowheads="1"/>
          </p:cNvSpPr>
          <p:nvPr/>
        </p:nvSpPr>
        <p:spPr bwMode="auto">
          <a:xfrm>
            <a:off x="15240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7047" name="Line 183"/>
          <p:cNvSpPr>
            <a:spLocks noChangeShapeType="1"/>
          </p:cNvSpPr>
          <p:nvPr/>
        </p:nvSpPr>
        <p:spPr bwMode="auto">
          <a:xfrm>
            <a:off x="152400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48" name="Line 184"/>
          <p:cNvSpPr>
            <a:spLocks noChangeShapeType="1"/>
          </p:cNvSpPr>
          <p:nvPr/>
        </p:nvSpPr>
        <p:spPr bwMode="auto">
          <a:xfrm>
            <a:off x="152400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49" name="Line 185"/>
          <p:cNvSpPr>
            <a:spLocks noChangeShapeType="1"/>
          </p:cNvSpPr>
          <p:nvPr/>
        </p:nvSpPr>
        <p:spPr bwMode="auto">
          <a:xfrm>
            <a:off x="152400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0" name="Line 186"/>
          <p:cNvSpPr>
            <a:spLocks noChangeShapeType="1"/>
          </p:cNvSpPr>
          <p:nvPr/>
        </p:nvSpPr>
        <p:spPr bwMode="auto">
          <a:xfrm>
            <a:off x="152400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1" name="Line 187"/>
          <p:cNvSpPr>
            <a:spLocks noChangeShapeType="1"/>
          </p:cNvSpPr>
          <p:nvPr/>
        </p:nvSpPr>
        <p:spPr bwMode="auto">
          <a:xfrm>
            <a:off x="152400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2" name="Line 188"/>
          <p:cNvSpPr>
            <a:spLocks noChangeShapeType="1"/>
          </p:cNvSpPr>
          <p:nvPr/>
        </p:nvSpPr>
        <p:spPr bwMode="auto">
          <a:xfrm>
            <a:off x="152400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3" name="Line 189"/>
          <p:cNvSpPr>
            <a:spLocks noChangeShapeType="1"/>
          </p:cNvSpPr>
          <p:nvPr/>
        </p:nvSpPr>
        <p:spPr bwMode="auto">
          <a:xfrm>
            <a:off x="152400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4" name="Line 190"/>
          <p:cNvSpPr>
            <a:spLocks noChangeShapeType="1"/>
          </p:cNvSpPr>
          <p:nvPr/>
        </p:nvSpPr>
        <p:spPr bwMode="auto">
          <a:xfrm>
            <a:off x="152400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5" name="Line 191"/>
          <p:cNvSpPr>
            <a:spLocks noChangeShapeType="1"/>
          </p:cNvSpPr>
          <p:nvPr/>
        </p:nvSpPr>
        <p:spPr bwMode="auto">
          <a:xfrm>
            <a:off x="7731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6" name="Line 192"/>
          <p:cNvSpPr>
            <a:spLocks noChangeShapeType="1"/>
          </p:cNvSpPr>
          <p:nvPr/>
        </p:nvSpPr>
        <p:spPr bwMode="auto">
          <a:xfrm>
            <a:off x="13922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7" name="Line 193"/>
          <p:cNvSpPr>
            <a:spLocks noChangeShapeType="1"/>
          </p:cNvSpPr>
          <p:nvPr/>
        </p:nvSpPr>
        <p:spPr bwMode="auto">
          <a:xfrm>
            <a:off x="20129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8" name="Line 194"/>
          <p:cNvSpPr>
            <a:spLocks noChangeShapeType="1"/>
          </p:cNvSpPr>
          <p:nvPr/>
        </p:nvSpPr>
        <p:spPr bwMode="auto">
          <a:xfrm>
            <a:off x="26352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9" name="Line 195"/>
          <p:cNvSpPr>
            <a:spLocks noChangeShapeType="1"/>
          </p:cNvSpPr>
          <p:nvPr/>
        </p:nvSpPr>
        <p:spPr bwMode="auto">
          <a:xfrm>
            <a:off x="32559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0" name="Line 196"/>
          <p:cNvSpPr>
            <a:spLocks noChangeShapeType="1"/>
          </p:cNvSpPr>
          <p:nvPr/>
        </p:nvSpPr>
        <p:spPr bwMode="auto">
          <a:xfrm>
            <a:off x="38750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7" name="Line 203"/>
          <p:cNvSpPr>
            <a:spLocks noChangeShapeType="1"/>
          </p:cNvSpPr>
          <p:nvPr/>
        </p:nvSpPr>
        <p:spPr bwMode="auto">
          <a:xfrm>
            <a:off x="152400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9" name="Line 205"/>
          <p:cNvSpPr>
            <a:spLocks noChangeShapeType="1"/>
          </p:cNvSpPr>
          <p:nvPr/>
        </p:nvSpPr>
        <p:spPr bwMode="auto">
          <a:xfrm>
            <a:off x="152400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71" name="Line 207"/>
          <p:cNvSpPr>
            <a:spLocks noChangeShapeType="1"/>
          </p:cNvSpPr>
          <p:nvPr/>
        </p:nvSpPr>
        <p:spPr bwMode="auto">
          <a:xfrm>
            <a:off x="152400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" name="Line 203"/>
          <p:cNvSpPr>
            <a:spLocks noChangeShapeType="1"/>
          </p:cNvSpPr>
          <p:nvPr/>
        </p:nvSpPr>
        <p:spPr bwMode="auto">
          <a:xfrm>
            <a:off x="4487333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" name="Rectangle 57"/>
          <p:cNvSpPr>
            <a:spLocks noChangeArrowheads="1"/>
          </p:cNvSpPr>
          <p:nvPr/>
        </p:nvSpPr>
        <p:spPr bwMode="auto">
          <a:xfrm>
            <a:off x="837088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1" name="Rectangle 58"/>
          <p:cNvSpPr>
            <a:spLocks noChangeArrowheads="1"/>
          </p:cNvSpPr>
          <p:nvPr/>
        </p:nvSpPr>
        <p:spPr bwMode="auto">
          <a:xfrm>
            <a:off x="775176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2" name="Rectangle 59"/>
          <p:cNvSpPr>
            <a:spLocks noChangeArrowheads="1"/>
          </p:cNvSpPr>
          <p:nvPr/>
        </p:nvSpPr>
        <p:spPr bwMode="auto">
          <a:xfrm>
            <a:off x="713105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3" name="Rectangle 60"/>
          <p:cNvSpPr>
            <a:spLocks noChangeArrowheads="1"/>
          </p:cNvSpPr>
          <p:nvPr/>
        </p:nvSpPr>
        <p:spPr bwMode="auto">
          <a:xfrm>
            <a:off x="65087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4" name="Rectangle 61"/>
          <p:cNvSpPr>
            <a:spLocks noChangeArrowheads="1"/>
          </p:cNvSpPr>
          <p:nvPr/>
        </p:nvSpPr>
        <p:spPr bwMode="auto">
          <a:xfrm>
            <a:off x="588803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15" name="Rectangle 62"/>
          <p:cNvSpPr>
            <a:spLocks noChangeArrowheads="1"/>
          </p:cNvSpPr>
          <p:nvPr/>
        </p:nvSpPr>
        <p:spPr bwMode="auto">
          <a:xfrm>
            <a:off x="526891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14</a:t>
            </a:r>
          </a:p>
        </p:txBody>
      </p:sp>
      <p:sp>
        <p:nvSpPr>
          <p:cNvPr id="216" name="Rectangle 63"/>
          <p:cNvSpPr>
            <a:spLocks noChangeArrowheads="1"/>
          </p:cNvSpPr>
          <p:nvPr/>
        </p:nvSpPr>
        <p:spPr bwMode="auto">
          <a:xfrm>
            <a:off x="464820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217" name="Rectangle 71"/>
          <p:cNvSpPr>
            <a:spLocks noChangeArrowheads="1"/>
          </p:cNvSpPr>
          <p:nvPr/>
        </p:nvSpPr>
        <p:spPr bwMode="auto">
          <a:xfrm>
            <a:off x="837088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D3</a:t>
            </a:r>
          </a:p>
        </p:txBody>
      </p:sp>
      <p:sp>
        <p:nvSpPr>
          <p:cNvPr id="218" name="Rectangle 72"/>
          <p:cNvSpPr>
            <a:spLocks noChangeArrowheads="1"/>
          </p:cNvSpPr>
          <p:nvPr/>
        </p:nvSpPr>
        <p:spPr bwMode="auto">
          <a:xfrm>
            <a:off x="775176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219" name="Rectangle 73"/>
          <p:cNvSpPr>
            <a:spLocks noChangeArrowheads="1"/>
          </p:cNvSpPr>
          <p:nvPr/>
        </p:nvSpPr>
        <p:spPr bwMode="auto">
          <a:xfrm>
            <a:off x="713105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77</a:t>
            </a:r>
          </a:p>
        </p:txBody>
      </p:sp>
      <p:sp>
        <p:nvSpPr>
          <p:cNvPr id="220" name="Rectangle 74"/>
          <p:cNvSpPr>
            <a:spLocks noChangeArrowheads="1"/>
          </p:cNvSpPr>
          <p:nvPr/>
        </p:nvSpPr>
        <p:spPr bwMode="auto">
          <a:xfrm>
            <a:off x="65087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83</a:t>
            </a:r>
          </a:p>
        </p:txBody>
      </p:sp>
      <p:sp>
        <p:nvSpPr>
          <p:cNvPr id="221" name="Rectangle 75"/>
          <p:cNvSpPr>
            <a:spLocks noChangeArrowheads="1"/>
          </p:cNvSpPr>
          <p:nvPr/>
        </p:nvSpPr>
        <p:spPr bwMode="auto">
          <a:xfrm>
            <a:off x="588803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2" name="Rectangle 76"/>
          <p:cNvSpPr>
            <a:spLocks noChangeArrowheads="1"/>
          </p:cNvSpPr>
          <p:nvPr/>
        </p:nvSpPr>
        <p:spPr bwMode="auto">
          <a:xfrm>
            <a:off x="526891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13</a:t>
            </a:r>
          </a:p>
        </p:txBody>
      </p:sp>
      <p:sp>
        <p:nvSpPr>
          <p:cNvPr id="223" name="Rectangle 77"/>
          <p:cNvSpPr>
            <a:spLocks noChangeArrowheads="1"/>
          </p:cNvSpPr>
          <p:nvPr/>
        </p:nvSpPr>
        <p:spPr bwMode="auto">
          <a:xfrm>
            <a:off x="464820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E</a:t>
            </a:r>
          </a:p>
        </p:txBody>
      </p:sp>
      <p:sp>
        <p:nvSpPr>
          <p:cNvPr id="224" name="Rectangle 85"/>
          <p:cNvSpPr>
            <a:spLocks noChangeArrowheads="1"/>
          </p:cNvSpPr>
          <p:nvPr/>
        </p:nvSpPr>
        <p:spPr bwMode="auto">
          <a:xfrm>
            <a:off x="837088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25" name="Rectangle 86"/>
          <p:cNvSpPr>
            <a:spLocks noChangeArrowheads="1"/>
          </p:cNvSpPr>
          <p:nvPr/>
        </p:nvSpPr>
        <p:spPr bwMode="auto">
          <a:xfrm>
            <a:off x="775176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226" name="Rectangle 87"/>
          <p:cNvSpPr>
            <a:spLocks noChangeArrowheads="1"/>
          </p:cNvSpPr>
          <p:nvPr/>
        </p:nvSpPr>
        <p:spPr bwMode="auto">
          <a:xfrm>
            <a:off x="713105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96</a:t>
            </a:r>
          </a:p>
        </p:txBody>
      </p:sp>
      <p:sp>
        <p:nvSpPr>
          <p:cNvPr id="227" name="Rectangle 88"/>
          <p:cNvSpPr>
            <a:spLocks noChangeArrowheads="1"/>
          </p:cNvSpPr>
          <p:nvPr/>
        </p:nvSpPr>
        <p:spPr bwMode="auto">
          <a:xfrm>
            <a:off x="65087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228" name="Rectangle 89"/>
          <p:cNvSpPr>
            <a:spLocks noChangeArrowheads="1"/>
          </p:cNvSpPr>
          <p:nvPr/>
        </p:nvSpPr>
        <p:spPr bwMode="auto">
          <a:xfrm>
            <a:off x="588803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9" name="Rectangle 90"/>
          <p:cNvSpPr>
            <a:spLocks noChangeArrowheads="1"/>
          </p:cNvSpPr>
          <p:nvPr/>
        </p:nvSpPr>
        <p:spPr bwMode="auto">
          <a:xfrm>
            <a:off x="526891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230" name="Rectangle 91"/>
          <p:cNvSpPr>
            <a:spLocks noChangeArrowheads="1"/>
          </p:cNvSpPr>
          <p:nvPr/>
        </p:nvSpPr>
        <p:spPr bwMode="auto">
          <a:xfrm>
            <a:off x="464820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D</a:t>
            </a:r>
          </a:p>
        </p:txBody>
      </p:sp>
      <p:sp>
        <p:nvSpPr>
          <p:cNvPr id="231" name="Rectangle 99"/>
          <p:cNvSpPr>
            <a:spLocks noChangeArrowheads="1"/>
          </p:cNvSpPr>
          <p:nvPr/>
        </p:nvSpPr>
        <p:spPr bwMode="auto">
          <a:xfrm>
            <a:off x="837088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2" name="Rectangle 100"/>
          <p:cNvSpPr>
            <a:spLocks noChangeArrowheads="1"/>
          </p:cNvSpPr>
          <p:nvPr/>
        </p:nvSpPr>
        <p:spPr bwMode="auto">
          <a:xfrm>
            <a:off x="775176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3" name="Rectangle 101"/>
          <p:cNvSpPr>
            <a:spLocks noChangeArrowheads="1"/>
          </p:cNvSpPr>
          <p:nvPr/>
        </p:nvSpPr>
        <p:spPr bwMode="auto">
          <a:xfrm>
            <a:off x="713105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4" name="Rectangle 102"/>
          <p:cNvSpPr>
            <a:spLocks noChangeArrowheads="1"/>
          </p:cNvSpPr>
          <p:nvPr/>
        </p:nvSpPr>
        <p:spPr bwMode="auto">
          <a:xfrm>
            <a:off x="65087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5" name="Rectangle 103"/>
          <p:cNvSpPr>
            <a:spLocks noChangeArrowheads="1"/>
          </p:cNvSpPr>
          <p:nvPr/>
        </p:nvSpPr>
        <p:spPr bwMode="auto">
          <a:xfrm>
            <a:off x="588803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36" name="Rectangle 104"/>
          <p:cNvSpPr>
            <a:spLocks noChangeArrowheads="1"/>
          </p:cNvSpPr>
          <p:nvPr/>
        </p:nvSpPr>
        <p:spPr bwMode="auto">
          <a:xfrm>
            <a:off x="526891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12</a:t>
            </a:r>
          </a:p>
        </p:txBody>
      </p:sp>
      <p:sp>
        <p:nvSpPr>
          <p:cNvPr id="237" name="Rectangle 105"/>
          <p:cNvSpPr>
            <a:spLocks noChangeArrowheads="1"/>
          </p:cNvSpPr>
          <p:nvPr/>
        </p:nvSpPr>
        <p:spPr bwMode="auto">
          <a:xfrm>
            <a:off x="464820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C</a:t>
            </a:r>
          </a:p>
        </p:txBody>
      </p:sp>
      <p:sp>
        <p:nvSpPr>
          <p:cNvPr id="238" name="Rectangle 113"/>
          <p:cNvSpPr>
            <a:spLocks noChangeArrowheads="1"/>
          </p:cNvSpPr>
          <p:nvPr/>
        </p:nvSpPr>
        <p:spPr bwMode="auto">
          <a:xfrm>
            <a:off x="837088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9" name="Rectangle 114"/>
          <p:cNvSpPr>
            <a:spLocks noChangeArrowheads="1"/>
          </p:cNvSpPr>
          <p:nvPr/>
        </p:nvSpPr>
        <p:spPr bwMode="auto">
          <a:xfrm>
            <a:off x="775176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0" name="Rectangle 115"/>
          <p:cNvSpPr>
            <a:spLocks noChangeArrowheads="1"/>
          </p:cNvSpPr>
          <p:nvPr/>
        </p:nvSpPr>
        <p:spPr bwMode="auto">
          <a:xfrm>
            <a:off x="713105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1" name="Rectangle 116"/>
          <p:cNvSpPr>
            <a:spLocks noChangeArrowheads="1"/>
          </p:cNvSpPr>
          <p:nvPr/>
        </p:nvSpPr>
        <p:spPr bwMode="auto">
          <a:xfrm>
            <a:off x="65087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2" name="Rectangle 117"/>
          <p:cNvSpPr>
            <a:spLocks noChangeArrowheads="1"/>
          </p:cNvSpPr>
          <p:nvPr/>
        </p:nvSpPr>
        <p:spPr bwMode="auto">
          <a:xfrm>
            <a:off x="588803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43" name="Rectangle 118"/>
          <p:cNvSpPr>
            <a:spLocks noChangeArrowheads="1"/>
          </p:cNvSpPr>
          <p:nvPr/>
        </p:nvSpPr>
        <p:spPr bwMode="auto">
          <a:xfrm>
            <a:off x="526891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0B</a:t>
            </a:r>
          </a:p>
        </p:txBody>
      </p:sp>
      <p:sp>
        <p:nvSpPr>
          <p:cNvPr id="244" name="Rectangle 119"/>
          <p:cNvSpPr>
            <a:spLocks noChangeArrowheads="1"/>
          </p:cNvSpPr>
          <p:nvPr/>
        </p:nvSpPr>
        <p:spPr bwMode="auto">
          <a:xfrm>
            <a:off x="464820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45" name="Rectangle 127"/>
          <p:cNvSpPr>
            <a:spLocks noChangeArrowheads="1"/>
          </p:cNvSpPr>
          <p:nvPr/>
        </p:nvSpPr>
        <p:spPr bwMode="auto">
          <a:xfrm>
            <a:off x="837088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3B</a:t>
            </a:r>
          </a:p>
        </p:txBody>
      </p:sp>
      <p:sp>
        <p:nvSpPr>
          <p:cNvPr id="246" name="Rectangle 128"/>
          <p:cNvSpPr>
            <a:spLocks noChangeArrowheads="1"/>
          </p:cNvSpPr>
          <p:nvPr/>
        </p:nvSpPr>
        <p:spPr bwMode="auto">
          <a:xfrm>
            <a:off x="775176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</a:t>
            </a:r>
          </a:p>
        </p:txBody>
      </p:sp>
      <p:sp>
        <p:nvSpPr>
          <p:cNvPr id="247" name="Rectangle 129"/>
          <p:cNvSpPr>
            <a:spLocks noChangeArrowheads="1"/>
          </p:cNvSpPr>
          <p:nvPr/>
        </p:nvSpPr>
        <p:spPr bwMode="auto">
          <a:xfrm>
            <a:off x="713105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48" name="Rectangle 130"/>
          <p:cNvSpPr>
            <a:spLocks noChangeArrowheads="1"/>
          </p:cNvSpPr>
          <p:nvPr/>
        </p:nvSpPr>
        <p:spPr bwMode="auto">
          <a:xfrm>
            <a:off x="65087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93</a:t>
            </a:r>
          </a:p>
        </p:txBody>
      </p:sp>
      <p:sp>
        <p:nvSpPr>
          <p:cNvPr id="249" name="Rectangle 131"/>
          <p:cNvSpPr>
            <a:spLocks noChangeArrowheads="1"/>
          </p:cNvSpPr>
          <p:nvPr/>
        </p:nvSpPr>
        <p:spPr bwMode="auto">
          <a:xfrm>
            <a:off x="588803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50" name="Rectangle 132"/>
          <p:cNvSpPr>
            <a:spLocks noChangeArrowheads="1"/>
          </p:cNvSpPr>
          <p:nvPr/>
        </p:nvSpPr>
        <p:spPr bwMode="auto">
          <a:xfrm>
            <a:off x="526891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1" name="Rectangle 133"/>
          <p:cNvSpPr>
            <a:spLocks noChangeArrowheads="1"/>
          </p:cNvSpPr>
          <p:nvPr/>
        </p:nvSpPr>
        <p:spPr bwMode="auto">
          <a:xfrm>
            <a:off x="464820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52" name="Rectangle 141"/>
          <p:cNvSpPr>
            <a:spLocks noChangeArrowheads="1"/>
          </p:cNvSpPr>
          <p:nvPr/>
        </p:nvSpPr>
        <p:spPr bwMode="auto">
          <a:xfrm>
            <a:off x="837088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3" name="Rectangle 142"/>
          <p:cNvSpPr>
            <a:spLocks noChangeArrowheads="1"/>
          </p:cNvSpPr>
          <p:nvPr/>
        </p:nvSpPr>
        <p:spPr bwMode="auto">
          <a:xfrm>
            <a:off x="775176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4" name="Rectangle 143"/>
          <p:cNvSpPr>
            <a:spLocks noChangeArrowheads="1"/>
          </p:cNvSpPr>
          <p:nvPr/>
        </p:nvSpPr>
        <p:spPr bwMode="auto">
          <a:xfrm>
            <a:off x="713105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5" name="Rectangle 144"/>
          <p:cNvSpPr>
            <a:spLocks noChangeArrowheads="1"/>
          </p:cNvSpPr>
          <p:nvPr/>
        </p:nvSpPr>
        <p:spPr bwMode="auto">
          <a:xfrm>
            <a:off x="65087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6" name="Rectangle 145"/>
          <p:cNvSpPr>
            <a:spLocks noChangeArrowheads="1"/>
          </p:cNvSpPr>
          <p:nvPr/>
        </p:nvSpPr>
        <p:spPr bwMode="auto">
          <a:xfrm>
            <a:off x="588803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57" name="Rectangle 146"/>
          <p:cNvSpPr>
            <a:spLocks noChangeArrowheads="1"/>
          </p:cNvSpPr>
          <p:nvPr/>
        </p:nvSpPr>
        <p:spPr bwMode="auto">
          <a:xfrm>
            <a:off x="526891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8" name="Rectangle 147"/>
          <p:cNvSpPr>
            <a:spLocks noChangeArrowheads="1"/>
          </p:cNvSpPr>
          <p:nvPr/>
        </p:nvSpPr>
        <p:spPr bwMode="auto">
          <a:xfrm>
            <a:off x="464820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259" name="Rectangle 155"/>
          <p:cNvSpPr>
            <a:spLocks noChangeArrowheads="1"/>
          </p:cNvSpPr>
          <p:nvPr/>
        </p:nvSpPr>
        <p:spPr bwMode="auto">
          <a:xfrm>
            <a:off x="837088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89</a:t>
            </a:r>
          </a:p>
        </p:txBody>
      </p:sp>
      <p:sp>
        <p:nvSpPr>
          <p:cNvPr id="260" name="Rectangle 156"/>
          <p:cNvSpPr>
            <a:spLocks noChangeArrowheads="1"/>
          </p:cNvSpPr>
          <p:nvPr/>
        </p:nvSpPr>
        <p:spPr bwMode="auto">
          <a:xfrm>
            <a:off x="775176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51</a:t>
            </a:r>
          </a:p>
        </p:txBody>
      </p:sp>
      <p:sp>
        <p:nvSpPr>
          <p:cNvPr id="261" name="Rectangle 157"/>
          <p:cNvSpPr>
            <a:spLocks noChangeArrowheads="1"/>
          </p:cNvSpPr>
          <p:nvPr/>
        </p:nvSpPr>
        <p:spPr bwMode="auto">
          <a:xfrm>
            <a:off x="713105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262" name="Rectangle 158"/>
          <p:cNvSpPr>
            <a:spLocks noChangeArrowheads="1"/>
          </p:cNvSpPr>
          <p:nvPr/>
        </p:nvSpPr>
        <p:spPr bwMode="auto">
          <a:xfrm>
            <a:off x="65087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3A</a:t>
            </a:r>
          </a:p>
        </p:txBody>
      </p:sp>
      <p:sp>
        <p:nvSpPr>
          <p:cNvPr id="263" name="Rectangle 159"/>
          <p:cNvSpPr>
            <a:spLocks noChangeArrowheads="1"/>
          </p:cNvSpPr>
          <p:nvPr/>
        </p:nvSpPr>
        <p:spPr bwMode="auto">
          <a:xfrm>
            <a:off x="588803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64" name="Rectangle 160"/>
          <p:cNvSpPr>
            <a:spLocks noChangeArrowheads="1"/>
          </p:cNvSpPr>
          <p:nvPr/>
        </p:nvSpPr>
        <p:spPr bwMode="auto">
          <a:xfrm>
            <a:off x="526891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24</a:t>
            </a:r>
          </a:p>
        </p:txBody>
      </p:sp>
      <p:sp>
        <p:nvSpPr>
          <p:cNvPr id="265" name="Rectangle 161"/>
          <p:cNvSpPr>
            <a:spLocks noChangeArrowheads="1"/>
          </p:cNvSpPr>
          <p:nvPr/>
        </p:nvSpPr>
        <p:spPr bwMode="auto">
          <a:xfrm>
            <a:off x="464820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266" name="Rectangle 169"/>
          <p:cNvSpPr>
            <a:spLocks noChangeArrowheads="1"/>
          </p:cNvSpPr>
          <p:nvPr/>
        </p:nvSpPr>
        <p:spPr bwMode="auto">
          <a:xfrm>
            <a:off x="837088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267" name="Rectangle 170"/>
          <p:cNvSpPr>
            <a:spLocks noChangeArrowheads="1"/>
          </p:cNvSpPr>
          <p:nvPr/>
        </p:nvSpPr>
        <p:spPr bwMode="auto">
          <a:xfrm>
            <a:off x="775176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268" name="Rectangle 171"/>
          <p:cNvSpPr>
            <a:spLocks noChangeArrowheads="1"/>
          </p:cNvSpPr>
          <p:nvPr/>
        </p:nvSpPr>
        <p:spPr bwMode="auto">
          <a:xfrm>
            <a:off x="713105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269" name="Rectangle 172"/>
          <p:cNvSpPr>
            <a:spLocks noChangeArrowheads="1"/>
          </p:cNvSpPr>
          <p:nvPr/>
        </p:nvSpPr>
        <p:spPr bwMode="auto">
          <a:xfrm>
            <a:off x="65087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270" name="Rectangle 173"/>
          <p:cNvSpPr>
            <a:spLocks noChangeArrowheads="1"/>
          </p:cNvSpPr>
          <p:nvPr/>
        </p:nvSpPr>
        <p:spPr bwMode="auto">
          <a:xfrm>
            <a:off x="588803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271" name="Rectangle 174"/>
          <p:cNvSpPr>
            <a:spLocks noChangeArrowheads="1"/>
          </p:cNvSpPr>
          <p:nvPr/>
        </p:nvSpPr>
        <p:spPr bwMode="auto">
          <a:xfrm>
            <a:off x="526891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272" name="Rectangle 175"/>
          <p:cNvSpPr>
            <a:spLocks noChangeArrowheads="1"/>
          </p:cNvSpPr>
          <p:nvPr/>
        </p:nvSpPr>
        <p:spPr bwMode="auto">
          <a:xfrm>
            <a:off x="464820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73" name="Line 183"/>
          <p:cNvSpPr>
            <a:spLocks noChangeShapeType="1"/>
          </p:cNvSpPr>
          <p:nvPr/>
        </p:nvSpPr>
        <p:spPr bwMode="auto">
          <a:xfrm>
            <a:off x="4666488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74" name="Line 184"/>
          <p:cNvSpPr>
            <a:spLocks noChangeShapeType="1"/>
          </p:cNvSpPr>
          <p:nvPr/>
        </p:nvSpPr>
        <p:spPr bwMode="auto">
          <a:xfrm>
            <a:off x="4666488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" name="Line 185"/>
          <p:cNvSpPr>
            <a:spLocks noChangeShapeType="1"/>
          </p:cNvSpPr>
          <p:nvPr/>
        </p:nvSpPr>
        <p:spPr bwMode="auto">
          <a:xfrm>
            <a:off x="4666488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" name="Line 186"/>
          <p:cNvSpPr>
            <a:spLocks noChangeShapeType="1"/>
          </p:cNvSpPr>
          <p:nvPr/>
        </p:nvSpPr>
        <p:spPr bwMode="auto">
          <a:xfrm>
            <a:off x="4666488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7" name="Line 187"/>
          <p:cNvSpPr>
            <a:spLocks noChangeShapeType="1"/>
          </p:cNvSpPr>
          <p:nvPr/>
        </p:nvSpPr>
        <p:spPr bwMode="auto">
          <a:xfrm>
            <a:off x="4666488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" name="Line 188"/>
          <p:cNvSpPr>
            <a:spLocks noChangeShapeType="1"/>
          </p:cNvSpPr>
          <p:nvPr/>
        </p:nvSpPr>
        <p:spPr bwMode="auto">
          <a:xfrm>
            <a:off x="4666488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" name="Line 189"/>
          <p:cNvSpPr>
            <a:spLocks noChangeShapeType="1"/>
          </p:cNvSpPr>
          <p:nvPr/>
        </p:nvSpPr>
        <p:spPr bwMode="auto">
          <a:xfrm>
            <a:off x="4666488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" name="Line 190"/>
          <p:cNvSpPr>
            <a:spLocks noChangeShapeType="1"/>
          </p:cNvSpPr>
          <p:nvPr/>
        </p:nvSpPr>
        <p:spPr bwMode="auto">
          <a:xfrm>
            <a:off x="4666488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" name="Line 197"/>
          <p:cNvSpPr>
            <a:spLocks noChangeShapeType="1"/>
          </p:cNvSpPr>
          <p:nvPr/>
        </p:nvSpPr>
        <p:spPr bwMode="auto">
          <a:xfrm>
            <a:off x="52689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" name="Line 198"/>
          <p:cNvSpPr>
            <a:spLocks noChangeShapeType="1"/>
          </p:cNvSpPr>
          <p:nvPr/>
        </p:nvSpPr>
        <p:spPr bwMode="auto">
          <a:xfrm>
            <a:off x="58880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3" name="Line 199"/>
          <p:cNvSpPr>
            <a:spLocks noChangeShapeType="1"/>
          </p:cNvSpPr>
          <p:nvPr/>
        </p:nvSpPr>
        <p:spPr bwMode="auto">
          <a:xfrm>
            <a:off x="65087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" name="Line 200"/>
          <p:cNvSpPr>
            <a:spLocks noChangeShapeType="1"/>
          </p:cNvSpPr>
          <p:nvPr/>
        </p:nvSpPr>
        <p:spPr bwMode="auto">
          <a:xfrm>
            <a:off x="71310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" name="Line 201"/>
          <p:cNvSpPr>
            <a:spLocks noChangeShapeType="1"/>
          </p:cNvSpPr>
          <p:nvPr/>
        </p:nvSpPr>
        <p:spPr bwMode="auto">
          <a:xfrm>
            <a:off x="77517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" name="Line 202"/>
          <p:cNvSpPr>
            <a:spLocks noChangeShapeType="1"/>
          </p:cNvSpPr>
          <p:nvPr/>
        </p:nvSpPr>
        <p:spPr bwMode="auto">
          <a:xfrm>
            <a:off x="83708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" name="Line 205"/>
          <p:cNvSpPr>
            <a:spLocks noChangeShapeType="1"/>
          </p:cNvSpPr>
          <p:nvPr/>
        </p:nvSpPr>
        <p:spPr bwMode="auto">
          <a:xfrm>
            <a:off x="4666488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88" name="Line 206"/>
          <p:cNvSpPr>
            <a:spLocks noChangeShapeType="1"/>
          </p:cNvSpPr>
          <p:nvPr/>
        </p:nvSpPr>
        <p:spPr bwMode="auto">
          <a:xfrm>
            <a:off x="8991601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" name="Line 207"/>
          <p:cNvSpPr>
            <a:spLocks noChangeShapeType="1"/>
          </p:cNvSpPr>
          <p:nvPr/>
        </p:nvSpPr>
        <p:spPr bwMode="auto">
          <a:xfrm>
            <a:off x="4666488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0" name="Line 206"/>
          <p:cNvSpPr>
            <a:spLocks noChangeShapeType="1"/>
          </p:cNvSpPr>
          <p:nvPr/>
        </p:nvSpPr>
        <p:spPr bwMode="auto">
          <a:xfrm>
            <a:off x="4648200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Address Translation Example #1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</a:t>
            </a:r>
            <a:r>
              <a:rPr lang="en-GB" dirty="0" smtClean="0">
                <a:effectLst/>
              </a:rPr>
              <a:t>Address: </a:t>
            </a:r>
            <a:r>
              <a:rPr lang="en-GB" dirty="0">
                <a:effectLst/>
                <a:latin typeface="Courier New" pitchFamily="49" charset="0"/>
              </a:rPr>
              <a:t>0x03D4</a:t>
            </a: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VPN </a:t>
            </a:r>
            <a:r>
              <a:rPr lang="en-GB" sz="1600" dirty="0"/>
              <a:t>___	TLBI ___	TLBT ____	          TLB Hit? __	Page Fault? __        PPN: </a:t>
            </a:r>
            <a:r>
              <a:rPr lang="en-GB" sz="1600" dirty="0" smtClean="0"/>
              <a:t>____</a:t>
            </a:r>
            <a:endParaRPr lang="en-GB" dirty="0" smtClean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 smtClean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>
                <a:effectLst/>
              </a:rPr>
              <a:t>Physical </a:t>
            </a:r>
            <a:r>
              <a:rPr lang="en-GB" dirty="0">
                <a:effectLst/>
              </a:rPr>
              <a:t>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	CO </a:t>
            </a:r>
            <a:r>
              <a:rPr lang="en-GB" sz="1600" dirty="0"/>
              <a:t>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0890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0890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5763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5763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20637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20637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5511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5511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303847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30384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52583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5258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4013200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4013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500562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4500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9879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4987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4752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475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9626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962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4500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6450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693737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6937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742473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7424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987924" y="2924149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089025" y="2916211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4010025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4233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1089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2332038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207168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20716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25590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25590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3046412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30464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353377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35337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402113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402113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45085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45085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499586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499586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54832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54832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5970587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59705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645795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64579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694531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69453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74326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74326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5004858" y="5564717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2092324" y="5556250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6925204" y="4516438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987395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2071687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75580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7070725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65849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6097587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5611812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51244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46386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415131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36655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31781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2692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22050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1719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1233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143000" y="3437965"/>
            <a:ext cx="49053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0x0F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489808" y="3437965"/>
            <a:ext cx="394599" cy="31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0x3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454401" y="3437965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0x03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6781800" y="3437965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7746470" y="3437965"/>
            <a:ext cx="52546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2215620" y="5173133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374773" y="5992801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271712" y="5992801"/>
            <a:ext cx="39528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0x5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259139" y="5992801"/>
            <a:ext cx="5254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4580467" y="5992801"/>
            <a:ext cx="200025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5850466" y="5992801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2" grpId="0" animBg="1"/>
      <p:bldP spid="37943" grpId="0" animBg="1"/>
      <p:bldP spid="37945" grpId="0" animBg="1"/>
      <p:bldP spid="37946" grpId="0" animBg="1"/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37" grpId="0"/>
      <p:bldP spid="38038" grpId="0"/>
      <p:bldP spid="38039" grpId="0"/>
      <p:bldP spid="38041" grpId="0"/>
      <p:bldP spid="380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 </a:t>
            </a:r>
            <a:r>
              <a:rPr lang="en-GB" dirty="0" smtClean="0"/>
              <a:t>#2</a:t>
            </a:r>
            <a:endParaRPr lang="en-GB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</a:t>
            </a:r>
            <a:r>
              <a:rPr lang="en-GB" dirty="0" smtClean="0">
                <a:effectLst/>
              </a:rPr>
              <a:t>Address: </a:t>
            </a:r>
            <a:r>
              <a:rPr lang="en-GB" dirty="0" smtClean="0">
                <a:latin typeface="Courier New" pitchFamily="49" charset="0"/>
              </a:rPr>
              <a:t>0x0B8F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VPN </a:t>
            </a:r>
            <a:r>
              <a:rPr lang="en-GB" sz="1600" dirty="0"/>
              <a:t>___	TLBI ___	TLBT ____	          TLB Hit? __	Page Fault? __        PPN: </a:t>
            </a:r>
            <a:r>
              <a:rPr lang="en-GB" sz="1600" dirty="0" smtClean="0"/>
              <a:t>____</a:t>
            </a:r>
            <a:endParaRPr lang="en-GB" dirty="0" smtClean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 smtClean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>
                <a:effectLst/>
              </a:rPr>
              <a:t>Physical </a:t>
            </a:r>
            <a:r>
              <a:rPr lang="en-GB" dirty="0">
                <a:effectLst/>
              </a:rPr>
              <a:t>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	CO </a:t>
            </a:r>
            <a:r>
              <a:rPr lang="en-GB" sz="1600" dirty="0"/>
              <a:t>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0890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0890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5763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5763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20637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20637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5511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5511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303847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30384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52583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5258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4013200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4013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500562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4500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9879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4987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4752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475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9626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962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4500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6450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693737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6937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742473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7424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987924" y="2924149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089025" y="2916211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4010025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4233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1089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2332038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207168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20716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25590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25590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3046412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30464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353377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35337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402113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402113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45085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45085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499586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499586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54832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54832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5970587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59705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645795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64579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694531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69453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74326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74326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5004858" y="5564717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2092324" y="5556250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6925204" y="4516438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987395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2071687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7558087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7070725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65849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6097587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5611812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51244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4638675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415131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36655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31781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2692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2205037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1719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1233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143000" y="3437965"/>
            <a:ext cx="49468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0x2E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588682" y="3437965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454401" y="3437965"/>
            <a:ext cx="51071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0x0B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6781800" y="3437965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Y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7780338" y="3437965"/>
            <a:ext cx="438582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TBD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16" grpId="0"/>
      <p:bldP spid="38017" grpId="0"/>
      <p:bldP spid="38018" grpId="0"/>
      <p:bldP spid="38019" grpId="0"/>
      <p:bldP spid="38021" grpId="0"/>
      <p:bldP spid="380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12642</TotalTime>
  <Words>3027</Words>
  <Application>Microsoft Macintosh PowerPoint</Application>
  <PresentationFormat>On-screen Show (4:3)</PresentationFormat>
  <Paragraphs>1170</Paragraphs>
  <Slides>33</Slides>
  <Notes>21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template2007</vt:lpstr>
      <vt:lpstr>Virtual Memory: Systems  15-213: Introduction to Computer Systems  16th Lecture, Oct. 19, 2010</vt:lpstr>
      <vt:lpstr>Today  </vt:lpstr>
      <vt:lpstr>Review of Symbols</vt:lpstr>
      <vt:lpstr>Simple Memory System Example</vt:lpstr>
      <vt:lpstr>Simple Memory System Page Table</vt:lpstr>
      <vt:lpstr>Simple Memory System TLB</vt:lpstr>
      <vt:lpstr>Simple Memory System Cache</vt:lpstr>
      <vt:lpstr>Address Translation Example #1</vt:lpstr>
      <vt:lpstr>Address Translation Example #2</vt:lpstr>
      <vt:lpstr>Address Translation Example #3</vt:lpstr>
      <vt:lpstr>Today  </vt:lpstr>
      <vt:lpstr>Intel Core i7 Memory System</vt:lpstr>
      <vt:lpstr>Review of Symbols</vt:lpstr>
      <vt:lpstr>End-to-end Core i7 Address Translation</vt:lpstr>
      <vt:lpstr>Core i7 Level 1-3 Page Table Entries</vt:lpstr>
      <vt:lpstr>Core i7 Level 4 Page Table Entries</vt:lpstr>
      <vt:lpstr>Core i7 Page Table Translation</vt:lpstr>
      <vt:lpstr>Cute Trick for Speeding Up L1 Access</vt:lpstr>
      <vt:lpstr>Virtual Memory of a Linux Process</vt:lpstr>
      <vt:lpstr>Linux Organizes VM as Collection of “Areas” </vt:lpstr>
      <vt:lpstr>Linux Page Fault Handling </vt:lpstr>
      <vt:lpstr>Today  </vt:lpstr>
      <vt:lpstr>Memory Mapping</vt:lpstr>
      <vt:lpstr>Demand paging</vt:lpstr>
      <vt:lpstr>Sharing Revisited: Shared Objects</vt:lpstr>
      <vt:lpstr>Sharing Revisited: Shared Objects</vt:lpstr>
      <vt:lpstr>Sharing Revisited:  Private Copy-on-write (COW) Objects</vt:lpstr>
      <vt:lpstr>Sharing Revisited:  Private Copy-on-write (COW) Objects</vt:lpstr>
      <vt:lpstr>The fork Function Revisited</vt:lpstr>
      <vt:lpstr>The execve Function Revisited</vt:lpstr>
      <vt:lpstr>User-Level Memory Mapping</vt:lpstr>
      <vt:lpstr>User-Level Memory Mapping</vt:lpstr>
      <vt:lpstr>Using mmap to Copy Files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David O'Hallaron</cp:lastModifiedBy>
  <cp:revision>531</cp:revision>
  <cp:lastPrinted>2010-10-19T14:58:03Z</cp:lastPrinted>
  <dcterms:created xsi:type="dcterms:W3CDTF">2011-01-05T23:16:19Z</dcterms:created>
  <dcterms:modified xsi:type="dcterms:W3CDTF">2011-01-05T23:21:27Z</dcterms:modified>
</cp:coreProperties>
</file>