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9.xml" ContentType="application/vnd.openxmlformats-officedocument.presentationml.slide+xml"/>
  <Override PartName="/ppt/notesSlides/notesSlide45.xml" ContentType="application/vnd.openxmlformats-officedocument.presentationml.notes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slideLayouts/slideLayout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slideLayouts/slideLayout49.xml" ContentType="application/vnd.openxmlformats-officedocument.presentationml.slideLayout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slideLayouts/slideLayout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37.xml" ContentType="application/vnd.openxmlformats-officedocument.presentationml.notesSlide+xml"/>
  <Override PartName="/ppt/slideLayouts/slideLayout20.xml" ContentType="application/vnd.openxmlformats-officedocument.presentationml.slideLayout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slideLayouts/slideLayout30.xml" ContentType="application/vnd.openxmlformats-officedocument.presentationml.slideLayout+xml"/>
  <Override PartName="/docProps/core.xml" ContentType="application/vnd.openxmlformats-package.core-properties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slideLayouts/slideLayout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notesSlides/notesSlide4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notesSlides/notesSlide5.xml" ContentType="application/vnd.openxmlformats-officedocument.presentationml.notesSlide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7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4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slides/slide7.xml" ContentType="application/vnd.openxmlformats-officedocument.presentationml.slide+xml"/>
  <Override PartName="/ppt/notesSlides/notesSlide4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5.xml" ContentType="application/vnd.openxmlformats-officedocument.presentationml.slide+xml"/>
  <Override PartName="/ppt/slideLayouts/slideLayout13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6.xml" ContentType="application/vnd.openxmlformats-officedocument.presentationml.notesSlide+xml"/>
  <Override PartName="/ppt/slideLayouts/slideLayout28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Layouts/slideLayout38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47.xml" ContentType="application/vnd.openxmlformats-officedocument.presentationml.slideLayout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notesSlides/notesSlide7.xml" ContentType="application/vnd.openxmlformats-officedocument.presentationml.notesSlide+xml"/>
  <Override PartName="/ppt/slideLayouts/slideLayout29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slideLayouts/slideLayout39.xml" ContentType="application/vnd.openxmlformats-officedocument.presentationml.slideLayout+xml"/>
  <Override PartName="/ppt/slides/slide22.xml" ContentType="application/vnd.openxmlformats-officedocument.presentationml.slide+xml"/>
  <Override PartName="/ppt/slideLayouts/slideLayout48.xml" ContentType="application/vnd.openxmlformats-officedocument.presentationml.slideLayout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  <p:sldMasterId id="2147483690" r:id="rId2"/>
    <p:sldMasterId id="2147483662" r:id="rId3"/>
    <p:sldMasterId id="2147483676" r:id="rId4"/>
  </p:sldMasterIdLst>
  <p:notesMasterIdLst>
    <p:notesMasterId r:id="rId50"/>
  </p:notesMasterIdLst>
  <p:handoutMasterIdLst>
    <p:handoutMasterId r:id="rId51"/>
  </p:handoutMasterIdLst>
  <p:sldIdLst>
    <p:sldId id="1473" r:id="rId5"/>
    <p:sldId id="1474" r:id="rId6"/>
    <p:sldId id="1467" r:id="rId7"/>
    <p:sldId id="1428" r:id="rId8"/>
    <p:sldId id="1468" r:id="rId9"/>
    <p:sldId id="1429" r:id="rId10"/>
    <p:sldId id="1430" r:id="rId11"/>
    <p:sldId id="1431" r:id="rId12"/>
    <p:sldId id="1432" r:id="rId13"/>
    <p:sldId id="1433" r:id="rId14"/>
    <p:sldId id="1434" r:id="rId15"/>
    <p:sldId id="1435" r:id="rId16"/>
    <p:sldId id="1469" r:id="rId17"/>
    <p:sldId id="1496" r:id="rId18"/>
    <p:sldId id="1437" r:id="rId19"/>
    <p:sldId id="1438" r:id="rId20"/>
    <p:sldId id="1439" r:id="rId21"/>
    <p:sldId id="1440" r:id="rId22"/>
    <p:sldId id="1497" r:id="rId23"/>
    <p:sldId id="1441" r:id="rId24"/>
    <p:sldId id="1442" r:id="rId25"/>
    <p:sldId id="1443" r:id="rId26"/>
    <p:sldId id="1444" r:id="rId27"/>
    <p:sldId id="1446" r:id="rId28"/>
    <p:sldId id="1445" r:id="rId29"/>
    <p:sldId id="1447" r:id="rId30"/>
    <p:sldId id="1448" r:id="rId31"/>
    <p:sldId id="1498" r:id="rId32"/>
    <p:sldId id="1475" r:id="rId33"/>
    <p:sldId id="1493" r:id="rId34"/>
    <p:sldId id="1495" r:id="rId35"/>
    <p:sldId id="1476" r:id="rId36"/>
    <p:sldId id="1477" r:id="rId37"/>
    <p:sldId id="1478" r:id="rId38"/>
    <p:sldId id="1479" r:id="rId39"/>
    <p:sldId id="1480" r:id="rId40"/>
    <p:sldId id="1481" r:id="rId41"/>
    <p:sldId id="1491" r:id="rId42"/>
    <p:sldId id="1482" r:id="rId43"/>
    <p:sldId id="1483" r:id="rId44"/>
    <p:sldId id="1484" r:id="rId45"/>
    <p:sldId id="1485" r:id="rId46"/>
    <p:sldId id="1486" r:id="rId47"/>
    <p:sldId id="1487" r:id="rId48"/>
    <p:sldId id="1488" r:id="rId49"/>
  </p:sldIdLst>
  <p:sldSz cx="9144000" cy="6858000" type="screen4x3"/>
  <p:notesSz cx="7302500" cy="9586913"/>
  <p:custDataLst>
    <p:tags r:id="rId5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90000"/>
    <a:srgbClr val="F6F5BD"/>
    <a:srgbClr val="F1C7C7"/>
    <a:srgbClr val="EBAFAF"/>
    <a:srgbClr val="ACE3A1"/>
    <a:srgbClr val="D5F1CF"/>
    <a:srgbClr val="CCCCCC"/>
    <a:srgbClr val="8DBA84"/>
    <a:srgbClr val="8AD87A"/>
    <a:srgbClr val="BFBFB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584" autoAdjust="0"/>
    <p:restoredTop sz="94649" autoAdjust="0"/>
  </p:normalViewPr>
  <p:slideViewPr>
    <p:cSldViewPr snapToObjects="1">
      <p:cViewPr varScale="1">
        <p:scale>
          <a:sx n="99" d="100"/>
          <a:sy n="99" d="100"/>
        </p:scale>
        <p:origin x="-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tags" Target="tags/tag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79610" y="724518"/>
            <a:ext cx="4955028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8375" cy="3582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219" y="4555725"/>
            <a:ext cx="5356062" cy="431314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8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8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81287" y="726135"/>
            <a:ext cx="4953350" cy="358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2446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74575" y="724518"/>
            <a:ext cx="4955029" cy="35821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4898" y="4555725"/>
            <a:ext cx="5352706" cy="431475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9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2.xml"/><Relationship Id="rId14" Type="http://schemas.openxmlformats.org/officeDocument/2006/relationships/theme" Target="../theme/theme4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9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Dynamic Memory Allocation: </a:t>
            </a:r>
            <a:br>
              <a:rPr lang="en-US" dirty="0" smtClean="0"/>
            </a:br>
            <a:r>
              <a:rPr lang="en-US" dirty="0" smtClean="0"/>
              <a:t>Advanced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</a:t>
            </a:r>
            <a:r>
              <a:rPr lang="en-US" sz="2000" b="0" dirty="0" smtClean="0"/>
              <a:t>213: </a:t>
            </a:r>
            <a:r>
              <a:rPr lang="en-US" sz="2000" b="0" dirty="0" smtClean="0"/>
              <a:t>Introduction to Computer Systems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18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26, 2010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 and Dave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0" name="Rectangle 96"/>
          <p:cNvSpPr>
            <a:spLocks noChangeArrowheads="1"/>
          </p:cNvSpPr>
          <p:nvPr/>
        </p:nvSpPr>
        <p:spPr bwMode="auto">
          <a:xfrm>
            <a:off x="397476" y="45751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9" name="Rectangle 95"/>
          <p:cNvSpPr>
            <a:spLocks noChangeArrowheads="1"/>
          </p:cNvSpPr>
          <p:nvPr/>
        </p:nvSpPr>
        <p:spPr bwMode="auto">
          <a:xfrm>
            <a:off x="397476" y="1263650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012213" y="2209800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31413" y="6137275"/>
            <a:ext cx="1065213" cy="455613"/>
            <a:chOff x="3216" y="3782"/>
            <a:chExt cx="671" cy="287"/>
          </a:xfrm>
        </p:grpSpPr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3216" y="38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3408" y="38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3600" y="38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3696" y="3782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1" name="Line 7"/>
          <p:cNvSpPr>
            <a:spLocks noChangeShapeType="1"/>
          </p:cNvSpPr>
          <p:nvPr/>
        </p:nvSpPr>
        <p:spPr bwMode="auto">
          <a:xfrm flipV="1">
            <a:off x="5688613" y="5145088"/>
            <a:ext cx="1588" cy="12223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1489676" y="2049463"/>
            <a:ext cx="5862637" cy="388937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3)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88324" y="3692525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Splice out successor block, coalesce both memory blocks and insert the new block at the root of the list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40122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3170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6218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9266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58410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1458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27930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0978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4026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3707413" y="22860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2314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536213" y="22860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231413" y="1524000"/>
            <a:ext cx="1065213" cy="455613"/>
            <a:chOff x="3216" y="876"/>
            <a:chExt cx="671" cy="287"/>
          </a:xfrm>
        </p:grpSpPr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3216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3408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3600" y="924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3696" y="876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31413" y="2895600"/>
            <a:ext cx="1065213" cy="455613"/>
            <a:chOff x="3216" y="1740"/>
            <a:chExt cx="671" cy="287"/>
          </a:xfrm>
        </p:grpSpPr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3216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3408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3600" y="178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3696" y="174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7" name="Oval 33"/>
          <p:cNvSpPr>
            <a:spLocks noChangeArrowheads="1"/>
          </p:cNvSpPr>
          <p:nvPr/>
        </p:nvSpPr>
        <p:spPr bwMode="auto">
          <a:xfrm>
            <a:off x="5307613" y="2362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383813" y="24384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5307613" y="16764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5383813" y="17526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 flipV="1">
            <a:off x="5612413" y="30480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5688613" y="2589213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 flipV="1">
            <a:off x="5612413" y="23622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 flipV="1">
            <a:off x="5688613" y="1903413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1192813" y="2286000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365013" y="2209800"/>
            <a:ext cx="1065213" cy="455613"/>
            <a:chOff x="4560" y="1308"/>
            <a:chExt cx="671" cy="287"/>
          </a:xfrm>
        </p:grpSpPr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60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752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4944" y="135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040" y="1308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1" name="Oval 47"/>
          <p:cNvSpPr>
            <a:spLocks noChangeArrowheads="1"/>
          </p:cNvSpPr>
          <p:nvPr/>
        </p:nvSpPr>
        <p:spPr bwMode="auto">
          <a:xfrm>
            <a:off x="7441213" y="2362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7517413" y="24384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3" name="Oval 49"/>
          <p:cNvSpPr>
            <a:spLocks noChangeArrowheads="1"/>
          </p:cNvSpPr>
          <p:nvPr/>
        </p:nvSpPr>
        <p:spPr bwMode="auto">
          <a:xfrm>
            <a:off x="7746013" y="2362200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3640738" y="1371600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1315" name="Oval 51"/>
          <p:cNvSpPr>
            <a:spLocks noChangeArrowheads="1"/>
          </p:cNvSpPr>
          <p:nvPr/>
        </p:nvSpPr>
        <p:spPr bwMode="auto">
          <a:xfrm>
            <a:off x="4621813" y="152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4163026" y="1600200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4012213" y="552767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8" name="Rectangle 54"/>
          <p:cNvSpPr>
            <a:spLocks noChangeArrowheads="1"/>
          </p:cNvSpPr>
          <p:nvPr/>
        </p:nvSpPr>
        <p:spPr bwMode="auto">
          <a:xfrm>
            <a:off x="4317013" y="552767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4621813" y="552767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0" name="Rectangle 56"/>
          <p:cNvSpPr>
            <a:spLocks noChangeArrowheads="1"/>
          </p:cNvSpPr>
          <p:nvPr/>
        </p:nvSpPr>
        <p:spPr bwMode="auto">
          <a:xfrm>
            <a:off x="4926613" y="552767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Rectangle 57"/>
          <p:cNvSpPr>
            <a:spLocks noChangeArrowheads="1"/>
          </p:cNvSpPr>
          <p:nvPr/>
        </p:nvSpPr>
        <p:spPr bwMode="auto">
          <a:xfrm>
            <a:off x="5841013" y="552767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2" name="Rectangle 58"/>
          <p:cNvSpPr>
            <a:spLocks noChangeArrowheads="1"/>
          </p:cNvSpPr>
          <p:nvPr/>
        </p:nvSpPr>
        <p:spPr bwMode="auto">
          <a:xfrm>
            <a:off x="6145813" y="552767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Rectangle 59"/>
          <p:cNvSpPr>
            <a:spLocks noChangeArrowheads="1"/>
          </p:cNvSpPr>
          <p:nvPr/>
        </p:nvSpPr>
        <p:spPr bwMode="auto">
          <a:xfrm>
            <a:off x="2793013" y="552767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4" name="Rectangle 60"/>
          <p:cNvSpPr>
            <a:spLocks noChangeArrowheads="1"/>
          </p:cNvSpPr>
          <p:nvPr/>
        </p:nvSpPr>
        <p:spPr bwMode="auto">
          <a:xfrm>
            <a:off x="3097813" y="552767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5" name="Rectangle 61"/>
          <p:cNvSpPr>
            <a:spLocks noChangeArrowheads="1"/>
          </p:cNvSpPr>
          <p:nvPr/>
        </p:nvSpPr>
        <p:spPr bwMode="auto">
          <a:xfrm>
            <a:off x="3402613" y="552767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6" name="Rectangle 62"/>
          <p:cNvSpPr>
            <a:spLocks noChangeArrowheads="1"/>
          </p:cNvSpPr>
          <p:nvPr/>
        </p:nvSpPr>
        <p:spPr bwMode="auto">
          <a:xfrm>
            <a:off x="3707413" y="552767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7" name="Oval 63"/>
          <p:cNvSpPr>
            <a:spLocks noChangeArrowheads="1"/>
          </p:cNvSpPr>
          <p:nvPr/>
        </p:nvSpPr>
        <p:spPr bwMode="auto">
          <a:xfrm>
            <a:off x="4088413" y="560387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8" name="Rectangle 64"/>
          <p:cNvSpPr>
            <a:spLocks noChangeArrowheads="1"/>
          </p:cNvSpPr>
          <p:nvPr/>
        </p:nvSpPr>
        <p:spPr bwMode="auto">
          <a:xfrm>
            <a:off x="5536213" y="552767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5231413" y="4765675"/>
            <a:ext cx="1065213" cy="455613"/>
            <a:chOff x="3216" y="2918"/>
            <a:chExt cx="671" cy="287"/>
          </a:xfrm>
        </p:grpSpPr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3216" y="296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3408" y="296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3600" y="2966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3696" y="2918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34" name="Oval 70"/>
          <p:cNvSpPr>
            <a:spLocks noChangeArrowheads="1"/>
          </p:cNvSpPr>
          <p:nvPr/>
        </p:nvSpPr>
        <p:spPr bwMode="auto">
          <a:xfrm>
            <a:off x="5307613" y="491807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5" name="Line 71"/>
          <p:cNvSpPr>
            <a:spLocks noChangeShapeType="1"/>
          </p:cNvSpPr>
          <p:nvPr/>
        </p:nvSpPr>
        <p:spPr bwMode="auto">
          <a:xfrm>
            <a:off x="5383813" y="4994275"/>
            <a:ext cx="1588" cy="12192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36" name="Oval 72"/>
          <p:cNvSpPr>
            <a:spLocks noChangeArrowheads="1"/>
          </p:cNvSpPr>
          <p:nvPr/>
        </p:nvSpPr>
        <p:spPr bwMode="auto">
          <a:xfrm flipV="1">
            <a:off x="5612413" y="6288088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37" name="Rectangle 73"/>
          <p:cNvSpPr>
            <a:spLocks noChangeArrowheads="1"/>
          </p:cNvSpPr>
          <p:nvPr/>
        </p:nvSpPr>
        <p:spPr bwMode="auto">
          <a:xfrm>
            <a:off x="1192813" y="5527675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7365013" y="5451475"/>
            <a:ext cx="1065213" cy="455613"/>
            <a:chOff x="4560" y="3350"/>
            <a:chExt cx="671" cy="287"/>
          </a:xfrm>
        </p:grpSpPr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4560" y="33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4752" y="33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4944" y="33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5040" y="335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43" name="Oval 79"/>
          <p:cNvSpPr>
            <a:spLocks noChangeArrowheads="1"/>
          </p:cNvSpPr>
          <p:nvPr/>
        </p:nvSpPr>
        <p:spPr bwMode="auto">
          <a:xfrm>
            <a:off x="7441213" y="560387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4" name="Line 80"/>
          <p:cNvSpPr>
            <a:spLocks noChangeShapeType="1"/>
          </p:cNvSpPr>
          <p:nvPr/>
        </p:nvSpPr>
        <p:spPr bwMode="auto">
          <a:xfrm>
            <a:off x="7517413" y="568007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45" name="Oval 81"/>
          <p:cNvSpPr>
            <a:spLocks noChangeArrowheads="1"/>
          </p:cNvSpPr>
          <p:nvPr/>
        </p:nvSpPr>
        <p:spPr bwMode="auto">
          <a:xfrm>
            <a:off x="7746013" y="56038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6" name="Rectangle 82"/>
          <p:cNvSpPr>
            <a:spLocks noChangeArrowheads="1"/>
          </p:cNvSpPr>
          <p:nvPr/>
        </p:nvSpPr>
        <p:spPr bwMode="auto">
          <a:xfrm>
            <a:off x="5231413" y="552767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7" name="Oval 83"/>
          <p:cNvSpPr>
            <a:spLocks noChangeArrowheads="1"/>
          </p:cNvSpPr>
          <p:nvPr/>
        </p:nvSpPr>
        <p:spPr bwMode="auto">
          <a:xfrm>
            <a:off x="4393213" y="5603875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8" name="Freeform 84"/>
          <p:cNvSpPr>
            <a:spLocks/>
          </p:cNvSpPr>
          <p:nvPr/>
        </p:nvSpPr>
        <p:spPr bwMode="auto">
          <a:xfrm>
            <a:off x="4151913" y="5326063"/>
            <a:ext cx="3213100" cy="354012"/>
          </a:xfrm>
          <a:custGeom>
            <a:avLst/>
            <a:gdLst/>
            <a:ahLst/>
            <a:cxnLst>
              <a:cxn ang="0">
                <a:pos x="0" y="223"/>
              </a:cxn>
              <a:cxn ang="0">
                <a:pos x="288" y="31"/>
              </a:cxn>
              <a:cxn ang="0">
                <a:pos x="1349" y="36"/>
              </a:cxn>
              <a:cxn ang="0">
                <a:pos x="2024" y="223"/>
              </a:cxn>
            </a:cxnLst>
            <a:rect l="0" t="0" r="r" b="b"/>
            <a:pathLst>
              <a:path w="2024" h="223">
                <a:moveTo>
                  <a:pt x="0" y="223"/>
                </a:moveTo>
                <a:cubicBezTo>
                  <a:pt x="48" y="191"/>
                  <a:pt x="63" y="62"/>
                  <a:pt x="288" y="31"/>
                </a:cubicBezTo>
                <a:cubicBezTo>
                  <a:pt x="513" y="0"/>
                  <a:pt x="1060" y="4"/>
                  <a:pt x="1349" y="36"/>
                </a:cubicBezTo>
                <a:cubicBezTo>
                  <a:pt x="1638" y="68"/>
                  <a:pt x="1884" y="184"/>
                  <a:pt x="2024" y="223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9" name="Freeform 85"/>
          <p:cNvSpPr>
            <a:spLocks/>
          </p:cNvSpPr>
          <p:nvPr/>
        </p:nvSpPr>
        <p:spPr bwMode="auto">
          <a:xfrm>
            <a:off x="6450613" y="5656263"/>
            <a:ext cx="1371600" cy="365125"/>
          </a:xfrm>
          <a:custGeom>
            <a:avLst/>
            <a:gdLst/>
            <a:ahLst/>
            <a:cxnLst>
              <a:cxn ang="0">
                <a:pos x="864" y="15"/>
              </a:cxn>
              <a:cxn ang="0">
                <a:pos x="745" y="227"/>
              </a:cxn>
              <a:cxn ang="0">
                <a:pos x="210" y="35"/>
              </a:cxn>
              <a:cxn ang="0">
                <a:pos x="0" y="15"/>
              </a:cxn>
            </a:cxnLst>
            <a:rect l="0" t="0" r="r" b="b"/>
            <a:pathLst>
              <a:path w="864" h="230">
                <a:moveTo>
                  <a:pt x="864" y="15"/>
                </a:moveTo>
                <a:cubicBezTo>
                  <a:pt x="844" y="50"/>
                  <a:pt x="854" y="224"/>
                  <a:pt x="745" y="227"/>
                </a:cubicBezTo>
                <a:cubicBezTo>
                  <a:pt x="636" y="230"/>
                  <a:pt x="334" y="70"/>
                  <a:pt x="210" y="35"/>
                </a:cubicBezTo>
                <a:cubicBezTo>
                  <a:pt x="86" y="0"/>
                  <a:pt x="44" y="19"/>
                  <a:pt x="0" y="15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0" name="Oval 86"/>
          <p:cNvSpPr>
            <a:spLocks noChangeArrowheads="1"/>
          </p:cNvSpPr>
          <p:nvPr/>
        </p:nvSpPr>
        <p:spPr bwMode="auto">
          <a:xfrm>
            <a:off x="5307613" y="30480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1" name="Oval 87"/>
          <p:cNvSpPr>
            <a:spLocks noChangeArrowheads="1"/>
          </p:cNvSpPr>
          <p:nvPr/>
        </p:nvSpPr>
        <p:spPr bwMode="auto">
          <a:xfrm>
            <a:off x="5307613" y="628967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2" name="Oval 88"/>
          <p:cNvSpPr>
            <a:spLocks noChangeArrowheads="1"/>
          </p:cNvSpPr>
          <p:nvPr/>
        </p:nvSpPr>
        <p:spPr bwMode="auto">
          <a:xfrm flipV="1">
            <a:off x="5612413" y="4916488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3" name="Oval 89"/>
          <p:cNvSpPr>
            <a:spLocks noChangeArrowheads="1"/>
          </p:cNvSpPr>
          <p:nvPr/>
        </p:nvSpPr>
        <p:spPr bwMode="auto">
          <a:xfrm flipV="1">
            <a:off x="5612413" y="16764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54" name="Text Box 90"/>
          <p:cNvSpPr txBox="1">
            <a:spLocks noChangeArrowheads="1"/>
          </p:cNvSpPr>
          <p:nvPr/>
        </p:nvSpPr>
        <p:spPr bwMode="auto">
          <a:xfrm>
            <a:off x="414938" y="22336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430813" y="5476875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1356" name="Text Box 92"/>
          <p:cNvSpPr txBox="1">
            <a:spLocks noChangeArrowheads="1"/>
          </p:cNvSpPr>
          <p:nvPr/>
        </p:nvSpPr>
        <p:spPr bwMode="auto">
          <a:xfrm>
            <a:off x="430813" y="1276350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448635" y="4583237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1358" name="Freeform 94"/>
          <p:cNvSpPr>
            <a:spLocks/>
          </p:cNvSpPr>
          <p:nvPr/>
        </p:nvSpPr>
        <p:spPr bwMode="auto">
          <a:xfrm>
            <a:off x="1481738" y="5235575"/>
            <a:ext cx="2662238" cy="436563"/>
          </a:xfrm>
          <a:custGeom>
            <a:avLst/>
            <a:gdLst/>
            <a:ahLst/>
            <a:cxnLst>
              <a:cxn ang="0">
                <a:pos x="0" y="275"/>
              </a:cxn>
              <a:cxn ang="0">
                <a:pos x="515" y="43"/>
              </a:cxn>
              <a:cxn ang="0">
                <a:pos x="1389" y="22"/>
              </a:cxn>
              <a:cxn ang="0">
                <a:pos x="1677" y="174"/>
              </a:cxn>
            </a:cxnLst>
            <a:rect l="0" t="0" r="r" b="b"/>
            <a:pathLst>
              <a:path w="1677" h="275">
                <a:moveTo>
                  <a:pt x="0" y="275"/>
                </a:moveTo>
                <a:cubicBezTo>
                  <a:pt x="86" y="236"/>
                  <a:pt x="284" y="85"/>
                  <a:pt x="515" y="43"/>
                </a:cubicBezTo>
                <a:cubicBezTo>
                  <a:pt x="746" y="1"/>
                  <a:pt x="1195" y="0"/>
                  <a:pt x="1389" y="22"/>
                </a:cubicBezTo>
                <a:cubicBezTo>
                  <a:pt x="1583" y="44"/>
                  <a:pt x="1617" y="142"/>
                  <a:pt x="1677" y="174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676350" y="89535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0" name="Rectangle 132"/>
          <p:cNvSpPr>
            <a:spLocks noChangeArrowheads="1"/>
          </p:cNvSpPr>
          <p:nvPr/>
        </p:nvSpPr>
        <p:spPr bwMode="auto">
          <a:xfrm>
            <a:off x="405329" y="44989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9" name="Rectangle 131"/>
          <p:cNvSpPr>
            <a:spLocks noChangeArrowheads="1"/>
          </p:cNvSpPr>
          <p:nvPr/>
        </p:nvSpPr>
        <p:spPr bwMode="auto">
          <a:xfrm>
            <a:off x="405329" y="1277937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4020066" y="2224087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00866" y="6096000"/>
            <a:ext cx="1065213" cy="455612"/>
            <a:chOff x="1680" y="3827"/>
            <a:chExt cx="671" cy="287"/>
          </a:xfrm>
        </p:grpSpPr>
        <p:sp>
          <p:nvSpPr>
            <p:cNvPr id="12291" name="Rectangle 3"/>
            <p:cNvSpPr>
              <a:spLocks noChangeArrowheads="1"/>
            </p:cNvSpPr>
            <p:nvPr/>
          </p:nvSpPr>
          <p:spPr bwMode="auto">
            <a:xfrm>
              <a:off x="1680" y="387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1872" y="387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2064" y="387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2160" y="382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5" name="Line 7"/>
          <p:cNvSpPr>
            <a:spLocks noChangeShapeType="1"/>
          </p:cNvSpPr>
          <p:nvPr/>
        </p:nvSpPr>
        <p:spPr bwMode="auto">
          <a:xfrm flipV="1">
            <a:off x="3258066" y="5103812"/>
            <a:ext cx="1588" cy="12223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800866" y="4724400"/>
            <a:ext cx="1065213" cy="455612"/>
            <a:chOff x="1680" y="2963"/>
            <a:chExt cx="671" cy="287"/>
          </a:xfrm>
        </p:grpSpPr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1680" y="30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1872" y="30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2064" y="30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2160" y="29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2953266" y="4953000"/>
            <a:ext cx="1588" cy="12192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239266" y="6096000"/>
            <a:ext cx="1065213" cy="455612"/>
            <a:chOff x="3216" y="3827"/>
            <a:chExt cx="671" cy="287"/>
          </a:xfrm>
        </p:grpSpPr>
        <p:sp>
          <p:nvSpPr>
            <p:cNvPr id="12303" name="Rectangle 15"/>
            <p:cNvSpPr>
              <a:spLocks noChangeArrowheads="1"/>
            </p:cNvSpPr>
            <p:nvPr/>
          </p:nvSpPr>
          <p:spPr bwMode="auto">
            <a:xfrm>
              <a:off x="3216" y="387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3408" y="387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3600" y="387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Rectangle 18"/>
            <p:cNvSpPr>
              <a:spLocks noChangeArrowheads="1"/>
            </p:cNvSpPr>
            <p:nvPr/>
          </p:nvSpPr>
          <p:spPr bwMode="auto">
            <a:xfrm>
              <a:off x="3696" y="382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07" name="Line 19"/>
          <p:cNvSpPr>
            <a:spLocks noChangeShapeType="1"/>
          </p:cNvSpPr>
          <p:nvPr/>
        </p:nvSpPr>
        <p:spPr bwMode="auto">
          <a:xfrm flipV="1">
            <a:off x="5696466" y="5103812"/>
            <a:ext cx="1588" cy="12223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1497529" y="2063749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4)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04800" y="3613149"/>
            <a:ext cx="8472487" cy="11318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Splice out predecessor and successor blocks, coalesce all 3 memory blocks and insert the new block at the root of the list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0200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3248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46296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934466" y="23002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8488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61536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8008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31056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4104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37152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800866" y="1538287"/>
            <a:ext cx="1065213" cy="455612"/>
            <a:chOff x="1680" y="853"/>
            <a:chExt cx="671" cy="287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168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1872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2064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2160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800866" y="2909887"/>
            <a:ext cx="1065213" cy="455612"/>
            <a:chOff x="1680" y="1717"/>
            <a:chExt cx="671" cy="287"/>
          </a:xfrm>
        </p:grpSpPr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168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1872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2064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2160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2877066" y="23764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>
            <a:off x="2953266" y="24526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2877066" y="16906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2953266" y="17668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5" name="Oval 47"/>
          <p:cNvSpPr>
            <a:spLocks noChangeArrowheads="1"/>
          </p:cNvSpPr>
          <p:nvPr/>
        </p:nvSpPr>
        <p:spPr bwMode="auto">
          <a:xfrm flipV="1">
            <a:off x="3181866" y="30622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 flipV="1">
            <a:off x="3258066" y="26034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7" name="Oval 49"/>
          <p:cNvSpPr>
            <a:spLocks noChangeArrowheads="1"/>
          </p:cNvSpPr>
          <p:nvPr/>
        </p:nvSpPr>
        <p:spPr bwMode="auto">
          <a:xfrm flipV="1">
            <a:off x="3181866" y="23764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 flipV="1">
            <a:off x="3258066" y="19176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52392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Rectangle 52"/>
          <p:cNvSpPr>
            <a:spLocks noChangeArrowheads="1"/>
          </p:cNvSpPr>
          <p:nvPr/>
        </p:nvSpPr>
        <p:spPr bwMode="auto">
          <a:xfrm>
            <a:off x="5544066" y="23002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239266" y="1538287"/>
            <a:ext cx="1065213" cy="455612"/>
            <a:chOff x="3216" y="853"/>
            <a:chExt cx="671" cy="287"/>
          </a:xfrm>
        </p:grpSpPr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3216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55"/>
            <p:cNvSpPr>
              <a:spLocks noChangeArrowheads="1"/>
            </p:cNvSpPr>
            <p:nvPr/>
          </p:nvSpPr>
          <p:spPr bwMode="auto">
            <a:xfrm>
              <a:off x="3408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3600" y="90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3696" y="85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5239266" y="2909887"/>
            <a:ext cx="1065213" cy="455612"/>
            <a:chOff x="3216" y="1717"/>
            <a:chExt cx="671" cy="287"/>
          </a:xfrm>
        </p:grpSpPr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3216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3408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Rectangle 61"/>
            <p:cNvSpPr>
              <a:spLocks noChangeArrowheads="1"/>
            </p:cNvSpPr>
            <p:nvPr/>
          </p:nvSpPr>
          <p:spPr bwMode="auto">
            <a:xfrm>
              <a:off x="3600" y="1765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Rectangle 62"/>
            <p:cNvSpPr>
              <a:spLocks noChangeArrowheads="1"/>
            </p:cNvSpPr>
            <p:nvPr/>
          </p:nvSpPr>
          <p:spPr bwMode="auto">
            <a:xfrm>
              <a:off x="3696" y="1717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51" name="Oval 63"/>
          <p:cNvSpPr>
            <a:spLocks noChangeArrowheads="1"/>
          </p:cNvSpPr>
          <p:nvPr/>
        </p:nvSpPr>
        <p:spPr bwMode="auto">
          <a:xfrm>
            <a:off x="5315466" y="23764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5391666" y="24526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3" name="Oval 65"/>
          <p:cNvSpPr>
            <a:spLocks noChangeArrowheads="1"/>
          </p:cNvSpPr>
          <p:nvPr/>
        </p:nvSpPr>
        <p:spPr bwMode="auto">
          <a:xfrm>
            <a:off x="5315466" y="16906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4" name="Line 66"/>
          <p:cNvSpPr>
            <a:spLocks noChangeShapeType="1"/>
          </p:cNvSpPr>
          <p:nvPr/>
        </p:nvSpPr>
        <p:spPr bwMode="auto">
          <a:xfrm>
            <a:off x="5391666" y="17668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5" name="Oval 67"/>
          <p:cNvSpPr>
            <a:spLocks noChangeArrowheads="1"/>
          </p:cNvSpPr>
          <p:nvPr/>
        </p:nvSpPr>
        <p:spPr bwMode="auto">
          <a:xfrm flipV="1">
            <a:off x="5620266" y="30622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Line 68"/>
          <p:cNvSpPr>
            <a:spLocks noChangeShapeType="1"/>
          </p:cNvSpPr>
          <p:nvPr/>
        </p:nvSpPr>
        <p:spPr bwMode="auto">
          <a:xfrm flipV="1">
            <a:off x="5696466" y="26034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7" name="Oval 69"/>
          <p:cNvSpPr>
            <a:spLocks noChangeArrowheads="1"/>
          </p:cNvSpPr>
          <p:nvPr/>
        </p:nvSpPr>
        <p:spPr bwMode="auto">
          <a:xfrm flipV="1">
            <a:off x="5620266" y="23764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 flipV="1">
            <a:off x="5696466" y="1917699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1200666" y="230028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7372866" y="2224087"/>
            <a:ext cx="1065213" cy="455612"/>
            <a:chOff x="4560" y="1285"/>
            <a:chExt cx="671" cy="287"/>
          </a:xfrm>
        </p:grpSpPr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4560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Rectangle 74"/>
            <p:cNvSpPr>
              <a:spLocks noChangeArrowheads="1"/>
            </p:cNvSpPr>
            <p:nvPr/>
          </p:nvSpPr>
          <p:spPr bwMode="auto">
            <a:xfrm>
              <a:off x="4752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3" name="Rectangle 75"/>
            <p:cNvSpPr>
              <a:spLocks noChangeArrowheads="1"/>
            </p:cNvSpPr>
            <p:nvPr/>
          </p:nvSpPr>
          <p:spPr bwMode="auto">
            <a:xfrm>
              <a:off x="4944" y="133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5040" y="128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65" name="Oval 77"/>
          <p:cNvSpPr>
            <a:spLocks noChangeArrowheads="1"/>
          </p:cNvSpPr>
          <p:nvPr/>
        </p:nvSpPr>
        <p:spPr bwMode="auto">
          <a:xfrm>
            <a:off x="7449066" y="23764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6" name="Line 78"/>
          <p:cNvSpPr>
            <a:spLocks noChangeShapeType="1"/>
          </p:cNvSpPr>
          <p:nvPr/>
        </p:nvSpPr>
        <p:spPr bwMode="auto">
          <a:xfrm>
            <a:off x="7525266" y="24526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67" name="Oval 79"/>
          <p:cNvSpPr>
            <a:spLocks noChangeArrowheads="1"/>
          </p:cNvSpPr>
          <p:nvPr/>
        </p:nvSpPr>
        <p:spPr bwMode="auto">
          <a:xfrm>
            <a:off x="7753866" y="237648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8" name="Text Box 80"/>
          <p:cNvSpPr txBox="1">
            <a:spLocks noChangeArrowheads="1"/>
          </p:cNvSpPr>
          <p:nvPr/>
        </p:nvSpPr>
        <p:spPr bwMode="auto">
          <a:xfrm>
            <a:off x="3648591" y="1385887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2369" name="Oval 81"/>
          <p:cNvSpPr>
            <a:spLocks noChangeArrowheads="1"/>
          </p:cNvSpPr>
          <p:nvPr/>
        </p:nvSpPr>
        <p:spPr bwMode="auto">
          <a:xfrm>
            <a:off x="4629666" y="1538287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0" name="Line 82"/>
          <p:cNvSpPr>
            <a:spLocks noChangeShapeType="1"/>
          </p:cNvSpPr>
          <p:nvPr/>
        </p:nvSpPr>
        <p:spPr bwMode="auto">
          <a:xfrm flipH="1">
            <a:off x="4170879" y="1614487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71" name="Rectangle 83"/>
          <p:cNvSpPr>
            <a:spLocks noChangeArrowheads="1"/>
          </p:cNvSpPr>
          <p:nvPr/>
        </p:nvSpPr>
        <p:spPr bwMode="auto">
          <a:xfrm>
            <a:off x="40200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2" name="Rectangle 84"/>
          <p:cNvSpPr>
            <a:spLocks noChangeArrowheads="1"/>
          </p:cNvSpPr>
          <p:nvPr/>
        </p:nvSpPr>
        <p:spPr bwMode="auto">
          <a:xfrm>
            <a:off x="43248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3" name="Rectangle 85"/>
          <p:cNvSpPr>
            <a:spLocks noChangeArrowheads="1"/>
          </p:cNvSpPr>
          <p:nvPr/>
        </p:nvSpPr>
        <p:spPr bwMode="auto">
          <a:xfrm>
            <a:off x="46296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4" name="Rectangle 86"/>
          <p:cNvSpPr>
            <a:spLocks noChangeArrowheads="1"/>
          </p:cNvSpPr>
          <p:nvPr/>
        </p:nvSpPr>
        <p:spPr bwMode="auto">
          <a:xfrm>
            <a:off x="49344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5" name="Rectangle 87"/>
          <p:cNvSpPr>
            <a:spLocks noChangeArrowheads="1"/>
          </p:cNvSpPr>
          <p:nvPr/>
        </p:nvSpPr>
        <p:spPr bwMode="auto">
          <a:xfrm>
            <a:off x="58488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6" name="Rectangle 88"/>
          <p:cNvSpPr>
            <a:spLocks noChangeArrowheads="1"/>
          </p:cNvSpPr>
          <p:nvPr/>
        </p:nvSpPr>
        <p:spPr bwMode="auto">
          <a:xfrm>
            <a:off x="61536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7" name="Rectangle 89"/>
          <p:cNvSpPr>
            <a:spLocks noChangeArrowheads="1"/>
          </p:cNvSpPr>
          <p:nvPr/>
        </p:nvSpPr>
        <p:spPr bwMode="auto">
          <a:xfrm>
            <a:off x="28008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8" name="Rectangle 90"/>
          <p:cNvSpPr>
            <a:spLocks noChangeArrowheads="1"/>
          </p:cNvSpPr>
          <p:nvPr/>
        </p:nvSpPr>
        <p:spPr bwMode="auto">
          <a:xfrm>
            <a:off x="31056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79" name="Rectangle 91"/>
          <p:cNvSpPr>
            <a:spLocks noChangeArrowheads="1"/>
          </p:cNvSpPr>
          <p:nvPr/>
        </p:nvSpPr>
        <p:spPr bwMode="auto">
          <a:xfrm>
            <a:off x="34104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0" name="Rectangle 92"/>
          <p:cNvSpPr>
            <a:spLocks noChangeArrowheads="1"/>
          </p:cNvSpPr>
          <p:nvPr/>
        </p:nvSpPr>
        <p:spPr bwMode="auto">
          <a:xfrm>
            <a:off x="37152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1" name="Oval 93"/>
          <p:cNvSpPr>
            <a:spLocks noChangeArrowheads="1"/>
          </p:cNvSpPr>
          <p:nvPr/>
        </p:nvSpPr>
        <p:spPr bwMode="auto">
          <a:xfrm>
            <a:off x="2877066" y="55626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2" name="Oval 94"/>
          <p:cNvSpPr>
            <a:spLocks noChangeArrowheads="1"/>
          </p:cNvSpPr>
          <p:nvPr/>
        </p:nvSpPr>
        <p:spPr bwMode="auto">
          <a:xfrm>
            <a:off x="2877066" y="4876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3" name="Oval 95"/>
          <p:cNvSpPr>
            <a:spLocks noChangeArrowheads="1"/>
          </p:cNvSpPr>
          <p:nvPr/>
        </p:nvSpPr>
        <p:spPr bwMode="auto">
          <a:xfrm flipV="1">
            <a:off x="3181866" y="62484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4" name="Rectangle 96"/>
          <p:cNvSpPr>
            <a:spLocks noChangeArrowheads="1"/>
          </p:cNvSpPr>
          <p:nvPr/>
        </p:nvSpPr>
        <p:spPr bwMode="auto">
          <a:xfrm>
            <a:off x="55440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97"/>
          <p:cNvGrpSpPr>
            <a:grpSpLocks/>
          </p:cNvGrpSpPr>
          <p:nvPr/>
        </p:nvGrpSpPr>
        <p:grpSpPr bwMode="auto">
          <a:xfrm>
            <a:off x="5239266" y="4724400"/>
            <a:ext cx="1065213" cy="455612"/>
            <a:chOff x="3216" y="2963"/>
            <a:chExt cx="671" cy="287"/>
          </a:xfrm>
        </p:grpSpPr>
        <p:sp>
          <p:nvSpPr>
            <p:cNvPr id="12386" name="Rectangle 98"/>
            <p:cNvSpPr>
              <a:spLocks noChangeArrowheads="1"/>
            </p:cNvSpPr>
            <p:nvPr/>
          </p:nvSpPr>
          <p:spPr bwMode="auto">
            <a:xfrm>
              <a:off x="3216" y="30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7" name="Rectangle 99"/>
            <p:cNvSpPr>
              <a:spLocks noChangeArrowheads="1"/>
            </p:cNvSpPr>
            <p:nvPr/>
          </p:nvSpPr>
          <p:spPr bwMode="auto">
            <a:xfrm>
              <a:off x="3408" y="30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8" name="Rectangle 100"/>
            <p:cNvSpPr>
              <a:spLocks noChangeArrowheads="1"/>
            </p:cNvSpPr>
            <p:nvPr/>
          </p:nvSpPr>
          <p:spPr bwMode="auto">
            <a:xfrm>
              <a:off x="3600" y="30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9" name="Rectangle 101"/>
            <p:cNvSpPr>
              <a:spLocks noChangeArrowheads="1"/>
            </p:cNvSpPr>
            <p:nvPr/>
          </p:nvSpPr>
          <p:spPr bwMode="auto">
            <a:xfrm>
              <a:off x="3696" y="29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90" name="Oval 102"/>
          <p:cNvSpPr>
            <a:spLocks noChangeArrowheads="1"/>
          </p:cNvSpPr>
          <p:nvPr/>
        </p:nvSpPr>
        <p:spPr bwMode="auto">
          <a:xfrm>
            <a:off x="5315466" y="4876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" name="Line 103"/>
          <p:cNvSpPr>
            <a:spLocks noChangeShapeType="1"/>
          </p:cNvSpPr>
          <p:nvPr/>
        </p:nvSpPr>
        <p:spPr bwMode="auto">
          <a:xfrm>
            <a:off x="5391666" y="4953000"/>
            <a:ext cx="1588" cy="12192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" name="Oval 104"/>
          <p:cNvSpPr>
            <a:spLocks noChangeArrowheads="1"/>
          </p:cNvSpPr>
          <p:nvPr/>
        </p:nvSpPr>
        <p:spPr bwMode="auto">
          <a:xfrm flipV="1">
            <a:off x="5620266" y="62484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3" name="Rectangle 105"/>
          <p:cNvSpPr>
            <a:spLocks noChangeArrowheads="1"/>
          </p:cNvSpPr>
          <p:nvPr/>
        </p:nvSpPr>
        <p:spPr bwMode="auto">
          <a:xfrm>
            <a:off x="1200666" y="5486400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6"/>
          <p:cNvGrpSpPr>
            <a:grpSpLocks/>
          </p:cNvGrpSpPr>
          <p:nvPr/>
        </p:nvGrpSpPr>
        <p:grpSpPr bwMode="auto">
          <a:xfrm>
            <a:off x="7372866" y="5410200"/>
            <a:ext cx="1065213" cy="455612"/>
            <a:chOff x="4560" y="3395"/>
            <a:chExt cx="671" cy="287"/>
          </a:xfrm>
        </p:grpSpPr>
        <p:sp>
          <p:nvSpPr>
            <p:cNvPr id="12395" name="Rectangle 107"/>
            <p:cNvSpPr>
              <a:spLocks noChangeArrowheads="1"/>
            </p:cNvSpPr>
            <p:nvPr/>
          </p:nvSpPr>
          <p:spPr bwMode="auto">
            <a:xfrm>
              <a:off x="4560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" name="Rectangle 108"/>
            <p:cNvSpPr>
              <a:spLocks noChangeArrowheads="1"/>
            </p:cNvSpPr>
            <p:nvPr/>
          </p:nvSpPr>
          <p:spPr bwMode="auto">
            <a:xfrm>
              <a:off x="4752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7" name="Rectangle 109"/>
            <p:cNvSpPr>
              <a:spLocks noChangeArrowheads="1"/>
            </p:cNvSpPr>
            <p:nvPr/>
          </p:nvSpPr>
          <p:spPr bwMode="auto">
            <a:xfrm>
              <a:off x="4944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8" name="Rectangle 110"/>
            <p:cNvSpPr>
              <a:spLocks noChangeArrowheads="1"/>
            </p:cNvSpPr>
            <p:nvPr/>
          </p:nvSpPr>
          <p:spPr bwMode="auto">
            <a:xfrm>
              <a:off x="5040" y="33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99" name="Oval 111"/>
          <p:cNvSpPr>
            <a:spLocks noChangeArrowheads="1"/>
          </p:cNvSpPr>
          <p:nvPr/>
        </p:nvSpPr>
        <p:spPr bwMode="auto">
          <a:xfrm>
            <a:off x="7449066" y="55626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0" name="Line 112"/>
          <p:cNvSpPr>
            <a:spLocks noChangeShapeType="1"/>
          </p:cNvSpPr>
          <p:nvPr/>
        </p:nvSpPr>
        <p:spPr bwMode="auto">
          <a:xfrm>
            <a:off x="7525266" y="5638800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1" name="Oval 113"/>
          <p:cNvSpPr>
            <a:spLocks noChangeArrowheads="1"/>
          </p:cNvSpPr>
          <p:nvPr/>
        </p:nvSpPr>
        <p:spPr bwMode="auto">
          <a:xfrm>
            <a:off x="7753866" y="55626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2" name="Line 114"/>
          <p:cNvSpPr>
            <a:spLocks noChangeShapeType="1"/>
          </p:cNvSpPr>
          <p:nvPr/>
        </p:nvSpPr>
        <p:spPr bwMode="auto">
          <a:xfrm>
            <a:off x="1429266" y="5638800"/>
            <a:ext cx="1371600" cy="1587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3" name="Rectangle 115"/>
          <p:cNvSpPr>
            <a:spLocks noChangeArrowheads="1"/>
          </p:cNvSpPr>
          <p:nvPr/>
        </p:nvSpPr>
        <p:spPr bwMode="auto">
          <a:xfrm>
            <a:off x="5239266" y="5486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4" name="Oval 116"/>
          <p:cNvSpPr>
            <a:spLocks noChangeArrowheads="1"/>
          </p:cNvSpPr>
          <p:nvPr/>
        </p:nvSpPr>
        <p:spPr bwMode="auto">
          <a:xfrm>
            <a:off x="3181866" y="5562600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5" name="Freeform 117"/>
          <p:cNvSpPr>
            <a:spLocks/>
          </p:cNvSpPr>
          <p:nvPr/>
        </p:nvSpPr>
        <p:spPr bwMode="auto">
          <a:xfrm>
            <a:off x="2953266" y="5292725"/>
            <a:ext cx="4419600" cy="346075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6" name="Freeform 118"/>
          <p:cNvSpPr>
            <a:spLocks/>
          </p:cNvSpPr>
          <p:nvPr/>
        </p:nvSpPr>
        <p:spPr bwMode="auto">
          <a:xfrm>
            <a:off x="6458466" y="5614987"/>
            <a:ext cx="1371600" cy="365125"/>
          </a:xfrm>
          <a:custGeom>
            <a:avLst/>
            <a:gdLst/>
            <a:ahLst/>
            <a:cxnLst>
              <a:cxn ang="0">
                <a:pos x="864" y="15"/>
              </a:cxn>
              <a:cxn ang="0">
                <a:pos x="745" y="227"/>
              </a:cxn>
              <a:cxn ang="0">
                <a:pos x="210" y="35"/>
              </a:cxn>
              <a:cxn ang="0">
                <a:pos x="0" y="15"/>
              </a:cxn>
            </a:cxnLst>
            <a:rect l="0" t="0" r="r" b="b"/>
            <a:pathLst>
              <a:path w="864" h="230">
                <a:moveTo>
                  <a:pt x="864" y="15"/>
                </a:moveTo>
                <a:cubicBezTo>
                  <a:pt x="844" y="50"/>
                  <a:pt x="854" y="224"/>
                  <a:pt x="745" y="227"/>
                </a:cubicBezTo>
                <a:cubicBezTo>
                  <a:pt x="636" y="230"/>
                  <a:pt x="334" y="70"/>
                  <a:pt x="210" y="35"/>
                </a:cubicBezTo>
                <a:cubicBezTo>
                  <a:pt x="86" y="0"/>
                  <a:pt x="44" y="19"/>
                  <a:pt x="0" y="15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7" name="Oval 119"/>
          <p:cNvSpPr>
            <a:spLocks noChangeArrowheads="1"/>
          </p:cNvSpPr>
          <p:nvPr/>
        </p:nvSpPr>
        <p:spPr bwMode="auto">
          <a:xfrm>
            <a:off x="5315466" y="30622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8" name="Oval 120"/>
          <p:cNvSpPr>
            <a:spLocks noChangeArrowheads="1"/>
          </p:cNvSpPr>
          <p:nvPr/>
        </p:nvSpPr>
        <p:spPr bwMode="auto">
          <a:xfrm>
            <a:off x="2877066" y="30622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09" name="Oval 121"/>
          <p:cNvSpPr>
            <a:spLocks noChangeArrowheads="1"/>
          </p:cNvSpPr>
          <p:nvPr/>
        </p:nvSpPr>
        <p:spPr bwMode="auto">
          <a:xfrm>
            <a:off x="2877066" y="62484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0" name="Oval 122"/>
          <p:cNvSpPr>
            <a:spLocks noChangeArrowheads="1"/>
          </p:cNvSpPr>
          <p:nvPr/>
        </p:nvSpPr>
        <p:spPr bwMode="auto">
          <a:xfrm>
            <a:off x="5315466" y="62484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" name="Oval 123"/>
          <p:cNvSpPr>
            <a:spLocks noChangeArrowheads="1"/>
          </p:cNvSpPr>
          <p:nvPr/>
        </p:nvSpPr>
        <p:spPr bwMode="auto">
          <a:xfrm flipV="1">
            <a:off x="5620266" y="48768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2" name="Oval 124"/>
          <p:cNvSpPr>
            <a:spLocks noChangeArrowheads="1"/>
          </p:cNvSpPr>
          <p:nvPr/>
        </p:nvSpPr>
        <p:spPr bwMode="auto">
          <a:xfrm flipV="1">
            <a:off x="5620266" y="16906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3" name="Oval 125"/>
          <p:cNvSpPr>
            <a:spLocks noChangeArrowheads="1"/>
          </p:cNvSpPr>
          <p:nvPr/>
        </p:nvSpPr>
        <p:spPr bwMode="auto">
          <a:xfrm flipV="1">
            <a:off x="3181866" y="48768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4" name="Oval 126"/>
          <p:cNvSpPr>
            <a:spLocks noChangeArrowheads="1"/>
          </p:cNvSpPr>
          <p:nvPr/>
        </p:nvSpPr>
        <p:spPr bwMode="auto">
          <a:xfrm flipV="1">
            <a:off x="3181866" y="16906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5" name="Text Box 127"/>
          <p:cNvSpPr txBox="1">
            <a:spLocks noChangeArrowheads="1"/>
          </p:cNvSpPr>
          <p:nvPr/>
        </p:nvSpPr>
        <p:spPr bwMode="auto">
          <a:xfrm>
            <a:off x="422791" y="2247899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2416" name="Text Box 128"/>
          <p:cNvSpPr txBox="1">
            <a:spLocks noChangeArrowheads="1"/>
          </p:cNvSpPr>
          <p:nvPr/>
        </p:nvSpPr>
        <p:spPr bwMode="auto">
          <a:xfrm>
            <a:off x="438666" y="5435600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2417" name="Text Box 129"/>
          <p:cNvSpPr txBox="1">
            <a:spLocks noChangeArrowheads="1"/>
          </p:cNvSpPr>
          <p:nvPr/>
        </p:nvSpPr>
        <p:spPr bwMode="auto">
          <a:xfrm>
            <a:off x="438666" y="1290637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2418" name="Text Box 130"/>
          <p:cNvSpPr txBox="1">
            <a:spLocks noChangeArrowheads="1"/>
          </p:cNvSpPr>
          <p:nvPr/>
        </p:nvSpPr>
        <p:spPr bwMode="auto">
          <a:xfrm>
            <a:off x="443429" y="4516437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701064" y="939114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493713"/>
            <a:ext cx="65405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List Summary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5080" y="1220788"/>
            <a:ext cx="8307387" cy="5475287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Comparison to implicit list: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is linear time in number of </a:t>
            </a:r>
            <a:r>
              <a:rPr lang="en-GB" b="1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 instead of </a:t>
            </a:r>
            <a:r>
              <a:rPr lang="en-GB" b="1" i="1" dirty="0" smtClean="0">
                <a:solidFill>
                  <a:srgbClr val="C00000"/>
                </a:solidFill>
              </a:rPr>
              <a:t>all</a:t>
            </a:r>
            <a:r>
              <a:rPr lang="en-GB" dirty="0" smtClean="0"/>
              <a:t> blocks</a:t>
            </a:r>
            <a:endParaRPr lang="en-GB" dirty="0"/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 smtClean="0">
                <a:solidFill>
                  <a:srgbClr val="C00000"/>
                </a:solidFill>
              </a:rPr>
              <a:t>Much </a:t>
            </a:r>
            <a:r>
              <a:rPr lang="en-GB" b="1" i="1" dirty="0">
                <a:solidFill>
                  <a:srgbClr val="C00000"/>
                </a:solidFill>
              </a:rPr>
              <a:t>faster </a:t>
            </a:r>
            <a:r>
              <a:rPr lang="en-GB" dirty="0"/>
              <a:t>when most of the memory is full 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Slightly more complicated allocate and free since needs to splice blocks in and out of the list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extra space for the links (2 extra  words needed for each block</a:t>
            </a:r>
            <a:r>
              <a:rPr lang="en-GB" dirty="0" smtClean="0"/>
              <a:t>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Does this increase internal fragmentation?</a:t>
            </a: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common use of linked lists is in conjunction with segregated free lists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Keep multiple linked lists of different size classes, or possibly for different types of objects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4535664"/>
            <a:ext cx="8061325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Track of Free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 smtClean="0"/>
              <a:t>Method 1: </a:t>
            </a:r>
            <a:r>
              <a:rPr lang="en-US" i="1" dirty="0" smtClean="0">
                <a:solidFill>
                  <a:srgbClr val="C00000"/>
                </a:solidFill>
              </a:rPr>
              <a:t>Implicit list </a:t>
            </a:r>
            <a:r>
              <a:rPr lang="en-US" dirty="0" smtClean="0"/>
              <a:t>using length—links all blocks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Method 2: </a:t>
            </a:r>
            <a:r>
              <a:rPr lang="en-GB" i="1" dirty="0" smtClean="0">
                <a:solidFill>
                  <a:srgbClr val="C00000"/>
                </a:solidFill>
              </a:rPr>
              <a:t>Explicit list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smtClean="0"/>
              <a:t>among the free blocks using pointers</a:t>
            </a:r>
          </a:p>
          <a:p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Method 3: </a:t>
            </a:r>
            <a:r>
              <a:rPr lang="en-GB" i="1" dirty="0" smtClean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Different free lists for different size classes</a:t>
            </a:r>
            <a:endParaRPr lang="en-US" dirty="0" smtClean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 smtClean="0"/>
              <a:t>Method 4: </a:t>
            </a:r>
            <a:r>
              <a:rPr lang="en-GB" i="1" dirty="0" smtClean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438400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Explicit free lists</a:t>
            </a:r>
            <a:r>
              <a:rPr lang="en-US" dirty="0" smtClean="0"/>
              <a:t>	</a:t>
            </a:r>
          </a:p>
          <a:p>
            <a:r>
              <a:rPr lang="en-US" dirty="0" smtClean="0"/>
              <a:t>Segregated free lists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8229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Segregated List (Seglist) Allocators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2625" y="1220788"/>
            <a:ext cx="8307387" cy="525621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</a:t>
            </a:r>
            <a:r>
              <a:rPr lang="en-GB" i="1" dirty="0">
                <a:solidFill>
                  <a:srgbClr val="C00000"/>
                </a:solidFill>
              </a:rPr>
              <a:t>size class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of blocks has its own free </a:t>
            </a:r>
            <a:r>
              <a:rPr lang="en-GB" dirty="0" smtClean="0"/>
              <a:t>list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Often have separate classes for each small size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For larger sizes: One class for each two-power size</a:t>
            </a:r>
            <a:endParaRPr lang="en-GB" dirty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47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752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622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667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276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5814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191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495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447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752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057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2667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971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276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886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191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495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5105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5410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5715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447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752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2057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2362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2971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3276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581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886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495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48006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5105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5410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1447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1752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2057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2362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2667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2971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3276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3581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4191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4495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4800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5105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5410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5715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6324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6629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6934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1447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1752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2057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Rectangle 55"/>
          <p:cNvSpPr>
            <a:spLocks noChangeArrowheads="1"/>
          </p:cNvSpPr>
          <p:nvPr/>
        </p:nvSpPr>
        <p:spPr bwMode="auto">
          <a:xfrm>
            <a:off x="2362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Rectangle 56"/>
          <p:cNvSpPr>
            <a:spLocks noChangeArrowheads="1"/>
          </p:cNvSpPr>
          <p:nvPr/>
        </p:nvSpPr>
        <p:spPr bwMode="auto">
          <a:xfrm>
            <a:off x="2667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Rectangle 57"/>
          <p:cNvSpPr>
            <a:spLocks noChangeArrowheads="1"/>
          </p:cNvSpPr>
          <p:nvPr/>
        </p:nvSpPr>
        <p:spPr bwMode="auto">
          <a:xfrm>
            <a:off x="2971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Rectangle 58"/>
          <p:cNvSpPr>
            <a:spLocks noChangeArrowheads="1"/>
          </p:cNvSpPr>
          <p:nvPr/>
        </p:nvSpPr>
        <p:spPr bwMode="auto">
          <a:xfrm>
            <a:off x="3276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Rectangle 59"/>
          <p:cNvSpPr>
            <a:spLocks noChangeArrowheads="1"/>
          </p:cNvSpPr>
          <p:nvPr/>
        </p:nvSpPr>
        <p:spPr bwMode="auto">
          <a:xfrm>
            <a:off x="3581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3886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1" name="Rectangle 61"/>
          <p:cNvSpPr>
            <a:spLocks noChangeArrowheads="1"/>
          </p:cNvSpPr>
          <p:nvPr/>
        </p:nvSpPr>
        <p:spPr bwMode="auto">
          <a:xfrm>
            <a:off x="4191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2" name="Rectangle 62"/>
          <p:cNvSpPr>
            <a:spLocks noChangeArrowheads="1"/>
          </p:cNvSpPr>
          <p:nvPr/>
        </p:nvSpPr>
        <p:spPr bwMode="auto">
          <a:xfrm>
            <a:off x="4495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3" name="Rectangle 63"/>
          <p:cNvSpPr>
            <a:spLocks noChangeArrowheads="1"/>
          </p:cNvSpPr>
          <p:nvPr/>
        </p:nvSpPr>
        <p:spPr bwMode="auto">
          <a:xfrm>
            <a:off x="4800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Rectangle 64"/>
          <p:cNvSpPr>
            <a:spLocks noChangeArrowheads="1"/>
          </p:cNvSpPr>
          <p:nvPr/>
        </p:nvSpPr>
        <p:spPr bwMode="auto">
          <a:xfrm>
            <a:off x="5105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5" name="Rectangle 65"/>
          <p:cNvSpPr>
            <a:spLocks noChangeArrowheads="1"/>
          </p:cNvSpPr>
          <p:nvPr/>
        </p:nvSpPr>
        <p:spPr bwMode="auto">
          <a:xfrm>
            <a:off x="5410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6" name="Rectangle 66"/>
          <p:cNvSpPr>
            <a:spLocks noChangeArrowheads="1"/>
          </p:cNvSpPr>
          <p:nvPr/>
        </p:nvSpPr>
        <p:spPr bwMode="auto">
          <a:xfrm>
            <a:off x="5715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7" name="Rectangle 67"/>
          <p:cNvSpPr>
            <a:spLocks noChangeArrowheads="1"/>
          </p:cNvSpPr>
          <p:nvPr/>
        </p:nvSpPr>
        <p:spPr bwMode="auto">
          <a:xfrm>
            <a:off x="6019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915988" y="19494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1-2</a:t>
            </a:r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1068388" y="2635250"/>
            <a:ext cx="293687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1050925" y="3305175"/>
            <a:ext cx="295275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915988" y="40068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5-8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763588" y="4692650"/>
            <a:ext cx="573403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9-inf</a:t>
            </a:r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20574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4" name="Line 74"/>
          <p:cNvSpPr>
            <a:spLocks noChangeShapeType="1"/>
          </p:cNvSpPr>
          <p:nvPr/>
        </p:nvSpPr>
        <p:spPr bwMode="auto">
          <a:xfrm>
            <a:off x="29718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5" name="Line 75"/>
          <p:cNvSpPr>
            <a:spLocks noChangeShapeType="1"/>
          </p:cNvSpPr>
          <p:nvPr/>
        </p:nvSpPr>
        <p:spPr bwMode="auto">
          <a:xfrm>
            <a:off x="38862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6" name="Line 76"/>
          <p:cNvSpPr>
            <a:spLocks noChangeShapeType="1"/>
          </p:cNvSpPr>
          <p:nvPr/>
        </p:nvSpPr>
        <p:spPr bwMode="auto">
          <a:xfrm>
            <a:off x="38862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>
            <a:off x="23622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>
            <a:off x="48006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>
            <a:off x="35814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0" name="Line 80"/>
          <p:cNvSpPr>
            <a:spLocks noChangeShapeType="1"/>
          </p:cNvSpPr>
          <p:nvPr/>
        </p:nvSpPr>
        <p:spPr bwMode="auto">
          <a:xfrm>
            <a:off x="2667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1" name="Line 81"/>
          <p:cNvSpPr>
            <a:spLocks noChangeShapeType="1"/>
          </p:cNvSpPr>
          <p:nvPr/>
        </p:nvSpPr>
        <p:spPr bwMode="auto">
          <a:xfrm>
            <a:off x="60198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2" name="Line 82"/>
          <p:cNvSpPr>
            <a:spLocks noChangeShapeType="1"/>
          </p:cNvSpPr>
          <p:nvPr/>
        </p:nvSpPr>
        <p:spPr bwMode="auto">
          <a:xfrm>
            <a:off x="4191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3" name="Line 83"/>
          <p:cNvSpPr>
            <a:spLocks noChangeShapeType="1"/>
          </p:cNvSpPr>
          <p:nvPr/>
        </p:nvSpPr>
        <p:spPr bwMode="auto">
          <a:xfrm>
            <a:off x="48006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4" name="Line 84"/>
          <p:cNvSpPr>
            <a:spLocks noChangeShapeType="1"/>
          </p:cNvSpPr>
          <p:nvPr/>
        </p:nvSpPr>
        <p:spPr bwMode="auto">
          <a:xfrm>
            <a:off x="72390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5" name="Line 85"/>
          <p:cNvSpPr>
            <a:spLocks noChangeShapeType="1"/>
          </p:cNvSpPr>
          <p:nvPr/>
        </p:nvSpPr>
        <p:spPr bwMode="auto">
          <a:xfrm>
            <a:off x="60198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6" name="Line 86"/>
          <p:cNvSpPr>
            <a:spLocks noChangeShapeType="1"/>
          </p:cNvSpPr>
          <p:nvPr/>
        </p:nvSpPr>
        <p:spPr bwMode="auto">
          <a:xfrm>
            <a:off x="57150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7" name="Line 87"/>
          <p:cNvSpPr>
            <a:spLocks noChangeShapeType="1"/>
          </p:cNvSpPr>
          <p:nvPr/>
        </p:nvSpPr>
        <p:spPr bwMode="auto">
          <a:xfrm>
            <a:off x="6324600" y="48450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457200" y="5410200"/>
            <a:ext cx="85344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742950" lvl="1" indent="-246063" eaLnBrk="1" hangingPunct="1">
              <a:lnSpc>
                <a:spcPct val="100000"/>
              </a:lnSpc>
              <a:spcBef>
                <a:spcPts val="625"/>
              </a:spcBef>
              <a:buClr>
                <a:srgbClr val="660033"/>
              </a:buClr>
              <a:buSzPct val="75000"/>
              <a:buFont typeface="Wingdings" charset="2"/>
              <a:buNone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</a:pPr>
            <a:endParaRPr lang="en-GB" sz="2000" dirty="0">
              <a:solidFill>
                <a:srgbClr val="000066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Seglist Allocator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7021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an array of free lists, each one for some size class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To </a:t>
            </a:r>
            <a:r>
              <a:rPr lang="en-GB" dirty="0"/>
              <a:t>allocate a block of size </a:t>
            </a:r>
            <a:r>
              <a:rPr lang="en-GB" i="1" dirty="0"/>
              <a:t>n</a:t>
            </a:r>
            <a:r>
              <a:rPr lang="en-GB" dirty="0"/>
              <a:t>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Search appropriate free list for block of size </a:t>
            </a:r>
            <a:r>
              <a:rPr lang="en-GB" i="1" dirty="0"/>
              <a:t>m &gt; n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appropriate block is found: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 block and place fragment on appropriate list (optional)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found, try next larger class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Repeat until block is found</a:t>
            </a:r>
          </a:p>
          <a:p>
            <a:pPr lvl="1">
              <a:lnSpc>
                <a:spcPct val="9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no block is found: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Request additional heap memory from OS (using </a:t>
            </a:r>
            <a:r>
              <a:rPr lang="en-GB" b="1" dirty="0" err="1" smtClean="0">
                <a:latin typeface="Courier New" pitchFamily="49" charset="0"/>
              </a:rPr>
              <a:t>sbrk</a:t>
            </a:r>
            <a:r>
              <a:rPr lang="en-GB" b="1" dirty="0" smtClean="0">
                <a:latin typeface="Courier New" pitchFamily="49" charset="0"/>
              </a:rPr>
              <a:t>()</a:t>
            </a:r>
            <a:r>
              <a:rPr lang="en-GB" dirty="0" smtClean="0"/>
              <a:t>)</a:t>
            </a:r>
            <a:endParaRPr lang="en-GB" dirty="0"/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block of </a:t>
            </a:r>
            <a:r>
              <a:rPr lang="en-GB" i="1" dirty="0"/>
              <a:t>n</a:t>
            </a:r>
            <a:r>
              <a:rPr lang="en-GB" dirty="0"/>
              <a:t> bytes from this new memory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 remainder as a single free block in largest size class.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/>
              <a:t>Seglist</a:t>
            </a:r>
            <a:r>
              <a:rPr lang="en-GB" dirty="0"/>
              <a:t> Allocator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189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To free </a:t>
            </a:r>
            <a:r>
              <a:rPr lang="en-GB" dirty="0"/>
              <a:t>a block: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and place on appropriate list (optional)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Advantages of </a:t>
            </a:r>
            <a:r>
              <a:rPr lang="en-GB" dirty="0" err="1"/>
              <a:t>seglist</a:t>
            </a:r>
            <a:r>
              <a:rPr lang="en-GB" dirty="0"/>
              <a:t> allocators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Higher throughput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dirty="0" smtClean="0"/>
              <a:t>log </a:t>
            </a:r>
            <a:r>
              <a:rPr lang="en-GB" dirty="0"/>
              <a:t>time for power-of-two size classes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Better memory utilization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 search of segregated free list approximates a best-fit search of entire heap.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Extreme case: Giving each block its own size class is equivalent to best-fit.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0200" y="304800"/>
            <a:ext cx="7899400" cy="1096963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More </a:t>
            </a:r>
            <a:r>
              <a:rPr lang="en-GB" dirty="0"/>
              <a:t>Info on Allocators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192" y="1447800"/>
            <a:ext cx="8535987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D. Knuth, “</a:t>
            </a:r>
            <a:r>
              <a:rPr lang="en-GB" i="1" dirty="0"/>
              <a:t>The Art of Computer </a:t>
            </a:r>
            <a:r>
              <a:rPr lang="en-GB" i="1" dirty="0" smtClean="0"/>
              <a:t>Programming</a:t>
            </a:r>
            <a:r>
              <a:rPr lang="en-GB" dirty="0" smtClean="0"/>
              <a:t>”, 2</a:t>
            </a:r>
            <a:r>
              <a:rPr lang="en-GB" baseline="30000" dirty="0" smtClean="0"/>
              <a:t>nd</a:t>
            </a:r>
            <a:r>
              <a:rPr lang="en-GB" dirty="0" smtClean="0"/>
              <a:t> edition, Addison </a:t>
            </a:r>
            <a:r>
              <a:rPr lang="en-GB" dirty="0"/>
              <a:t>Wesley, 1973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classic reference on dynamic storage allocation</a:t>
            </a:r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Wilson et al, “</a:t>
            </a:r>
            <a:r>
              <a:rPr lang="en-GB" i="1" dirty="0"/>
              <a:t>Dynamic Storage Allocation: A Survey and Critical Review</a:t>
            </a:r>
            <a:r>
              <a:rPr lang="en-GB" dirty="0"/>
              <a:t>”, Proc. 1995 Int’l Workshop on Memory Management, Kinross, Scotland, Sept, 1995.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Comprehensive survey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Available from CS:APP student site (csapp.cs.cmu.edu)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Explicit free lists</a:t>
            </a:r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 smtClean="0"/>
              <a:t>Garbage collection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 free lists	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Memory-related perils and pitfalls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302500" cy="1096963"/>
          </a:xfrm>
          <a:ln/>
        </p:spPr>
        <p:txBody>
          <a:bodyPr/>
          <a:lstStyle/>
          <a:p>
            <a:pPr marL="0" indent="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Memory Management:</a:t>
            </a:r>
            <a:br>
              <a:rPr lang="en-GB" dirty="0"/>
            </a:br>
            <a:r>
              <a:rPr lang="en-GB" dirty="0"/>
              <a:t>Garbage Collection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Garbage collection: </a:t>
            </a:r>
            <a:r>
              <a:rPr lang="en-GB" dirty="0"/>
              <a:t>automatic reclamation of heap-allocated </a:t>
            </a:r>
            <a:r>
              <a:rPr lang="en-GB" dirty="0" smtClean="0"/>
              <a:t>storage—application </a:t>
            </a:r>
            <a:r>
              <a:rPr lang="en-GB" dirty="0"/>
              <a:t>never has to </a:t>
            </a:r>
            <a:r>
              <a:rPr lang="en-GB" dirty="0" smtClean="0"/>
              <a:t>free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msgothic" charset="0"/>
                <a:cs typeface="msgothic" charset="0"/>
              </a:rPr>
              <a:t>Common in functional languages, scripting languages, and modern object oriented languages: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msgothic" charset="0"/>
                <a:cs typeface="msgothic" charset="0"/>
              </a:rPr>
              <a:t>Lisp, ML, Java, Perl, </a:t>
            </a:r>
            <a:r>
              <a:rPr lang="en-GB" dirty="0" err="1" smtClean="0">
                <a:ea typeface="msgothic" charset="0"/>
                <a:cs typeface="msgothic" charset="0"/>
              </a:rPr>
              <a:t>Mathematica</a:t>
            </a:r>
            <a:endParaRPr lang="en-GB" dirty="0" smtClean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msgothic" charset="0"/>
                <a:cs typeface="msgothic" charset="0"/>
              </a:rPr>
              <a:t>Variants (“conservative” garbage collectors) exist for C and C++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msgothic" charset="0"/>
                <a:cs typeface="msgothic" charset="0"/>
              </a:rPr>
              <a:t>However, cannot necessarily collect all garbage</a:t>
            </a:r>
          </a:p>
          <a:p>
            <a:pPr>
              <a:lnSpc>
                <a:spcPct val="95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solidFill>
                <a:srgbClr val="003300"/>
              </a:solidFill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38200" y="2667000"/>
            <a:ext cx="4995576" cy="1079399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void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*p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(128);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p block is now garbage */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9544" y="533400"/>
            <a:ext cx="6350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Garbage Collection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does </a:t>
            </a:r>
            <a:r>
              <a:rPr lang="en-GB" dirty="0" smtClean="0"/>
              <a:t>the memory </a:t>
            </a:r>
            <a:r>
              <a:rPr lang="en-GB" dirty="0"/>
              <a:t>manager know when memory can be freed?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general we cannot know what is going to be used in the future since it depends on conditionals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we can tell that certain blocks cannot be used if there are no pointers to them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Must make certain assumptions about 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manager can distinguish pointers from non-pointers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 pointers point to the start of a block </a:t>
            </a:r>
          </a:p>
          <a:p>
            <a:pPr lvl="1">
              <a:lnSpc>
                <a:spcPct val="90000"/>
              </a:lnSpc>
              <a:buSzPct val="10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hide pointers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e.g., by coercing them to an </a:t>
            </a:r>
            <a:r>
              <a:rPr lang="en-GB" b="1" dirty="0" err="1">
                <a:latin typeface="Courier New" pitchFamily="49" charset="0"/>
              </a:rPr>
              <a:t>int</a:t>
            </a:r>
            <a:r>
              <a:rPr lang="en-GB" dirty="0"/>
              <a:t>, and then back again)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68834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Classical GC Algorithms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66812"/>
            <a:ext cx="8318500" cy="546258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Mark-and-sweep collection (McCarthy,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(unless you also “compact”)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Reference counting (Collins, 1960)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Does not move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Copying collection (</a:t>
            </a:r>
            <a:r>
              <a:rPr lang="en-GB" dirty="0" err="1"/>
              <a:t>Minsky</a:t>
            </a:r>
            <a:r>
              <a:rPr lang="en-GB" dirty="0"/>
              <a:t>, 1963)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Moves blocks (not discussed)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Generational Collectors (Lieberman and Hewitt, 1983)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Collection based on lifetimes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Most allocations become garbage very soon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focus reclamation work on zones of memory recently allocated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more </a:t>
            </a:r>
            <a:r>
              <a:rPr lang="en-GB" dirty="0" smtClean="0"/>
              <a:t>information: </a:t>
            </a:r>
            <a:br>
              <a:rPr lang="en-GB" dirty="0" smtClean="0"/>
            </a:br>
            <a:r>
              <a:rPr lang="en-GB" dirty="0" smtClean="0"/>
              <a:t>Jones </a:t>
            </a:r>
            <a:r>
              <a:rPr lang="en-GB" dirty="0"/>
              <a:t>and Lin, “</a:t>
            </a:r>
            <a:r>
              <a:rPr lang="en-GB" i="1" dirty="0"/>
              <a:t>Garbage Collection: Algorithms for Automatic Dynamic Memory</a:t>
            </a:r>
            <a:r>
              <a:rPr lang="en-GB" dirty="0"/>
              <a:t>”, John Wiley &amp; Sons, 1996.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932851" y="3803944"/>
            <a:ext cx="5984875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8300" y="457200"/>
            <a:ext cx="63373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 as a Graph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70900" cy="1547813"/>
          </a:xfrm>
          <a:ln/>
        </p:spPr>
        <p:txBody>
          <a:bodyPr/>
          <a:lstStyle/>
          <a:p>
            <a:pPr>
              <a:lnSpc>
                <a:spcPct val="85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 view memory as a directed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block is a node in the graph 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pointer is an edge in the graph</a:t>
            </a:r>
          </a:p>
          <a:p>
            <a:pPr lvl="1">
              <a:lnSpc>
                <a:spcPct val="9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Locations not in the heap that contain pointers into the heap are called </a:t>
            </a:r>
            <a:r>
              <a:rPr lang="en-GB" b="1" i="1" dirty="0">
                <a:solidFill>
                  <a:srgbClr val="C00000"/>
                </a:solidFill>
              </a:rPr>
              <a:t>root</a:t>
            </a:r>
            <a:r>
              <a:rPr lang="en-GB" dirty="0"/>
              <a:t>  nodes  (e.g. registers, locations on the stack, global variables)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26441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710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853976" y="31181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2337789" y="3422944"/>
            <a:ext cx="384175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932851" y="3082209"/>
            <a:ext cx="114798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Root nodes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939383" y="3803944"/>
            <a:ext cx="118844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Heap nodes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863376" y="3422944"/>
            <a:ext cx="1588" cy="9144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082576" y="3422944"/>
            <a:ext cx="533400" cy="965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186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37109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5539776" y="43373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1651989" y="4565944"/>
            <a:ext cx="536575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15011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2491776" y="4565944"/>
            <a:ext cx="533400" cy="685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2872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5692176" y="4642144"/>
            <a:ext cx="1588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5539776" y="52517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1"/>
          <p:cNvSpPr>
            <a:spLocks noChangeArrowheads="1"/>
          </p:cNvSpPr>
          <p:nvPr/>
        </p:nvSpPr>
        <p:spPr bwMode="auto">
          <a:xfrm>
            <a:off x="4590451" y="4642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4590451" y="5404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4742851" y="4946944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3828451" y="50993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 flipV="1">
            <a:off x="4131664" y="5326357"/>
            <a:ext cx="460375" cy="1555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V="1">
            <a:off x="4145432" y="4901024"/>
            <a:ext cx="460376" cy="25441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5" name="Oval 27"/>
          <p:cNvSpPr>
            <a:spLocks noChangeArrowheads="1"/>
          </p:cNvSpPr>
          <p:nvPr/>
        </p:nvSpPr>
        <p:spPr bwMode="auto">
          <a:xfrm>
            <a:off x="6266851" y="47945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Oval 28"/>
          <p:cNvSpPr>
            <a:spLocks noChangeArrowheads="1"/>
          </p:cNvSpPr>
          <p:nvPr/>
        </p:nvSpPr>
        <p:spPr bwMode="auto">
          <a:xfrm>
            <a:off x="7170139" y="3930944"/>
            <a:ext cx="304800" cy="304800"/>
          </a:xfrm>
          <a:prstGeom prst="ellipse">
            <a:avLst/>
          </a:prstGeom>
          <a:solidFill>
            <a:srgbClr val="ACE3A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7170139" y="4388144"/>
            <a:ext cx="304800" cy="304800"/>
          </a:xfrm>
          <a:prstGeom prst="ellipse">
            <a:avLst/>
          </a:prstGeom>
          <a:solidFill>
            <a:srgbClr val="EBAFA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7549551" y="4337344"/>
            <a:ext cx="1396129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Not-reachable</a:t>
            </a:r>
            <a:b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</a:b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(garbage)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7560664" y="3880144"/>
            <a:ext cx="1017821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reachable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843951" y="5943600"/>
            <a:ext cx="74041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A node (block) is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reachable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  if there is a path from any root to that node.</a:t>
            </a:r>
          </a:p>
          <a:p>
            <a:pPr marL="384175" indent="-384175" eaLnBrk="1" hangingPunct="1">
              <a:lnSpc>
                <a:spcPct val="95000"/>
              </a:lnSpc>
              <a:spcBef>
                <a:spcPts val="1125"/>
              </a:spcBef>
              <a:buClr>
                <a:srgbClr val="660033"/>
              </a:buClr>
              <a:buFont typeface="Wingdings" charset="2"/>
              <a:buNone/>
              <a:tabLst>
                <a:tab pos="384175" algn="l"/>
                <a:tab pos="1298575" algn="l"/>
                <a:tab pos="2212975" algn="l"/>
                <a:tab pos="3127375" algn="l"/>
                <a:tab pos="4041775" algn="l"/>
                <a:tab pos="4956175" algn="l"/>
                <a:tab pos="5870575" algn="l"/>
                <a:tab pos="6784975" algn="l"/>
                <a:tab pos="7699375" algn="l"/>
                <a:tab pos="8613775" algn="l"/>
                <a:tab pos="9528175" algn="l"/>
                <a:tab pos="10442575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Non-reachable nodes are </a:t>
            </a: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garbage</a:t>
            </a:r>
            <a:r>
              <a:rPr lang="en-GB" sz="1800" i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(cannot be needed by the application)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71501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Mark and Sweep Collecting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9413" y="1174750"/>
            <a:ext cx="8307387" cy="2406650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build on top of </a:t>
            </a:r>
            <a:r>
              <a:rPr lang="en-GB" dirty="0" err="1"/>
              <a:t>malloc</a:t>
            </a:r>
            <a:r>
              <a:rPr lang="en-GB" dirty="0"/>
              <a:t>/free package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Allocate using </a:t>
            </a: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b="0" dirty="0"/>
              <a:t> until you “run out of space”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out of space: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Use extra </a:t>
            </a:r>
            <a:r>
              <a:rPr lang="en-GB" b="1" i="1" dirty="0">
                <a:solidFill>
                  <a:srgbClr val="C00000"/>
                </a:solidFill>
              </a:rPr>
              <a:t>mark bit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b="0" dirty="0"/>
              <a:t>in the head of each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Mark:</a:t>
            </a:r>
            <a:r>
              <a:rPr lang="en-GB" dirty="0"/>
              <a:t> </a:t>
            </a:r>
            <a:r>
              <a:rPr lang="en-GB" b="0" dirty="0"/>
              <a:t>Start at roots and set </a:t>
            </a:r>
            <a:r>
              <a:rPr lang="en-GB" dirty="0"/>
              <a:t>mark bit</a:t>
            </a:r>
            <a:r>
              <a:rPr lang="en-GB" b="0" dirty="0"/>
              <a:t> on each reachable block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Sweep:</a:t>
            </a:r>
            <a:r>
              <a:rPr lang="en-GB" dirty="0"/>
              <a:t> </a:t>
            </a:r>
            <a:r>
              <a:rPr lang="en-GB" b="0" dirty="0"/>
              <a:t>Scan all blocks and </a:t>
            </a:r>
            <a:r>
              <a:rPr lang="en-GB" dirty="0"/>
              <a:t>free</a:t>
            </a:r>
            <a:r>
              <a:rPr lang="en-GB" b="0" dirty="0"/>
              <a:t> blocks that are </a:t>
            </a:r>
            <a:r>
              <a:rPr lang="en-GB" dirty="0"/>
              <a:t>not marked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grpSp>
        <p:nvGrpSpPr>
          <p:cNvPr id="78" name="Group 77"/>
          <p:cNvGrpSpPr/>
          <p:nvPr/>
        </p:nvGrpSpPr>
        <p:grpSpPr>
          <a:xfrm>
            <a:off x="377825" y="4724400"/>
            <a:ext cx="8551679" cy="939800"/>
            <a:chOff x="377825" y="4724400"/>
            <a:chExt cx="8551679" cy="939800"/>
          </a:xfrm>
        </p:grpSpPr>
        <p:sp>
          <p:nvSpPr>
            <p:cNvPr id="24577" name="Rectangle 1"/>
            <p:cNvSpPr>
              <a:spLocks noChangeArrowheads="1"/>
            </p:cNvSpPr>
            <p:nvPr/>
          </p:nvSpPr>
          <p:spPr bwMode="auto">
            <a:xfrm>
              <a:off x="60198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38862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2766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Freeform 28"/>
            <p:cNvSpPr>
              <a:spLocks/>
            </p:cNvSpPr>
            <p:nvPr/>
          </p:nvSpPr>
          <p:spPr bwMode="auto">
            <a:xfrm>
              <a:off x="3657600" y="4749800"/>
              <a:ext cx="685800" cy="482600"/>
            </a:xfrm>
            <a:custGeom>
              <a:avLst/>
              <a:gdLst/>
              <a:ahLst/>
              <a:cxnLst>
                <a:cxn ang="0">
                  <a:pos x="768" y="304"/>
                </a:cxn>
                <a:cxn ang="0">
                  <a:pos x="384" y="16"/>
                </a:cxn>
                <a:cxn ang="0">
                  <a:pos x="0" y="208"/>
                </a:cxn>
              </a:cxnLst>
              <a:rect l="0" t="0" r="r" b="b"/>
              <a:pathLst>
                <a:path w="768" h="304">
                  <a:moveTo>
                    <a:pt x="768" y="304"/>
                  </a:moveTo>
                  <a:cubicBezTo>
                    <a:pt x="640" y="168"/>
                    <a:pt x="512" y="32"/>
                    <a:pt x="384" y="16"/>
                  </a:cubicBezTo>
                  <a:cubicBezTo>
                    <a:pt x="256" y="0"/>
                    <a:pt x="128" y="104"/>
                    <a:pt x="0" y="208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Freeform 29"/>
            <p:cNvSpPr>
              <a:spLocks/>
            </p:cNvSpPr>
            <p:nvPr/>
          </p:nvSpPr>
          <p:spPr bwMode="auto">
            <a:xfrm>
              <a:off x="4648200" y="4724400"/>
              <a:ext cx="1752600" cy="558800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432" y="16"/>
                </a:cxn>
                <a:cxn ang="0">
                  <a:pos x="960" y="256"/>
                </a:cxn>
              </a:cxnLst>
              <a:rect l="0" t="0" r="r" b="b"/>
              <a:pathLst>
                <a:path w="960" h="352">
                  <a:moveTo>
                    <a:pt x="0" y="352"/>
                  </a:moveTo>
                  <a:cubicBezTo>
                    <a:pt x="136" y="192"/>
                    <a:pt x="272" y="32"/>
                    <a:pt x="432" y="16"/>
                  </a:cubicBezTo>
                  <a:cubicBezTo>
                    <a:pt x="592" y="0"/>
                    <a:pt x="776" y="128"/>
                    <a:pt x="960" y="25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Freeform 30"/>
            <p:cNvSpPr>
              <a:spLocks/>
            </p:cNvSpPr>
            <p:nvPr/>
          </p:nvSpPr>
          <p:spPr bwMode="auto">
            <a:xfrm>
              <a:off x="2514600" y="5283200"/>
              <a:ext cx="1219200" cy="3810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Text Box 31"/>
            <p:cNvSpPr txBox="1">
              <a:spLocks noChangeArrowheads="1"/>
            </p:cNvSpPr>
            <p:nvPr/>
          </p:nvSpPr>
          <p:spPr bwMode="auto">
            <a:xfrm>
              <a:off x="377825" y="5086866"/>
              <a:ext cx="133277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ea typeface="msgothic" charset="0"/>
                  <a:cs typeface="msgothic" charset="0"/>
                </a:rPr>
                <a:t>After mark</a:t>
              </a:r>
            </a:p>
          </p:txBody>
        </p: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>
              <a:off x="4343400" y="4876800"/>
              <a:ext cx="1588" cy="22860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Rectangle 33"/>
            <p:cNvSpPr>
              <a:spLocks noChangeArrowheads="1"/>
            </p:cNvSpPr>
            <p:nvPr/>
          </p:nvSpPr>
          <p:spPr bwMode="auto">
            <a:xfrm>
              <a:off x="20574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Rectangle 34"/>
            <p:cNvSpPr>
              <a:spLocks noChangeArrowheads="1"/>
            </p:cNvSpPr>
            <p:nvPr/>
          </p:nvSpPr>
          <p:spPr bwMode="auto">
            <a:xfrm>
              <a:off x="26670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3276600" y="5130800"/>
              <a:ext cx="6096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38862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4800600" y="5130800"/>
              <a:ext cx="12192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6019800" y="5130800"/>
              <a:ext cx="914400" cy="304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2971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23622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35814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>
              <a:off x="41910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Line 43"/>
            <p:cNvSpPr>
              <a:spLocks noChangeShapeType="1"/>
            </p:cNvSpPr>
            <p:nvPr/>
          </p:nvSpPr>
          <p:spPr bwMode="auto">
            <a:xfrm>
              <a:off x="44958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5105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54102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>
              <a:off x="57150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47"/>
            <p:cNvSpPr>
              <a:spLocks noChangeShapeType="1"/>
            </p:cNvSpPr>
            <p:nvPr/>
          </p:nvSpPr>
          <p:spPr bwMode="auto">
            <a:xfrm>
              <a:off x="6324600" y="5130800"/>
              <a:ext cx="1588" cy="304800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6629400" y="5130800"/>
              <a:ext cx="1588" cy="304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2057400" y="5130800"/>
              <a:ext cx="304800" cy="304800"/>
            </a:xfrm>
            <a:prstGeom prst="rect">
              <a:avLst/>
            </a:prstGeom>
            <a:solidFill>
              <a:srgbClr val="EBAF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Rectangle 72"/>
            <p:cNvSpPr>
              <a:spLocks noChangeArrowheads="1"/>
            </p:cNvSpPr>
            <p:nvPr/>
          </p:nvSpPr>
          <p:spPr bwMode="auto">
            <a:xfrm>
              <a:off x="7391400" y="5111341"/>
              <a:ext cx="304800" cy="304800"/>
            </a:xfrm>
            <a:prstGeom prst="rect">
              <a:avLst/>
            </a:prstGeom>
            <a:solidFill>
              <a:srgbClr val="EBAFA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Text Box 73"/>
            <p:cNvSpPr txBox="1">
              <a:spLocks noChangeArrowheads="1"/>
            </p:cNvSpPr>
            <p:nvPr/>
          </p:nvSpPr>
          <p:spPr bwMode="auto">
            <a:xfrm>
              <a:off x="7718425" y="5111341"/>
              <a:ext cx="1211079" cy="3407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Mark bit set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2588" y="5842000"/>
            <a:ext cx="6551612" cy="939800"/>
            <a:chOff x="382588" y="5842000"/>
            <a:chExt cx="6551612" cy="939800"/>
          </a:xfrm>
        </p:grpSpPr>
        <p:sp>
          <p:nvSpPr>
            <p:cNvPr id="24628" name="Freeform 52"/>
            <p:cNvSpPr>
              <a:spLocks/>
            </p:cNvSpPr>
            <p:nvPr/>
          </p:nvSpPr>
          <p:spPr bwMode="auto">
            <a:xfrm>
              <a:off x="2514600" y="6400800"/>
              <a:ext cx="1219200" cy="3810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240"/>
                </a:cxn>
                <a:cxn ang="0">
                  <a:pos x="0" y="96"/>
                </a:cxn>
              </a:cxnLst>
              <a:rect l="0" t="0" r="r" b="b"/>
              <a:pathLst>
                <a:path w="768" h="256">
                  <a:moveTo>
                    <a:pt x="768" y="0"/>
                  </a:moveTo>
                  <a:cubicBezTo>
                    <a:pt x="640" y="112"/>
                    <a:pt x="512" y="224"/>
                    <a:pt x="384" y="240"/>
                  </a:cubicBezTo>
                  <a:cubicBezTo>
                    <a:pt x="256" y="256"/>
                    <a:pt x="128" y="176"/>
                    <a:pt x="0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382588" y="5842000"/>
              <a:ext cx="6551612" cy="762686"/>
              <a:chOff x="382588" y="5842000"/>
              <a:chExt cx="6551612" cy="762686"/>
            </a:xfrm>
          </p:grpSpPr>
          <p:sp>
            <p:nvSpPr>
              <p:cNvPr id="24626" name="Freeform 50"/>
              <p:cNvSpPr>
                <a:spLocks/>
              </p:cNvSpPr>
              <p:nvPr/>
            </p:nvSpPr>
            <p:spPr bwMode="auto">
              <a:xfrm>
                <a:off x="3657600" y="5867400"/>
                <a:ext cx="6858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7" name="Freeform 51"/>
              <p:cNvSpPr>
                <a:spLocks/>
              </p:cNvSpPr>
              <p:nvPr/>
            </p:nvSpPr>
            <p:spPr bwMode="auto">
              <a:xfrm>
                <a:off x="4648200" y="5842000"/>
                <a:ext cx="17526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9" name="Text Box 53"/>
              <p:cNvSpPr txBox="1">
                <a:spLocks noChangeArrowheads="1"/>
              </p:cNvSpPr>
              <p:nvPr/>
            </p:nvSpPr>
            <p:spPr bwMode="auto">
              <a:xfrm>
                <a:off x="382588" y="6202395"/>
                <a:ext cx="1470572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After sweep</a:t>
                </a:r>
              </a:p>
            </p:txBody>
          </p:sp>
          <p:sp>
            <p:nvSpPr>
              <p:cNvPr id="24630" name="Line 54"/>
              <p:cNvSpPr>
                <a:spLocks noChangeShapeType="1"/>
              </p:cNvSpPr>
              <p:nvPr/>
            </p:nvSpPr>
            <p:spPr bwMode="auto">
              <a:xfrm>
                <a:off x="4343400" y="599440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Rectangle 55"/>
              <p:cNvSpPr>
                <a:spLocks noChangeArrowheads="1"/>
              </p:cNvSpPr>
              <p:nvPr/>
            </p:nvSpPr>
            <p:spPr bwMode="auto">
              <a:xfrm>
                <a:off x="20574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2" name="Rectangle 56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3" name="Rectangle 57"/>
              <p:cNvSpPr>
                <a:spLocks noChangeArrowheads="1"/>
              </p:cNvSpPr>
              <p:nvPr/>
            </p:nvSpPr>
            <p:spPr bwMode="auto">
              <a:xfrm>
                <a:off x="3276600" y="624840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4" name="Rectangle 58"/>
              <p:cNvSpPr>
                <a:spLocks noChangeArrowheads="1"/>
              </p:cNvSpPr>
              <p:nvPr/>
            </p:nvSpPr>
            <p:spPr bwMode="auto">
              <a:xfrm>
                <a:off x="38862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5" name="Rectangle 59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6" name="Rectangle 60"/>
              <p:cNvSpPr>
                <a:spLocks noChangeArrowheads="1"/>
              </p:cNvSpPr>
              <p:nvPr/>
            </p:nvSpPr>
            <p:spPr bwMode="auto">
              <a:xfrm>
                <a:off x="6019800" y="624840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7" name="Line 61"/>
              <p:cNvSpPr>
                <a:spLocks noChangeShapeType="1"/>
              </p:cNvSpPr>
              <p:nvPr/>
            </p:nvSpPr>
            <p:spPr bwMode="auto">
              <a:xfrm>
                <a:off x="29718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8" name="Line 62"/>
              <p:cNvSpPr>
                <a:spLocks noChangeShapeType="1"/>
              </p:cNvSpPr>
              <p:nvPr/>
            </p:nvSpPr>
            <p:spPr bwMode="auto">
              <a:xfrm>
                <a:off x="23622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9" name="Line 63"/>
              <p:cNvSpPr>
                <a:spLocks noChangeShapeType="1"/>
              </p:cNvSpPr>
              <p:nvPr/>
            </p:nvSpPr>
            <p:spPr bwMode="auto">
              <a:xfrm>
                <a:off x="3581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0" name="Line 64"/>
              <p:cNvSpPr>
                <a:spLocks noChangeShapeType="1"/>
              </p:cNvSpPr>
              <p:nvPr/>
            </p:nvSpPr>
            <p:spPr bwMode="auto">
              <a:xfrm>
                <a:off x="41910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1" name="Line 65"/>
              <p:cNvSpPr>
                <a:spLocks noChangeShapeType="1"/>
              </p:cNvSpPr>
              <p:nvPr/>
            </p:nvSpPr>
            <p:spPr bwMode="auto">
              <a:xfrm>
                <a:off x="44958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2" name="Line 66"/>
              <p:cNvSpPr>
                <a:spLocks noChangeShapeType="1"/>
              </p:cNvSpPr>
              <p:nvPr/>
            </p:nvSpPr>
            <p:spPr bwMode="auto">
              <a:xfrm>
                <a:off x="51054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Line 67"/>
              <p:cNvSpPr>
                <a:spLocks noChangeShapeType="1"/>
              </p:cNvSpPr>
              <p:nvPr/>
            </p:nvSpPr>
            <p:spPr bwMode="auto">
              <a:xfrm>
                <a:off x="54102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4" name="Line 68"/>
              <p:cNvSpPr>
                <a:spLocks noChangeShapeType="1"/>
              </p:cNvSpPr>
              <p:nvPr/>
            </p:nvSpPr>
            <p:spPr bwMode="auto">
              <a:xfrm>
                <a:off x="5715000" y="6248400"/>
                <a:ext cx="1588" cy="304800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5" name="Line 69"/>
              <p:cNvSpPr>
                <a:spLocks noChangeShapeType="1"/>
              </p:cNvSpPr>
              <p:nvPr/>
            </p:nvSpPr>
            <p:spPr bwMode="auto">
              <a:xfrm>
                <a:off x="63246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6" name="Line 70"/>
              <p:cNvSpPr>
                <a:spLocks noChangeShapeType="1"/>
              </p:cNvSpPr>
              <p:nvPr/>
            </p:nvSpPr>
            <p:spPr bwMode="auto">
              <a:xfrm>
                <a:off x="6629400" y="624840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7" name="Rectangle 71"/>
              <p:cNvSpPr>
                <a:spLocks noChangeArrowheads="1"/>
              </p:cNvSpPr>
              <p:nvPr/>
            </p:nvSpPr>
            <p:spPr bwMode="auto">
              <a:xfrm>
                <a:off x="4800600" y="6248400"/>
                <a:ext cx="12192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  <p:sp>
            <p:nvSpPr>
              <p:cNvPr id="24650" name="Rectangle 74"/>
              <p:cNvSpPr>
                <a:spLocks noChangeArrowheads="1"/>
              </p:cNvSpPr>
              <p:nvPr/>
            </p:nvSpPr>
            <p:spPr bwMode="auto">
              <a:xfrm>
                <a:off x="2667000" y="6248400"/>
                <a:ext cx="609600" cy="304800"/>
              </a:xfrm>
              <a:prstGeom prst="rect">
                <a:avLst/>
              </a:prstGeom>
              <a:solidFill>
                <a:srgbClr val="F6F5BD"/>
              </a:solidFill>
              <a:ln w="255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  <a:ea typeface="msgothic" charset="0"/>
                    <a:cs typeface="msgothic" charset="0"/>
                  </a:rPr>
                  <a:t>free</a:t>
                </a: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379413" y="3461952"/>
            <a:ext cx="8764587" cy="1141798"/>
            <a:chOff x="379413" y="3461952"/>
            <a:chExt cx="8764587" cy="1141798"/>
          </a:xfrm>
        </p:grpSpPr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4030807" y="3461952"/>
              <a:ext cx="633869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Helvetic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solidFill>
                    <a:srgbClr val="C00000"/>
                  </a:solidFill>
                  <a:latin typeface="Calibri" pitchFamily="34" charset="0"/>
                  <a:ea typeface="msgothic" charset="0"/>
                  <a:cs typeface="msgothic" charset="0"/>
                </a:rPr>
                <a:t>root</a:t>
              </a: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9413" y="3617893"/>
              <a:ext cx="8764587" cy="985857"/>
              <a:chOff x="379413" y="3617893"/>
              <a:chExt cx="8764587" cy="985857"/>
            </a:xfrm>
          </p:grpSpPr>
          <p:sp>
            <p:nvSpPr>
              <p:cNvPr id="24582" name="Freeform 6"/>
              <p:cNvSpPr>
                <a:spLocks/>
              </p:cNvSpPr>
              <p:nvPr/>
            </p:nvSpPr>
            <p:spPr bwMode="auto">
              <a:xfrm>
                <a:off x="3657600" y="3689350"/>
                <a:ext cx="685800" cy="482600"/>
              </a:xfrm>
              <a:custGeom>
                <a:avLst/>
                <a:gdLst/>
                <a:ahLst/>
                <a:cxnLst>
                  <a:cxn ang="0">
                    <a:pos x="768" y="304"/>
                  </a:cxn>
                  <a:cxn ang="0">
                    <a:pos x="384" y="16"/>
                  </a:cxn>
                  <a:cxn ang="0">
                    <a:pos x="0" y="208"/>
                  </a:cxn>
                </a:cxnLst>
                <a:rect l="0" t="0" r="r" b="b"/>
                <a:pathLst>
                  <a:path w="768" h="304">
                    <a:moveTo>
                      <a:pt x="768" y="304"/>
                    </a:moveTo>
                    <a:cubicBezTo>
                      <a:pt x="640" y="168"/>
                      <a:pt x="512" y="32"/>
                      <a:pt x="384" y="16"/>
                    </a:cubicBezTo>
                    <a:cubicBezTo>
                      <a:pt x="256" y="0"/>
                      <a:pt x="128" y="104"/>
                      <a:pt x="0" y="208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3" name="Freeform 7"/>
              <p:cNvSpPr>
                <a:spLocks/>
              </p:cNvSpPr>
              <p:nvPr/>
            </p:nvSpPr>
            <p:spPr bwMode="auto">
              <a:xfrm>
                <a:off x="4648200" y="3663950"/>
                <a:ext cx="1752600" cy="558800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432" y="16"/>
                  </a:cxn>
                  <a:cxn ang="0">
                    <a:pos x="960" y="256"/>
                  </a:cxn>
                </a:cxnLst>
                <a:rect l="0" t="0" r="r" b="b"/>
                <a:pathLst>
                  <a:path w="960" h="352">
                    <a:moveTo>
                      <a:pt x="0" y="352"/>
                    </a:moveTo>
                    <a:cubicBezTo>
                      <a:pt x="136" y="192"/>
                      <a:pt x="272" y="32"/>
                      <a:pt x="432" y="16"/>
                    </a:cubicBezTo>
                    <a:cubicBezTo>
                      <a:pt x="592" y="0"/>
                      <a:pt x="776" y="128"/>
                      <a:pt x="960" y="25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4" name="Freeform 8"/>
              <p:cNvSpPr>
                <a:spLocks/>
              </p:cNvSpPr>
              <p:nvPr/>
            </p:nvSpPr>
            <p:spPr bwMode="auto">
              <a:xfrm>
                <a:off x="2362200" y="4222750"/>
                <a:ext cx="1371600" cy="381000"/>
              </a:xfrm>
              <a:custGeom>
                <a:avLst/>
                <a:gdLst/>
                <a:ahLst/>
                <a:cxnLst>
                  <a:cxn ang="0">
                    <a:pos x="768" y="0"/>
                  </a:cxn>
                  <a:cxn ang="0">
                    <a:pos x="384" y="240"/>
                  </a:cxn>
                  <a:cxn ang="0">
                    <a:pos x="0" y="96"/>
                  </a:cxn>
                </a:cxnLst>
                <a:rect l="0" t="0" r="r" b="b"/>
                <a:pathLst>
                  <a:path w="768" h="256">
                    <a:moveTo>
                      <a:pt x="768" y="0"/>
                    </a:moveTo>
                    <a:cubicBezTo>
                      <a:pt x="640" y="112"/>
                      <a:pt x="512" y="224"/>
                      <a:pt x="384" y="240"/>
                    </a:cubicBezTo>
                    <a:cubicBezTo>
                      <a:pt x="256" y="256"/>
                      <a:pt x="128" y="176"/>
                      <a:pt x="0" y="96"/>
                    </a:cubicBezTo>
                  </a:path>
                </a:pathLst>
              </a:custGeom>
              <a:noFill/>
              <a:ln w="25560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5" name="Text Box 9"/>
              <p:cNvSpPr txBox="1">
                <a:spLocks noChangeArrowheads="1"/>
              </p:cNvSpPr>
              <p:nvPr/>
            </p:nvSpPr>
            <p:spPr bwMode="auto">
              <a:xfrm>
                <a:off x="379413" y="4035340"/>
                <a:ext cx="1495579" cy="40229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lnSpc>
                    <a:spcPct val="100000"/>
                  </a:lnSpc>
                  <a:buFont typeface="Helvetic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itchFamily="34" charset="0"/>
                    <a:ea typeface="msgothic" charset="0"/>
                    <a:cs typeface="msgothic" charset="0"/>
                  </a:rPr>
                  <a:t>Before mark</a:t>
                </a:r>
              </a:p>
            </p:txBody>
          </p:sp>
          <p:sp>
            <p:nvSpPr>
              <p:cNvPr id="24586" name="Line 10"/>
              <p:cNvSpPr>
                <a:spLocks noChangeShapeType="1"/>
              </p:cNvSpPr>
              <p:nvPr/>
            </p:nvSpPr>
            <p:spPr bwMode="auto">
              <a:xfrm>
                <a:off x="4343400" y="3816350"/>
                <a:ext cx="1588" cy="22860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8" name="Rectangle 12"/>
              <p:cNvSpPr>
                <a:spLocks noChangeArrowheads="1"/>
              </p:cNvSpPr>
              <p:nvPr/>
            </p:nvSpPr>
            <p:spPr bwMode="auto">
              <a:xfrm>
                <a:off x="20574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Rectangle 13"/>
              <p:cNvSpPr>
                <a:spLocks noChangeArrowheads="1"/>
              </p:cNvSpPr>
              <p:nvPr/>
            </p:nvSpPr>
            <p:spPr bwMode="auto">
              <a:xfrm>
                <a:off x="26670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Rectangle 14"/>
              <p:cNvSpPr>
                <a:spLocks noChangeArrowheads="1"/>
              </p:cNvSpPr>
              <p:nvPr/>
            </p:nvSpPr>
            <p:spPr bwMode="auto">
              <a:xfrm>
                <a:off x="3276600" y="4070350"/>
                <a:ext cx="6096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Rectangle 15"/>
              <p:cNvSpPr>
                <a:spLocks noChangeArrowheads="1"/>
              </p:cNvSpPr>
              <p:nvPr/>
            </p:nvSpPr>
            <p:spPr bwMode="auto">
              <a:xfrm>
                <a:off x="38862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Rectangle 16"/>
              <p:cNvSpPr>
                <a:spLocks noChangeArrowheads="1"/>
              </p:cNvSpPr>
              <p:nvPr/>
            </p:nvSpPr>
            <p:spPr bwMode="auto">
              <a:xfrm>
                <a:off x="4800600" y="4070350"/>
                <a:ext cx="12192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Rectangle 17"/>
              <p:cNvSpPr>
                <a:spLocks noChangeArrowheads="1"/>
              </p:cNvSpPr>
              <p:nvPr/>
            </p:nvSpPr>
            <p:spPr bwMode="auto">
              <a:xfrm>
                <a:off x="6019800" y="4070350"/>
                <a:ext cx="914400" cy="3048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Line 18"/>
              <p:cNvSpPr>
                <a:spLocks noChangeShapeType="1"/>
              </p:cNvSpPr>
              <p:nvPr/>
            </p:nvSpPr>
            <p:spPr bwMode="auto">
              <a:xfrm>
                <a:off x="2971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>
                <a:off x="2362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Line 20"/>
              <p:cNvSpPr>
                <a:spLocks noChangeShapeType="1"/>
              </p:cNvSpPr>
              <p:nvPr/>
            </p:nvSpPr>
            <p:spPr bwMode="auto">
              <a:xfrm>
                <a:off x="3581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Line 21"/>
              <p:cNvSpPr>
                <a:spLocks noChangeShapeType="1"/>
              </p:cNvSpPr>
              <p:nvPr/>
            </p:nvSpPr>
            <p:spPr bwMode="auto">
              <a:xfrm>
                <a:off x="4191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Line 22"/>
              <p:cNvSpPr>
                <a:spLocks noChangeShapeType="1"/>
              </p:cNvSpPr>
              <p:nvPr/>
            </p:nvSpPr>
            <p:spPr bwMode="auto">
              <a:xfrm>
                <a:off x="44958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23"/>
              <p:cNvSpPr>
                <a:spLocks noChangeShapeType="1"/>
              </p:cNvSpPr>
              <p:nvPr/>
            </p:nvSpPr>
            <p:spPr bwMode="auto">
              <a:xfrm>
                <a:off x="5105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Line 24"/>
              <p:cNvSpPr>
                <a:spLocks noChangeShapeType="1"/>
              </p:cNvSpPr>
              <p:nvPr/>
            </p:nvSpPr>
            <p:spPr bwMode="auto">
              <a:xfrm>
                <a:off x="54102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Line 25"/>
              <p:cNvSpPr>
                <a:spLocks noChangeShapeType="1"/>
              </p:cNvSpPr>
              <p:nvPr/>
            </p:nvSpPr>
            <p:spPr bwMode="auto">
              <a:xfrm>
                <a:off x="57150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Line 26"/>
              <p:cNvSpPr>
                <a:spLocks noChangeShapeType="1"/>
              </p:cNvSpPr>
              <p:nvPr/>
            </p:nvSpPr>
            <p:spPr bwMode="auto">
              <a:xfrm>
                <a:off x="63246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27"/>
              <p:cNvSpPr>
                <a:spLocks noChangeShapeType="1"/>
              </p:cNvSpPr>
              <p:nvPr/>
            </p:nvSpPr>
            <p:spPr bwMode="auto">
              <a:xfrm>
                <a:off x="6629400" y="4070350"/>
                <a:ext cx="1588" cy="3048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696200" y="3617893"/>
                <a:ext cx="14478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i="1" dirty="0" smtClean="0">
                    <a:latin typeface="Calibri" pitchFamily="34" charset="0"/>
                  </a:rPr>
                  <a:t>Note: arrows here denote memory refs, not free list </a:t>
                </a:r>
                <a:r>
                  <a:rPr lang="en-US" sz="1400" b="0" i="1" dirty="0" err="1" smtClean="0">
                    <a:latin typeface="Calibri" pitchFamily="34" charset="0"/>
                  </a:rPr>
                  <a:t>ptrs</a:t>
                </a:r>
                <a:r>
                  <a:rPr lang="en-US" sz="1400" b="0" i="1" dirty="0" smtClean="0">
                    <a:latin typeface="Calibri" pitchFamily="34" charset="0"/>
                  </a:rPr>
                  <a:t>. 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84582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Assumptions For a Simple Implementation</a:t>
            </a:r>
            <a:endParaRPr lang="en-GB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74750"/>
            <a:ext cx="8701087" cy="5378450"/>
          </a:xfrm>
          <a:ln/>
        </p:spPr>
        <p:txBody>
          <a:bodyPr/>
          <a:lstStyle/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Application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new(n)</a:t>
            </a:r>
            <a:r>
              <a:rPr lang="en-GB" b="1" dirty="0"/>
              <a:t>: </a:t>
            </a:r>
            <a:r>
              <a:rPr lang="en-GB" b="1" dirty="0" smtClean="0"/>
              <a:t> </a:t>
            </a:r>
            <a:r>
              <a:rPr lang="en-GB" dirty="0" smtClean="0"/>
              <a:t>returns </a:t>
            </a:r>
            <a:r>
              <a:rPr lang="en-GB" dirty="0"/>
              <a:t>pointer to new block with all locations cleared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read(</a:t>
            </a:r>
            <a:r>
              <a:rPr lang="en-GB" b="1" dirty="0" err="1">
                <a:latin typeface="Courier New" pitchFamily="49" charset="0"/>
              </a:rPr>
              <a:t>b,i</a:t>
            </a:r>
            <a:r>
              <a:rPr lang="en-GB" b="1" dirty="0">
                <a:latin typeface="Courier New" pitchFamily="49" charset="0"/>
              </a:rPr>
              <a:t>):</a:t>
            </a:r>
            <a:r>
              <a:rPr lang="en-GB" b="1" dirty="0"/>
              <a:t> </a:t>
            </a:r>
            <a:r>
              <a:rPr lang="en-GB" dirty="0"/>
              <a:t>read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  <a:r>
              <a:rPr lang="en-GB" dirty="0"/>
              <a:t> into register</a:t>
            </a:r>
          </a:p>
          <a:p>
            <a:pPr marL="568325" lvl="1" indent="-279400">
              <a:lnSpc>
                <a:spcPct val="100000"/>
              </a:lnSpc>
              <a:buClr>
                <a:srgbClr val="000000"/>
              </a:buClr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</a:rPr>
              <a:t>write(</a:t>
            </a:r>
            <a:r>
              <a:rPr lang="en-GB" b="1" dirty="0" err="1">
                <a:latin typeface="Courier New" pitchFamily="49" charset="0"/>
              </a:rPr>
              <a:t>b,i,v</a:t>
            </a:r>
            <a:r>
              <a:rPr lang="en-GB" b="1" dirty="0">
                <a:latin typeface="Courier New" pitchFamily="49" charset="0"/>
              </a:rPr>
              <a:t>): </a:t>
            </a:r>
            <a:r>
              <a:rPr lang="en-GB" dirty="0"/>
              <a:t>write </a:t>
            </a:r>
            <a:r>
              <a:rPr lang="en-GB" b="1" dirty="0">
                <a:latin typeface="Courier New" pitchFamily="49" charset="0"/>
              </a:rPr>
              <a:t>v</a:t>
            </a:r>
            <a:r>
              <a:rPr lang="en-GB" dirty="0"/>
              <a:t> into location </a:t>
            </a:r>
            <a:r>
              <a:rPr lang="en-GB" b="1" dirty="0" err="1">
                <a:latin typeface="Courier New" pitchFamily="49" charset="0"/>
              </a:rPr>
              <a:t>i</a:t>
            </a:r>
            <a:r>
              <a:rPr lang="en-GB" dirty="0"/>
              <a:t> of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0" indent="0">
              <a:lnSpc>
                <a:spcPct val="95000"/>
              </a:lnSpc>
              <a:spcBef>
                <a:spcPts val="1125"/>
              </a:spcBef>
              <a:buSzPct val="100000"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sz="1800" dirty="0">
              <a:solidFill>
                <a:srgbClr val="000066"/>
              </a:solidFill>
            </a:endParaRPr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Each block will have a header word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addressed as </a:t>
            </a:r>
            <a:r>
              <a:rPr lang="en-GB" b="1" dirty="0">
                <a:latin typeface="Courier New" pitchFamily="49" charset="0"/>
              </a:rPr>
              <a:t>b[-1]</a:t>
            </a:r>
            <a:r>
              <a:rPr lang="en-GB" dirty="0"/>
              <a:t>, for a block </a:t>
            </a:r>
            <a:r>
              <a:rPr lang="en-GB" b="1" dirty="0">
                <a:latin typeface="Courier New" pitchFamily="49" charset="0"/>
              </a:rPr>
              <a:t>b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Used for different purposes in different collectors</a:t>
            </a:r>
          </a:p>
          <a:p>
            <a:pPr marL="431800" lvl="1" indent="-215900">
              <a:lnSpc>
                <a:spcPct val="100000"/>
              </a:lnSpc>
              <a:buSzPct val="75000"/>
              <a:buFont typeface="Wingdings" charset="2"/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  <a:p>
            <a:pPr marL="288925" indent="-288925">
              <a:lnSpc>
                <a:spcPct val="95000"/>
              </a:lnSpc>
              <a:tabLst>
                <a:tab pos="288925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Instructions used by the Garbage Collector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solidFill>
                  <a:srgbClr val="990000"/>
                </a:solidFill>
                <a:latin typeface="Courier New" pitchFamily="49" charset="0"/>
              </a:rPr>
              <a:t>is_ptr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(p):</a:t>
            </a:r>
            <a:r>
              <a:rPr lang="en-GB" dirty="0">
                <a:solidFill>
                  <a:srgbClr val="990000"/>
                </a:solidFill>
              </a:rPr>
              <a:t> determines whether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p</a:t>
            </a:r>
            <a:r>
              <a:rPr lang="en-GB" dirty="0">
                <a:solidFill>
                  <a:srgbClr val="990000"/>
                </a:solidFill>
              </a:rPr>
              <a:t> is a pointer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length(b</a:t>
            </a:r>
            <a:r>
              <a:rPr lang="en-GB" b="1" dirty="0">
                <a:solidFill>
                  <a:srgbClr val="990000"/>
                </a:solidFill>
              </a:rPr>
              <a:t>): </a:t>
            </a:r>
            <a:r>
              <a:rPr lang="en-GB" b="1" dirty="0" smtClean="0">
                <a:solidFill>
                  <a:srgbClr val="990000"/>
                </a:solidFill>
              </a:rPr>
              <a:t> </a:t>
            </a:r>
            <a:r>
              <a:rPr lang="en-GB" dirty="0" smtClean="0">
                <a:solidFill>
                  <a:srgbClr val="990000"/>
                </a:solidFill>
              </a:rPr>
              <a:t>returns </a:t>
            </a:r>
            <a:r>
              <a:rPr lang="en-GB" dirty="0">
                <a:solidFill>
                  <a:srgbClr val="990000"/>
                </a:solidFill>
              </a:rPr>
              <a:t>the length of block </a:t>
            </a:r>
            <a:r>
              <a:rPr lang="en-GB" b="1" dirty="0">
                <a:solidFill>
                  <a:srgbClr val="990000"/>
                </a:solidFill>
                <a:latin typeface="Courier New" pitchFamily="49" charset="0"/>
              </a:rPr>
              <a:t>b</a:t>
            </a:r>
            <a:r>
              <a:rPr lang="en-GB" dirty="0">
                <a:solidFill>
                  <a:srgbClr val="990000"/>
                </a:solidFill>
              </a:rPr>
              <a:t>, not including the header</a:t>
            </a:r>
          </a:p>
          <a:p>
            <a:pPr marL="568325" lvl="1" indent="-279400">
              <a:lnSpc>
                <a:spcPct val="100000"/>
              </a:lnSpc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 pitchFamily="49" charset="0"/>
              </a:rPr>
              <a:t>get_roots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: </a:t>
            </a:r>
            <a:r>
              <a:rPr lang="en-GB" b="1" dirty="0" smtClean="0"/>
              <a:t> </a:t>
            </a:r>
            <a:r>
              <a:rPr lang="en-GB" dirty="0" smtClean="0"/>
              <a:t>returns </a:t>
            </a:r>
            <a:r>
              <a:rPr lang="en-GB" dirty="0"/>
              <a:t>all the roots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8048" y="490152"/>
            <a:ext cx="67818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Mark and Sweep (cont.)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71306" y="1593316"/>
            <a:ext cx="7834494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mark(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p)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(!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is_ptr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do nothing if not pointer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markBitSet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(p)) return;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check if already marked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setMarkBit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(p);            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set the mark bit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&lt; length(p);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++)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call mark on all words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 mark(p[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]);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	    </a:t>
            </a:r>
            <a:r>
              <a:rPr lang="en-GB" sz="1600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//   in the block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     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62154" y="1212316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Mark using depth-first traversal of the memory graph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1000" y="3946525"/>
            <a:ext cx="76962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Sweep using lengths to find next block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71306" y="4337050"/>
            <a:ext cx="4378419" cy="2064284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ptr sweep(ptr p, ptr end)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while (p &lt; end)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   if markBitSet(p)</a:t>
            </a:r>
            <a:b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      clearMarkBit();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   else if (allocateBitSet(p))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      free(p);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     p += length(p);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}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73063"/>
            <a:ext cx="8001000" cy="76993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Conservative Mark &amp; Sweep in C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449897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“conservative </a:t>
            </a:r>
            <a:r>
              <a:rPr lang="en-GB" dirty="0" smtClean="0"/>
              <a:t>garbage collector</a:t>
            </a:r>
            <a:r>
              <a:rPr lang="en-GB" dirty="0"/>
              <a:t>” for C programs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is_ptr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determines if a word is a pointer by checking if it points to an allocated block of </a:t>
            </a:r>
            <a:r>
              <a:rPr lang="en-GB" dirty="0" smtClean="0"/>
              <a:t>memory</a:t>
            </a:r>
            <a:endParaRPr lang="en-GB" dirty="0"/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But, in C </a:t>
            </a:r>
            <a:r>
              <a:rPr lang="en-GB" dirty="0" smtClean="0"/>
              <a:t>pointers </a:t>
            </a:r>
            <a:r>
              <a:rPr lang="en-GB" dirty="0"/>
              <a:t>can point to the middle of a </a:t>
            </a:r>
            <a:r>
              <a:rPr lang="en-GB" dirty="0" smtClean="0"/>
              <a:t>block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10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95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how </a:t>
            </a:r>
            <a:r>
              <a:rPr lang="en-GB" dirty="0" smtClean="0"/>
              <a:t>to find </a:t>
            </a:r>
            <a:r>
              <a:rPr lang="en-GB" dirty="0"/>
              <a:t>the beginning of the block?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</a:t>
            </a:r>
            <a:r>
              <a:rPr lang="en-GB" dirty="0" smtClean="0"/>
              <a:t>binary tree </a:t>
            </a:r>
            <a:r>
              <a:rPr lang="en-GB" dirty="0"/>
              <a:t>to keep track of all allocated blocks (key is start-of-block)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Balanced-tree pointers can be stored in header (use two additional words)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607276" y="3216275"/>
            <a:ext cx="32004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6072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360820" y="2886761"/>
            <a:ext cx="80212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Header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829651" y="2590800"/>
            <a:ext cx="45243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ptr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055076" y="2911475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235676" y="3216275"/>
            <a:ext cx="1371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2356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969476" y="3216275"/>
            <a:ext cx="304800" cy="3048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9725" y="5759450"/>
            <a:ext cx="1097280" cy="33535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962400" y="5759450"/>
            <a:ext cx="1828800" cy="335358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074845" y="5438775"/>
            <a:ext cx="625890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Head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4400104" y="5438775"/>
            <a:ext cx="58090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D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ata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3794125" y="5988050"/>
            <a:ext cx="228600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2888110" y="6369050"/>
            <a:ext cx="500755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eft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3698464" y="6369050"/>
            <a:ext cx="624287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ight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838227" y="5784850"/>
            <a:ext cx="469121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S</a:t>
            </a:r>
            <a:r>
              <a:rPr lang="en-GB" sz="1400" b="1" dirty="0" smtClean="0">
                <a:latin typeface="Calibri" pitchFamily="34" charset="0"/>
                <a:ea typeface="msgothic" charset="0"/>
                <a:cs typeface="msgothic" charset="0"/>
              </a:rPr>
              <a:t>ize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276600" y="5756190"/>
            <a:ext cx="338618" cy="338618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H="1">
            <a:off x="3106738" y="5988050"/>
            <a:ext cx="307975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400800" y="5943600"/>
            <a:ext cx="236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Left:</a:t>
            </a:r>
            <a:r>
              <a:rPr lang="en-US" sz="1800" b="0" dirty="0" smtClean="0">
                <a:latin typeface="Calibri" pitchFamily="34" charset="0"/>
              </a:rPr>
              <a:t> smaller addresses</a:t>
            </a:r>
          </a:p>
          <a:p>
            <a:r>
              <a:rPr lang="en-US" sz="1800" dirty="0" smtClean="0">
                <a:latin typeface="Calibri" pitchFamily="34" charset="0"/>
              </a:rPr>
              <a:t>Right:</a:t>
            </a:r>
            <a:r>
              <a:rPr lang="en-US" sz="1800" b="0" dirty="0" smtClean="0">
                <a:latin typeface="Calibri" pitchFamily="34" charset="0"/>
              </a:rPr>
              <a:t> larger addresses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animBg="1"/>
      <p:bldP spid="26638" grpId="0" animBg="1"/>
      <p:bldP spid="26639" grpId="0"/>
      <p:bldP spid="26640" grpId="0"/>
      <p:bldP spid="26642" grpId="0" animBg="1"/>
      <p:bldP spid="26643" grpId="0"/>
      <p:bldP spid="26644" grpId="0"/>
      <p:bldP spid="26645" grpId="0"/>
      <p:bldP spid="23" grpId="0" animBg="1"/>
      <p:bldP spid="26641" grpId="0" animBg="1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Explicit free lists</a:t>
            </a:r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Segregated free lists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Garbage collection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Memory-related perils and pitfalls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6286" y="493713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Memory-Related Perils and Pitfalls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Dereferencing bad pointers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Reading uninitialized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Overwriting memory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nonexistent variables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Freeing blocks multiple times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Referencing freed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Failing to free blocks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2941520"/>
            <a:ext cx="8594725" cy="16217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Track of Free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594725" cy="5375190"/>
          </a:xfrm>
        </p:spPr>
        <p:txBody>
          <a:bodyPr/>
          <a:lstStyle/>
          <a:p>
            <a:r>
              <a:rPr lang="en-US" dirty="0" smtClean="0"/>
              <a:t>Method 1: </a:t>
            </a:r>
            <a:r>
              <a:rPr lang="en-US" i="1" dirty="0" smtClean="0">
                <a:solidFill>
                  <a:srgbClr val="C00000"/>
                </a:solidFill>
              </a:rPr>
              <a:t>Implicit free list </a:t>
            </a:r>
            <a:r>
              <a:rPr lang="en-US" dirty="0" smtClean="0"/>
              <a:t>using length—links all blocks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Method 2: </a:t>
            </a:r>
            <a:r>
              <a:rPr lang="en-GB" i="1" dirty="0" smtClean="0">
                <a:solidFill>
                  <a:srgbClr val="C00000"/>
                </a:solidFill>
              </a:rPr>
              <a:t>Explicit free list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smtClean="0"/>
              <a:t>among the free blocks using pointers</a:t>
            </a:r>
          </a:p>
          <a:p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Method 3: </a:t>
            </a:r>
            <a:r>
              <a:rPr lang="en-GB" i="1" dirty="0" smtClean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Different free lists for different size classes</a:t>
            </a:r>
            <a:endParaRPr lang="en-US" dirty="0" smtClean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 smtClean="0"/>
              <a:t>Method 4: </a:t>
            </a:r>
            <a:r>
              <a:rPr lang="en-GB" i="1" dirty="0" smtClean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9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19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124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429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0386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482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530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5626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867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1722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477000" y="2209800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343400" y="2209800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524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3276600" y="1972962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495800" y="1972962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002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050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098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5146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819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1242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290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7338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0386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6482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9530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52578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55626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867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61722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477000" y="3962400"/>
            <a:ext cx="324968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4343400" y="3962400"/>
            <a:ext cx="324968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057400" y="3632200"/>
            <a:ext cx="2599744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3400" y="1295400"/>
            <a:ext cx="67056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799" y="341312"/>
            <a:ext cx="5080000" cy="573088"/>
          </a:xfrm>
        </p:spPr>
        <p:txBody>
          <a:bodyPr/>
          <a:lstStyle/>
          <a:p>
            <a:r>
              <a:rPr lang="en-US" dirty="0"/>
              <a:t>C operators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66619" y="962085"/>
            <a:ext cx="6924781" cy="45243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Operators					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Associativity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()  []  -&gt;  </a:t>
            </a:r>
            <a:r>
              <a:rPr lang="en-US" sz="1800" dirty="0">
                <a:latin typeface="Courier New" pitchFamily="49" charset="0"/>
              </a:rPr>
              <a:t>.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!  ~  ++  --  +  -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*  &amp;</a:t>
            </a:r>
            <a:r>
              <a:rPr lang="en-US" sz="1800" dirty="0">
                <a:latin typeface="Courier New" pitchFamily="49" charset="0"/>
              </a:rPr>
              <a:t> (type)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0" dirty="0"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  /  %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+  -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&lt;&lt;  &gt;&gt;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&lt;  &lt;=  &gt;  &gt;=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==  !=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^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&amp;&amp;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||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?:						</a:t>
            </a:r>
            <a:r>
              <a:rPr lang="en-US" sz="1800" b="0" dirty="0"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= += -= *= /= %= &amp;= ^= != &lt;&lt;= &gt;&gt;=		</a:t>
            </a:r>
            <a:r>
              <a:rPr lang="en-US" sz="1800" b="0" dirty="0">
                <a:latin typeface="Calibri" pitchFamily="34" charset="0"/>
              </a:rPr>
              <a:t>right to left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,						</a:t>
            </a:r>
            <a:r>
              <a:rPr lang="en-US" sz="1800" b="0" dirty="0">
                <a:latin typeface="Calibri" pitchFamily="34" charset="0"/>
              </a:rPr>
              <a:t>left to right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7162800" cy="1143000"/>
          </a:xfrm>
          <a:noFill/>
          <a:ln/>
        </p:spPr>
        <p:txBody>
          <a:bodyPr/>
          <a:lstStyle/>
          <a:p>
            <a:pPr marL="63500" indent="-238125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-</a:t>
            </a:r>
            <a:r>
              <a:rPr lang="en-US" sz="2000" dirty="0" smtClean="0">
                <a:latin typeface="Courier New" pitchFamily="49" charset="0"/>
              </a:rPr>
              <a:t>&gt;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/>
                <a:cs typeface="Courier New"/>
              </a:rPr>
              <a:t>()</a:t>
            </a:r>
            <a:r>
              <a:rPr lang="en-US" sz="2000" dirty="0" smtClean="0"/>
              <a:t>, and </a:t>
            </a:r>
            <a:r>
              <a:rPr lang="en-US" sz="2000" dirty="0" smtClean="0">
                <a:latin typeface="Courier New"/>
                <a:cs typeface="Courier New"/>
              </a:rPr>
              <a:t>[]</a:t>
            </a:r>
            <a:r>
              <a:rPr lang="en-US" sz="2000" dirty="0" smtClean="0"/>
              <a:t> have high precedence, with </a:t>
            </a:r>
            <a:r>
              <a:rPr lang="en-US" sz="2000" dirty="0" smtClean="0">
                <a:latin typeface="Courier New"/>
                <a:cs typeface="Courier New"/>
              </a:rPr>
              <a:t>*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/>
                <a:cs typeface="Courier New"/>
              </a:rPr>
              <a:t>&amp;</a:t>
            </a:r>
            <a:r>
              <a:rPr lang="en-US" sz="2000" dirty="0" smtClean="0"/>
              <a:t> just below</a:t>
            </a:r>
          </a:p>
          <a:p>
            <a:pPr marL="63500" indent="-238125"/>
            <a:r>
              <a:rPr lang="en-US" sz="2000" dirty="0" smtClean="0"/>
              <a:t>Unary </a:t>
            </a:r>
            <a:r>
              <a:rPr lang="en-US" sz="2000" dirty="0" smtClean="0">
                <a:latin typeface="Courier New"/>
                <a:cs typeface="Courier New"/>
              </a:rPr>
              <a:t>+</a:t>
            </a:r>
            <a:r>
              <a:rPr lang="en-US" sz="2000" dirty="0" smtClean="0">
                <a:latin typeface="+mn-lt"/>
                <a:cs typeface="Courier New"/>
              </a:rPr>
              <a:t>,</a:t>
            </a:r>
            <a:r>
              <a:rPr lang="en-US" sz="2000" dirty="0" smtClean="0">
                <a:latin typeface="Courier New"/>
                <a:cs typeface="Courier New"/>
              </a:rPr>
              <a:t> -</a:t>
            </a:r>
            <a:r>
              <a:rPr lang="en-US" sz="2000" dirty="0" smtClean="0"/>
              <a:t>, and </a:t>
            </a:r>
            <a:r>
              <a:rPr lang="en-US" sz="2000" dirty="0" smtClean="0">
                <a:latin typeface="Courier New"/>
                <a:cs typeface="Courier New"/>
              </a:rPr>
              <a:t>*</a:t>
            </a:r>
            <a:r>
              <a:rPr lang="en-US" sz="2000" dirty="0" smtClean="0"/>
              <a:t> have higher precedence than binary forms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671832" y="6477000"/>
            <a:ext cx="216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page 53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7513"/>
            <a:ext cx="79248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C </a:t>
            </a:r>
            <a:r>
              <a:rPr lang="en-US" dirty="0"/>
              <a:t>Pointer </a:t>
            </a:r>
            <a:r>
              <a:rPr lang="en-US" dirty="0" smtClean="0"/>
              <a:t>Declarations: Test Yourself!</a:t>
            </a:r>
            <a:endParaRPr lang="en-US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2971800" cy="53101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*p[13]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*(p[13])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**</a:t>
            </a:r>
            <a:r>
              <a:rPr lang="en-US" sz="1800" dirty="0" err="1">
                <a:latin typeface="Courier New" charset="0"/>
              </a:rPr>
              <a:t>p</a:t>
            </a:r>
            <a:r>
              <a:rPr lang="en-US" sz="1800" dirty="0">
                <a:latin typeface="Courier New" charset="0"/>
              </a:rPr>
              <a:t>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(*p)[13]		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()		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</a:t>
            </a:r>
            <a:r>
              <a:rPr lang="en-US" sz="1800" dirty="0" err="1">
                <a:latin typeface="Courier New" charset="0"/>
              </a:rPr>
              <a:t>f</a:t>
            </a:r>
            <a:r>
              <a:rPr lang="en-US" sz="1800" dirty="0">
                <a:latin typeface="Courier New" charset="0"/>
              </a:rPr>
              <a:t>)()	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(*(*f())[13])()	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(*(*x[3])())[5]</a:t>
            </a:r>
          </a:p>
          <a:p>
            <a:pPr algn="l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1902023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an array[13] of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0" name="Text Box 6"/>
          <p:cNvSpPr txBox="1">
            <a:spLocks noChangeArrowheads="1"/>
          </p:cNvSpPr>
          <p:nvPr/>
        </p:nvSpPr>
        <p:spPr bwMode="auto">
          <a:xfrm>
            <a:off x="3733800" y="2224088"/>
            <a:ext cx="3203386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an array[13] of pointer to int</a:t>
            </a:r>
          </a:p>
        </p:txBody>
      </p:sp>
      <p:sp>
        <p:nvSpPr>
          <p:cNvPr id="681991" name="Text Box 7"/>
          <p:cNvSpPr txBox="1">
            <a:spLocks noChangeArrowheads="1"/>
          </p:cNvSpPr>
          <p:nvPr/>
        </p:nvSpPr>
        <p:spPr bwMode="auto">
          <a:xfrm>
            <a:off x="3733800" y="2757488"/>
            <a:ext cx="336625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p is a pointer to a pointer to an int</a:t>
            </a:r>
          </a:p>
        </p:txBody>
      </p:sp>
      <p:sp>
        <p:nvSpPr>
          <p:cNvPr id="681992" name="Text Box 8"/>
          <p:cNvSpPr txBox="1">
            <a:spLocks noChangeArrowheads="1"/>
          </p:cNvSpPr>
          <p:nvPr/>
        </p:nvSpPr>
        <p:spPr bwMode="auto">
          <a:xfrm>
            <a:off x="3733800" y="3352800"/>
            <a:ext cx="3369522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p</a:t>
            </a:r>
            <a:r>
              <a:rPr lang="en-US" sz="1800" b="0" dirty="0">
                <a:latin typeface="+mn-lt"/>
              </a:rPr>
              <a:t> is a pointer to an array[13] of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3" name="Text Box 9"/>
          <p:cNvSpPr txBox="1">
            <a:spLocks noChangeArrowheads="1"/>
          </p:cNvSpPr>
          <p:nvPr/>
        </p:nvSpPr>
        <p:spPr bwMode="auto">
          <a:xfrm>
            <a:off x="3733800" y="3844925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dirty="0" err="1">
                <a:latin typeface="+mn-lt"/>
              </a:rPr>
              <a:t>f</a:t>
            </a:r>
            <a:r>
              <a:rPr lang="en-US" sz="1800" b="0" dirty="0">
                <a:latin typeface="+mn-lt"/>
              </a:rPr>
              <a:t> is a function returning a pointer to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733800" y="4419600"/>
            <a:ext cx="3816084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dirty="0" err="1">
                <a:latin typeface="+mn-lt"/>
              </a:rPr>
              <a:t>f</a:t>
            </a:r>
            <a:r>
              <a:rPr lang="en-US" sz="1800" b="0" dirty="0">
                <a:latin typeface="+mn-lt"/>
              </a:rPr>
              <a:t> is a pointer to a function returning </a:t>
            </a:r>
            <a:r>
              <a:rPr lang="en-US" sz="1800" b="0" dirty="0" err="1">
                <a:latin typeface="+mn-lt"/>
              </a:rPr>
              <a:t>int</a:t>
            </a:r>
            <a:endParaRPr lang="en-US" sz="1800" b="0" dirty="0">
              <a:latin typeface="+mn-lt"/>
            </a:endParaRPr>
          </a:p>
        </p:txBody>
      </p:sp>
      <p:sp>
        <p:nvSpPr>
          <p:cNvPr id="681995" name="Text Box 11"/>
          <p:cNvSpPr txBox="1">
            <a:spLocks noChangeArrowheads="1"/>
          </p:cNvSpPr>
          <p:nvPr/>
        </p:nvSpPr>
        <p:spPr bwMode="auto">
          <a:xfrm>
            <a:off x="3733800" y="4921250"/>
            <a:ext cx="4140692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f is a function returning ptr to an array[13]</a:t>
            </a:r>
          </a:p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of pointers to functions returning int</a:t>
            </a: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3733800" y="5715000"/>
            <a:ext cx="3844149" cy="64633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x is an array[3] of pointers  to functions </a:t>
            </a:r>
          </a:p>
          <a:p>
            <a:pPr algn="l">
              <a:lnSpc>
                <a:spcPct val="100000"/>
              </a:lnSpc>
            </a:pPr>
            <a:r>
              <a:rPr lang="en-US" sz="1800" b="0">
                <a:latin typeface="+mn-lt"/>
              </a:rPr>
              <a:t>returning pointers to array[5] of ints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0" y="64447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Source: K&amp;R Sec 5.12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 autoUpdateAnimBg="0"/>
      <p:bldP spid="681989" grpId="0" autoUpdateAnimBg="0"/>
      <p:bldP spid="681990" grpId="0" autoUpdateAnimBg="0"/>
      <p:bldP spid="681991" grpId="0" autoUpdateAnimBg="0"/>
      <p:bldP spid="681992" grpId="0" autoUpdateAnimBg="0"/>
      <p:bldP spid="681993" grpId="0" autoUpdateAnimBg="0"/>
      <p:bldP spid="681994" grpId="0" autoUpdateAnimBg="0"/>
      <p:bldP spid="681995" grpId="0" autoUpdateAnimBg="0"/>
      <p:bldP spid="68199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Dereferencing Bad Pointers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The classic </a:t>
            </a:r>
            <a:r>
              <a:rPr lang="en-GB">
                <a:latin typeface="Courier New" pitchFamily="49" charset="0"/>
              </a:rPr>
              <a:t>scanf</a:t>
            </a:r>
            <a:r>
              <a:rPr lang="en-GB"/>
              <a:t> bug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2797859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scanf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(“%d”, </a:t>
            </a: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Reading Uninitialized Memory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Assuming that heap data is initialized to zero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09727" y="1930144"/>
            <a:ext cx="5413959" cy="3480056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return y =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Ax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matvec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**A,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*x) 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j;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&lt;N;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for (j=0; j&lt;N; j++)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+= A[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][j]*x[j];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y;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Allocating the (possibly) wrong sized object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12703" y="21336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int **p;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p = malloc(N*sizeof(int));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for (i=0; i&lt;N; i++)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p[i] = malloc(M*sizeof(int));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Off-by-one error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5106183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int **p;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p = malloc(N*sizeof(int *));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for (i=0; i&lt;=N; i++)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p[i] = malloc(M*sizeof(int));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44942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checking the max string size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Basis </a:t>
            </a:r>
            <a:r>
              <a:rPr lang="en-GB" dirty="0"/>
              <a:t>for classic buffer overflow </a:t>
            </a:r>
            <a:r>
              <a:rPr lang="en-GB" dirty="0" smtClean="0"/>
              <a:t>attacks</a:t>
            </a:r>
            <a:endParaRPr lang="en-GB" dirty="0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21724" y="1871803"/>
            <a:ext cx="7106730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char s[8];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gets(s);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reads “123456789” from </a:t>
            </a:r>
            <a:r>
              <a:rPr lang="en-GB" sz="20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stdin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Overwriting Memory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1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Misunderstanding pointer arithmetic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23918" y="2018250"/>
            <a:ext cx="4798406" cy="22489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*search(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while (*p &amp;&amp; *p !=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p +=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 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Overwriting Memory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a pointer instead of the object it points to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2015273"/>
            <a:ext cx="7260619" cy="255672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BinheapDelete(int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*size)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*packet;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binheap[0]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*size--;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Heapify(binheap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, *size, 0);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return(packet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Nonexistent Variables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375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Forgetting that local variables disappear when a function returns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914400" y="2310714"/>
            <a:ext cx="2490082" cy="163339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int *foo 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int val;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return &amp;val;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}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13"/>
            <a:ext cx="8307387" cy="1843087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Maintain list(s) of </a:t>
            </a:r>
            <a:r>
              <a:rPr lang="en-GB" i="1" dirty="0">
                <a:solidFill>
                  <a:srgbClr val="C00000"/>
                </a:solidFill>
              </a:rPr>
              <a:t>free</a:t>
            </a:r>
            <a:r>
              <a:rPr lang="en-GB" dirty="0"/>
              <a:t> blocks, not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blocks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“next” free block could be anywhere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 we need to store forward/back pointers, not just sizes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Still need boundary tags for coalescing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Luckily we track only free blocks, so we can use payload area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6002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600200" y="2133600"/>
            <a:ext cx="1676400" cy="1524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 </a:t>
            </a:r>
            <a:r>
              <a:rPr lang="en-GB" sz="1600" b="1" dirty="0">
                <a:latin typeface="Calibri" pitchFamily="34" charset="0"/>
              </a:rPr>
              <a:t>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29718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5986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29718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105400" y="17526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105400" y="2895600"/>
            <a:ext cx="16764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6477000" y="1752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5103812" y="36576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6477000" y="36576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5105400" y="2133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N</a:t>
            </a:r>
            <a:r>
              <a:rPr lang="en-GB" sz="1600" b="1" dirty="0" smtClean="0">
                <a:latin typeface="Calibri" pitchFamily="34" charset="0"/>
              </a:rPr>
              <a:t>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5105400" y="25146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alibri" pitchFamily="34" charset="0"/>
              </a:rPr>
              <a:t>P</a:t>
            </a:r>
            <a:r>
              <a:rPr lang="en-GB" sz="1600" b="1" dirty="0" err="1" smtClean="0">
                <a:latin typeface="Calibri" pitchFamily="34" charset="0"/>
              </a:rPr>
              <a:t>rev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71600" y="1307068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Allocated (as before)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38800" y="1295400"/>
            <a:ext cx="60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Blocks Multiple Times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Nasty!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805248" y="19812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 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y&gt;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Referencing Freed Blocks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651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Evil!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4343400" cy="22288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x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(N*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&lt;manipulate x&gt;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free(x);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y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(M*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for 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=0;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&lt;M;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y[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 = x[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]++;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</a:t>
            </a:r>
            <a:r>
              <a:rPr lang="en-GB" dirty="0" smtClean="0"/>
              <a:t>Blocks (Memory </a:t>
            </a:r>
            <a:r>
              <a:rPr lang="en-GB" dirty="0"/>
              <a:t>Leaks)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25253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Slow, long-term killer!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86714" y="2009775"/>
            <a:ext cx="5486400" cy="16192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foo() 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int *x = malloc(N*sizeof(int));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7338"/>
            <a:ext cx="8716962" cy="1008062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Failing to Free </a:t>
            </a:r>
            <a:r>
              <a:rPr lang="en-GB" dirty="0" smtClean="0"/>
              <a:t>Blocks (Memory </a:t>
            </a:r>
            <a:r>
              <a:rPr lang="en-GB" dirty="0"/>
              <a:t>Leaks)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Freeing only part of a data structure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885950"/>
            <a:ext cx="8077200" cy="43624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*next;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foo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 *head = 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sizeof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struct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list));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val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= 0;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head-&gt;next = NULL;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20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&lt;create and manipulate the rest of the list&gt;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free(head);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  return;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Dealing With Memory Bugs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522446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Conventional debugger (</a:t>
            </a:r>
            <a:r>
              <a:rPr lang="en-GB" dirty="0" err="1">
                <a:latin typeface="Courier New" pitchFamily="49" charset="0"/>
              </a:rPr>
              <a:t>gdb</a:t>
            </a:r>
            <a:r>
              <a:rPr lang="en-GB" dirty="0"/>
              <a:t>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for finding  bad pointer dereferences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Hard to detect the other memory bugs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Debugging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(</a:t>
            </a:r>
            <a:r>
              <a:rPr lang="en-GB" dirty="0" err="1"/>
              <a:t>UToronto</a:t>
            </a:r>
            <a:r>
              <a:rPr lang="en-GB" dirty="0"/>
              <a:t> CSRI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)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Wrapper around conventional </a:t>
            </a:r>
            <a:r>
              <a:rPr lang="en-GB" b="1" dirty="0" err="1">
                <a:latin typeface="Courier New" pitchFamily="49" charset="0"/>
              </a:rPr>
              <a:t>malloc</a:t>
            </a:r>
            <a:endParaRPr lang="en-GB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Detects memory bugs at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/>
              <a:t>boundaries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overwrites that corrupt heap structures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instances of freeing blocks multiple times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leaks</a:t>
            </a:r>
          </a:p>
          <a:p>
            <a:pPr lvl="1">
              <a:lnSpc>
                <a:spcPct val="9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detect all memory bugs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Overwrites into the middle of allocated blocks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Freeing block twice that has been reallocated in the interim</a:t>
            </a:r>
          </a:p>
          <a:p>
            <a:pPr lvl="2">
              <a:lnSpc>
                <a:spcPct val="9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freed blocks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4365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Dealing With Memory Bugs (cont.)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</a:t>
            </a:r>
            <a:r>
              <a:rPr lang="en-GB" dirty="0" err="1"/>
              <a:t>malloc</a:t>
            </a:r>
            <a:r>
              <a:rPr lang="en-GB" dirty="0"/>
              <a:t> implementations contain checking code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Linux </a:t>
            </a:r>
            <a:r>
              <a:rPr lang="en-GB" dirty="0" err="1"/>
              <a:t>glibc</a:t>
            </a:r>
            <a:r>
              <a:rPr lang="en-GB" dirty="0"/>
              <a:t> </a:t>
            </a:r>
            <a:r>
              <a:rPr lang="en-GB" dirty="0" err="1"/>
              <a:t>malloc</a:t>
            </a:r>
            <a:r>
              <a:rPr lang="en-GB" dirty="0"/>
              <a:t>: </a:t>
            </a:r>
            <a:r>
              <a:rPr lang="en-GB" b="1" dirty="0" err="1">
                <a:latin typeface="Courier New" pitchFamily="49" charset="0"/>
              </a:rPr>
              <a:t>setenv</a:t>
            </a:r>
            <a:r>
              <a:rPr lang="en-GB" b="1" dirty="0">
                <a:latin typeface="Courier New" pitchFamily="49" charset="0"/>
              </a:rPr>
              <a:t> MALLOC_CHECK_ 2</a:t>
            </a:r>
            <a:r>
              <a:rPr lang="en-GB" b="1" dirty="0"/>
              <a:t> 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FreeBSD: </a:t>
            </a:r>
            <a:r>
              <a:rPr lang="en-GB" b="1" dirty="0" err="1">
                <a:latin typeface="Courier New" pitchFamily="49" charset="0"/>
              </a:rPr>
              <a:t>setenv</a:t>
            </a:r>
            <a:r>
              <a:rPr lang="en-GB" b="1" dirty="0">
                <a:latin typeface="Courier New" pitchFamily="49" charset="0"/>
              </a:rPr>
              <a:t> MALLOC_OPTIONS AJR</a:t>
            </a:r>
            <a:r>
              <a:rPr lang="en-GB" b="1" dirty="0"/>
              <a:t> 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Binary translator:  </a:t>
            </a:r>
            <a:r>
              <a:rPr lang="en-GB" dirty="0" err="1"/>
              <a:t>valgrind</a:t>
            </a:r>
            <a:r>
              <a:rPr lang="en-GB" dirty="0"/>
              <a:t> (Linux), Purify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Powerful debugging and analysis technique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Rewrites text section of executable object file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detect all errors as debugging </a:t>
            </a:r>
            <a:r>
              <a:rPr lang="en-GB" b="1" dirty="0" err="1">
                <a:latin typeface="Courier New" pitchFamily="49" charset="0"/>
              </a:rPr>
              <a:t>malloc</a:t>
            </a:r>
            <a:endParaRPr lang="en-GB" b="1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also check each individual reference at runtime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Bad pointers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Overwriting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Referencing outside of allocated block</a:t>
            </a:r>
          </a:p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Garbage collection (Boehm-Weiser Conservative GC)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Let the system free blocks instead of the programmer.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3276600" y="20573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4572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6096000" y="20573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92688" y="481601"/>
            <a:ext cx="60706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Explicit Free Lists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8681" y="1269236"/>
            <a:ext cx="8307387" cy="2436812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Logically:</a:t>
            </a:r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Physically: blocks can be in any order</a:t>
            </a:r>
            <a:endParaRPr lang="en-GB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4384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733800" y="19812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953000" y="1981200"/>
            <a:ext cx="1143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4570413" y="22098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3275013" y="22098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2132013" y="2209800"/>
            <a:ext cx="3079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1863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14911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7959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2100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24055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27103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30151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33199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39295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42343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45391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48439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5148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57583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3624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66727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54535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60631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Rectangle 30"/>
          <p:cNvSpPr>
            <a:spLocks noChangeArrowheads="1"/>
          </p:cNvSpPr>
          <p:nvPr/>
        </p:nvSpPr>
        <p:spPr bwMode="auto">
          <a:xfrm>
            <a:off x="6367989" y="48910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69775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72823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7587189" y="48910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6178" name="Freeform 34"/>
          <p:cNvSpPr>
            <a:spLocks/>
          </p:cNvSpPr>
          <p:nvPr/>
        </p:nvSpPr>
        <p:spPr bwMode="auto">
          <a:xfrm>
            <a:off x="1643589" y="4484687"/>
            <a:ext cx="5181600" cy="558800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1968" y="16"/>
              </a:cxn>
              <a:cxn ang="0">
                <a:pos x="3264" y="256"/>
              </a:cxn>
            </a:cxnLst>
            <a:rect l="0" t="0" r="r" b="b"/>
            <a:pathLst>
              <a:path w="3264" h="352">
                <a:moveTo>
                  <a:pt x="0" y="352"/>
                </a:moveTo>
                <a:cubicBezTo>
                  <a:pt x="712" y="191"/>
                  <a:pt x="1424" y="31"/>
                  <a:pt x="1968" y="16"/>
                </a:cubicBezTo>
                <a:cubicBezTo>
                  <a:pt x="2511" y="0"/>
                  <a:pt x="2887" y="128"/>
                  <a:pt x="3264" y="256"/>
                </a:cubicBezTo>
              </a:path>
            </a:pathLst>
          </a:custGeom>
          <a:noFill/>
          <a:ln w="2556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Freeform 35"/>
          <p:cNvSpPr>
            <a:spLocks/>
          </p:cNvSpPr>
          <p:nvPr/>
        </p:nvSpPr>
        <p:spPr bwMode="auto">
          <a:xfrm>
            <a:off x="3777189" y="4408487"/>
            <a:ext cx="3352800" cy="635000"/>
          </a:xfrm>
          <a:custGeom>
            <a:avLst/>
            <a:gdLst/>
            <a:ahLst/>
            <a:cxnLst>
              <a:cxn ang="0">
                <a:pos x="2112" y="400"/>
              </a:cxn>
              <a:cxn ang="0">
                <a:pos x="1680" y="16"/>
              </a:cxn>
              <a:cxn ang="0">
                <a:pos x="0" y="304"/>
              </a:cxn>
            </a:cxnLst>
            <a:rect l="0" t="0" r="r" b="b"/>
            <a:pathLst>
              <a:path w="2112" h="400">
                <a:moveTo>
                  <a:pt x="2112" y="400"/>
                </a:moveTo>
                <a:cubicBezTo>
                  <a:pt x="2072" y="216"/>
                  <a:pt x="2032" y="32"/>
                  <a:pt x="1680" y="16"/>
                </a:cubicBezTo>
                <a:cubicBezTo>
                  <a:pt x="1328" y="0"/>
                  <a:pt x="280" y="256"/>
                  <a:pt x="0" y="304"/>
                </a:cubicBezTo>
              </a:path>
            </a:pathLst>
          </a:custGeom>
          <a:noFill/>
          <a:ln w="25560">
            <a:solidFill>
              <a:srgbClr val="00B05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0" name="Freeform 36"/>
          <p:cNvSpPr>
            <a:spLocks/>
          </p:cNvSpPr>
          <p:nvPr/>
        </p:nvSpPr>
        <p:spPr bwMode="auto">
          <a:xfrm>
            <a:off x="1338789" y="5043487"/>
            <a:ext cx="6096000" cy="671513"/>
          </a:xfrm>
          <a:custGeom>
            <a:avLst/>
            <a:gdLst/>
            <a:ahLst/>
            <a:cxnLst>
              <a:cxn ang="0">
                <a:pos x="3840" y="0"/>
              </a:cxn>
              <a:cxn ang="0">
                <a:pos x="3072" y="336"/>
              </a:cxn>
              <a:cxn ang="0">
                <a:pos x="672" y="384"/>
              </a:cxn>
              <a:cxn ang="0">
                <a:pos x="0" y="96"/>
              </a:cxn>
            </a:cxnLst>
            <a:rect l="0" t="0" r="r" b="b"/>
            <a:pathLst>
              <a:path w="3840" h="423">
                <a:moveTo>
                  <a:pt x="3840" y="0"/>
                </a:moveTo>
                <a:cubicBezTo>
                  <a:pt x="3719" y="136"/>
                  <a:pt x="3599" y="272"/>
                  <a:pt x="3072" y="336"/>
                </a:cubicBezTo>
                <a:cubicBezTo>
                  <a:pt x="2544" y="399"/>
                  <a:pt x="1183" y="423"/>
                  <a:pt x="672" y="384"/>
                </a:cubicBezTo>
                <a:cubicBezTo>
                  <a:pt x="160" y="344"/>
                  <a:pt x="80" y="220"/>
                  <a:pt x="0" y="96"/>
                </a:cubicBezTo>
              </a:path>
            </a:pathLst>
          </a:custGeom>
          <a:noFill/>
          <a:ln w="2556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Freeform 37"/>
          <p:cNvSpPr>
            <a:spLocks/>
          </p:cNvSpPr>
          <p:nvPr/>
        </p:nvSpPr>
        <p:spPr bwMode="auto">
          <a:xfrm>
            <a:off x="4386789" y="5043487"/>
            <a:ext cx="2438400" cy="481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88"/>
              </a:cxn>
              <a:cxn ang="0">
                <a:pos x="1536" y="96"/>
              </a:cxn>
            </a:cxnLst>
            <a:rect l="0" t="0" r="r" b="b"/>
            <a:pathLst>
              <a:path w="1536" h="303">
                <a:moveTo>
                  <a:pt x="0" y="0"/>
                </a:moveTo>
                <a:cubicBezTo>
                  <a:pt x="280" y="136"/>
                  <a:pt x="560" y="272"/>
                  <a:pt x="816" y="288"/>
                </a:cubicBezTo>
                <a:cubicBezTo>
                  <a:pt x="1071" y="303"/>
                  <a:pt x="1303" y="199"/>
                  <a:pt x="1536" y="96"/>
                </a:cubicBezTo>
              </a:path>
            </a:pathLst>
          </a:custGeom>
          <a:noFill/>
          <a:ln w="2556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6826777" y="4205287"/>
            <a:ext cx="1876453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66FF66"/>
              </a:buClr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B050"/>
                </a:solidFill>
                <a:latin typeface="Calibri" pitchFamily="34" charset="0"/>
                <a:ea typeface="msgothic" charset="0"/>
                <a:cs typeface="msgothic" charset="0"/>
              </a:rPr>
              <a:t>Forward </a:t>
            </a:r>
            <a:r>
              <a:rPr lang="en-GB" sz="1600" b="1" dirty="0" smtClean="0">
                <a:solidFill>
                  <a:srgbClr val="00B050"/>
                </a:solidFill>
                <a:latin typeface="Calibri" pitchFamily="34" charset="0"/>
                <a:ea typeface="msgothic" charset="0"/>
                <a:cs typeface="msgothic" charset="0"/>
              </a:rPr>
              <a:t>(next) links</a:t>
            </a:r>
            <a:endParaRPr lang="en-GB" sz="1600" b="1" dirty="0">
              <a:solidFill>
                <a:srgbClr val="00B05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7112527" y="5341937"/>
            <a:ext cx="1572908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66"/>
              </a:buClr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Back </a:t>
            </a: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 smtClean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prev</a:t>
            </a: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) links</a:t>
            </a:r>
            <a:endParaRPr lang="en-GB" sz="1600" b="1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7647514" y="4960937"/>
            <a:ext cx="18415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Freeform 41"/>
          <p:cNvSpPr>
            <a:spLocks/>
          </p:cNvSpPr>
          <p:nvPr/>
        </p:nvSpPr>
        <p:spPr bwMode="auto">
          <a:xfrm>
            <a:off x="4081989" y="3986212"/>
            <a:ext cx="3495675" cy="1057275"/>
          </a:xfrm>
          <a:custGeom>
            <a:avLst/>
            <a:gdLst/>
            <a:ahLst/>
            <a:cxnLst>
              <a:cxn ang="0">
                <a:pos x="0" y="666"/>
              </a:cxn>
              <a:cxn ang="0">
                <a:pos x="422" y="178"/>
              </a:cxn>
              <a:cxn ang="0">
                <a:pos x="2202" y="0"/>
              </a:cxn>
            </a:cxnLst>
            <a:rect l="0" t="0" r="r" b="b"/>
            <a:pathLst>
              <a:path w="2202" h="666">
                <a:moveTo>
                  <a:pt x="0" y="666"/>
                </a:moveTo>
                <a:cubicBezTo>
                  <a:pt x="70" y="585"/>
                  <a:pt x="55" y="289"/>
                  <a:pt x="422" y="178"/>
                </a:cubicBezTo>
                <a:cubicBezTo>
                  <a:pt x="789" y="67"/>
                  <a:pt x="1831" y="37"/>
                  <a:pt x="2202" y="0"/>
                </a:cubicBezTo>
              </a:path>
            </a:pathLst>
          </a:custGeom>
          <a:noFill/>
          <a:ln w="25560">
            <a:solidFill>
              <a:srgbClr val="00B05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6" name="Freeform 42"/>
          <p:cNvSpPr>
            <a:spLocks/>
          </p:cNvSpPr>
          <p:nvPr/>
        </p:nvSpPr>
        <p:spPr bwMode="auto">
          <a:xfrm>
            <a:off x="1186389" y="5043487"/>
            <a:ext cx="762000" cy="457200"/>
          </a:xfrm>
          <a:custGeom>
            <a:avLst/>
            <a:gdLst/>
            <a:ahLst/>
            <a:cxnLst>
              <a:cxn ang="0">
                <a:pos x="480" y="0"/>
              </a:cxn>
              <a:cxn ang="0">
                <a:pos x="336" y="240"/>
              </a:cxn>
              <a:cxn ang="0">
                <a:pos x="0" y="288"/>
              </a:cxn>
            </a:cxnLst>
            <a:rect l="0" t="0" r="r" b="b"/>
            <a:pathLst>
              <a:path w="480" h="288">
                <a:moveTo>
                  <a:pt x="480" y="0"/>
                </a:moveTo>
                <a:cubicBezTo>
                  <a:pt x="448" y="96"/>
                  <a:pt x="416" y="192"/>
                  <a:pt x="336" y="240"/>
                </a:cubicBezTo>
                <a:cubicBezTo>
                  <a:pt x="256" y="288"/>
                  <a:pt x="128" y="288"/>
                  <a:pt x="0" y="288"/>
                </a:cubicBezTo>
              </a:path>
            </a:pathLst>
          </a:custGeom>
          <a:noFill/>
          <a:ln w="25560">
            <a:solidFill>
              <a:srgbClr val="C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7" name="Text Box 43"/>
          <p:cNvSpPr txBox="1">
            <a:spLocks noChangeArrowheads="1"/>
          </p:cNvSpPr>
          <p:nvPr/>
        </p:nvSpPr>
        <p:spPr bwMode="auto">
          <a:xfrm>
            <a:off x="1624539" y="4581525"/>
            <a:ext cx="306792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7207777" y="4586287"/>
            <a:ext cx="29717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6189" name="Text Box 45"/>
          <p:cNvSpPr txBox="1">
            <a:spLocks noChangeArrowheads="1"/>
          </p:cNvSpPr>
          <p:nvPr/>
        </p:nvSpPr>
        <p:spPr bwMode="auto">
          <a:xfrm>
            <a:off x="4386789" y="5197475"/>
            <a:ext cx="290762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1" name="Rectangle 73"/>
          <p:cNvSpPr>
            <a:spLocks noChangeArrowheads="1"/>
          </p:cNvSpPr>
          <p:nvPr/>
        </p:nvSpPr>
        <p:spPr bwMode="auto">
          <a:xfrm>
            <a:off x="487480" y="3649663"/>
            <a:ext cx="7607300" cy="28289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0" name="Rectangle 72"/>
          <p:cNvSpPr>
            <a:spLocks noChangeArrowheads="1"/>
          </p:cNvSpPr>
          <p:nvPr/>
        </p:nvSpPr>
        <p:spPr bwMode="auto">
          <a:xfrm>
            <a:off x="487480" y="1377950"/>
            <a:ext cx="7607300" cy="2003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69312"/>
            <a:ext cx="80010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Allocating From Explicit Free </a:t>
            </a:r>
            <a:r>
              <a:rPr lang="en-GB" dirty="0" smtClean="0"/>
              <a:t>Lists</a:t>
            </a:r>
            <a:endParaRPr lang="en-GB" dirty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567105" y="5181600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567104" y="3810000"/>
            <a:ext cx="761999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567105" y="2227263"/>
            <a:ext cx="36576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567103" y="1541465"/>
            <a:ext cx="762001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2567105" y="2913063"/>
            <a:ext cx="7620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>
            <a:off x="2643305" y="23034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719505" y="23796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auto">
          <a:xfrm>
            <a:off x="2643305" y="16176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719505" y="1693863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 flipV="1">
            <a:off x="2948105" y="29876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 flipV="1">
            <a:off x="3024305" y="25288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 flipV="1">
            <a:off x="2948105" y="23018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 flipV="1">
            <a:off x="3024305" y="1843088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0" name="Oval 42"/>
          <p:cNvSpPr>
            <a:spLocks noChangeArrowheads="1"/>
          </p:cNvSpPr>
          <p:nvPr/>
        </p:nvSpPr>
        <p:spPr bwMode="auto">
          <a:xfrm>
            <a:off x="1576505" y="6096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1" name="Line 43"/>
          <p:cNvSpPr>
            <a:spLocks noChangeShapeType="1"/>
          </p:cNvSpPr>
          <p:nvPr/>
        </p:nvSpPr>
        <p:spPr bwMode="auto">
          <a:xfrm flipV="1">
            <a:off x="1652705" y="4799013"/>
            <a:ext cx="914400" cy="1374775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14" name="Rectangle 46"/>
          <p:cNvSpPr>
            <a:spLocks noChangeArrowheads="1"/>
          </p:cNvSpPr>
          <p:nvPr/>
        </p:nvSpPr>
        <p:spPr bwMode="auto">
          <a:xfrm>
            <a:off x="4395905" y="4495800"/>
            <a:ext cx="1828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8" name="Rectangle 50"/>
          <p:cNvSpPr>
            <a:spLocks noChangeArrowheads="1"/>
          </p:cNvSpPr>
          <p:nvPr/>
        </p:nvSpPr>
        <p:spPr bwMode="auto">
          <a:xfrm>
            <a:off x="2567105" y="4495800"/>
            <a:ext cx="1828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2" name="Oval 54"/>
          <p:cNvSpPr>
            <a:spLocks noChangeArrowheads="1"/>
          </p:cNvSpPr>
          <p:nvPr/>
        </p:nvSpPr>
        <p:spPr bwMode="auto">
          <a:xfrm>
            <a:off x="4472105" y="45720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3" name="Oval 55"/>
          <p:cNvSpPr>
            <a:spLocks noChangeArrowheads="1"/>
          </p:cNvSpPr>
          <p:nvPr/>
        </p:nvSpPr>
        <p:spPr bwMode="auto">
          <a:xfrm>
            <a:off x="2643305" y="38862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4" name="Oval 56"/>
          <p:cNvSpPr>
            <a:spLocks noChangeArrowheads="1"/>
          </p:cNvSpPr>
          <p:nvPr/>
        </p:nvSpPr>
        <p:spPr bwMode="auto">
          <a:xfrm flipV="1">
            <a:off x="2948105" y="52578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7" name="Oval 59"/>
          <p:cNvSpPr>
            <a:spLocks noChangeArrowheads="1"/>
          </p:cNvSpPr>
          <p:nvPr/>
        </p:nvSpPr>
        <p:spPr bwMode="auto">
          <a:xfrm>
            <a:off x="2643305" y="2989263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8" name="Oval 60"/>
          <p:cNvSpPr>
            <a:spLocks noChangeArrowheads="1"/>
          </p:cNvSpPr>
          <p:nvPr/>
        </p:nvSpPr>
        <p:spPr bwMode="auto">
          <a:xfrm>
            <a:off x="2643305" y="5257800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9" name="Oval 61"/>
          <p:cNvSpPr>
            <a:spLocks noChangeArrowheads="1"/>
          </p:cNvSpPr>
          <p:nvPr/>
        </p:nvSpPr>
        <p:spPr bwMode="auto">
          <a:xfrm flipV="1">
            <a:off x="2948105" y="38862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0" name="Oval 62"/>
          <p:cNvSpPr>
            <a:spLocks noChangeArrowheads="1"/>
          </p:cNvSpPr>
          <p:nvPr/>
        </p:nvSpPr>
        <p:spPr bwMode="auto">
          <a:xfrm flipV="1">
            <a:off x="2948105" y="1616075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1" name="Text Box 63"/>
          <p:cNvSpPr txBox="1">
            <a:spLocks noChangeArrowheads="1"/>
          </p:cNvSpPr>
          <p:nvPr/>
        </p:nvSpPr>
        <p:spPr bwMode="auto">
          <a:xfrm>
            <a:off x="552097" y="1371600"/>
            <a:ext cx="93249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7232" name="Text Box 64"/>
          <p:cNvSpPr txBox="1">
            <a:spLocks noChangeArrowheads="1"/>
          </p:cNvSpPr>
          <p:nvPr/>
        </p:nvSpPr>
        <p:spPr bwMode="auto">
          <a:xfrm>
            <a:off x="552097" y="3657600"/>
            <a:ext cx="74045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7233" name="Oval 65"/>
          <p:cNvSpPr>
            <a:spLocks noChangeArrowheads="1"/>
          </p:cNvSpPr>
          <p:nvPr/>
        </p:nvSpPr>
        <p:spPr bwMode="auto">
          <a:xfrm flipV="1">
            <a:off x="4776905" y="45720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4" name="Freeform 66"/>
          <p:cNvSpPr>
            <a:spLocks/>
          </p:cNvSpPr>
          <p:nvPr/>
        </p:nvSpPr>
        <p:spPr bwMode="auto">
          <a:xfrm>
            <a:off x="2719505" y="3962400"/>
            <a:ext cx="18288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3" y="197"/>
              </a:cxn>
              <a:cxn ang="0">
                <a:pos x="965" y="207"/>
              </a:cxn>
              <a:cxn ang="0">
                <a:pos x="1152" y="336"/>
              </a:cxn>
            </a:cxnLst>
            <a:rect l="0" t="0" r="r" b="b"/>
            <a:pathLst>
              <a:path w="1152" h="336">
                <a:moveTo>
                  <a:pt x="0" y="0"/>
                </a:moveTo>
                <a:cubicBezTo>
                  <a:pt x="50" y="33"/>
                  <a:pt x="142" y="163"/>
                  <a:pt x="303" y="197"/>
                </a:cubicBezTo>
                <a:cubicBezTo>
                  <a:pt x="464" y="231"/>
                  <a:pt x="824" y="184"/>
                  <a:pt x="965" y="207"/>
                </a:cubicBezTo>
                <a:cubicBezTo>
                  <a:pt x="1106" y="230"/>
                  <a:pt x="1113" y="309"/>
                  <a:pt x="1152" y="336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5" name="Freeform 67"/>
          <p:cNvSpPr>
            <a:spLocks/>
          </p:cNvSpPr>
          <p:nvPr/>
        </p:nvSpPr>
        <p:spPr bwMode="auto">
          <a:xfrm flipH="1">
            <a:off x="2719505" y="4648200"/>
            <a:ext cx="18288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3" y="197"/>
              </a:cxn>
              <a:cxn ang="0">
                <a:pos x="965" y="207"/>
              </a:cxn>
              <a:cxn ang="0">
                <a:pos x="1152" y="336"/>
              </a:cxn>
            </a:cxnLst>
            <a:rect l="0" t="0" r="r" b="b"/>
            <a:pathLst>
              <a:path w="1152" h="336">
                <a:moveTo>
                  <a:pt x="0" y="0"/>
                </a:moveTo>
                <a:cubicBezTo>
                  <a:pt x="50" y="33"/>
                  <a:pt x="142" y="163"/>
                  <a:pt x="303" y="197"/>
                </a:cubicBezTo>
                <a:cubicBezTo>
                  <a:pt x="464" y="231"/>
                  <a:pt x="824" y="184"/>
                  <a:pt x="965" y="207"/>
                </a:cubicBezTo>
                <a:cubicBezTo>
                  <a:pt x="1106" y="230"/>
                  <a:pt x="1113" y="309"/>
                  <a:pt x="1152" y="336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8" name="Text Box 70"/>
          <p:cNvSpPr txBox="1">
            <a:spLocks noChangeArrowheads="1"/>
          </p:cNvSpPr>
          <p:nvPr/>
        </p:nvSpPr>
        <p:spPr bwMode="auto">
          <a:xfrm>
            <a:off x="1762243" y="5972175"/>
            <a:ext cx="212013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= malloc(…)</a:t>
            </a:r>
          </a:p>
        </p:txBody>
      </p:sp>
      <p:sp>
        <p:nvSpPr>
          <p:cNvPr id="7239" name="Text Box 71"/>
          <p:cNvSpPr txBox="1">
            <a:spLocks noChangeArrowheads="1"/>
          </p:cNvSpPr>
          <p:nvPr/>
        </p:nvSpPr>
        <p:spPr bwMode="auto">
          <a:xfrm>
            <a:off x="6086043" y="3657600"/>
            <a:ext cx="196746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(with splitting)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3329104" y="1465265"/>
            <a:ext cx="3048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3329105" y="2836863"/>
            <a:ext cx="304800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3329105" y="3733800"/>
            <a:ext cx="304800" cy="4572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7" name="Freeform 69"/>
          <p:cNvSpPr>
            <a:spLocks/>
          </p:cNvSpPr>
          <p:nvPr/>
        </p:nvSpPr>
        <p:spPr bwMode="auto">
          <a:xfrm>
            <a:off x="3176704" y="4038600"/>
            <a:ext cx="1684339" cy="596900"/>
          </a:xfrm>
          <a:custGeom>
            <a:avLst/>
            <a:gdLst/>
            <a:ahLst/>
            <a:cxnLst>
              <a:cxn ang="0">
                <a:pos x="965" y="424"/>
              </a:cxn>
              <a:cxn ang="0">
                <a:pos x="758" y="126"/>
              </a:cxn>
              <a:cxn ang="0">
                <a:pos x="263" y="76"/>
              </a:cxn>
              <a:cxn ang="0">
                <a:pos x="0" y="0"/>
              </a:cxn>
            </a:cxnLst>
            <a:rect l="0" t="0" r="r" b="b"/>
            <a:pathLst>
              <a:path w="965" h="424">
                <a:moveTo>
                  <a:pt x="965" y="424"/>
                </a:moveTo>
                <a:cubicBezTo>
                  <a:pt x="930" y="374"/>
                  <a:pt x="875" y="184"/>
                  <a:pt x="758" y="126"/>
                </a:cubicBezTo>
                <a:cubicBezTo>
                  <a:pt x="641" y="68"/>
                  <a:pt x="389" y="97"/>
                  <a:pt x="263" y="76"/>
                </a:cubicBezTo>
                <a:cubicBezTo>
                  <a:pt x="137" y="55"/>
                  <a:pt x="55" y="16"/>
                  <a:pt x="0" y="0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329105" y="5105400"/>
            <a:ext cx="304800" cy="4572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6" name="Freeform 68"/>
          <p:cNvSpPr>
            <a:spLocks/>
          </p:cNvSpPr>
          <p:nvPr/>
        </p:nvSpPr>
        <p:spPr bwMode="auto">
          <a:xfrm>
            <a:off x="3024305" y="4800600"/>
            <a:ext cx="1828800" cy="5334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318" y="184"/>
              </a:cxn>
              <a:cxn ang="0">
                <a:pos x="955" y="154"/>
              </a:cxn>
              <a:cxn ang="0">
                <a:pos x="1152" y="0"/>
              </a:cxn>
            </a:cxnLst>
            <a:rect l="0" t="0" r="r" b="b"/>
            <a:pathLst>
              <a:path w="1152" h="336">
                <a:moveTo>
                  <a:pt x="0" y="336"/>
                </a:moveTo>
                <a:cubicBezTo>
                  <a:pt x="53" y="311"/>
                  <a:pt x="159" y="214"/>
                  <a:pt x="318" y="184"/>
                </a:cubicBezTo>
                <a:cubicBezTo>
                  <a:pt x="477" y="154"/>
                  <a:pt x="816" y="185"/>
                  <a:pt x="955" y="154"/>
                </a:cubicBezTo>
                <a:cubicBezTo>
                  <a:pt x="1094" y="123"/>
                  <a:pt x="1111" y="32"/>
                  <a:pt x="1152" y="0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43864" y="106680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17500" y="493713"/>
            <a:ext cx="7454900" cy="573087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Explicit Free Lists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9024" y="1220788"/>
            <a:ext cx="8307387" cy="5224462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Insertion policy</a:t>
            </a:r>
            <a:r>
              <a:rPr lang="en-GB" dirty="0">
                <a:solidFill>
                  <a:srgbClr val="C00000"/>
                </a:solidFill>
              </a:rPr>
              <a:t>: </a:t>
            </a:r>
            <a:r>
              <a:rPr lang="en-GB" dirty="0"/>
              <a:t>Where in the free list do you put a newly freed block?</a:t>
            </a:r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LIFO (last-in-first-out)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 at the beginning of the free list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simple and constant time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studies suggest fragmentation is worse than address </a:t>
            </a:r>
            <a:r>
              <a:rPr lang="en-GB" dirty="0" smtClean="0"/>
              <a:t>ordered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lnSpc>
                <a:spcPct val="10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/>
              <a:t>Address-ordered policy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freed blocks so that free list blocks are always in address </a:t>
            </a:r>
            <a:r>
              <a:rPr lang="en-GB" dirty="0" smtClean="0"/>
              <a:t>order: </a:t>
            </a:r>
            <a:br>
              <a:rPr lang="en-GB" dirty="0" smtClean="0"/>
            </a:br>
            <a:r>
              <a:rPr lang="en-GB" dirty="0" smtClean="0"/>
              <a:t>	         </a:t>
            </a:r>
            <a:r>
              <a:rPr lang="en-GB" i="1" dirty="0" err="1" smtClean="0"/>
              <a:t>addr</a:t>
            </a:r>
            <a:r>
              <a:rPr lang="en-GB" i="1" dirty="0" smtClean="0"/>
              <a:t>(</a:t>
            </a:r>
            <a:r>
              <a:rPr lang="en-GB" i="1" dirty="0" err="1" smtClean="0"/>
              <a:t>prev</a:t>
            </a:r>
            <a:r>
              <a:rPr lang="en-GB" i="1" dirty="0" smtClean="0"/>
              <a:t>) </a:t>
            </a:r>
            <a:r>
              <a:rPr lang="en-GB" i="1" dirty="0"/>
              <a:t>&lt; </a:t>
            </a:r>
            <a:r>
              <a:rPr lang="en-GB" i="1" dirty="0" err="1"/>
              <a:t>addr</a:t>
            </a:r>
            <a:r>
              <a:rPr lang="en-GB" i="1" dirty="0"/>
              <a:t>(</a:t>
            </a:r>
            <a:r>
              <a:rPr lang="en-GB" i="1" dirty="0" err="1"/>
              <a:t>curr</a:t>
            </a:r>
            <a:r>
              <a:rPr lang="en-GB" i="1" dirty="0"/>
              <a:t>) </a:t>
            </a:r>
            <a:r>
              <a:rPr lang="en-GB" i="1" dirty="0" smtClean="0"/>
              <a:t>&lt; </a:t>
            </a:r>
            <a:r>
              <a:rPr lang="en-GB" i="1" dirty="0" err="1" smtClean="0"/>
              <a:t>addr</a:t>
            </a:r>
            <a:r>
              <a:rPr lang="en-GB" i="1" dirty="0" smtClean="0"/>
              <a:t>(next)</a:t>
            </a:r>
            <a:endParaRPr lang="en-GB" i="1" dirty="0"/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Con:</a:t>
            </a:r>
            <a:r>
              <a:rPr lang="en-GB" dirty="0"/>
              <a:t> requires search</a:t>
            </a:r>
          </a:p>
          <a:p>
            <a:pPr lvl="2">
              <a:lnSpc>
                <a:spcPct val="107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Pro:</a:t>
            </a:r>
            <a:r>
              <a:rPr lang="en-GB" dirty="0"/>
              <a:t> studies suggest fragmentation is lower than LIFO</a:t>
            </a:r>
          </a:p>
          <a:p>
            <a:pPr lvl="2">
              <a:lnSpc>
                <a:spcPct val="107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6" name="Rectangle 60"/>
          <p:cNvSpPr>
            <a:spLocks noChangeArrowheads="1"/>
          </p:cNvSpPr>
          <p:nvPr/>
        </p:nvSpPr>
        <p:spPr bwMode="auto">
          <a:xfrm>
            <a:off x="382588" y="4424363"/>
            <a:ext cx="8151812" cy="1747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Rectangle 59"/>
          <p:cNvSpPr>
            <a:spLocks noChangeArrowheads="1"/>
          </p:cNvSpPr>
          <p:nvPr/>
        </p:nvSpPr>
        <p:spPr bwMode="auto">
          <a:xfrm>
            <a:off x="382588" y="1452563"/>
            <a:ext cx="8151812" cy="2035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997325" y="2616201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Freeform 2"/>
          <p:cNvSpPr>
            <a:spLocks/>
          </p:cNvSpPr>
          <p:nvPr/>
        </p:nvSpPr>
        <p:spPr bwMode="auto">
          <a:xfrm>
            <a:off x="1474788" y="2455863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457200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1)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3794125"/>
            <a:ext cx="8307387" cy="554038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Insert the freed block at the root of the list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9973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3021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6069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9117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8261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1309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7781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0829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3877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6925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2165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521325" y="269240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177925" y="2692401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350125" y="2616201"/>
            <a:ext cx="1065213" cy="455612"/>
            <a:chOff x="4560" y="1399"/>
            <a:chExt cx="671" cy="287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4560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4752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4944" y="1447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5040" y="1399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7426325" y="2768601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7502525" y="2844801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7731125" y="2768601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3625850" y="1778001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606925" y="1930401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4148138" y="2006601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39973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43021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6069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4911725" y="53038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58261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61309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27781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30829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33877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36925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5" name="Oval 39"/>
          <p:cNvSpPr>
            <a:spLocks noChangeArrowheads="1"/>
          </p:cNvSpPr>
          <p:nvPr/>
        </p:nvSpPr>
        <p:spPr bwMode="auto">
          <a:xfrm>
            <a:off x="4073525" y="53800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55213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1202639" y="5303838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350125" y="5227638"/>
            <a:ext cx="1065213" cy="455612"/>
            <a:chOff x="4560" y="3395"/>
            <a:chExt cx="671" cy="287"/>
          </a:xfrm>
        </p:grpSpPr>
        <p:sp>
          <p:nvSpPr>
            <p:cNvPr id="9259" name="Rectangle 43"/>
            <p:cNvSpPr>
              <a:spLocks noChangeArrowheads="1"/>
            </p:cNvSpPr>
            <p:nvPr/>
          </p:nvSpPr>
          <p:spPr bwMode="auto">
            <a:xfrm>
              <a:off x="4560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Rectangle 44"/>
            <p:cNvSpPr>
              <a:spLocks noChangeArrowheads="1"/>
            </p:cNvSpPr>
            <p:nvPr/>
          </p:nvSpPr>
          <p:spPr bwMode="auto">
            <a:xfrm>
              <a:off x="4752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4944" y="34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Rectangle 46"/>
            <p:cNvSpPr>
              <a:spLocks noChangeArrowheads="1"/>
            </p:cNvSpPr>
            <p:nvPr/>
          </p:nvSpPr>
          <p:spPr bwMode="auto">
            <a:xfrm>
              <a:off x="5040" y="33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63" name="Oval 47"/>
          <p:cNvSpPr>
            <a:spLocks noChangeArrowheads="1"/>
          </p:cNvSpPr>
          <p:nvPr/>
        </p:nvSpPr>
        <p:spPr bwMode="auto">
          <a:xfrm>
            <a:off x="7426325" y="5380038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7502525" y="5456238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7731125" y="5380038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5216525" y="53038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Freeform 51"/>
          <p:cNvSpPr>
            <a:spLocks/>
          </p:cNvSpPr>
          <p:nvPr/>
        </p:nvSpPr>
        <p:spPr bwMode="auto">
          <a:xfrm>
            <a:off x="4149725" y="5151438"/>
            <a:ext cx="3200400" cy="304800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Freeform 52"/>
          <p:cNvSpPr>
            <a:spLocks/>
          </p:cNvSpPr>
          <p:nvPr/>
        </p:nvSpPr>
        <p:spPr bwMode="auto">
          <a:xfrm>
            <a:off x="5059363" y="5464175"/>
            <a:ext cx="2752725" cy="371475"/>
          </a:xfrm>
          <a:custGeom>
            <a:avLst/>
            <a:gdLst/>
            <a:ahLst/>
            <a:cxnLst>
              <a:cxn ang="0">
                <a:pos x="1734" y="0"/>
              </a:cxn>
              <a:cxn ang="0">
                <a:pos x="1481" y="192"/>
              </a:cxn>
              <a:cxn ang="0">
                <a:pos x="304" y="217"/>
              </a:cxn>
              <a:cxn ang="0">
                <a:pos x="0" y="91"/>
              </a:cxn>
            </a:cxnLst>
            <a:rect l="0" t="0" r="r" b="b"/>
            <a:pathLst>
              <a:path w="1734" h="234">
                <a:moveTo>
                  <a:pt x="1734" y="0"/>
                </a:moveTo>
                <a:cubicBezTo>
                  <a:pt x="1692" y="32"/>
                  <a:pt x="1719" y="156"/>
                  <a:pt x="1481" y="192"/>
                </a:cubicBezTo>
                <a:cubicBezTo>
                  <a:pt x="1243" y="228"/>
                  <a:pt x="551" y="234"/>
                  <a:pt x="304" y="217"/>
                </a:cubicBezTo>
                <a:cubicBezTo>
                  <a:pt x="57" y="200"/>
                  <a:pt x="63" y="117"/>
                  <a:pt x="0" y="9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400050" y="2640013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415925" y="5253038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435624" y="1462088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420688" y="4424363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9273" name="Oval 57"/>
          <p:cNvSpPr>
            <a:spLocks noChangeArrowheads="1"/>
          </p:cNvSpPr>
          <p:nvPr/>
        </p:nvSpPr>
        <p:spPr bwMode="auto">
          <a:xfrm>
            <a:off x="4378325" y="5380038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4" name="Freeform 58"/>
          <p:cNvSpPr>
            <a:spLocks/>
          </p:cNvSpPr>
          <p:nvPr/>
        </p:nvSpPr>
        <p:spPr bwMode="auto">
          <a:xfrm>
            <a:off x="1482725" y="5014913"/>
            <a:ext cx="2671763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480" y="41"/>
              </a:cxn>
              <a:cxn ang="0">
                <a:pos x="1445" y="30"/>
              </a:cxn>
              <a:cxn ang="0">
                <a:pos x="1683" y="182"/>
              </a:cxn>
            </a:cxnLst>
            <a:rect l="0" t="0" r="r" b="b"/>
            <a:pathLst>
              <a:path w="1683" h="278">
                <a:moveTo>
                  <a:pt x="0" y="278"/>
                </a:moveTo>
                <a:cubicBezTo>
                  <a:pt x="80" y="238"/>
                  <a:pt x="239" y="82"/>
                  <a:pt x="480" y="41"/>
                </a:cubicBezTo>
                <a:cubicBezTo>
                  <a:pt x="721" y="0"/>
                  <a:pt x="1245" y="7"/>
                  <a:pt x="1445" y="30"/>
                </a:cubicBezTo>
                <a:cubicBezTo>
                  <a:pt x="1645" y="53"/>
                  <a:pt x="1634" y="150"/>
                  <a:pt x="1683" y="182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676350" y="1104515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6" grpId="0" animBg="1"/>
      <p:bldP spid="9245" grpId="0" animBg="1"/>
      <p:bldP spid="9246" grpId="0" animBg="1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  <p:bldP spid="9256" grpId="0" animBg="1"/>
      <p:bldP spid="9257" grpId="0" animBg="1"/>
      <p:bldP spid="9263" grpId="0" animBg="1"/>
      <p:bldP spid="9264" grpId="0" animBg="1"/>
      <p:bldP spid="9265" grpId="0" animBg="1"/>
      <p:bldP spid="9266" grpId="0" animBg="1"/>
      <p:bldP spid="9267" grpId="0" animBg="1"/>
      <p:bldP spid="9268" grpId="0" animBg="1"/>
      <p:bldP spid="9270" grpId="0"/>
      <p:bldP spid="9272" grpId="0"/>
      <p:bldP spid="9273" grpId="0" animBg="1"/>
      <p:bldP spid="92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6" name="Rectangle 96"/>
          <p:cNvSpPr>
            <a:spLocks noChangeArrowheads="1"/>
          </p:cNvSpPr>
          <p:nvPr/>
        </p:nvSpPr>
        <p:spPr bwMode="auto">
          <a:xfrm>
            <a:off x="397476" y="4498975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5" name="Rectangle 95"/>
          <p:cNvSpPr>
            <a:spLocks noChangeArrowheads="1"/>
          </p:cNvSpPr>
          <p:nvPr/>
        </p:nvSpPr>
        <p:spPr bwMode="auto">
          <a:xfrm>
            <a:off x="397476" y="1295400"/>
            <a:ext cx="8151812" cy="2130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4012213" y="2206625"/>
            <a:ext cx="1219200" cy="4572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93013" y="6097587"/>
            <a:ext cx="1065213" cy="455613"/>
            <a:chOff x="1680" y="3714"/>
            <a:chExt cx="671" cy="287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1680" y="3762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872" y="3762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2064" y="3762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2160" y="3714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3250213" y="5105400"/>
            <a:ext cx="1588" cy="12223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93013" y="4725987"/>
            <a:ext cx="1065213" cy="455613"/>
            <a:chOff x="1680" y="2850"/>
            <a:chExt cx="671" cy="287"/>
          </a:xfrm>
        </p:grpSpPr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1680" y="28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1872" y="28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2064" y="2898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2160" y="2850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2945413" y="4954587"/>
            <a:ext cx="1588" cy="12192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489676" y="2046287"/>
            <a:ext cx="5862637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677" y="33"/>
              </a:cxn>
              <a:cxn ang="0">
                <a:pos x="3057" y="48"/>
              </a:cxn>
              <a:cxn ang="0">
                <a:pos x="3693" y="245"/>
              </a:cxn>
            </a:cxnLst>
            <a:rect l="0" t="0" r="r" b="b"/>
            <a:pathLst>
              <a:path w="3693" h="245">
                <a:moveTo>
                  <a:pt x="0" y="245"/>
                </a:moveTo>
                <a:cubicBezTo>
                  <a:pt x="113" y="210"/>
                  <a:pt x="168" y="66"/>
                  <a:pt x="677" y="33"/>
                </a:cubicBezTo>
                <a:cubicBezTo>
                  <a:pt x="1186" y="0"/>
                  <a:pt x="2554" y="13"/>
                  <a:pt x="3057" y="48"/>
                </a:cubicBezTo>
                <a:cubicBezTo>
                  <a:pt x="3560" y="83"/>
                  <a:pt x="3560" y="204"/>
                  <a:pt x="3693" y="245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60362"/>
            <a:ext cx="8716962" cy="782638"/>
          </a:xfrm>
          <a:ln/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Freeing With a LIFO Policy (Case 2)</a:t>
            </a:r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88324" y="3657600"/>
            <a:ext cx="8307387" cy="784225"/>
          </a:xfrm>
          <a:ln/>
        </p:spPr>
        <p:txBody>
          <a:bodyPr/>
          <a:lstStyle/>
          <a:p>
            <a:pPr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Splice out predecessor block, coalesce both memory blocks, and insert the new block at the root of the list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0122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3170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46218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9266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58410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1458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27930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30978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34026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3707413" y="2282825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93013" y="1520825"/>
            <a:ext cx="1065213" cy="455612"/>
            <a:chOff x="1680" y="831"/>
            <a:chExt cx="671" cy="287"/>
          </a:xfrm>
        </p:grpSpPr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680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1872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2064" y="879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160" y="831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793013" y="2892425"/>
            <a:ext cx="1065213" cy="455612"/>
            <a:chOff x="1680" y="1695"/>
            <a:chExt cx="671" cy="287"/>
          </a:xfrm>
        </p:grpSpPr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1680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1872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2064" y="1743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Rectangle 36"/>
            <p:cNvSpPr>
              <a:spLocks noChangeArrowheads="1"/>
            </p:cNvSpPr>
            <p:nvPr/>
          </p:nvSpPr>
          <p:spPr bwMode="auto">
            <a:xfrm>
              <a:off x="2160" y="1695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2869213" y="23590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2945413" y="24352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9" name="Oval 39"/>
          <p:cNvSpPr>
            <a:spLocks noChangeArrowheads="1"/>
          </p:cNvSpPr>
          <p:nvPr/>
        </p:nvSpPr>
        <p:spPr bwMode="auto">
          <a:xfrm>
            <a:off x="2869213" y="16732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2945413" y="17494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 flipV="1">
            <a:off x="3174013" y="304323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42"/>
          <p:cNvSpPr>
            <a:spLocks noChangeShapeType="1"/>
          </p:cNvSpPr>
          <p:nvPr/>
        </p:nvSpPr>
        <p:spPr bwMode="auto">
          <a:xfrm flipV="1">
            <a:off x="3250213" y="2584450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3" name="Oval 43"/>
          <p:cNvSpPr>
            <a:spLocks noChangeArrowheads="1"/>
          </p:cNvSpPr>
          <p:nvPr/>
        </p:nvSpPr>
        <p:spPr bwMode="auto">
          <a:xfrm flipV="1">
            <a:off x="3174013" y="235743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 flipV="1">
            <a:off x="3250213" y="1898650"/>
            <a:ext cx="1588" cy="536575"/>
          </a:xfrm>
          <a:prstGeom prst="line">
            <a:avLst/>
          </a:prstGeom>
          <a:noFill/>
          <a:ln w="5724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52314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5536213" y="2282825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1192813" y="2282825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7365013" y="2206625"/>
            <a:ext cx="1065213" cy="455612"/>
            <a:chOff x="4560" y="1263"/>
            <a:chExt cx="671" cy="287"/>
          </a:xfrm>
        </p:grpSpPr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4560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4752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51"/>
            <p:cNvSpPr>
              <a:spLocks noChangeArrowheads="1"/>
            </p:cNvSpPr>
            <p:nvPr/>
          </p:nvSpPr>
          <p:spPr bwMode="auto">
            <a:xfrm>
              <a:off x="4944" y="1311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5040" y="1263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93" name="Oval 53"/>
          <p:cNvSpPr>
            <a:spLocks noChangeArrowheads="1"/>
          </p:cNvSpPr>
          <p:nvPr/>
        </p:nvSpPr>
        <p:spPr bwMode="auto">
          <a:xfrm>
            <a:off x="7441213" y="23590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7517413" y="2435225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5" name="Oval 55"/>
          <p:cNvSpPr>
            <a:spLocks noChangeArrowheads="1"/>
          </p:cNvSpPr>
          <p:nvPr/>
        </p:nvSpPr>
        <p:spPr bwMode="auto">
          <a:xfrm>
            <a:off x="7746013" y="2359025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6" name="Text Box 56"/>
          <p:cNvSpPr txBox="1">
            <a:spLocks noChangeArrowheads="1"/>
          </p:cNvSpPr>
          <p:nvPr/>
        </p:nvSpPr>
        <p:spPr bwMode="auto">
          <a:xfrm>
            <a:off x="3640738" y="1368425"/>
            <a:ext cx="1382751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ourier New" pitchFamily="49" charset="0"/>
                <a:ea typeface="msgothic" charset="0"/>
                <a:cs typeface="msgothic" charset="0"/>
              </a:rPr>
              <a:t>free( )</a:t>
            </a:r>
          </a:p>
        </p:txBody>
      </p:sp>
      <p:sp>
        <p:nvSpPr>
          <p:cNvPr id="10297" name="Oval 57"/>
          <p:cNvSpPr>
            <a:spLocks noChangeArrowheads="1"/>
          </p:cNvSpPr>
          <p:nvPr/>
        </p:nvSpPr>
        <p:spPr bwMode="auto">
          <a:xfrm>
            <a:off x="4621813" y="1520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 flipH="1">
            <a:off x="4163026" y="1597025"/>
            <a:ext cx="536575" cy="685800"/>
          </a:xfrm>
          <a:prstGeom prst="line">
            <a:avLst/>
          </a:prstGeom>
          <a:noFill/>
          <a:ln w="57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9" name="Rectangle 59"/>
          <p:cNvSpPr>
            <a:spLocks noChangeArrowheads="1"/>
          </p:cNvSpPr>
          <p:nvPr/>
        </p:nvSpPr>
        <p:spPr bwMode="auto">
          <a:xfrm>
            <a:off x="40122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0" name="Rectangle 60"/>
          <p:cNvSpPr>
            <a:spLocks noChangeArrowheads="1"/>
          </p:cNvSpPr>
          <p:nvPr/>
        </p:nvSpPr>
        <p:spPr bwMode="auto">
          <a:xfrm>
            <a:off x="43170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1" name="Rectangle 61"/>
          <p:cNvSpPr>
            <a:spLocks noChangeArrowheads="1"/>
          </p:cNvSpPr>
          <p:nvPr/>
        </p:nvSpPr>
        <p:spPr bwMode="auto">
          <a:xfrm>
            <a:off x="46218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2" name="Rectangle 62"/>
          <p:cNvSpPr>
            <a:spLocks noChangeArrowheads="1"/>
          </p:cNvSpPr>
          <p:nvPr/>
        </p:nvSpPr>
        <p:spPr bwMode="auto">
          <a:xfrm>
            <a:off x="49266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3" name="Rectangle 63"/>
          <p:cNvSpPr>
            <a:spLocks noChangeArrowheads="1"/>
          </p:cNvSpPr>
          <p:nvPr/>
        </p:nvSpPr>
        <p:spPr bwMode="auto">
          <a:xfrm>
            <a:off x="58410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Rectangle 64"/>
          <p:cNvSpPr>
            <a:spLocks noChangeArrowheads="1"/>
          </p:cNvSpPr>
          <p:nvPr/>
        </p:nvSpPr>
        <p:spPr bwMode="auto">
          <a:xfrm>
            <a:off x="61458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Rectangle 65"/>
          <p:cNvSpPr>
            <a:spLocks noChangeArrowheads="1"/>
          </p:cNvSpPr>
          <p:nvPr/>
        </p:nvSpPr>
        <p:spPr bwMode="auto">
          <a:xfrm>
            <a:off x="27930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6" name="Rectangle 66"/>
          <p:cNvSpPr>
            <a:spLocks noChangeArrowheads="1"/>
          </p:cNvSpPr>
          <p:nvPr/>
        </p:nvSpPr>
        <p:spPr bwMode="auto">
          <a:xfrm>
            <a:off x="30978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7" name="Rectangle 67"/>
          <p:cNvSpPr>
            <a:spLocks noChangeArrowheads="1"/>
          </p:cNvSpPr>
          <p:nvPr/>
        </p:nvSpPr>
        <p:spPr bwMode="auto">
          <a:xfrm>
            <a:off x="34026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Rectangle 68"/>
          <p:cNvSpPr>
            <a:spLocks noChangeArrowheads="1"/>
          </p:cNvSpPr>
          <p:nvPr/>
        </p:nvSpPr>
        <p:spPr bwMode="auto">
          <a:xfrm>
            <a:off x="3707413" y="54879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Oval 69"/>
          <p:cNvSpPr>
            <a:spLocks noChangeArrowheads="1"/>
          </p:cNvSpPr>
          <p:nvPr/>
        </p:nvSpPr>
        <p:spPr bwMode="auto">
          <a:xfrm>
            <a:off x="2869213" y="55641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0" name="Oval 70"/>
          <p:cNvSpPr>
            <a:spLocks noChangeArrowheads="1"/>
          </p:cNvSpPr>
          <p:nvPr/>
        </p:nvSpPr>
        <p:spPr bwMode="auto">
          <a:xfrm>
            <a:off x="2869213" y="48783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1" name="Oval 71"/>
          <p:cNvSpPr>
            <a:spLocks noChangeArrowheads="1"/>
          </p:cNvSpPr>
          <p:nvPr/>
        </p:nvSpPr>
        <p:spPr bwMode="auto">
          <a:xfrm flipV="1">
            <a:off x="3174013" y="62484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2" name="Rectangle 72"/>
          <p:cNvSpPr>
            <a:spLocks noChangeArrowheads="1"/>
          </p:cNvSpPr>
          <p:nvPr/>
        </p:nvSpPr>
        <p:spPr bwMode="auto">
          <a:xfrm>
            <a:off x="55362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3" name="Rectangle 73"/>
          <p:cNvSpPr>
            <a:spLocks noChangeArrowheads="1"/>
          </p:cNvSpPr>
          <p:nvPr/>
        </p:nvSpPr>
        <p:spPr bwMode="auto">
          <a:xfrm>
            <a:off x="1192813" y="5487987"/>
            <a:ext cx="304800" cy="304800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7365013" y="5411787"/>
            <a:ext cx="1065213" cy="455613"/>
            <a:chOff x="4560" y="3282"/>
            <a:chExt cx="671" cy="287"/>
          </a:xfrm>
        </p:grpSpPr>
        <p:sp>
          <p:nvSpPr>
            <p:cNvPr id="10315" name="Rectangle 75"/>
            <p:cNvSpPr>
              <a:spLocks noChangeArrowheads="1"/>
            </p:cNvSpPr>
            <p:nvPr/>
          </p:nvSpPr>
          <p:spPr bwMode="auto">
            <a:xfrm>
              <a:off x="4560" y="33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6" name="Rectangle 76"/>
            <p:cNvSpPr>
              <a:spLocks noChangeArrowheads="1"/>
            </p:cNvSpPr>
            <p:nvPr/>
          </p:nvSpPr>
          <p:spPr bwMode="auto">
            <a:xfrm>
              <a:off x="4752" y="33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7" name="Rectangle 77"/>
            <p:cNvSpPr>
              <a:spLocks noChangeArrowheads="1"/>
            </p:cNvSpPr>
            <p:nvPr/>
          </p:nvSpPr>
          <p:spPr bwMode="auto">
            <a:xfrm>
              <a:off x="4944" y="3330"/>
              <a:ext cx="192" cy="192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8" name="Rectangle 78"/>
            <p:cNvSpPr>
              <a:spLocks noChangeArrowheads="1"/>
            </p:cNvSpPr>
            <p:nvPr/>
          </p:nvSpPr>
          <p:spPr bwMode="auto">
            <a:xfrm>
              <a:off x="5040" y="3282"/>
              <a:ext cx="192" cy="2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9" name="Oval 79"/>
          <p:cNvSpPr>
            <a:spLocks noChangeArrowheads="1"/>
          </p:cNvSpPr>
          <p:nvPr/>
        </p:nvSpPr>
        <p:spPr bwMode="auto">
          <a:xfrm>
            <a:off x="7441213" y="55641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0" name="Line 80"/>
          <p:cNvSpPr>
            <a:spLocks noChangeShapeType="1"/>
          </p:cNvSpPr>
          <p:nvPr/>
        </p:nvSpPr>
        <p:spPr bwMode="auto">
          <a:xfrm>
            <a:off x="7517413" y="5640387"/>
            <a:ext cx="1588" cy="533400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1" name="Oval 81"/>
          <p:cNvSpPr>
            <a:spLocks noChangeArrowheads="1"/>
          </p:cNvSpPr>
          <p:nvPr/>
        </p:nvSpPr>
        <p:spPr bwMode="auto">
          <a:xfrm>
            <a:off x="7746013" y="556418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2" name="Line 82"/>
          <p:cNvSpPr>
            <a:spLocks noChangeShapeType="1"/>
          </p:cNvSpPr>
          <p:nvPr/>
        </p:nvSpPr>
        <p:spPr bwMode="auto">
          <a:xfrm>
            <a:off x="1421413" y="5640387"/>
            <a:ext cx="1371600" cy="1588"/>
          </a:xfrm>
          <a:prstGeom prst="line">
            <a:avLst/>
          </a:prstGeom>
          <a:noFill/>
          <a:ln w="5724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3" name="Rectangle 83"/>
          <p:cNvSpPr>
            <a:spLocks noChangeArrowheads="1"/>
          </p:cNvSpPr>
          <p:nvPr/>
        </p:nvSpPr>
        <p:spPr bwMode="auto">
          <a:xfrm>
            <a:off x="5231413" y="54879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4" name="Oval 84"/>
          <p:cNvSpPr>
            <a:spLocks noChangeArrowheads="1"/>
          </p:cNvSpPr>
          <p:nvPr/>
        </p:nvSpPr>
        <p:spPr bwMode="auto">
          <a:xfrm>
            <a:off x="3174013" y="5564187"/>
            <a:ext cx="152400" cy="152400"/>
          </a:xfrm>
          <a:prstGeom prst="ellipse">
            <a:avLst/>
          </a:prstGeom>
          <a:noFill/>
          <a:ln w="2844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5" name="Freeform 85"/>
          <p:cNvSpPr>
            <a:spLocks/>
          </p:cNvSpPr>
          <p:nvPr/>
        </p:nvSpPr>
        <p:spPr bwMode="auto">
          <a:xfrm>
            <a:off x="2945413" y="5294312"/>
            <a:ext cx="4419600" cy="346075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472" y="31"/>
              </a:cxn>
              <a:cxn ang="0">
                <a:pos x="2109" y="31"/>
              </a:cxn>
              <a:cxn ang="0">
                <a:pos x="2784" y="218"/>
              </a:cxn>
            </a:cxnLst>
            <a:rect l="0" t="0" r="r" b="b"/>
            <a:pathLst>
              <a:path w="2784" h="218">
                <a:moveTo>
                  <a:pt x="0" y="218"/>
                </a:moveTo>
                <a:cubicBezTo>
                  <a:pt x="79" y="187"/>
                  <a:pt x="121" y="62"/>
                  <a:pt x="472" y="31"/>
                </a:cubicBezTo>
                <a:cubicBezTo>
                  <a:pt x="823" y="0"/>
                  <a:pt x="1724" y="0"/>
                  <a:pt x="2109" y="31"/>
                </a:cubicBezTo>
                <a:cubicBezTo>
                  <a:pt x="2494" y="62"/>
                  <a:pt x="2644" y="179"/>
                  <a:pt x="2784" y="218"/>
                </a:cubicBezTo>
              </a:path>
            </a:pathLst>
          </a:custGeom>
          <a:noFill/>
          <a:ln w="5724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6" name="Freeform 86"/>
          <p:cNvSpPr>
            <a:spLocks/>
          </p:cNvSpPr>
          <p:nvPr/>
        </p:nvSpPr>
        <p:spPr bwMode="auto">
          <a:xfrm>
            <a:off x="5091713" y="5640387"/>
            <a:ext cx="2730500" cy="395288"/>
          </a:xfrm>
          <a:custGeom>
            <a:avLst/>
            <a:gdLst/>
            <a:ahLst/>
            <a:cxnLst>
              <a:cxn ang="0">
                <a:pos x="1720" y="0"/>
              </a:cxn>
              <a:cxn ang="0">
                <a:pos x="1389" y="212"/>
              </a:cxn>
              <a:cxn ang="0">
                <a:pos x="262" y="222"/>
              </a:cxn>
              <a:cxn ang="0">
                <a:pos x="0" y="101"/>
              </a:cxn>
            </a:cxnLst>
            <a:rect l="0" t="0" r="r" b="b"/>
            <a:pathLst>
              <a:path w="1720" h="249">
                <a:moveTo>
                  <a:pt x="1720" y="0"/>
                </a:moveTo>
                <a:cubicBezTo>
                  <a:pt x="1665" y="35"/>
                  <a:pt x="1632" y="175"/>
                  <a:pt x="1389" y="212"/>
                </a:cubicBezTo>
                <a:cubicBezTo>
                  <a:pt x="1146" y="249"/>
                  <a:pt x="493" y="240"/>
                  <a:pt x="262" y="222"/>
                </a:cubicBezTo>
                <a:cubicBezTo>
                  <a:pt x="31" y="204"/>
                  <a:pt x="55" y="126"/>
                  <a:pt x="0" y="101"/>
                </a:cubicBezTo>
              </a:path>
            </a:pathLst>
          </a:custGeom>
          <a:noFill/>
          <a:ln w="5724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7" name="Oval 87"/>
          <p:cNvSpPr>
            <a:spLocks noChangeArrowheads="1"/>
          </p:cNvSpPr>
          <p:nvPr/>
        </p:nvSpPr>
        <p:spPr bwMode="auto">
          <a:xfrm>
            <a:off x="2869213" y="3044825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8" name="Oval 88"/>
          <p:cNvSpPr>
            <a:spLocks noChangeArrowheads="1"/>
          </p:cNvSpPr>
          <p:nvPr/>
        </p:nvSpPr>
        <p:spPr bwMode="auto">
          <a:xfrm>
            <a:off x="2869213" y="6249987"/>
            <a:ext cx="152400" cy="152400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9" name="Oval 89"/>
          <p:cNvSpPr>
            <a:spLocks noChangeArrowheads="1"/>
          </p:cNvSpPr>
          <p:nvPr/>
        </p:nvSpPr>
        <p:spPr bwMode="auto">
          <a:xfrm flipV="1">
            <a:off x="3174013" y="4876800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0" name="Oval 90"/>
          <p:cNvSpPr>
            <a:spLocks noChangeArrowheads="1"/>
          </p:cNvSpPr>
          <p:nvPr/>
        </p:nvSpPr>
        <p:spPr bwMode="auto">
          <a:xfrm flipV="1">
            <a:off x="3174013" y="1671637"/>
            <a:ext cx="152400" cy="1524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414938" y="223043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2" name="Text Box 92"/>
          <p:cNvSpPr txBox="1">
            <a:spLocks noChangeArrowheads="1"/>
          </p:cNvSpPr>
          <p:nvPr/>
        </p:nvSpPr>
        <p:spPr bwMode="auto">
          <a:xfrm>
            <a:off x="430813" y="5437187"/>
            <a:ext cx="697692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Root</a:t>
            </a: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430813" y="1298699"/>
            <a:ext cx="937949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Before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334" name="Text Box 94"/>
          <p:cNvSpPr txBox="1">
            <a:spLocks noChangeArrowheads="1"/>
          </p:cNvSpPr>
          <p:nvPr/>
        </p:nvSpPr>
        <p:spPr bwMode="auto">
          <a:xfrm>
            <a:off x="435576" y="4499099"/>
            <a:ext cx="744178" cy="426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9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After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676350" y="949410"/>
            <a:ext cx="198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conceptual graphic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6" grpId="0" animBg="1"/>
      <p:bldP spid="10247" grpId="0" animBg="1"/>
      <p:bldP spid="10253" grpId="0" animBg="1"/>
      <p:bldP spid="10299" grpId="0" animBg="1"/>
      <p:bldP spid="10300" grpId="0" animBg="1"/>
      <p:bldP spid="10301" grpId="0" animBg="1"/>
      <p:bldP spid="10302" grpId="0" animBg="1"/>
      <p:bldP spid="10303" grpId="0" animBg="1"/>
      <p:bldP spid="10304" grpId="0" animBg="1"/>
      <p:bldP spid="10305" grpId="0" animBg="1"/>
      <p:bldP spid="10306" grpId="0" animBg="1"/>
      <p:bldP spid="10307" grpId="0" animBg="1"/>
      <p:bldP spid="10308" grpId="0" animBg="1"/>
      <p:bldP spid="10309" grpId="0" animBg="1"/>
      <p:bldP spid="10310" grpId="0" animBg="1"/>
      <p:bldP spid="10311" grpId="0" animBg="1"/>
      <p:bldP spid="10312" grpId="0" animBg="1"/>
      <p:bldP spid="10313" grpId="0" animBg="1"/>
      <p:bldP spid="10319" grpId="0" animBg="1"/>
      <p:bldP spid="10320" grpId="0" animBg="1"/>
      <p:bldP spid="10321" grpId="0" animBg="1"/>
      <p:bldP spid="10322" grpId="0" animBg="1"/>
      <p:bldP spid="10323" grpId="0" animBg="1"/>
      <p:bldP spid="10324" grpId="0" animBg="1"/>
      <p:bldP spid="10325" grpId="0" animBg="1"/>
      <p:bldP spid="10326" grpId="0" animBg="1"/>
      <p:bldP spid="10328" grpId="0" animBg="1"/>
      <p:bldP spid="10329" grpId="0" animBg="1"/>
      <p:bldP spid="10332" grpId="0"/>
      <p:bldP spid="103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12527</TotalTime>
  <Words>3289</Words>
  <Application>Microsoft Macintosh PowerPoint</Application>
  <PresentationFormat>On-screen Show (4:3)</PresentationFormat>
  <Paragraphs>545</Paragraphs>
  <Slides>45</Slides>
  <Notes>45</Notes>
  <HiddenSlides>0</HiddenSlides>
  <MMClips>0</MMClips>
  <ScaleCrop>false</ScaleCrop>
  <HeadingPairs>
    <vt:vector size="4" baseType="variant">
      <vt:variant>
        <vt:lpstr>Design Template</vt:lpstr>
      </vt:variant>
      <vt:variant>
        <vt:i4>4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template2007</vt:lpstr>
      <vt:lpstr>3_template2007</vt:lpstr>
      <vt:lpstr>1_template2007</vt:lpstr>
      <vt:lpstr>2_template2007</vt:lpstr>
      <vt:lpstr>Dynamic Memory Allocation:  Advanced Concepts  15-213: Introduction to Computer Systems  18th Lecture, Oct. 26, 2010</vt:lpstr>
      <vt:lpstr>Today</vt:lpstr>
      <vt:lpstr>Keeping Track of Free Blocks</vt:lpstr>
      <vt:lpstr>Explicit Free Lists</vt:lpstr>
      <vt:lpstr>Explicit Free Lists</vt:lpstr>
      <vt:lpstr>Allocating From Explicit Free Lists</vt:lpstr>
      <vt:lpstr>Freeing With Explicit Free Lists</vt:lpstr>
      <vt:lpstr>Freeing With a LIFO Policy (Case 1)</vt:lpstr>
      <vt:lpstr>Freeing With a LIFO Policy (Case 2)</vt:lpstr>
      <vt:lpstr>Freeing With a LIFO Policy (Case 3)</vt:lpstr>
      <vt:lpstr>Freeing With a LIFO Policy (Case 4)</vt:lpstr>
      <vt:lpstr>Explicit List Summary</vt:lpstr>
      <vt:lpstr>Keeping Track of Free Blocks</vt:lpstr>
      <vt:lpstr>Today</vt:lpstr>
      <vt:lpstr>Segregated List (Seglist) Allocators</vt:lpstr>
      <vt:lpstr>Seglist Allocator</vt:lpstr>
      <vt:lpstr>Seglist Allocator (cont.)</vt:lpstr>
      <vt:lpstr>More Info on Allocators</vt:lpstr>
      <vt:lpstr>Today</vt:lpstr>
      <vt:lpstr>Implicit Memory Management: Garbage Collection</vt:lpstr>
      <vt:lpstr>Garbage Collection</vt:lpstr>
      <vt:lpstr>Classical GC Algorithms</vt:lpstr>
      <vt:lpstr>Memory as a Graph</vt:lpstr>
      <vt:lpstr>Mark and Sweep Collecting</vt:lpstr>
      <vt:lpstr>Assumptions For a Simple Implementation</vt:lpstr>
      <vt:lpstr>Mark and Sweep (cont.)</vt:lpstr>
      <vt:lpstr>Conservative Mark &amp; Sweep in C</vt:lpstr>
      <vt:lpstr>Today</vt:lpstr>
      <vt:lpstr>Memory-Related Perils and Pitfalls</vt:lpstr>
      <vt:lpstr>C operators</vt:lpstr>
      <vt:lpstr>C Pointer Declarations: Test Yourself!</vt:lpstr>
      <vt:lpstr>Dereferencing Bad Pointers</vt:lpstr>
      <vt:lpstr>Reading Uninitialized Memory</vt:lpstr>
      <vt:lpstr>Overwriting Memory</vt:lpstr>
      <vt:lpstr>Overwriting Memory</vt:lpstr>
      <vt:lpstr>Overwriting Memory</vt:lpstr>
      <vt:lpstr>Overwriting Memory</vt:lpstr>
      <vt:lpstr>Overwriting Memory</vt:lpstr>
      <vt:lpstr>Referencing Nonexistent Variables</vt:lpstr>
      <vt:lpstr>Freeing Blocks Multiple Times</vt:lpstr>
      <vt:lpstr>Referencing Freed Blocks</vt:lpstr>
      <vt:lpstr>Failing to Free Blocks (Memory Leaks)</vt:lpstr>
      <vt:lpstr>Failing to Free Blocks (Memory Leaks)</vt:lpstr>
      <vt:lpstr>Dealing With Memory Bugs</vt:lpstr>
      <vt:lpstr>Dealing With Memory Bugs (cont.)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O'Hallaron</cp:lastModifiedBy>
  <cp:revision>646</cp:revision>
  <cp:lastPrinted>1999-09-20T15:19:18Z</cp:lastPrinted>
  <dcterms:created xsi:type="dcterms:W3CDTF">2011-01-05T23:27:22Z</dcterms:created>
  <dcterms:modified xsi:type="dcterms:W3CDTF">2011-01-05T23:29:47Z</dcterms:modified>
</cp:coreProperties>
</file>