
<file path=[Content_Types].xml><?xml version="1.0" encoding="utf-8"?>
<Types xmlns="http://schemas.openxmlformats.org/package/2006/content-types">
  <Default Extension="gif" ContentType="image/gif"/>
  <Override PartName="/ppt/notesSlides/notesSlide24.xml" ContentType="application/vnd.openxmlformats-officedocument.presentationml.notesSlide+xml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42" r:id="rId2"/>
    <p:sldId id="1529" r:id="rId3"/>
    <p:sldId id="1530" r:id="rId4"/>
    <p:sldId id="1531" r:id="rId5"/>
    <p:sldId id="1532" r:id="rId6"/>
    <p:sldId id="1533" r:id="rId7"/>
    <p:sldId id="1534" r:id="rId8"/>
    <p:sldId id="1535" r:id="rId9"/>
    <p:sldId id="1536" r:id="rId10"/>
    <p:sldId id="1537" r:id="rId11"/>
    <p:sldId id="1538" r:id="rId12"/>
    <p:sldId id="1539" r:id="rId13"/>
    <p:sldId id="1540" r:id="rId14"/>
    <p:sldId id="1541" r:id="rId15"/>
    <p:sldId id="1542" r:id="rId16"/>
    <p:sldId id="1543" r:id="rId17"/>
    <p:sldId id="1544" r:id="rId18"/>
    <p:sldId id="1545" r:id="rId19"/>
    <p:sldId id="1546" r:id="rId20"/>
    <p:sldId id="1547" r:id="rId21"/>
    <p:sldId id="1548" r:id="rId22"/>
    <p:sldId id="1549" r:id="rId23"/>
    <p:sldId id="1550" r:id="rId24"/>
    <p:sldId id="1551" r:id="rId25"/>
    <p:sldId id="1552" r:id="rId26"/>
    <p:sldId id="1553" r:id="rId27"/>
    <p:sldId id="1571" r:id="rId28"/>
    <p:sldId id="1555" r:id="rId29"/>
    <p:sldId id="1556" r:id="rId30"/>
    <p:sldId id="1557" r:id="rId31"/>
    <p:sldId id="1558" r:id="rId32"/>
    <p:sldId id="1559" r:id="rId33"/>
    <p:sldId id="1572" r:id="rId34"/>
    <p:sldId id="1560" r:id="rId35"/>
    <p:sldId id="1573" r:id="rId36"/>
    <p:sldId id="1561" r:id="rId37"/>
    <p:sldId id="1562" r:id="rId38"/>
    <p:sldId id="1563" r:id="rId39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3B3B3"/>
    <a:srgbClr val="D5F1CF"/>
    <a:srgbClr val="F1C7C7"/>
    <a:srgbClr val="E6E6E6"/>
    <a:srgbClr val="D09E00"/>
    <a:srgbClr val="F6F5BD"/>
    <a:srgbClr val="990000"/>
    <a:srgbClr val="EBAFAF"/>
    <a:srgbClr val="ACE3A1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03" autoAdjust="0"/>
    <p:restoredTop sz="94643" autoAdjust="0"/>
  </p:normalViewPr>
  <p:slideViewPr>
    <p:cSldViewPr snapToObjects="1">
      <p:cViewPr varScale="1">
        <p:scale>
          <a:sx n="99" d="100"/>
          <a:sy n="99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Internetworking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19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28,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 Dave O’Hallaron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</a:t>
            </a:r>
            <a:endParaRPr lang="en-US" dirty="0" smtClean="0"/>
          </a:p>
          <a:p>
            <a:pPr lvl="1"/>
            <a:r>
              <a:rPr lang="en-US" dirty="0" smtClean="0"/>
              <a:t>protocol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err="1" smtClean="0"/>
              <a:t>smooths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an internet protocol (i.e., set of </a:t>
            </a:r>
            <a:r>
              <a:rPr lang="en-US" dirty="0" smtClean="0"/>
              <a:t>rules)</a:t>
            </a:r>
          </a:p>
          <a:p>
            <a:pPr lvl="1"/>
            <a:r>
              <a:rPr lang="en-US" dirty="0" smtClean="0"/>
              <a:t>governs </a:t>
            </a:r>
            <a:r>
              <a:rPr lang="en-US" dirty="0"/>
              <a:t>how hosts and routers should cooperate when they transfer data from network to </a:t>
            </a:r>
            <a:r>
              <a:rPr lang="en-US" dirty="0" smtClean="0"/>
              <a:t>network</a:t>
            </a:r>
            <a:endParaRPr lang="en-US" dirty="0"/>
          </a:p>
          <a:p>
            <a:pPr lvl="1"/>
            <a:r>
              <a:rPr lang="en-US" dirty="0"/>
              <a:t>TCP/IP is the protocol for the global IP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</a:rPr>
              <a:t>addresses</a:t>
            </a:r>
            <a:endParaRPr lang="en-US" b="1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</a:t>
            </a:r>
            <a:r>
              <a:rPr lang="en-US" dirty="0" smtClean="0"/>
              <a:t>addresses</a:t>
            </a:r>
            <a:endParaRPr lang="en-US" dirty="0"/>
          </a:p>
          <a:p>
            <a:pPr lvl="2"/>
            <a:r>
              <a:rPr lang="en-US" dirty="0"/>
              <a:t>Payload: contains data bits sent from source </a:t>
            </a:r>
            <a:r>
              <a:rPr lang="en-US" dirty="0" smtClean="0"/>
              <a:t>host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15314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65886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15314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38600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932738" cy="573087"/>
          </a:xfrm>
        </p:spPr>
        <p:txBody>
          <a:bodyPr/>
          <a:lstStyle/>
          <a:p>
            <a:r>
              <a:rPr lang="en-US"/>
              <a:t>Transferring Data Over an internet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27300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71600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449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545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53754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006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65886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006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545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24400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24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70100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10200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43400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090352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4992472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43600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4958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4958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22124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43400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36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19939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794000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00400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27300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71600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44900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53754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36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19939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73225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/>
              <a:t>Global IP Internet</a:t>
            </a:r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protocol)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C0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C00000"/>
                </a:solidFill>
              </a:rPr>
              <a:t>delivery capability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dirty="0" smtClean="0"/>
              <a:t>host-to-host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unreliable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C00000"/>
                </a:solidFill>
              </a:rPr>
              <a:t>process-to-process</a:t>
            </a:r>
            <a:endParaRPr lang="en-US" i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C00000"/>
                </a:solidFill>
              </a:rPr>
              <a:t>reliable</a:t>
            </a:r>
            <a:r>
              <a:rPr lang="en-US" dirty="0"/>
              <a:t> byte streams from process-to-process over </a:t>
            </a:r>
            <a:r>
              <a:rPr lang="en-US" dirty="0" smtClean="0"/>
              <a:t>connections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C00000"/>
                </a:solidFill>
              </a:rPr>
              <a:t>sockets </a:t>
            </a:r>
            <a:r>
              <a:rPr lang="en-US" i="1" dirty="0" smtClean="0">
                <a:solidFill>
                  <a:srgbClr val="C00000"/>
                </a:solidFill>
              </a:rPr>
              <a:t>interface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  <a:endParaRPr lang="en-US" dirty="0"/>
          </a:p>
          <a:p>
            <a:r>
              <a:rPr lang="en-US" dirty="0" smtClean="0"/>
              <a:t>Network Access Point (NAP):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458200" cy="1030287"/>
          </a:xfrm>
        </p:spPr>
        <p:txBody>
          <a:bodyPr lIns="91294" tIns="45647" rIns="91294" bIns="45647" anchor="t"/>
          <a:lstStyle/>
          <a:p>
            <a:r>
              <a:rPr lang="en-US"/>
              <a:t>NAP-Based Internet Architecture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238" y="1371600"/>
            <a:ext cx="8216900" cy="4491038"/>
          </a:xfrm>
        </p:spPr>
        <p:txBody>
          <a:bodyPr lIns="91294" tIns="45647" rIns="91294" bIns="45647"/>
          <a:lstStyle/>
          <a:p>
            <a:r>
              <a:rPr lang="en-US" dirty="0"/>
              <a:t>NAPs link together commercial backbones provided by companies such as AT&amp;T and </a:t>
            </a:r>
            <a:r>
              <a:rPr lang="en-US" dirty="0" err="1"/>
              <a:t>Worldcom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/>
              <a:t>in the US there are about 50 commercial backbones connected by ~12 NAPs (peering points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architecture worldwide connects national networks to the </a:t>
            </a:r>
            <a:r>
              <a:rPr lang="en-US" dirty="0" smtClean="0"/>
              <a:t>Internet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660650" y="1292225"/>
            <a:ext cx="59982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NAP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46525" y="1292225"/>
            <a:ext cx="59982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NAP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1132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973763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56247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1369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230813" y="1292225"/>
            <a:ext cx="59982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NAP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804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15204" y="1066800"/>
            <a:ext cx="1539204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NAP</a:t>
            </a: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924800" cy="573087"/>
          </a:xfrm>
        </p:spPr>
        <p:txBody>
          <a:bodyPr lIns="91294" tIns="45647" rIns="91294" bIns="45647" anchor="t"/>
          <a:lstStyle/>
          <a:p>
            <a:r>
              <a:rPr lang="en-US"/>
              <a:t>Network Access Points (NAPs)</a:t>
            </a:r>
          </a:p>
        </p:txBody>
      </p:sp>
      <p:pic>
        <p:nvPicPr>
          <p:cNvPr id="694275" name="Picture 3" descr="na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5400"/>
            <a:ext cx="7124700" cy="4878388"/>
          </a:xfrm>
          <a:prstGeom prst="rect">
            <a:avLst/>
          </a:prstGeom>
          <a:noFill/>
        </p:spPr>
      </p:pic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6060990" y="6172200"/>
            <a:ext cx="1998091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b="0" dirty="0">
                <a:latin typeface="Calibri" pitchFamily="34" charset="0"/>
              </a:rPr>
              <a:t>Source: Boardwatch.com</a:t>
            </a:r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5516146" y="5640750"/>
            <a:ext cx="2460140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r" defTabSz="912813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Note: Peers in this context are </a:t>
            </a:r>
            <a:endParaRPr lang="en-US" sz="1400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r" defTabSz="912813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commercial backbones (</a:t>
            </a:r>
            <a:r>
              <a:rPr lang="en-US" sz="1400" i="1" dirty="0" err="1" smtClean="0">
                <a:solidFill>
                  <a:schemeClr val="bg1"/>
                </a:solidFill>
                <a:latin typeface="Calibri" pitchFamily="34" charset="0"/>
              </a:rPr>
              <a:t>droh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15720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6" name="Line 4"/>
          <p:cNvSpPr>
            <a:spLocks noChangeShapeType="1"/>
          </p:cNvSpPr>
          <p:nvPr/>
        </p:nvSpPr>
        <p:spPr bwMode="auto">
          <a:xfrm flipH="1">
            <a:off x="2689225" y="1757739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15720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2811645" y="1403727"/>
            <a:ext cx="23294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1. Client sends request</a:t>
            </a:r>
          </a:p>
        </p:txBody>
      </p:sp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6219825" y="2164139"/>
            <a:ext cx="107798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2. Server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request</a:t>
            </a:r>
          </a:p>
        </p:txBody>
      </p:sp>
      <p:sp>
        <p:nvSpPr>
          <p:cNvPr id="678920" name="Line 8"/>
          <p:cNvSpPr>
            <a:spLocks noChangeShapeType="1"/>
          </p:cNvSpPr>
          <p:nvPr/>
        </p:nvSpPr>
        <p:spPr bwMode="auto">
          <a:xfrm flipH="1">
            <a:off x="2701925" y="2202239"/>
            <a:ext cx="256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1" name="Text Box 9"/>
          <p:cNvSpPr txBox="1">
            <a:spLocks noChangeArrowheads="1"/>
          </p:cNvSpPr>
          <p:nvPr/>
        </p:nvSpPr>
        <p:spPr bwMode="auto">
          <a:xfrm>
            <a:off x="2805295" y="2214939"/>
            <a:ext cx="25287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3. Server sends response</a:t>
            </a:r>
          </a:p>
        </p:txBody>
      </p: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21546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sp>
        <p:nvSpPr>
          <p:cNvPr id="678923" name="Line 11"/>
          <p:cNvSpPr>
            <a:spLocks noChangeShapeType="1"/>
          </p:cNvSpPr>
          <p:nvPr/>
        </p:nvSpPr>
        <p:spPr bwMode="auto">
          <a:xfrm>
            <a:off x="6380162" y="1976814"/>
            <a:ext cx="836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16736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4267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33160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1846302" y="6245432"/>
            <a:ext cx="6447386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b="0" dirty="0">
                <a:latin typeface="Calibri" pitchFamily="34" charset="0"/>
              </a:rPr>
              <a:t>Source: </a:t>
            </a:r>
            <a:r>
              <a:rPr lang="en-US" sz="1400" b="0" dirty="0" smtClean="0">
                <a:latin typeface="Calibri" pitchFamily="34" charset="0"/>
              </a:rPr>
              <a:t>http://personalpages.manchester.ac.uk/staff/m.dodge/cybergeography/atlas/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364524" y="-74613"/>
            <a:ext cx="8686800" cy="1141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343" tIns="44379" rIns="90343" bIns="44379" anchor="b"/>
          <a:lstStyle/>
          <a:p>
            <a:pPr defTabSz="912813" eaLnBrk="1" hangingPunct="1">
              <a:lnSpc>
                <a:spcPct val="87000"/>
              </a:lnSpc>
            </a:pPr>
            <a:r>
              <a:rPr lang="en-US" sz="3800" dirty="0">
                <a:latin typeface="Calibri" pitchFamily="34" charset="0"/>
              </a:rPr>
              <a:t>MCI/WorldCom/UUNET Global Backbone</a:t>
            </a:r>
          </a:p>
        </p:txBody>
      </p:sp>
      <p:pic>
        <p:nvPicPr>
          <p:cNvPr id="1026" name="Picture 2" descr="C:\Documents and Settings\Markus Pueschel\Desktop\uunet_global_99_larg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048" y="1124792"/>
            <a:ext cx="7246352" cy="5120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/>
              <a:t>Naming and Communicating on the Internet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 smtClean="0"/>
          </a:p>
          <a:p>
            <a:r>
              <a:rPr lang="en-US" dirty="0" smtClean="0"/>
              <a:t>Shortcomings</a:t>
            </a:r>
            <a:endParaRPr lang="en-US" dirty="0"/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address </a:t>
            </a:r>
            <a:r>
              <a:rPr lang="en-US" dirty="0"/>
              <a:t>a</a:t>
            </a:r>
            <a:r>
              <a:rPr lang="en-US" dirty="0" smtClean="0"/>
              <a:t>ssignment</a:t>
            </a:r>
            <a:endParaRPr lang="en-US" dirty="0"/>
          </a:p>
          <a:p>
            <a:pPr lvl="1"/>
            <a:r>
              <a:rPr lang="en-US" dirty="0"/>
              <a:t>Most hosts don't need to have known address</a:t>
            </a:r>
          </a:p>
          <a:p>
            <a:pPr lvl="2"/>
            <a:r>
              <a:rPr lang="en-US" dirty="0"/>
              <a:t>Only those functioning as servers</a:t>
            </a:r>
          </a:p>
          <a:p>
            <a:pPr lvl="1"/>
            <a:r>
              <a:rPr lang="en-US" dirty="0"/>
              <a:t>DHCP </a:t>
            </a:r>
            <a:r>
              <a:rPr lang="en-US" dirty="0" smtClean="0"/>
              <a:t>(Dynamic Host Configuration Protocol)</a:t>
            </a:r>
            <a:endParaRPr lang="en-US" dirty="0"/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 laptop at </a:t>
            </a:r>
            <a:r>
              <a:rPr lang="en-US" dirty="0" smtClean="0"/>
              <a:t>CMU (wired connection)</a:t>
            </a:r>
            <a:endParaRPr lang="en-US" dirty="0"/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128.2.213.29 </a:t>
            </a:r>
            <a:r>
              <a:rPr lang="en-US" dirty="0"/>
              <a:t>(</a:t>
            </a:r>
            <a:r>
              <a:rPr lang="en-US" b="1" dirty="0" smtClean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</a:p>
          <a:p>
            <a:pPr lvl="1"/>
            <a:r>
              <a:rPr lang="en-US" dirty="0"/>
              <a:t>My laptop at home</a:t>
            </a:r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192.168.1.5</a:t>
            </a:r>
            <a:endParaRPr lang="en-US" dirty="0"/>
          </a:p>
          <a:p>
            <a:pPr lvl="2"/>
            <a:r>
              <a:rPr lang="en-US" dirty="0" smtClean="0"/>
              <a:t>Only valid within home network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216.99.99.99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Private Networks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3886200"/>
            <a:ext cx="8686800" cy="2514600"/>
          </a:xfrm>
        </p:spPr>
        <p:txBody>
          <a:bodyPr/>
          <a:lstStyle/>
          <a:p>
            <a:r>
              <a:rPr lang="en-US" dirty="0"/>
              <a:t>Supporting </a:t>
            </a:r>
            <a:r>
              <a:rPr lang="en-US" dirty="0" smtClean="0"/>
              <a:t>road </a:t>
            </a:r>
            <a:r>
              <a:rPr lang="en-US" dirty="0"/>
              <a:t>w</a:t>
            </a:r>
            <a:r>
              <a:rPr lang="en-US" dirty="0" smtClean="0"/>
              <a:t>arrior</a:t>
            </a:r>
            <a:endParaRPr lang="en-US" dirty="0"/>
          </a:p>
          <a:p>
            <a:pPr lvl="1"/>
            <a:r>
              <a:rPr lang="en-US" dirty="0"/>
              <a:t>Employee working remotely with assigned IP address 198.3.3.3</a:t>
            </a:r>
          </a:p>
          <a:p>
            <a:pPr lvl="1"/>
            <a:r>
              <a:rPr lang="en-US" dirty="0"/>
              <a:t>Wants to appear to rest of corporation as if working internally</a:t>
            </a:r>
          </a:p>
          <a:p>
            <a:pPr lvl="2"/>
            <a:r>
              <a:rPr lang="en-US" dirty="0"/>
              <a:t>From address 10.6.6.6</a:t>
            </a:r>
          </a:p>
          <a:p>
            <a:pPr lvl="2"/>
            <a:r>
              <a:rPr lang="en-US" dirty="0"/>
              <a:t>Gives access to internal services (e.g., ability to send mail)</a:t>
            </a:r>
          </a:p>
          <a:p>
            <a:r>
              <a:rPr lang="en-US" dirty="0"/>
              <a:t>Virtual Private Network (VPN)</a:t>
            </a:r>
          </a:p>
          <a:p>
            <a:pPr lvl="1"/>
            <a:r>
              <a:rPr lang="en-US" dirty="0"/>
              <a:t>Overlays private network on top of regular Internet</a:t>
            </a:r>
          </a:p>
        </p:txBody>
      </p:sp>
      <p:sp>
        <p:nvSpPr>
          <p:cNvPr id="21" name="Freeform 20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Corporation X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362200" y="19431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Internet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40986" y="215176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10.x.x.x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68640" y="206246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198.3.3.3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005822" y="1996840"/>
            <a:ext cx="2023378" cy="43903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3048000" y="2063956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754680" y="2102056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24425" y="2062468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10.6.6.6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 smtClean="0"/>
              <a:t>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C00000"/>
                </a:solidFill>
              </a:rPr>
              <a:t>IP address </a:t>
            </a:r>
            <a:r>
              <a:rPr lang="en-US" i="1" dirty="0" err="1">
                <a:solidFill>
                  <a:srgbClr val="C00000"/>
                </a:solidFill>
              </a:rPr>
              <a:t>struct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IP addresses are always stored in memory in 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837402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unsigned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609600" y="4892695"/>
            <a:ext cx="815340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Useful network </a:t>
            </a:r>
            <a:r>
              <a:rPr lang="en-US" sz="2000" dirty="0">
                <a:latin typeface="Calibri" pitchFamily="34" charset="0"/>
              </a:rPr>
              <a:t>byte-order conversion </a:t>
            </a:r>
            <a:r>
              <a:rPr lang="en-US" sz="2000" dirty="0" smtClean="0">
                <a:latin typeface="Calibri" pitchFamily="34" charset="0"/>
              </a:rPr>
              <a:t>functions (“l” = 32 bits, “s” = 16 bits)</a:t>
            </a:r>
            <a:endParaRPr lang="en-US" sz="2000" dirty="0">
              <a:latin typeface="Calibri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host to network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uint32_t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ntohs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0" dirty="0">
                <a:latin typeface="Calibri" pitchFamily="34" charset="0"/>
              </a:rPr>
              <a:t> convert </a:t>
            </a:r>
            <a:r>
              <a:rPr lang="en-US" sz="1800" b="0" dirty="0" smtClean="0">
                <a:latin typeface="Calibri" pitchFamily="34" charset="0"/>
              </a:rPr>
              <a:t>uint16_t </a:t>
            </a:r>
            <a:r>
              <a:rPr lang="en-US" sz="1800" b="0" dirty="0">
                <a:latin typeface="Calibri" pitchFamily="34" charset="0"/>
              </a:rPr>
              <a:t>from network to host byte </a:t>
            </a:r>
            <a:r>
              <a:rPr lang="en-US" sz="1800" b="0" dirty="0" smtClean="0">
                <a:latin typeface="Calibri" pitchFamily="34" charset="0"/>
              </a:rPr>
              <a:t>order</a:t>
            </a:r>
            <a:endParaRPr lang="en-US" sz="18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0x8002C2F2 = 128.2.194.242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for converting between binary IP addresses and dotted decimal strings: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inet_aton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dirty="0" smtClean="0"/>
              <a:t>dotted </a:t>
            </a:r>
            <a:r>
              <a:rPr lang="en-US" dirty="0"/>
              <a:t>decimal string </a:t>
            </a:r>
            <a:r>
              <a:rPr lang="en-US" dirty="0" smtClean="0"/>
              <a:t>→ IP </a:t>
            </a:r>
            <a:r>
              <a:rPr lang="en-US" dirty="0"/>
              <a:t>address in network byte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inet_ntoa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dirty="0" smtClean="0"/>
              <a:t>IP </a:t>
            </a:r>
            <a:r>
              <a:rPr lang="en-US" dirty="0"/>
              <a:t>address in network </a:t>
            </a:r>
            <a:r>
              <a:rPr lang="en-US" dirty="0" smtClean="0"/>
              <a:t>byte </a:t>
            </a:r>
            <a:r>
              <a:rPr lang="en-US" dirty="0"/>
              <a:t>order </a:t>
            </a:r>
            <a:r>
              <a:rPr lang="en-US" dirty="0" smtClean="0"/>
              <a:t>→ dotted </a:t>
            </a:r>
            <a:r>
              <a:rPr lang="en-US" dirty="0"/>
              <a:t>decimal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n” denotes network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“a</a:t>
            </a:r>
            <a:r>
              <a:rPr lang="en-US" dirty="0"/>
              <a:t>” denotes application </a:t>
            </a:r>
            <a:r>
              <a:rPr lang="en-US" dirty="0" smtClean="0"/>
              <a:t>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8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16        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 24 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34975" y="5762625"/>
            <a:ext cx="1380486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greatwhite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128.2.220.10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55850" y="4841875"/>
            <a:ext cx="4250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sp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775" y="5775325"/>
            <a:ext cx="1276291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i386-f7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128.2.200.47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191000" y="3926576"/>
            <a:ext cx="1693072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2007.171.166.252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r>
              <a:rPr lang="en-US" dirty="0"/>
              <a:t>Conceptually, programmers can view the DNS database as a collection of millions of </a:t>
            </a:r>
            <a:r>
              <a:rPr lang="en-US" i="1" dirty="0"/>
              <a:t>host entry structures</a:t>
            </a:r>
            <a:r>
              <a:rPr lang="en-US" dirty="0"/>
              <a:t>:</a:t>
            </a:r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r>
              <a:rPr lang="en-US" dirty="0"/>
              <a:t>Functions for retrieving host entries from DNS: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gethostbyname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 DNS domain name.</a:t>
            </a:r>
          </a:p>
          <a:p>
            <a:pPr marL="560388" lvl="1" indent="-222250" defTabSz="895350"/>
            <a:r>
              <a:rPr lang="en-US" b="1" dirty="0" err="1">
                <a:latin typeface="Courier New" pitchFamily="49" charset="0"/>
              </a:rPr>
              <a:t>gethostbyaddr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query key is an IP address.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745524" y="3099486"/>
            <a:ext cx="7742238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DNS host entry structure */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official domain name of host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**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null-terminated array of domain names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host address type (AF_INET)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length of an address, in bytes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char   **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null-terminated array of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/>
              <a:t>Properties of DNS Host Entries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/>
              <a:t>Each host entry is an equivalence class of domain names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IP addresses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Each 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127.0.0.1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Different kinds of mappings are possible:</a:t>
            </a:r>
          </a:p>
          <a:p>
            <a:pPr lvl="1"/>
            <a:r>
              <a:rPr lang="en-US" dirty="0"/>
              <a:t>Simple 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 lvl="2"/>
            <a:r>
              <a:rPr lang="en-US" sz="1600" b="1" dirty="0" smtClean="0">
                <a:latin typeface="Courier New" pitchFamily="49" charset="0"/>
              </a:rPr>
              <a:t>greatwhile.ics.cs.cmu.edu</a:t>
            </a:r>
            <a:r>
              <a:rPr lang="en-US" sz="1600" dirty="0" smtClean="0"/>
              <a:t>   </a:t>
            </a:r>
            <a:r>
              <a:rPr lang="en-US" sz="1600" dirty="0"/>
              <a:t>maps to </a:t>
            </a:r>
            <a:r>
              <a:rPr lang="en-US" sz="1600" b="1" dirty="0" smtClean="0">
                <a:latin typeface="Courier New" pitchFamily="49" charset="0"/>
              </a:rPr>
              <a:t>128.2.220.10</a:t>
            </a:r>
            <a:endParaRPr lang="en-US" sz="1600" b="1" dirty="0"/>
          </a:p>
          <a:p>
            <a:pPr lvl="1">
              <a:spcBef>
                <a:spcPts val="1200"/>
              </a:spcBef>
            </a:pPr>
            <a:r>
              <a:rPr lang="en-US" dirty="0"/>
              <a:t>Multiple domain names mapped to the same IP address:</a:t>
            </a:r>
          </a:p>
          <a:p>
            <a:pPr lvl="2"/>
            <a:r>
              <a:rPr lang="en-US" sz="1600" b="1" dirty="0">
                <a:latin typeface="Courier New" pitchFamily="49" charset="0"/>
              </a:rPr>
              <a:t>eecs.mit.edu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/>
              <a:t>and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cs.mit.edu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latin typeface="Arial" charset="0"/>
              </a:rPr>
              <a:t>both map to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18.62.1.6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 lvl="2"/>
            <a:r>
              <a:rPr lang="en-US" sz="1600" b="1" dirty="0" smtClean="0">
                <a:latin typeface="Courier New" pitchFamily="49" charset="0"/>
              </a:rPr>
              <a:t>google.com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/>
              <a:t>maps </a:t>
            </a:r>
            <a:r>
              <a:rPr lang="en-US" sz="1600" dirty="0"/>
              <a:t>to multiple IP </a:t>
            </a:r>
            <a:r>
              <a:rPr lang="en-US" sz="1600" dirty="0" smtClean="0"/>
              <a:t>addresses</a:t>
            </a:r>
            <a:endParaRPr lang="en-US" sz="1600" dirty="0"/>
          </a:p>
          <a:p>
            <a:pPr lvl="1">
              <a:spcBef>
                <a:spcPts val="1200"/>
              </a:spcBef>
            </a:pPr>
            <a:r>
              <a:rPr lang="en-US" dirty="0"/>
              <a:t>Some valid domain names don’t map to any IP address:</a:t>
            </a:r>
          </a:p>
          <a:p>
            <a:pPr lvl="2"/>
            <a:r>
              <a:rPr lang="en-US" sz="1600" dirty="0"/>
              <a:t>for example: </a:t>
            </a:r>
            <a:r>
              <a:rPr lang="en-US" sz="1600" b="1" dirty="0" smtClean="0">
                <a:latin typeface="Courier New" pitchFamily="49" charset="0"/>
              </a:rPr>
              <a:t>ics.cs.cmu.edu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04" y="409275"/>
            <a:ext cx="8610600" cy="573087"/>
          </a:xfrm>
        </p:spPr>
        <p:txBody>
          <a:bodyPr/>
          <a:lstStyle/>
          <a:p>
            <a:r>
              <a:rPr lang="en-US"/>
              <a:t>A Program That Queries DNS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424248" y="1241425"/>
            <a:ext cx="8207696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[1] is a domain name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char **pp;    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or dotted decimal IP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inet_aton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[1],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!= 0)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((const char *)&amp;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AF_INET);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Gethostbyname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("official hostname: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h_aliases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("alias: %s\n", *pp);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(pp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hostp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h_addr_list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*pp != NULL; pp++)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addr.s_addr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*)*pp)-&gt;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("address: %s\n",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inet_ntoa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4975"/>
            <a:ext cx="7591425" cy="762000"/>
          </a:xfrm>
        </p:spPr>
        <p:txBody>
          <a:bodyPr/>
          <a:lstStyle/>
          <a:p>
            <a:r>
              <a:rPr lang="en-US" dirty="0" smtClean="0"/>
              <a:t>Using DNS Program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1143000" y="1197678"/>
            <a:ext cx="6250429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greatwhite.ics.cs.cmu.edu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greatwhite.ics.cs.cmu.edu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 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128.2.220.11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ANGELSHARK.ICS.CS.CMU.EDU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128.2.220.11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www.google.com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official hostname: www.l.google.com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alias: www.google.com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72.14.204.99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72.14.204.104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72.14.204.147 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dig +short -x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72.14.204.103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iad04s01-in-f103.1e100.net.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DIG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6417" y="1373188"/>
            <a:ext cx="8307387" cy="1065212"/>
          </a:xfrm>
        </p:spPr>
        <p:txBody>
          <a:bodyPr/>
          <a:lstStyle/>
          <a:p>
            <a:r>
              <a:rPr lang="en-US" dirty="0"/>
              <a:t>Domain Information Groper (</a:t>
            </a:r>
            <a:r>
              <a:rPr lang="en-US" dirty="0">
                <a:latin typeface="Courier New" pitchFamily="49" charset="0"/>
              </a:rPr>
              <a:t>dig</a:t>
            </a:r>
            <a:r>
              <a:rPr lang="en-US" dirty="0"/>
              <a:t>) provides a scriptable  command line interface to </a:t>
            </a:r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794952" y="2514600"/>
            <a:ext cx="6250429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greatwhite.ics.cs.cmu.edu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dig +short -x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128.2.220.11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ANGELSHARK.ICS.CS.CMU.EDU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dig +short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google.com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72.14.204.104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72.14.204.147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72.14.204.99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72.14.204.103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dig +short -x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72.14.204.103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iad04s01-in-f103.1e100.net.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Exotic Features of DIG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6417" y="1373188"/>
            <a:ext cx="8307387" cy="1065212"/>
          </a:xfrm>
        </p:spPr>
        <p:txBody>
          <a:bodyPr/>
          <a:lstStyle/>
          <a:p>
            <a:r>
              <a:rPr lang="en-US" dirty="0" smtClean="0"/>
              <a:t>Provides more information than you would ever want about DNS</a:t>
            </a:r>
            <a:endParaRPr lang="en-US" dirty="0"/>
          </a:p>
        </p:txBody>
      </p:sp>
      <p:sp>
        <p:nvSpPr>
          <p:cNvPr id="709636" name="Text Box 1028"/>
          <p:cNvSpPr txBox="1">
            <a:spLocks noChangeArrowheads="1"/>
          </p:cNvSpPr>
          <p:nvPr/>
        </p:nvSpPr>
        <p:spPr bwMode="auto">
          <a:xfrm>
            <a:off x="794952" y="2514600"/>
            <a:ext cx="5009705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dig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www.phys.msu.ru a +trace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128.2.220.10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dig www.google.com a +trace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777038" cy="573087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>
                <a:solidFill>
                  <a:srgbClr val="C00000"/>
                </a:solidFill>
              </a:rPr>
              <a:t>connections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Point-to-point, full-duplex (2-way communication), and reliable.</a:t>
            </a:r>
          </a:p>
          <a:p>
            <a:pPr>
              <a:lnSpc>
                <a:spcPct val="85000"/>
              </a:lnSpc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Socket address 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on client when client makes a connection request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service provided by a server (e.g., port 80 is associated with Web servers)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dirty="0"/>
              <a:t>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67405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8" name="Rectangle 16"/>
          <p:cNvSpPr>
            <a:spLocks noChangeArrowheads="1"/>
          </p:cNvSpPr>
          <p:nvPr/>
        </p:nvSpPr>
        <p:spPr bwMode="auto">
          <a:xfrm>
            <a:off x="796925" y="3000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047038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</a:t>
            </a:r>
            <a:br>
              <a:rPr lang="en-US" dirty="0"/>
            </a:br>
            <a:r>
              <a:rPr lang="en-US" dirty="0"/>
              <a:t>Anatomy of an Internet Connection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2503488" y="3479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704516" name="Oval 4"/>
          <p:cNvSpPr>
            <a:spLocks noChangeArrowheads="1"/>
          </p:cNvSpPr>
          <p:nvPr/>
        </p:nvSpPr>
        <p:spPr bwMode="auto">
          <a:xfrm>
            <a:off x="67881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704517" name="Oval 5"/>
          <p:cNvSpPr>
            <a:spLocks noChangeArrowheads="1"/>
          </p:cNvSpPr>
          <p:nvPr/>
        </p:nvSpPr>
        <p:spPr bwMode="auto">
          <a:xfrm>
            <a:off x="933450" y="3119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704518" name="Line 6"/>
          <p:cNvSpPr>
            <a:spLocks noChangeShapeType="1"/>
          </p:cNvSpPr>
          <p:nvPr/>
        </p:nvSpPr>
        <p:spPr bwMode="auto">
          <a:xfrm>
            <a:off x="2278063" y="3517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19" name="Oval 7"/>
          <p:cNvSpPr>
            <a:spLocks noChangeAspect="1" noChangeArrowheads="1"/>
          </p:cNvSpPr>
          <p:nvPr/>
        </p:nvSpPr>
        <p:spPr bwMode="auto">
          <a:xfrm>
            <a:off x="2149475" y="3453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0" name="Oval 8"/>
          <p:cNvSpPr>
            <a:spLocks noChangeAspect="1" noChangeArrowheads="1"/>
          </p:cNvSpPr>
          <p:nvPr/>
        </p:nvSpPr>
        <p:spPr bwMode="auto">
          <a:xfrm>
            <a:off x="6729413" y="3453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1473200" y="2238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5157788" y="2238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 flipH="1">
            <a:off x="2278063" y="2819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6445250" y="2819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4525" name="Text Box 13"/>
          <p:cNvSpPr txBox="1">
            <a:spLocks noChangeArrowheads="1"/>
          </p:cNvSpPr>
          <p:nvPr/>
        </p:nvSpPr>
        <p:spPr bwMode="auto">
          <a:xfrm>
            <a:off x="593725" y="4143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6453188" y="4143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303838" cy="573087"/>
          </a:xfrm>
        </p:spPr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37" y="1200150"/>
            <a:ext cx="7896225" cy="4972050"/>
          </a:xfrm>
        </p:spPr>
        <p:txBody>
          <a:bodyPr/>
          <a:lstStyle/>
          <a:p>
            <a:r>
              <a:rPr lang="en-US" dirty="0"/>
              <a:t>How to use  the sockets interface to establish Internet connections between clients and servers </a:t>
            </a:r>
          </a:p>
          <a:p>
            <a:r>
              <a:rPr lang="en-US" dirty="0"/>
              <a:t>How to use Unix I/O to copy data from one host to another over an Internet </a:t>
            </a:r>
            <a:r>
              <a:rPr lang="en-US" dirty="0" smtClean="0"/>
              <a:t>connection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(Local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(Wide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3048000"/>
            <a:ext cx="8307387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 smtClean="0">
                <a:solidFill>
                  <a:srgbClr val="C00000"/>
                </a:solidFill>
              </a:rPr>
              <a:t>hub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</a:t>
            </a:r>
            <a:r>
              <a:rPr lang="en-US" dirty="0" smtClean="0"/>
              <a:t>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 smtClean="0"/>
              <a:t>Operation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</a:t>
            </a:r>
            <a:r>
              <a:rPr lang="en-US" sz="1800" dirty="0" smtClean="0"/>
              <a:t>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E.g., 00:16:ea:e3:54:e6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 smtClean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</a:t>
            </a:r>
            <a:r>
              <a:rPr lang="en-US" sz="1800" dirty="0" smtClean="0"/>
              <a:t>port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Every </a:t>
            </a:r>
            <a:r>
              <a:rPr lang="en-US" sz="1600" dirty="0"/>
              <a:t>host sees every </a:t>
            </a:r>
            <a:r>
              <a:rPr lang="en-US" sz="1600" dirty="0" smtClean="0"/>
              <a:t>bit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Note: Hubs are on their way out. Bridges (switches, routers) became cheap enough to replace them (means no more broadcasting)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70450" y="1857375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590800" y="1857375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4927599" y="2734733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port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80" y="2122487"/>
            <a:ext cx="267985" cy="7477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416550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</a:t>
            </a: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Ethernet and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Wifi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926512" y="3727744"/>
            <a:ext cx="5741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dirty="0" smtClean="0">
                <a:latin typeface="Calibri" pitchFamily="34" charset="0"/>
              </a:rPr>
              <a:t>AN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813860" y="3733800"/>
            <a:ext cx="5741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dirty="0" smtClean="0">
                <a:latin typeface="Calibri" pitchFamily="34" charset="0"/>
              </a:rPr>
              <a:t>AN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16128</TotalTime>
  <Words>2918</Words>
  <Application>Microsoft Macintosh PowerPoint</Application>
  <PresentationFormat>On-screen Show (4:3)</PresentationFormat>
  <Paragraphs>608</Paragraphs>
  <Slides>38</Slides>
  <Notes>38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template2007</vt:lpstr>
      <vt:lpstr>Internetworking  15-213: Introduction to Computer Systems 19th Lecture, Oct. 28, 2010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The Notion of an internet Protocol</vt:lpstr>
      <vt:lpstr>What Does an internet Protocol Do?</vt:lpstr>
      <vt:lpstr>Transferring Data Over an internet</vt:lpstr>
      <vt:lpstr>Other Issues</vt:lpstr>
      <vt:lpstr>Global IP Internet</vt:lpstr>
      <vt:lpstr>Hardware and Software Organization  of an Internet Application</vt:lpstr>
      <vt:lpstr>Basic Internet Components</vt:lpstr>
      <vt:lpstr>NAP-Based Internet Architecture</vt:lpstr>
      <vt:lpstr>Internet Connection Hierarchy</vt:lpstr>
      <vt:lpstr>Network Access Points (NAPs)</vt:lpstr>
      <vt:lpstr>Slide 20</vt:lpstr>
      <vt:lpstr>Naming and Communicating on the Internet</vt:lpstr>
      <vt:lpstr>Evolution of Internet: Naming</vt:lpstr>
      <vt:lpstr>Evolution of Internet: Firewalls</vt:lpstr>
      <vt:lpstr>Virtual Private Networks</vt:lpstr>
      <vt:lpstr>A Programmer’s View of the Internet</vt:lpstr>
      <vt:lpstr>IP Addresses</vt:lpstr>
      <vt:lpstr>Dotted Decimal Notation</vt:lpstr>
      <vt:lpstr>IP Address Structure</vt:lpstr>
      <vt:lpstr>Internet Domain Names</vt:lpstr>
      <vt:lpstr>Domain Naming System (DNS)</vt:lpstr>
      <vt:lpstr>Properties of DNS Host Entries</vt:lpstr>
      <vt:lpstr>A Program That Queries DNS</vt:lpstr>
      <vt:lpstr>Using DNS Program</vt:lpstr>
      <vt:lpstr>Querying DIG</vt:lpstr>
      <vt:lpstr>More Exotic Features of DIG</vt:lpstr>
      <vt:lpstr>Internet Connections</vt:lpstr>
      <vt:lpstr>Putting it all Together:  Anatomy of an Internet Connection</vt:lpstr>
      <vt:lpstr>Next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731</cp:revision>
  <cp:lastPrinted>1999-09-20T15:19:18Z</cp:lastPrinted>
  <dcterms:created xsi:type="dcterms:W3CDTF">2011-01-05T23:30:34Z</dcterms:created>
  <dcterms:modified xsi:type="dcterms:W3CDTF">2011-01-05T23:35:19Z</dcterms:modified>
</cp:coreProperties>
</file>