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tags/tag1.xml" ContentType="application/vnd.openxmlformats-officedocument.presentationml.tags+xml"/>
  <Override PartName="/ppt/notesSlides/notesSlide30.xml" ContentType="application/vnd.openxmlformats-officedocument.presentationml.notesSlide+xml"/>
  <Default Extension="bin" ContentType="application/vnd.openxmlformats-officedocument.presentationml.printerSettings"/>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3.xml" ContentType="application/vnd.openxmlformats-officedocument.presentationml.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notesSlides/notesSlide41.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slides/slide20.xml" ContentType="application/vnd.openxmlformats-officedocument.presentationml.slide+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notesSlides/notesSlide35.xml" ContentType="application/vnd.openxmlformats-officedocument.presentationml.notesSlide+xml"/>
  <Override PartName="/ppt/slideLayouts/slideLayout2.xml" ContentType="application/vnd.openxmlformats-officedocument.presentationml.slideLayout+xml"/>
  <Override PartName="/ppt/slides/slide24.xml" ContentType="application/vnd.openxmlformats-officedocument.presentationml.slide+xml"/>
  <Override PartName="/ppt/slides/slide43.xml" ContentType="application/vnd.openxmlformats-officedocument.presentationml.slide+xml"/>
  <Override PartName="/ppt/theme/theme2.xml" ContentType="application/vnd.openxmlformats-officedocument.theme+xml"/>
  <Override PartName="/ppt/handoutMasters/handoutMaster1.xml" ContentType="application/vnd.openxmlformats-officedocument.presentationml.handoutMaster+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notesSlides/notesSlide42.xml" ContentType="application/vnd.openxmlformats-officedocument.presentationml.notesSlide+xml"/>
  <Override PartName="/ppt/slides/slide28.xml" ContentType="application/vnd.openxmlformats-officedocument.presentationml.slide+xml"/>
  <Override PartName="/ppt/slideLayouts/slideLayout6.xml" ContentType="application/vnd.openxmlformats-officedocument.presentationml.slideLayout+xml"/>
  <Override PartName="/ppt/slides/slide31.xml" ContentType="application/vnd.openxmlformats-officedocument.presentationml.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notesSlides/notesSlide43.xml" ContentType="application/vnd.openxmlformats-officedocument.presentationml.notes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docProps/app.xml" ContentType="application/vnd.openxmlformats-officedocument.extended-properties+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40.xml" ContentType="application/vnd.openxmlformats-officedocument.presentationml.notes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Layouts/slideLayout13.xml" ContentType="application/vnd.openxmlformats-officedocument.presentationml.slideLayout+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8" r:id="rId1"/>
  </p:sldMasterIdLst>
  <p:notesMasterIdLst>
    <p:notesMasterId r:id="rId46"/>
  </p:notesMasterIdLst>
  <p:handoutMasterIdLst>
    <p:handoutMasterId r:id="rId47"/>
  </p:handoutMasterIdLst>
  <p:sldIdLst>
    <p:sldId id="542" r:id="rId2"/>
    <p:sldId id="1529" r:id="rId3"/>
    <p:sldId id="1536" r:id="rId4"/>
    <p:sldId id="1561" r:id="rId5"/>
    <p:sldId id="1562" r:id="rId6"/>
    <p:sldId id="1573" r:id="rId7"/>
    <p:sldId id="1574" r:id="rId8"/>
    <p:sldId id="1575" r:id="rId9"/>
    <p:sldId id="1576" r:id="rId10"/>
    <p:sldId id="1577" r:id="rId11"/>
    <p:sldId id="1578" r:id="rId12"/>
    <p:sldId id="1582" r:id="rId13"/>
    <p:sldId id="1583" r:id="rId14"/>
    <p:sldId id="1613" r:id="rId15"/>
    <p:sldId id="1579" r:id="rId16"/>
    <p:sldId id="1580" r:id="rId17"/>
    <p:sldId id="1610" r:id="rId18"/>
    <p:sldId id="1584" r:id="rId19"/>
    <p:sldId id="1585" r:id="rId20"/>
    <p:sldId id="1586" r:id="rId21"/>
    <p:sldId id="1587" r:id="rId22"/>
    <p:sldId id="1588" r:id="rId23"/>
    <p:sldId id="1589" r:id="rId24"/>
    <p:sldId id="1614" r:id="rId25"/>
    <p:sldId id="1590" r:id="rId26"/>
    <p:sldId id="1591" r:id="rId27"/>
    <p:sldId id="1611" r:id="rId28"/>
    <p:sldId id="1593" r:id="rId29"/>
    <p:sldId id="1594" r:id="rId30"/>
    <p:sldId id="1595" r:id="rId31"/>
    <p:sldId id="1596" r:id="rId32"/>
    <p:sldId id="1597" r:id="rId33"/>
    <p:sldId id="1598" r:id="rId34"/>
    <p:sldId id="1599" r:id="rId35"/>
    <p:sldId id="1600" r:id="rId36"/>
    <p:sldId id="1612" r:id="rId37"/>
    <p:sldId id="1602" r:id="rId38"/>
    <p:sldId id="1603" r:id="rId39"/>
    <p:sldId id="1604" r:id="rId40"/>
    <p:sldId id="1605" r:id="rId41"/>
    <p:sldId id="1606" r:id="rId42"/>
    <p:sldId id="1607" r:id="rId43"/>
    <p:sldId id="1608" r:id="rId44"/>
    <p:sldId id="1609" r:id="rId45"/>
  </p:sldIdLst>
  <p:sldSz cx="9144000" cy="6858000" type="screen4x3"/>
  <p:notesSz cx="7302500" cy="9586913"/>
  <p:custDataLst>
    <p:tags r:id="rId49"/>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6F5BD"/>
    <a:srgbClr val="F1C7C7"/>
    <a:srgbClr val="990000"/>
    <a:srgbClr val="D5F1CF"/>
    <a:srgbClr val="B3B3B3"/>
    <a:srgbClr val="E6E6E6"/>
    <a:srgbClr val="D09E00"/>
    <a:srgbClr val="EBAFAF"/>
    <a:srgbClr val="ACE3A1"/>
    <a:srgbClr val="CCCC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03" autoAdjust="0"/>
    <p:restoredTop sz="94643" autoAdjust="0"/>
  </p:normalViewPr>
  <p:slideViewPr>
    <p:cSldViewPr snapToObjects="1">
      <p:cViewPr varScale="1">
        <p:scale>
          <a:sx n="93" d="100"/>
          <a:sy n="93" d="100"/>
        </p:scale>
        <p:origin x="-680" y="-10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snapToObject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7218" name="Rectangle 2"/>
          <p:cNvSpPr>
            <a:spLocks noGrp="1" noRot="1" noChangeAspect="1" noChangeArrowheads="1" noTextEdit="1"/>
          </p:cNvSpPr>
          <p:nvPr>
            <p:ph type="sldImg"/>
          </p:nvPr>
        </p:nvSpPr>
        <p:spPr>
          <a:ln/>
        </p:spPr>
      </p:sp>
      <p:sp>
        <p:nvSpPr>
          <p:cNvPr id="77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4626" name="Rectangle 2"/>
          <p:cNvSpPr>
            <a:spLocks noGrp="1" noRot="1" noChangeAspect="1" noChangeArrowheads="1" noTextEdit="1"/>
          </p:cNvSpPr>
          <p:nvPr>
            <p:ph type="sldImg"/>
          </p:nvPr>
        </p:nvSpPr>
        <p:spPr>
          <a:ln/>
        </p:spPr>
      </p:sp>
      <p:sp>
        <p:nvSpPr>
          <p:cNvPr id="79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marL="0" marR="0" lvl="0" indent="0" algn="l" defTabSz="914400" rtl="0" eaLnBrk="0" fontAlgn="base" latinLnBrk="0" hangingPunct="0">
                <a:lnSpc>
                  <a:spcPct val="100000"/>
                </a:lnSpc>
                <a:spcBef>
                  <a:spcPct val="0"/>
                </a:spcBef>
                <a:spcAft>
                  <a:spcPct val="0"/>
                </a:spcAft>
                <a:buClrTx/>
                <a:buSzTx/>
                <a:buFontTx/>
                <a:buNone/>
                <a:tabLst/>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2025650"/>
          </a:xfrm>
        </p:spPr>
        <p:txBody>
          <a:bodyPr/>
          <a:lstStyle/>
          <a:p>
            <a:pPr marL="0" indent="0"/>
            <a:r>
              <a:rPr lang="en-US" dirty="0" smtClean="0"/>
              <a:t>Network </a:t>
            </a:r>
            <a:r>
              <a:rPr lang="en-US" dirty="0" smtClean="0"/>
              <a:t>Programming</a:t>
            </a:r>
            <a:br>
              <a:rPr lang="en-US" dirty="0" smtClean="0"/>
            </a:br>
            <a:r>
              <a:rPr lang="en-US" dirty="0" smtClean="0"/>
              <a:t/>
            </a:r>
            <a:br>
              <a:rPr lang="en-US" dirty="0" smtClean="0"/>
            </a:br>
            <a:r>
              <a:rPr lang="en-US" sz="2000" b="0" dirty="0" smtClean="0"/>
              <a:t>15-</a:t>
            </a:r>
            <a:r>
              <a:rPr lang="en-US" sz="2000" b="0" dirty="0" smtClean="0"/>
              <a:t>213: </a:t>
            </a:r>
            <a:r>
              <a:rPr lang="en-US" sz="2000" b="0" dirty="0" smtClean="0"/>
              <a:t>Introduction to Computer Systems</a:t>
            </a:r>
            <a:r>
              <a:rPr lang="en-US" b="0" dirty="0" smtClean="0"/>
              <a:t/>
            </a:r>
            <a:br>
              <a:rPr lang="en-US" b="0" dirty="0" smtClean="0"/>
            </a:br>
            <a:r>
              <a:rPr lang="en-US" sz="2000" b="0" dirty="0" smtClean="0"/>
              <a:t>20</a:t>
            </a:r>
            <a:r>
              <a:rPr lang="en-US" sz="2000" b="0" baseline="30000" dirty="0" smtClean="0"/>
              <a:t>th</a:t>
            </a:r>
            <a:r>
              <a:rPr lang="en-US" sz="2000" b="0" dirty="0" smtClean="0"/>
              <a:t> Lecture, Nov. 2, 2010</a:t>
            </a:r>
          </a:p>
        </p:txBody>
      </p:sp>
      <p:sp>
        <p:nvSpPr>
          <p:cNvPr id="9219" name="Subtitle 2"/>
          <p:cNvSpPr>
            <a:spLocks noGrp="1"/>
          </p:cNvSpPr>
          <p:nvPr>
            <p:ph type="subTitle" idx="1"/>
          </p:nvPr>
        </p:nvSpPr>
        <p:spPr>
          <a:xfrm>
            <a:off x="685800" y="3886200"/>
            <a:ext cx="7678738" cy="1752600"/>
          </a:xfrm>
        </p:spPr>
        <p:txBody>
          <a:bodyPr/>
          <a:lstStyle/>
          <a:p>
            <a:r>
              <a:rPr lang="en-US" b="1" dirty="0" smtClean="0"/>
              <a:t>Instructors:</a:t>
            </a:r>
            <a:r>
              <a:rPr lang="en-US" dirty="0" smtClean="0"/>
              <a:t> </a:t>
            </a:r>
          </a:p>
          <a:p>
            <a:r>
              <a:rPr lang="en-US" dirty="0" smtClean="0"/>
              <a:t>Randy Bryant and Dave O’Hallaron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9876" name="Rectangle 4"/>
          <p:cNvSpPr>
            <a:spLocks noGrp="1" noChangeArrowheads="1"/>
          </p:cNvSpPr>
          <p:nvPr>
            <p:ph type="title"/>
          </p:nvPr>
        </p:nvSpPr>
        <p:spPr/>
        <p:txBody>
          <a:bodyPr/>
          <a:lstStyle/>
          <a:p>
            <a:r>
              <a:rPr lang="en-US" dirty="0" smtClean="0"/>
              <a:t>Sockets </a:t>
            </a:r>
            <a:r>
              <a:rPr lang="en-US" dirty="0"/>
              <a:t>Interface</a:t>
            </a:r>
          </a:p>
        </p:txBody>
      </p:sp>
      <p:sp>
        <p:nvSpPr>
          <p:cNvPr id="719877" name="Rectangle 5"/>
          <p:cNvSpPr>
            <a:spLocks noGrp="1" noChangeArrowheads="1"/>
          </p:cNvSpPr>
          <p:nvPr>
            <p:ph type="body" idx="1"/>
          </p:nvPr>
        </p:nvSpPr>
        <p:spPr>
          <a:xfrm>
            <a:off x="339431" y="1362075"/>
            <a:ext cx="7896225" cy="4972050"/>
          </a:xfrm>
        </p:spPr>
        <p:txBody>
          <a:bodyPr/>
          <a:lstStyle/>
          <a:p>
            <a:r>
              <a:rPr lang="en-US" dirty="0"/>
              <a:t>Created in the early 80’s as part of the original Berkeley distribution of Unix that contained an early version of the Internet </a:t>
            </a:r>
            <a:r>
              <a:rPr lang="en-US" dirty="0" smtClean="0"/>
              <a:t>protocols</a:t>
            </a:r>
            <a:endParaRPr lang="en-US" dirty="0"/>
          </a:p>
          <a:p>
            <a:endParaRPr lang="en-US" dirty="0"/>
          </a:p>
          <a:p>
            <a:r>
              <a:rPr lang="en-US" dirty="0"/>
              <a:t>Provides a user-level interface to the </a:t>
            </a:r>
            <a:r>
              <a:rPr lang="en-US" dirty="0" smtClean="0"/>
              <a:t>network</a:t>
            </a:r>
            <a:endParaRPr lang="en-US" dirty="0"/>
          </a:p>
          <a:p>
            <a:endParaRPr lang="en-US" dirty="0"/>
          </a:p>
          <a:p>
            <a:r>
              <a:rPr lang="en-US" dirty="0"/>
              <a:t>Underlying basis for all Internet </a:t>
            </a:r>
            <a:r>
              <a:rPr lang="en-US" dirty="0" smtClean="0"/>
              <a:t>applications</a:t>
            </a:r>
            <a:endParaRPr lang="en-US" dirty="0"/>
          </a:p>
          <a:p>
            <a:endParaRPr lang="en-US" dirty="0"/>
          </a:p>
          <a:p>
            <a:r>
              <a:rPr lang="en-US" dirty="0"/>
              <a:t>Based on client/server programming </a:t>
            </a:r>
            <a:r>
              <a:rPr lang="en-US" dirty="0" smtClean="0"/>
              <a:t>model</a:t>
            </a:r>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0900" name="Rectangle 4"/>
          <p:cNvSpPr>
            <a:spLocks noGrp="1" noChangeArrowheads="1"/>
          </p:cNvSpPr>
          <p:nvPr>
            <p:ph type="title"/>
          </p:nvPr>
        </p:nvSpPr>
        <p:spPr/>
        <p:txBody>
          <a:bodyPr/>
          <a:lstStyle/>
          <a:p>
            <a:r>
              <a:rPr lang="en-US"/>
              <a:t>Sockets</a:t>
            </a:r>
          </a:p>
        </p:txBody>
      </p:sp>
      <p:sp>
        <p:nvSpPr>
          <p:cNvPr id="720901" name="Rectangle 5"/>
          <p:cNvSpPr>
            <a:spLocks noGrp="1" noChangeArrowheads="1"/>
          </p:cNvSpPr>
          <p:nvPr>
            <p:ph type="body" idx="1"/>
          </p:nvPr>
        </p:nvSpPr>
        <p:spPr>
          <a:xfrm>
            <a:off x="333375" y="1219200"/>
            <a:ext cx="7896225" cy="4972050"/>
          </a:xfrm>
        </p:spPr>
        <p:txBody>
          <a:bodyPr/>
          <a:lstStyle/>
          <a:p>
            <a:r>
              <a:rPr lang="en-US" dirty="0"/>
              <a:t>What is a socket?</a:t>
            </a:r>
          </a:p>
          <a:p>
            <a:pPr lvl="1"/>
            <a:r>
              <a:rPr lang="en-US" dirty="0"/>
              <a:t>To the kernel, a socket is an endpoint of </a:t>
            </a:r>
            <a:r>
              <a:rPr lang="en-US" dirty="0" smtClean="0"/>
              <a:t>communication</a:t>
            </a:r>
            <a:endParaRPr lang="en-US" dirty="0"/>
          </a:p>
          <a:p>
            <a:pPr lvl="1"/>
            <a:r>
              <a:rPr lang="en-US" dirty="0"/>
              <a:t>To an application, a socket is a file descriptor that lets the application read/write from/to the </a:t>
            </a:r>
            <a:r>
              <a:rPr lang="en-US" dirty="0" smtClean="0"/>
              <a:t>network</a:t>
            </a:r>
            <a:endParaRPr lang="en-US" dirty="0"/>
          </a:p>
          <a:p>
            <a:pPr lvl="2"/>
            <a:r>
              <a:rPr lang="en-US" b="1" i="1" dirty="0">
                <a:solidFill>
                  <a:srgbClr val="C00000"/>
                </a:solidFill>
              </a:rPr>
              <a:t>Remember:</a:t>
            </a:r>
            <a:r>
              <a:rPr lang="en-US" dirty="0"/>
              <a:t> All Unix I/O devices, including networks, are modeled as </a:t>
            </a:r>
            <a:r>
              <a:rPr lang="en-US" dirty="0" smtClean="0"/>
              <a:t>files</a:t>
            </a:r>
          </a:p>
          <a:p>
            <a:r>
              <a:rPr lang="en-US" dirty="0" smtClean="0"/>
              <a:t>Clients </a:t>
            </a:r>
            <a:r>
              <a:rPr lang="en-US" dirty="0"/>
              <a:t>and servers communicate with each other by reading from and writing to socket </a:t>
            </a:r>
            <a:r>
              <a:rPr lang="en-US" dirty="0" smtClean="0"/>
              <a:t>descriptors</a:t>
            </a:r>
            <a:endParaRPr lang="en-US" dirty="0"/>
          </a:p>
          <a:p>
            <a:endParaRPr lang="en-US" dirty="0" smtClean="0"/>
          </a:p>
          <a:p>
            <a:endParaRPr lang="en-US" dirty="0" smtClean="0"/>
          </a:p>
          <a:p>
            <a:endParaRPr lang="en-US" dirty="0" smtClean="0"/>
          </a:p>
          <a:p>
            <a:r>
              <a:rPr lang="en-US" dirty="0" smtClean="0"/>
              <a:t>The </a:t>
            </a:r>
            <a:r>
              <a:rPr lang="en-US" dirty="0"/>
              <a:t>main distinction between regular file I/O and socket I/O is how the application “opens” the socket </a:t>
            </a:r>
            <a:r>
              <a:rPr lang="en-US" dirty="0" smtClean="0"/>
              <a:t>descriptors</a:t>
            </a:r>
            <a:endParaRPr lang="en-US" dirty="0"/>
          </a:p>
        </p:txBody>
      </p:sp>
      <p:sp>
        <p:nvSpPr>
          <p:cNvPr id="5" name="Rectangle 21"/>
          <p:cNvSpPr>
            <a:spLocks noChangeArrowheads="1"/>
          </p:cNvSpPr>
          <p:nvPr/>
        </p:nvSpPr>
        <p:spPr bwMode="auto">
          <a:xfrm>
            <a:off x="2209800" y="4429125"/>
            <a:ext cx="1058863"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Client</a:t>
            </a:r>
          </a:p>
        </p:txBody>
      </p:sp>
      <p:sp>
        <p:nvSpPr>
          <p:cNvPr id="6" name="Text Box 22"/>
          <p:cNvSpPr txBox="1">
            <a:spLocks noChangeArrowheads="1"/>
          </p:cNvSpPr>
          <p:nvPr/>
        </p:nvSpPr>
        <p:spPr bwMode="auto">
          <a:xfrm>
            <a:off x="2692401" y="5043070"/>
            <a:ext cx="1162050"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clientfd</a:t>
            </a:r>
          </a:p>
        </p:txBody>
      </p:sp>
      <p:sp>
        <p:nvSpPr>
          <p:cNvPr id="7" name="Rectangle 23"/>
          <p:cNvSpPr>
            <a:spLocks noChangeArrowheads="1"/>
          </p:cNvSpPr>
          <p:nvPr/>
        </p:nvSpPr>
        <p:spPr bwMode="auto">
          <a:xfrm>
            <a:off x="5189538" y="4429125"/>
            <a:ext cx="1058862"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Server</a:t>
            </a:r>
          </a:p>
        </p:txBody>
      </p:sp>
      <p:sp>
        <p:nvSpPr>
          <p:cNvPr id="8" name="Oval 26"/>
          <p:cNvSpPr>
            <a:spLocks noChangeAspect="1" noChangeArrowheads="1"/>
          </p:cNvSpPr>
          <p:nvPr/>
        </p:nvSpPr>
        <p:spPr bwMode="auto">
          <a:xfrm>
            <a:off x="5132937" y="4818062"/>
            <a:ext cx="128588" cy="128588"/>
          </a:xfrm>
          <a:prstGeom prst="ellipse">
            <a:avLst/>
          </a:prstGeom>
          <a:solidFill>
            <a:srgbClr val="C00000"/>
          </a:solidFill>
          <a:ln w="12700">
            <a:noFill/>
            <a:round/>
            <a:headEnd/>
            <a:tailEnd/>
          </a:ln>
          <a:effectLst/>
        </p:spPr>
        <p:txBody>
          <a:bodyPr wrap="none" anchor="ctr"/>
          <a:lstStyle/>
          <a:p>
            <a:endParaRPr lang="en-US" dirty="0">
              <a:solidFill>
                <a:srgbClr val="990000"/>
              </a:solidFill>
              <a:latin typeface="Calibri" pitchFamily="34" charset="0"/>
            </a:endParaRPr>
          </a:p>
        </p:txBody>
      </p:sp>
      <p:sp>
        <p:nvSpPr>
          <p:cNvPr id="9" name="Text Box 27"/>
          <p:cNvSpPr txBox="1">
            <a:spLocks noChangeArrowheads="1"/>
          </p:cNvSpPr>
          <p:nvPr/>
        </p:nvSpPr>
        <p:spPr bwMode="auto">
          <a:xfrm>
            <a:off x="4619083" y="5055770"/>
            <a:ext cx="1172117" cy="338554"/>
          </a:xfrm>
          <a:prstGeom prst="rect">
            <a:avLst/>
          </a:prstGeom>
          <a:noFill/>
          <a:ln w="12700">
            <a:noFill/>
            <a:miter lim="800000"/>
            <a:headEnd/>
            <a:tailEnd/>
          </a:ln>
          <a:effectLst/>
        </p:spPr>
        <p:txBody>
          <a:bodyPr wrap="none" anchor="ctr">
            <a:spAutoFit/>
          </a:bodyPr>
          <a:lstStyle/>
          <a:p>
            <a:pPr algn="ctr"/>
            <a:r>
              <a:rPr lang="en-US" sz="1600" dirty="0" err="1" smtClean="0">
                <a:latin typeface="Courier New" pitchFamily="49" charset="0"/>
              </a:rPr>
              <a:t>serverfd</a:t>
            </a:r>
            <a:endParaRPr lang="en-US" sz="1600" dirty="0">
              <a:latin typeface="Courier New" pitchFamily="49" charset="0"/>
            </a:endParaRPr>
          </a:p>
        </p:txBody>
      </p:sp>
      <p:sp>
        <p:nvSpPr>
          <p:cNvPr id="10" name="Line 28"/>
          <p:cNvSpPr>
            <a:spLocks noChangeShapeType="1"/>
          </p:cNvSpPr>
          <p:nvPr/>
        </p:nvSpPr>
        <p:spPr bwMode="auto">
          <a:xfrm>
            <a:off x="3378199" y="4876800"/>
            <a:ext cx="1676400" cy="0"/>
          </a:xfrm>
          <a:prstGeom prst="line">
            <a:avLst/>
          </a:prstGeom>
          <a:noFill/>
          <a:ln w="28575">
            <a:solidFill>
              <a:schemeClr val="tx1"/>
            </a:solidFill>
            <a:round/>
            <a:headEnd type="triangle" w="med" len="med"/>
            <a:tailEnd type="triangle" w="med" len="med"/>
          </a:ln>
          <a:effectLst/>
        </p:spPr>
        <p:txBody>
          <a:bodyPr wrap="none" anchor="ctr"/>
          <a:lstStyle/>
          <a:p>
            <a:endParaRPr lang="en-US" dirty="0">
              <a:latin typeface="Calibri" pitchFamily="34" charset="0"/>
            </a:endParaRPr>
          </a:p>
        </p:txBody>
      </p:sp>
      <p:sp>
        <p:nvSpPr>
          <p:cNvPr id="11" name="Oval 20"/>
          <p:cNvSpPr>
            <a:spLocks noChangeAspect="1" noChangeArrowheads="1"/>
          </p:cNvSpPr>
          <p:nvPr/>
        </p:nvSpPr>
        <p:spPr bwMode="auto">
          <a:xfrm>
            <a:off x="3203418" y="4805362"/>
            <a:ext cx="128588" cy="128588"/>
          </a:xfrm>
          <a:prstGeom prst="ellipse">
            <a:avLst/>
          </a:prstGeom>
          <a:solidFill>
            <a:srgbClr val="C00000"/>
          </a:solidFill>
          <a:ln w="12700">
            <a:noFill/>
            <a:round/>
            <a:headEnd/>
            <a:tailEnd/>
          </a:ln>
          <a:effectLst/>
        </p:spPr>
        <p:txBody>
          <a:bodyPr wrap="none" anchor="ctr"/>
          <a:lstStyle/>
          <a:p>
            <a:endParaRPr lang="en-US" dirty="0">
              <a:solidFill>
                <a:srgbClr val="990000"/>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381000" y="417513"/>
            <a:ext cx="8305800" cy="573087"/>
          </a:xfrm>
        </p:spPr>
        <p:txBody>
          <a:bodyPr/>
          <a:lstStyle/>
          <a:p>
            <a:r>
              <a:rPr lang="en-US"/>
              <a:t>Example: Echo Client and Server</a:t>
            </a:r>
          </a:p>
        </p:txBody>
      </p:sp>
      <p:sp>
        <p:nvSpPr>
          <p:cNvPr id="762884" name="Text Box 4"/>
          <p:cNvSpPr txBox="1">
            <a:spLocks noChangeArrowheads="1"/>
          </p:cNvSpPr>
          <p:nvPr/>
        </p:nvSpPr>
        <p:spPr bwMode="auto">
          <a:xfrm>
            <a:off x="2136164" y="1680865"/>
            <a:ext cx="6855436" cy="338554"/>
          </a:xfrm>
          <a:prstGeom prst="rect">
            <a:avLst/>
          </a:prstGeom>
          <a:solidFill>
            <a:schemeClr val="bg1">
              <a:lumMod val="85000"/>
            </a:schemeClr>
          </a:solidFill>
          <a:ln w="12700">
            <a:noFill/>
            <a:miter lim="800000"/>
            <a:headEnd/>
            <a:tailEnd/>
          </a:ln>
          <a:effectLst/>
        </p:spPr>
        <p:txBody>
          <a:bodyPr wrap="square">
            <a:noAutofit/>
          </a:bodyPr>
          <a:lstStyle/>
          <a:p>
            <a:r>
              <a:rPr lang="en-US" sz="1600" dirty="0" err="1" smtClean="0">
                <a:latin typeface="Courier New" pitchFamily="49" charset="0"/>
              </a:rPr>
              <a:t>greatwhite</a:t>
            </a:r>
            <a:r>
              <a:rPr lang="en-US" sz="1600" dirty="0" smtClean="0">
                <a:latin typeface="Courier New" pitchFamily="49" charset="0"/>
              </a:rPr>
              <a:t>&gt; </a:t>
            </a:r>
            <a:r>
              <a:rPr lang="en-US" sz="1600" i="1" dirty="0" smtClean="0">
                <a:latin typeface="Courier New" pitchFamily="49" charset="0"/>
              </a:rPr>
              <a:t>./</a:t>
            </a:r>
            <a:r>
              <a:rPr lang="en-US" sz="1600" i="1" dirty="0" err="1" smtClean="0">
                <a:latin typeface="Courier New" pitchFamily="49" charset="0"/>
              </a:rPr>
              <a:t>echoserveri</a:t>
            </a:r>
            <a:r>
              <a:rPr lang="en-US" sz="1600" i="1" dirty="0" smtClean="0">
                <a:latin typeface="Courier New" pitchFamily="49" charset="0"/>
              </a:rPr>
              <a:t> 15213</a:t>
            </a:r>
          </a:p>
        </p:txBody>
      </p:sp>
      <p:sp>
        <p:nvSpPr>
          <p:cNvPr id="762885" name="Text Box 5"/>
          <p:cNvSpPr txBox="1">
            <a:spLocks noChangeArrowheads="1"/>
          </p:cNvSpPr>
          <p:nvPr/>
        </p:nvSpPr>
        <p:spPr bwMode="auto">
          <a:xfrm>
            <a:off x="7391400" y="1219200"/>
            <a:ext cx="1447640" cy="461665"/>
          </a:xfrm>
          <a:prstGeom prst="rect">
            <a:avLst/>
          </a:prstGeom>
          <a:noFill/>
          <a:ln w="12700">
            <a:noFill/>
            <a:miter lim="800000"/>
            <a:headEnd/>
            <a:tailEnd/>
          </a:ln>
          <a:effectLst/>
        </p:spPr>
        <p:txBody>
          <a:bodyPr wrap="none">
            <a:spAutoFit/>
          </a:bodyPr>
          <a:lstStyle/>
          <a:p>
            <a:r>
              <a:rPr lang="en-US" dirty="0">
                <a:latin typeface="Calibri" pitchFamily="34" charset="0"/>
              </a:rPr>
              <a:t>On Server</a:t>
            </a:r>
          </a:p>
        </p:txBody>
      </p:sp>
      <p:sp>
        <p:nvSpPr>
          <p:cNvPr id="762886" name="Text Box 6"/>
          <p:cNvSpPr txBox="1">
            <a:spLocks noChangeArrowheads="1"/>
          </p:cNvSpPr>
          <p:nvPr/>
        </p:nvSpPr>
        <p:spPr bwMode="auto">
          <a:xfrm>
            <a:off x="152400" y="1219200"/>
            <a:ext cx="1366400" cy="461665"/>
          </a:xfrm>
          <a:prstGeom prst="rect">
            <a:avLst/>
          </a:prstGeom>
          <a:noFill/>
          <a:ln w="12700">
            <a:noFill/>
            <a:miter lim="800000"/>
            <a:headEnd/>
            <a:tailEnd/>
          </a:ln>
          <a:effectLst/>
        </p:spPr>
        <p:txBody>
          <a:bodyPr wrap="none">
            <a:spAutoFit/>
          </a:bodyPr>
          <a:lstStyle/>
          <a:p>
            <a:r>
              <a:rPr lang="en-US" dirty="0">
                <a:latin typeface="Calibri" pitchFamily="34" charset="0"/>
              </a:rPr>
              <a:t>On Client</a:t>
            </a:r>
          </a:p>
        </p:txBody>
      </p:sp>
      <p:sp>
        <p:nvSpPr>
          <p:cNvPr id="7" name="Text Box 4"/>
          <p:cNvSpPr txBox="1">
            <a:spLocks noChangeArrowheads="1"/>
          </p:cNvSpPr>
          <p:nvPr/>
        </p:nvSpPr>
        <p:spPr bwMode="auto">
          <a:xfrm>
            <a:off x="2136164" y="4843046"/>
            <a:ext cx="6855436" cy="338554"/>
          </a:xfrm>
          <a:prstGeom prst="rect">
            <a:avLst/>
          </a:prstGeom>
          <a:solidFill>
            <a:schemeClr val="bg1">
              <a:lumMod val="85000"/>
            </a:schemeClr>
          </a:solidFill>
          <a:ln w="12700">
            <a:noFill/>
            <a:miter lim="800000"/>
            <a:headEnd/>
            <a:tailEnd/>
          </a:ln>
          <a:effectLst/>
        </p:spPr>
        <p:txBody>
          <a:bodyPr wrap="square">
            <a:noAutofit/>
          </a:bodyPr>
          <a:lstStyle/>
          <a:p>
            <a:r>
              <a:rPr lang="en-US" sz="1600" i="1" dirty="0" smtClean="0">
                <a:latin typeface="Courier New" pitchFamily="49" charset="0"/>
              </a:rPr>
              <a:t>Connection closed</a:t>
            </a:r>
          </a:p>
        </p:txBody>
      </p:sp>
      <p:sp>
        <p:nvSpPr>
          <p:cNvPr id="8" name="Text Box 4"/>
          <p:cNvSpPr txBox="1">
            <a:spLocks noChangeArrowheads="1"/>
          </p:cNvSpPr>
          <p:nvPr/>
        </p:nvSpPr>
        <p:spPr bwMode="auto">
          <a:xfrm>
            <a:off x="2136164" y="3700046"/>
            <a:ext cx="6855436" cy="338554"/>
          </a:xfrm>
          <a:prstGeom prst="rect">
            <a:avLst/>
          </a:prstGeom>
          <a:solidFill>
            <a:schemeClr val="bg1">
              <a:lumMod val="85000"/>
            </a:schemeClr>
          </a:solidFill>
          <a:ln w="12700">
            <a:noFill/>
            <a:miter lim="800000"/>
            <a:headEnd/>
            <a:tailEnd/>
          </a:ln>
          <a:effectLst/>
        </p:spPr>
        <p:txBody>
          <a:bodyPr wrap="square">
            <a:noAutofit/>
          </a:bodyPr>
          <a:lstStyle/>
          <a:p>
            <a:r>
              <a:rPr lang="en-US" sz="1600" i="1" dirty="0" smtClean="0">
                <a:latin typeface="Courier New" pitchFamily="49" charset="0"/>
              </a:rPr>
              <a:t>server received 12 bytes</a:t>
            </a:r>
          </a:p>
        </p:txBody>
      </p:sp>
      <p:sp>
        <p:nvSpPr>
          <p:cNvPr id="9" name="Text Box 4"/>
          <p:cNvSpPr txBox="1">
            <a:spLocks noChangeArrowheads="1"/>
          </p:cNvSpPr>
          <p:nvPr/>
        </p:nvSpPr>
        <p:spPr bwMode="auto">
          <a:xfrm>
            <a:off x="2136164" y="2557046"/>
            <a:ext cx="6855436" cy="567154"/>
          </a:xfrm>
          <a:prstGeom prst="rect">
            <a:avLst/>
          </a:prstGeom>
          <a:solidFill>
            <a:schemeClr val="bg1">
              <a:lumMod val="85000"/>
            </a:schemeClr>
          </a:solidFill>
          <a:ln w="12700">
            <a:noFill/>
            <a:miter lim="800000"/>
            <a:headEnd/>
            <a:tailEnd/>
          </a:ln>
          <a:effectLst/>
        </p:spPr>
        <p:txBody>
          <a:bodyPr wrap="square">
            <a:noAutofit/>
          </a:bodyPr>
          <a:lstStyle/>
          <a:p>
            <a:r>
              <a:rPr lang="en-US" sz="1600" i="1" dirty="0" smtClean="0">
                <a:latin typeface="Courier New" pitchFamily="49" charset="0"/>
              </a:rPr>
              <a:t>server connected to BRYANT-TP4.VLSI.CS.CMU.EDU (128.2.213.29), port 64690</a:t>
            </a:r>
          </a:p>
        </p:txBody>
      </p:sp>
      <p:sp>
        <p:nvSpPr>
          <p:cNvPr id="10" name="Text Box 3"/>
          <p:cNvSpPr txBox="1">
            <a:spLocks noChangeArrowheads="1"/>
          </p:cNvSpPr>
          <p:nvPr/>
        </p:nvSpPr>
        <p:spPr bwMode="auto">
          <a:xfrm>
            <a:off x="152400" y="4104382"/>
            <a:ext cx="6232796" cy="584775"/>
          </a:xfrm>
          <a:prstGeom prst="rect">
            <a:avLst/>
          </a:prstGeom>
          <a:solidFill>
            <a:srgbClr val="F1C7C7"/>
          </a:solidFill>
          <a:ln w="12700">
            <a:noFill/>
            <a:miter lim="800000"/>
            <a:headEnd/>
            <a:tailEnd/>
          </a:ln>
          <a:effectLst/>
        </p:spPr>
        <p:txBody>
          <a:bodyPr wrap="none">
            <a:noAutofit/>
          </a:bodyPr>
          <a:lstStyle/>
          <a:p>
            <a:r>
              <a:rPr lang="en-US" sz="1600" dirty="0" smtClean="0">
                <a:latin typeface="Courier New" pitchFamily="49" charset="0"/>
              </a:rPr>
              <a:t>echo: HELLO THERE</a:t>
            </a:r>
            <a:endParaRPr lang="en-US" sz="1600" dirty="0">
              <a:latin typeface="Courier New" pitchFamily="49" charset="0"/>
            </a:endParaRPr>
          </a:p>
          <a:p>
            <a:r>
              <a:rPr lang="en-US" sz="1600" dirty="0" smtClean="0">
                <a:latin typeface="Courier New" pitchFamily="49" charset="0"/>
              </a:rPr>
              <a:t>type: ^D</a:t>
            </a:r>
          </a:p>
        </p:txBody>
      </p:sp>
      <p:sp>
        <p:nvSpPr>
          <p:cNvPr id="11" name="Text Box 3"/>
          <p:cNvSpPr txBox="1">
            <a:spLocks noChangeArrowheads="1"/>
          </p:cNvSpPr>
          <p:nvPr/>
        </p:nvSpPr>
        <p:spPr bwMode="auto">
          <a:xfrm>
            <a:off x="152400" y="3247132"/>
            <a:ext cx="6232796" cy="338554"/>
          </a:xfrm>
          <a:prstGeom prst="rect">
            <a:avLst/>
          </a:prstGeom>
          <a:solidFill>
            <a:srgbClr val="F1C7C7"/>
          </a:solidFill>
          <a:ln w="12700">
            <a:noFill/>
            <a:miter lim="800000"/>
            <a:headEnd/>
            <a:tailEnd/>
          </a:ln>
          <a:effectLst/>
        </p:spPr>
        <p:txBody>
          <a:bodyPr wrap="none">
            <a:noAutofit/>
          </a:bodyPr>
          <a:lstStyle/>
          <a:p>
            <a:r>
              <a:rPr lang="en-US" sz="1600" dirty="0" smtClean="0">
                <a:latin typeface="Courier New" pitchFamily="49" charset="0"/>
              </a:rPr>
              <a:t>type: hello there</a:t>
            </a:r>
            <a:endParaRPr lang="en-US" sz="1600" dirty="0">
              <a:latin typeface="Courier New" pitchFamily="49" charset="0"/>
            </a:endParaRPr>
          </a:p>
        </p:txBody>
      </p:sp>
      <p:sp>
        <p:nvSpPr>
          <p:cNvPr id="12" name="Text Box 3"/>
          <p:cNvSpPr txBox="1">
            <a:spLocks noChangeArrowheads="1"/>
          </p:cNvSpPr>
          <p:nvPr/>
        </p:nvSpPr>
        <p:spPr bwMode="auto">
          <a:xfrm>
            <a:off x="152400" y="2133600"/>
            <a:ext cx="6232796" cy="338554"/>
          </a:xfrm>
          <a:prstGeom prst="rect">
            <a:avLst/>
          </a:prstGeom>
          <a:solidFill>
            <a:srgbClr val="F1C7C7"/>
          </a:solidFill>
          <a:ln w="12700">
            <a:noFill/>
            <a:miter lim="800000"/>
            <a:headEnd/>
            <a:tailEnd/>
          </a:ln>
          <a:effectLst/>
        </p:spPr>
        <p:txBody>
          <a:bodyPr wrap="none">
            <a:noAutofit/>
          </a:bodyPr>
          <a:lstStyle/>
          <a:p>
            <a:r>
              <a:rPr lang="en-US" sz="1600" dirty="0" err="1" smtClean="0">
                <a:latin typeface="Courier New" pitchFamily="49" charset="0"/>
              </a:rPr>
              <a:t>linux</a:t>
            </a:r>
            <a:r>
              <a:rPr lang="en-US" sz="1600" dirty="0" smtClean="0">
                <a:latin typeface="Courier New" pitchFamily="49" charset="0"/>
              </a:rPr>
              <a:t>&gt; </a:t>
            </a:r>
            <a:r>
              <a:rPr lang="en-US" sz="1600" dirty="0" err="1">
                <a:latin typeface="Courier New" pitchFamily="49" charset="0"/>
              </a:rPr>
              <a:t>echoclient</a:t>
            </a:r>
            <a:r>
              <a:rPr lang="en-US" sz="1600" dirty="0">
                <a:latin typeface="Courier New" pitchFamily="49" charset="0"/>
              </a:rPr>
              <a:t> </a:t>
            </a:r>
            <a:r>
              <a:rPr lang="en-US" sz="1600" dirty="0" smtClean="0">
                <a:latin typeface="Courier New" pitchFamily="49" charset="0"/>
              </a:rPr>
              <a:t>greatwhite.ics.cs.cmu.edu 15213</a:t>
            </a:r>
            <a:endParaRPr lang="en-US" sz="1600" dirty="0">
              <a:latin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r>
              <a:rPr lang="en-US" dirty="0" smtClean="0"/>
              <a:t>Watching Echo Client / Server</a:t>
            </a:r>
            <a:endParaRPr lang="en-US" dirty="0"/>
          </a:p>
        </p:txBody>
      </p:sp>
      <p:pic>
        <p:nvPicPr>
          <p:cNvPr id="1027" name="Picture 3"/>
          <p:cNvPicPr>
            <a:picLocks noChangeAspect="1" noChangeArrowheads="1"/>
          </p:cNvPicPr>
          <p:nvPr/>
        </p:nvPicPr>
        <p:blipFill>
          <a:blip r:embed="rId3"/>
          <a:srcRect/>
          <a:stretch>
            <a:fillRect/>
          </a:stretch>
        </p:blipFill>
        <p:spPr bwMode="auto">
          <a:xfrm>
            <a:off x="6067425" y="292803"/>
            <a:ext cx="3019425" cy="904875"/>
          </a:xfrm>
          <a:prstGeom prst="rect">
            <a:avLst/>
          </a:prstGeom>
          <a:noFill/>
          <a:ln w="9525">
            <a:noFill/>
            <a:miter lim="800000"/>
            <a:headEnd/>
            <a:tailEnd/>
          </a:ln>
        </p:spPr>
      </p:pic>
      <p:pic>
        <p:nvPicPr>
          <p:cNvPr id="1028" name="Picture 4"/>
          <p:cNvPicPr>
            <a:picLocks noChangeAspect="1" noChangeArrowheads="1"/>
          </p:cNvPicPr>
          <p:nvPr/>
        </p:nvPicPr>
        <p:blipFill>
          <a:blip r:embed="rId4"/>
          <a:srcRect/>
          <a:stretch>
            <a:fillRect/>
          </a:stretch>
        </p:blipFill>
        <p:spPr bwMode="auto">
          <a:xfrm>
            <a:off x="443756" y="1227140"/>
            <a:ext cx="8395444" cy="54784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r>
              <a:rPr lang="en-US" dirty="0" smtClean="0"/>
              <a:t>Ethical Issues</a:t>
            </a:r>
            <a:endParaRPr lang="en-US" dirty="0"/>
          </a:p>
        </p:txBody>
      </p:sp>
      <p:sp>
        <p:nvSpPr>
          <p:cNvPr id="757763" name="Rectangle 3"/>
          <p:cNvSpPr>
            <a:spLocks noGrp="1" noChangeArrowheads="1"/>
          </p:cNvSpPr>
          <p:nvPr>
            <p:ph type="body" idx="1"/>
          </p:nvPr>
        </p:nvSpPr>
        <p:spPr>
          <a:xfrm>
            <a:off x="372651" y="1200150"/>
            <a:ext cx="7896225" cy="4972050"/>
          </a:xfrm>
        </p:spPr>
        <p:txBody>
          <a:bodyPr/>
          <a:lstStyle/>
          <a:p>
            <a:r>
              <a:rPr lang="en-US" dirty="0" smtClean="0"/>
              <a:t>Packet Sniffer</a:t>
            </a:r>
          </a:p>
          <a:p>
            <a:pPr lvl="1"/>
            <a:r>
              <a:rPr lang="en-US" dirty="0" smtClean="0"/>
              <a:t>Program that </a:t>
            </a:r>
            <a:r>
              <a:rPr lang="en-US" dirty="0"/>
              <a:t>r</a:t>
            </a:r>
            <a:r>
              <a:rPr lang="en-US" dirty="0" smtClean="0"/>
              <a:t>ecords </a:t>
            </a:r>
            <a:r>
              <a:rPr lang="en-US" dirty="0"/>
              <a:t>n</a:t>
            </a:r>
            <a:r>
              <a:rPr lang="en-US" dirty="0" smtClean="0"/>
              <a:t>etwork </a:t>
            </a:r>
            <a:r>
              <a:rPr lang="en-US" dirty="0"/>
              <a:t>t</a:t>
            </a:r>
            <a:r>
              <a:rPr lang="en-US" dirty="0" smtClean="0"/>
              <a:t>raffic </a:t>
            </a:r>
            <a:r>
              <a:rPr lang="en-US" dirty="0"/>
              <a:t>v</a:t>
            </a:r>
            <a:r>
              <a:rPr lang="en-US" dirty="0" smtClean="0"/>
              <a:t>isible </a:t>
            </a:r>
            <a:r>
              <a:rPr lang="en-US" dirty="0"/>
              <a:t>at </a:t>
            </a:r>
            <a:r>
              <a:rPr lang="en-US" dirty="0" smtClean="0"/>
              <a:t>node</a:t>
            </a:r>
            <a:endParaRPr lang="en-US" dirty="0"/>
          </a:p>
          <a:p>
            <a:pPr lvl="1"/>
            <a:r>
              <a:rPr lang="en-US" dirty="0"/>
              <a:t>Promiscuous </a:t>
            </a:r>
            <a:r>
              <a:rPr lang="en-US" dirty="0" smtClean="0"/>
              <a:t>mode:</a:t>
            </a:r>
            <a:r>
              <a:rPr lang="en-US" dirty="0"/>
              <a:t> </a:t>
            </a:r>
            <a:r>
              <a:rPr lang="en-US" dirty="0" smtClean="0"/>
              <a:t>Record </a:t>
            </a:r>
            <a:r>
              <a:rPr lang="en-US" dirty="0"/>
              <a:t>traffic that does not have this host as source or </a:t>
            </a:r>
            <a:r>
              <a:rPr lang="en-US" dirty="0" smtClean="0"/>
              <a:t>destination</a:t>
            </a:r>
          </a:p>
          <a:p>
            <a:r>
              <a:rPr lang="en-US" dirty="0" smtClean="0"/>
              <a:t>University Policy</a:t>
            </a:r>
            <a:endParaRPr lang="en-US" dirty="0"/>
          </a:p>
          <a:p>
            <a:pPr lvl="1"/>
            <a:endParaRPr lang="en-US" dirty="0"/>
          </a:p>
        </p:txBody>
      </p:sp>
      <p:sp>
        <p:nvSpPr>
          <p:cNvPr id="7" name="TextBox 6"/>
          <p:cNvSpPr txBox="1"/>
          <p:nvPr/>
        </p:nvSpPr>
        <p:spPr>
          <a:xfrm>
            <a:off x="633912" y="3429000"/>
            <a:ext cx="7315199" cy="2743200"/>
          </a:xfrm>
          <a:prstGeom prst="rect">
            <a:avLst/>
          </a:prstGeom>
          <a:noFill/>
        </p:spPr>
        <p:txBody>
          <a:bodyPr wrap="square" rtlCol="0">
            <a:noAutofit/>
          </a:bodyPr>
          <a:lstStyle/>
          <a:p>
            <a:r>
              <a:rPr lang="en-US" sz="1800" dirty="0" smtClean="0"/>
              <a:t>Network Traffic: Network traffic should be considered private. Because of this, any "packet sniffing", or other deliberate attempts to read network information which is not intended for your use will be grounds for loss of network privileges for a period of not less than one full semester. In some cases, the loss of privileges may be permanent. Note that </a:t>
            </a:r>
            <a:r>
              <a:rPr lang="en-US" sz="1800" dirty="0" smtClean="0">
                <a:solidFill>
                  <a:srgbClr val="C00000"/>
                </a:solidFill>
              </a:rPr>
              <a:t>it is </a:t>
            </a:r>
            <a:r>
              <a:rPr lang="en-US" sz="1800" dirty="0" err="1" smtClean="0">
                <a:solidFill>
                  <a:srgbClr val="C00000"/>
                </a:solidFill>
              </a:rPr>
              <a:t>permissable</a:t>
            </a:r>
            <a:r>
              <a:rPr lang="en-US" sz="1800" dirty="0" smtClean="0">
                <a:solidFill>
                  <a:srgbClr val="C00000"/>
                </a:solidFill>
              </a:rPr>
              <a:t> to run a packet sniffer </a:t>
            </a:r>
            <a:r>
              <a:rPr lang="en-US" sz="1800" dirty="0" err="1" smtClean="0">
                <a:solidFill>
                  <a:srgbClr val="C00000"/>
                </a:solidFill>
              </a:rPr>
              <a:t>explicitely</a:t>
            </a:r>
            <a:r>
              <a:rPr lang="en-US" sz="1800" dirty="0" smtClean="0">
                <a:solidFill>
                  <a:srgbClr val="C00000"/>
                </a:solidFill>
              </a:rPr>
              <a:t> configured in non-promiscuous mode </a:t>
            </a:r>
            <a:r>
              <a:rPr lang="en-US" sz="1800" dirty="0" smtClean="0"/>
              <a:t>(you may sniff packets going to or from your machine). This allows users to explore aspects of networking while protecting the privacy of others.</a:t>
            </a:r>
            <a:endParaRPr lang="en-US" sz="1800"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7" name="Group 56"/>
          <p:cNvGrpSpPr/>
          <p:nvPr/>
        </p:nvGrpSpPr>
        <p:grpSpPr>
          <a:xfrm>
            <a:off x="457200" y="4132968"/>
            <a:ext cx="6400800" cy="1371600"/>
            <a:chOff x="457200" y="4132968"/>
            <a:chExt cx="6400800" cy="1371600"/>
          </a:xfrm>
        </p:grpSpPr>
        <p:sp>
          <p:nvSpPr>
            <p:cNvPr id="56" name="Rectangle 55"/>
            <p:cNvSpPr/>
            <p:nvPr/>
          </p:nvSpPr>
          <p:spPr bwMode="auto">
            <a:xfrm>
              <a:off x="1447800" y="4132968"/>
              <a:ext cx="5410200" cy="1371600"/>
            </a:xfrm>
            <a:prstGeom prst="rect">
              <a:avLst/>
            </a:prstGeom>
            <a:solidFill>
              <a:srgbClr val="F1C7C7"/>
            </a:solidFill>
            <a:ln w="12700">
              <a:solidFill>
                <a:schemeClr val="tx1"/>
              </a:solidFill>
              <a:miter lim="800000"/>
              <a:headEnd type="none" w="med" len="med"/>
              <a:tailEnd type="none" w="med" len="med"/>
            </a:ln>
            <a:effectLst/>
          </p:spPr>
          <p:txBody>
            <a:bodyPr rtlCol="0" anchor="ctr"/>
            <a:lstStyle/>
            <a:p>
              <a:pPr algn="ctr"/>
              <a:endParaRPr lang="en-US"/>
            </a:p>
          </p:txBody>
        </p:sp>
        <p:grpSp>
          <p:nvGrpSpPr>
            <p:cNvPr id="3" name="Group 4"/>
            <p:cNvGrpSpPr>
              <a:grpSpLocks/>
            </p:cNvGrpSpPr>
            <p:nvPr/>
          </p:nvGrpSpPr>
          <p:grpSpPr bwMode="auto">
            <a:xfrm>
              <a:off x="6324600" y="4507795"/>
              <a:ext cx="381000" cy="685800"/>
              <a:chOff x="3984" y="3264"/>
              <a:chExt cx="240" cy="432"/>
            </a:xfrm>
          </p:grpSpPr>
          <p:sp>
            <p:nvSpPr>
              <p:cNvPr id="759813" name="Line 5"/>
              <p:cNvSpPr>
                <a:spLocks noChangeShapeType="1"/>
              </p:cNvSpPr>
              <p:nvPr/>
            </p:nvSpPr>
            <p:spPr bwMode="auto">
              <a:xfrm>
                <a:off x="3984" y="3696"/>
                <a:ext cx="240" cy="0"/>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4" name="Line 6"/>
              <p:cNvSpPr>
                <a:spLocks noChangeShapeType="1"/>
              </p:cNvSpPr>
              <p:nvPr/>
            </p:nvSpPr>
            <p:spPr bwMode="auto">
              <a:xfrm flipV="1">
                <a:off x="4224" y="3264"/>
                <a:ext cx="0" cy="432"/>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5" name="Line 7"/>
              <p:cNvSpPr>
                <a:spLocks noChangeShapeType="1"/>
              </p:cNvSpPr>
              <p:nvPr/>
            </p:nvSpPr>
            <p:spPr bwMode="auto">
              <a:xfrm flipH="1">
                <a:off x="3984" y="3264"/>
                <a:ext cx="240"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grpSp>
        <p:grpSp>
          <p:nvGrpSpPr>
            <p:cNvPr id="4" name="Group 8"/>
            <p:cNvGrpSpPr>
              <a:grpSpLocks/>
            </p:cNvGrpSpPr>
            <p:nvPr/>
          </p:nvGrpSpPr>
          <p:grpSpPr bwMode="auto">
            <a:xfrm rot="10800000" flipV="1">
              <a:off x="1676400" y="4507795"/>
              <a:ext cx="381000" cy="685800"/>
              <a:chOff x="3984" y="3264"/>
              <a:chExt cx="240" cy="432"/>
            </a:xfrm>
          </p:grpSpPr>
          <p:sp>
            <p:nvSpPr>
              <p:cNvPr id="759817" name="Line 9"/>
              <p:cNvSpPr>
                <a:spLocks noChangeShapeType="1"/>
              </p:cNvSpPr>
              <p:nvPr/>
            </p:nvSpPr>
            <p:spPr bwMode="auto">
              <a:xfrm>
                <a:off x="3984" y="3696"/>
                <a:ext cx="240" cy="0"/>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8" name="Line 10"/>
              <p:cNvSpPr>
                <a:spLocks noChangeShapeType="1"/>
              </p:cNvSpPr>
              <p:nvPr/>
            </p:nvSpPr>
            <p:spPr bwMode="auto">
              <a:xfrm flipV="1">
                <a:off x="4224" y="3264"/>
                <a:ext cx="0" cy="432"/>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9" name="Line 11"/>
              <p:cNvSpPr>
                <a:spLocks noChangeShapeType="1"/>
              </p:cNvSpPr>
              <p:nvPr/>
            </p:nvSpPr>
            <p:spPr bwMode="auto">
              <a:xfrm flipH="1">
                <a:off x="3984" y="3264"/>
                <a:ext cx="240"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grpSp>
        <p:sp>
          <p:nvSpPr>
            <p:cNvPr id="759820" name="Text Box 12"/>
            <p:cNvSpPr txBox="1">
              <a:spLocks noChangeArrowheads="1"/>
            </p:cNvSpPr>
            <p:nvPr/>
          </p:nvSpPr>
          <p:spPr bwMode="auto">
            <a:xfrm>
              <a:off x="457200" y="4401432"/>
              <a:ext cx="838200" cy="825500"/>
            </a:xfrm>
            <a:prstGeom prst="rect">
              <a:avLst/>
            </a:prstGeom>
            <a:noFill/>
            <a:ln w="12700">
              <a:noFill/>
              <a:miter lim="800000"/>
              <a:headEnd/>
              <a:tailEnd/>
            </a:ln>
            <a:effectLst/>
          </p:spPr>
          <p:txBody>
            <a:bodyPr wrap="square" anchor="ctr">
              <a:spAutoFit/>
            </a:bodyPr>
            <a:lstStyle/>
            <a:p>
              <a:r>
                <a:rPr lang="en-US" sz="1600" dirty="0">
                  <a:solidFill>
                    <a:srgbClr val="C00000"/>
                  </a:solidFill>
                  <a:latin typeface="Calibri" pitchFamily="34" charset="0"/>
                </a:rPr>
                <a:t>Client / Server</a:t>
              </a:r>
            </a:p>
            <a:p>
              <a:r>
                <a:rPr lang="en-US" sz="1600" dirty="0">
                  <a:solidFill>
                    <a:srgbClr val="C00000"/>
                  </a:solidFill>
                  <a:latin typeface="Calibri" pitchFamily="34" charset="0"/>
                </a:rPr>
                <a:t>Session</a:t>
              </a:r>
            </a:p>
          </p:txBody>
        </p:sp>
      </p:grpSp>
      <p:sp>
        <p:nvSpPr>
          <p:cNvPr id="759821" name="Rectangle 13"/>
          <p:cNvSpPr>
            <a:spLocks noGrp="1" noChangeArrowheads="1"/>
          </p:cNvSpPr>
          <p:nvPr>
            <p:ph type="title"/>
          </p:nvPr>
        </p:nvSpPr>
        <p:spPr>
          <a:xfrm>
            <a:off x="357018" y="381000"/>
            <a:ext cx="7592093" cy="762000"/>
          </a:xfrm>
        </p:spPr>
        <p:txBody>
          <a:bodyPr/>
          <a:lstStyle/>
          <a:p>
            <a:r>
              <a:rPr lang="en-US"/>
              <a:t>Overview of the Sockets Interface</a:t>
            </a:r>
          </a:p>
        </p:txBody>
      </p:sp>
      <p:sp>
        <p:nvSpPr>
          <p:cNvPr id="759822" name="Text Box 14"/>
          <p:cNvSpPr txBox="1">
            <a:spLocks noChangeArrowheads="1"/>
          </p:cNvSpPr>
          <p:nvPr/>
        </p:nvSpPr>
        <p:spPr bwMode="auto">
          <a:xfrm>
            <a:off x="2362200" y="1066800"/>
            <a:ext cx="912750" cy="461665"/>
          </a:xfrm>
          <a:prstGeom prst="rect">
            <a:avLst/>
          </a:prstGeom>
          <a:noFill/>
          <a:ln w="12700">
            <a:noFill/>
            <a:miter lim="800000"/>
            <a:headEnd/>
            <a:tailEnd/>
          </a:ln>
          <a:effectLst/>
        </p:spPr>
        <p:txBody>
          <a:bodyPr wrap="none" anchor="ctr">
            <a:spAutoFit/>
          </a:bodyPr>
          <a:lstStyle/>
          <a:p>
            <a:pPr algn="ctr"/>
            <a:r>
              <a:rPr lang="en-US" i="1" dirty="0">
                <a:solidFill>
                  <a:srgbClr val="C00000"/>
                </a:solidFill>
                <a:latin typeface="Calibri" pitchFamily="34" charset="0"/>
              </a:rPr>
              <a:t>Client</a:t>
            </a:r>
          </a:p>
        </p:txBody>
      </p:sp>
      <p:sp>
        <p:nvSpPr>
          <p:cNvPr id="759823" name="Text Box 15"/>
          <p:cNvSpPr txBox="1">
            <a:spLocks noChangeArrowheads="1"/>
          </p:cNvSpPr>
          <p:nvPr/>
        </p:nvSpPr>
        <p:spPr bwMode="auto">
          <a:xfrm>
            <a:off x="5136138" y="1066800"/>
            <a:ext cx="993670" cy="461665"/>
          </a:xfrm>
          <a:prstGeom prst="rect">
            <a:avLst/>
          </a:prstGeom>
          <a:noFill/>
          <a:ln w="12700">
            <a:noFill/>
            <a:miter lim="800000"/>
            <a:headEnd/>
            <a:tailEnd/>
          </a:ln>
          <a:effectLst/>
        </p:spPr>
        <p:txBody>
          <a:bodyPr wrap="none" anchor="ctr">
            <a:spAutoFit/>
          </a:bodyPr>
          <a:lstStyle/>
          <a:p>
            <a:pPr algn="ctr"/>
            <a:r>
              <a:rPr lang="en-US" i="1" dirty="0">
                <a:solidFill>
                  <a:srgbClr val="C00000"/>
                </a:solidFill>
                <a:latin typeface="Calibri" pitchFamily="34" charset="0"/>
              </a:rPr>
              <a:t>Server</a:t>
            </a:r>
          </a:p>
        </p:txBody>
      </p:sp>
      <p:sp>
        <p:nvSpPr>
          <p:cNvPr id="759824" name="Line 16"/>
          <p:cNvSpPr>
            <a:spLocks noChangeShapeType="1"/>
          </p:cNvSpPr>
          <p:nvPr/>
        </p:nvSpPr>
        <p:spPr bwMode="auto">
          <a:xfrm>
            <a:off x="2819400" y="1981200"/>
            <a:ext cx="0" cy="16764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5" name="Line 17"/>
          <p:cNvSpPr>
            <a:spLocks noChangeShapeType="1"/>
          </p:cNvSpPr>
          <p:nvPr/>
        </p:nvSpPr>
        <p:spPr bwMode="auto">
          <a:xfrm>
            <a:off x="5638800" y="19208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6" name="Line 18"/>
          <p:cNvSpPr>
            <a:spLocks noChangeShapeType="1"/>
          </p:cNvSpPr>
          <p:nvPr/>
        </p:nvSpPr>
        <p:spPr bwMode="auto">
          <a:xfrm>
            <a:off x="5638800" y="26066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7" name="Line 19"/>
          <p:cNvSpPr>
            <a:spLocks noChangeShapeType="1"/>
          </p:cNvSpPr>
          <p:nvPr/>
        </p:nvSpPr>
        <p:spPr bwMode="auto">
          <a:xfrm>
            <a:off x="5638800" y="32924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8" name="Line 20"/>
          <p:cNvSpPr>
            <a:spLocks noChangeShapeType="1"/>
          </p:cNvSpPr>
          <p:nvPr/>
        </p:nvSpPr>
        <p:spPr bwMode="auto">
          <a:xfrm>
            <a:off x="3048000" y="3810000"/>
            <a:ext cx="1828800" cy="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
        <p:nvSpPr>
          <p:cNvPr id="759829" name="Rectangle 21"/>
          <p:cNvSpPr>
            <a:spLocks noChangeArrowheads="1"/>
          </p:cNvSpPr>
          <p:nvPr/>
        </p:nvSpPr>
        <p:spPr bwMode="auto">
          <a:xfrm>
            <a:off x="2057400" y="1582738"/>
            <a:ext cx="15240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socket</a:t>
            </a:r>
          </a:p>
        </p:txBody>
      </p:sp>
      <p:sp>
        <p:nvSpPr>
          <p:cNvPr id="759830" name="Rectangle 22"/>
          <p:cNvSpPr>
            <a:spLocks noChangeArrowheads="1"/>
          </p:cNvSpPr>
          <p:nvPr/>
        </p:nvSpPr>
        <p:spPr bwMode="auto">
          <a:xfrm>
            <a:off x="4876800" y="1582738"/>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socket</a:t>
            </a:r>
          </a:p>
        </p:txBody>
      </p:sp>
      <p:sp>
        <p:nvSpPr>
          <p:cNvPr id="759831" name="Rectangle 23"/>
          <p:cNvSpPr>
            <a:spLocks noChangeArrowheads="1"/>
          </p:cNvSpPr>
          <p:nvPr/>
        </p:nvSpPr>
        <p:spPr bwMode="auto">
          <a:xfrm>
            <a:off x="4876800" y="2257425"/>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bind</a:t>
            </a:r>
          </a:p>
        </p:txBody>
      </p:sp>
      <p:sp>
        <p:nvSpPr>
          <p:cNvPr id="759832" name="Rectangle 24"/>
          <p:cNvSpPr>
            <a:spLocks noChangeArrowheads="1"/>
          </p:cNvSpPr>
          <p:nvPr/>
        </p:nvSpPr>
        <p:spPr bwMode="auto">
          <a:xfrm>
            <a:off x="4876800" y="2932113"/>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listen</a:t>
            </a:r>
          </a:p>
        </p:txBody>
      </p:sp>
      <p:grpSp>
        <p:nvGrpSpPr>
          <p:cNvPr id="5" name="Group 25"/>
          <p:cNvGrpSpPr>
            <a:grpSpLocks/>
          </p:cNvGrpSpPr>
          <p:nvPr/>
        </p:nvGrpSpPr>
        <p:grpSpPr bwMode="auto">
          <a:xfrm>
            <a:off x="2057400" y="3978275"/>
            <a:ext cx="4267200" cy="1392238"/>
            <a:chOff x="1296" y="2506"/>
            <a:chExt cx="2688" cy="877"/>
          </a:xfrm>
        </p:grpSpPr>
        <p:sp>
          <p:nvSpPr>
            <p:cNvPr id="759834" name="Line 26"/>
            <p:cNvSpPr>
              <a:spLocks noChangeShapeType="1"/>
            </p:cNvSpPr>
            <p:nvPr/>
          </p:nvSpPr>
          <p:spPr bwMode="auto">
            <a:xfrm>
              <a:off x="1776" y="2506"/>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5" name="Line 27"/>
            <p:cNvSpPr>
              <a:spLocks noChangeShapeType="1"/>
            </p:cNvSpPr>
            <p:nvPr/>
          </p:nvSpPr>
          <p:spPr bwMode="auto">
            <a:xfrm>
              <a:off x="1776" y="2938"/>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6" name="Line 28"/>
            <p:cNvSpPr>
              <a:spLocks noChangeShapeType="1"/>
            </p:cNvSpPr>
            <p:nvPr/>
          </p:nvSpPr>
          <p:spPr bwMode="auto">
            <a:xfrm>
              <a:off x="3552" y="2506"/>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7" name="Line 29"/>
            <p:cNvSpPr>
              <a:spLocks noChangeShapeType="1"/>
            </p:cNvSpPr>
            <p:nvPr/>
          </p:nvSpPr>
          <p:spPr bwMode="auto">
            <a:xfrm>
              <a:off x="3552" y="2938"/>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8" name="Line 30"/>
            <p:cNvSpPr>
              <a:spLocks noChangeShapeType="1"/>
            </p:cNvSpPr>
            <p:nvPr/>
          </p:nvSpPr>
          <p:spPr bwMode="auto">
            <a:xfrm flipV="1">
              <a:off x="2256" y="2832"/>
              <a:ext cx="816"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9" name="Line 31"/>
            <p:cNvSpPr>
              <a:spLocks noChangeShapeType="1"/>
            </p:cNvSpPr>
            <p:nvPr/>
          </p:nvSpPr>
          <p:spPr bwMode="auto">
            <a:xfrm flipH="1">
              <a:off x="2256" y="3264"/>
              <a:ext cx="816"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0" name="Rectangle 32"/>
            <p:cNvSpPr>
              <a:spLocks noChangeArrowheads="1"/>
            </p:cNvSpPr>
            <p:nvPr/>
          </p:nvSpPr>
          <p:spPr bwMode="auto">
            <a:xfrm>
              <a:off x="3072" y="2718"/>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rio_readlineb</a:t>
              </a:r>
            </a:p>
          </p:txBody>
        </p:sp>
        <p:sp>
          <p:nvSpPr>
            <p:cNvPr id="759841" name="Rectangle 33"/>
            <p:cNvSpPr>
              <a:spLocks noChangeArrowheads="1"/>
            </p:cNvSpPr>
            <p:nvPr/>
          </p:nvSpPr>
          <p:spPr bwMode="auto">
            <a:xfrm>
              <a:off x="3072" y="3143"/>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rio_writen</a:t>
              </a:r>
            </a:p>
          </p:txBody>
        </p:sp>
        <p:sp>
          <p:nvSpPr>
            <p:cNvPr id="759842" name="Rectangle 34"/>
            <p:cNvSpPr>
              <a:spLocks noChangeArrowheads="1"/>
            </p:cNvSpPr>
            <p:nvPr/>
          </p:nvSpPr>
          <p:spPr bwMode="auto">
            <a:xfrm>
              <a:off x="1296" y="3143"/>
              <a:ext cx="960"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rio_readlineb</a:t>
              </a:r>
            </a:p>
          </p:txBody>
        </p:sp>
        <p:sp>
          <p:nvSpPr>
            <p:cNvPr id="759843" name="Rectangle 35"/>
            <p:cNvSpPr>
              <a:spLocks noChangeArrowheads="1"/>
            </p:cNvSpPr>
            <p:nvPr/>
          </p:nvSpPr>
          <p:spPr bwMode="auto">
            <a:xfrm>
              <a:off x="1296" y="2718"/>
              <a:ext cx="960"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dirty="0" err="1">
                  <a:latin typeface="Courier New" pitchFamily="49" charset="0"/>
                </a:rPr>
                <a:t>rio_writen</a:t>
              </a:r>
              <a:endParaRPr lang="en-US" sz="1400" dirty="0">
                <a:latin typeface="Courier New" pitchFamily="49" charset="0"/>
              </a:endParaRPr>
            </a:p>
          </p:txBody>
        </p:sp>
      </p:grpSp>
      <p:sp>
        <p:nvSpPr>
          <p:cNvPr id="759844" name="Text Box 36"/>
          <p:cNvSpPr txBox="1">
            <a:spLocks noChangeArrowheads="1"/>
          </p:cNvSpPr>
          <p:nvPr/>
        </p:nvSpPr>
        <p:spPr bwMode="auto">
          <a:xfrm>
            <a:off x="3632402" y="3200400"/>
            <a:ext cx="1156086" cy="584775"/>
          </a:xfrm>
          <a:prstGeom prst="rect">
            <a:avLst/>
          </a:prstGeom>
          <a:noFill/>
          <a:ln w="12700">
            <a:noFill/>
            <a:miter lim="800000"/>
            <a:headEnd/>
            <a:tailEnd/>
          </a:ln>
          <a:effectLst/>
        </p:spPr>
        <p:txBody>
          <a:bodyPr wrap="none" anchor="ctr">
            <a:spAutoFit/>
          </a:bodyPr>
          <a:lstStyle/>
          <a:p>
            <a:pPr algn="ctr"/>
            <a:r>
              <a:rPr lang="en-US" sz="1600" dirty="0">
                <a:latin typeface="Calibri" pitchFamily="34" charset="0"/>
              </a:rPr>
              <a:t>Connection</a:t>
            </a:r>
          </a:p>
          <a:p>
            <a:pPr algn="ctr"/>
            <a:r>
              <a:rPr lang="en-US" sz="1600" dirty="0">
                <a:latin typeface="Calibri" pitchFamily="34" charset="0"/>
              </a:rPr>
              <a:t>request</a:t>
            </a:r>
          </a:p>
        </p:txBody>
      </p:sp>
      <p:grpSp>
        <p:nvGrpSpPr>
          <p:cNvPr id="6" name="Group 37"/>
          <p:cNvGrpSpPr>
            <a:grpSpLocks/>
          </p:cNvGrpSpPr>
          <p:nvPr/>
        </p:nvGrpSpPr>
        <p:grpSpPr bwMode="auto">
          <a:xfrm>
            <a:off x="2057400" y="3822970"/>
            <a:ext cx="5105400" cy="2911475"/>
            <a:chOff x="1296" y="2400"/>
            <a:chExt cx="3216" cy="1834"/>
          </a:xfrm>
        </p:grpSpPr>
        <p:sp>
          <p:nvSpPr>
            <p:cNvPr id="759846" name="Line 38"/>
            <p:cNvSpPr>
              <a:spLocks noChangeShapeType="1"/>
            </p:cNvSpPr>
            <p:nvPr/>
          </p:nvSpPr>
          <p:spPr bwMode="auto">
            <a:xfrm>
              <a:off x="1776" y="3370"/>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7" name="Line 39"/>
            <p:cNvSpPr>
              <a:spLocks noChangeShapeType="1"/>
            </p:cNvSpPr>
            <p:nvPr/>
          </p:nvSpPr>
          <p:spPr bwMode="auto">
            <a:xfrm>
              <a:off x="3552" y="3370"/>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8" name="Line 40"/>
            <p:cNvSpPr>
              <a:spLocks noChangeShapeType="1"/>
            </p:cNvSpPr>
            <p:nvPr/>
          </p:nvSpPr>
          <p:spPr bwMode="auto">
            <a:xfrm>
              <a:off x="3552" y="3802"/>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9" name="Line 41"/>
            <p:cNvSpPr>
              <a:spLocks noChangeShapeType="1"/>
            </p:cNvSpPr>
            <p:nvPr/>
          </p:nvSpPr>
          <p:spPr bwMode="auto">
            <a:xfrm flipV="1">
              <a:off x="1920" y="3696"/>
              <a:ext cx="1152" cy="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
          <p:nvSpPr>
            <p:cNvPr id="759850" name="Rectangle 42"/>
            <p:cNvSpPr>
              <a:spLocks noChangeArrowheads="1"/>
            </p:cNvSpPr>
            <p:nvPr/>
          </p:nvSpPr>
          <p:spPr bwMode="auto">
            <a:xfrm>
              <a:off x="3072" y="3568"/>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rio_readlineb</a:t>
              </a:r>
            </a:p>
          </p:txBody>
        </p:sp>
        <p:sp>
          <p:nvSpPr>
            <p:cNvPr id="759851" name="Rectangle 43"/>
            <p:cNvSpPr>
              <a:spLocks noChangeArrowheads="1"/>
            </p:cNvSpPr>
            <p:nvPr/>
          </p:nvSpPr>
          <p:spPr bwMode="auto">
            <a:xfrm>
              <a:off x="3072" y="3994"/>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close</a:t>
              </a:r>
            </a:p>
          </p:txBody>
        </p:sp>
        <p:sp>
          <p:nvSpPr>
            <p:cNvPr id="759852" name="Rectangle 44"/>
            <p:cNvSpPr>
              <a:spLocks noChangeArrowheads="1"/>
            </p:cNvSpPr>
            <p:nvPr/>
          </p:nvSpPr>
          <p:spPr bwMode="auto">
            <a:xfrm>
              <a:off x="1296" y="3569"/>
              <a:ext cx="960"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close</a:t>
              </a:r>
            </a:p>
          </p:txBody>
        </p:sp>
        <p:sp>
          <p:nvSpPr>
            <p:cNvPr id="759853" name="Text Box 45"/>
            <p:cNvSpPr txBox="1">
              <a:spLocks noChangeArrowheads="1"/>
            </p:cNvSpPr>
            <p:nvPr/>
          </p:nvSpPr>
          <p:spPr bwMode="auto">
            <a:xfrm>
              <a:off x="2496" y="3524"/>
              <a:ext cx="298" cy="194"/>
            </a:xfrm>
            <a:prstGeom prst="rect">
              <a:avLst/>
            </a:prstGeom>
            <a:noFill/>
            <a:ln w="12700">
              <a:noFill/>
              <a:miter lim="800000"/>
              <a:headEnd/>
              <a:tailEnd/>
            </a:ln>
            <a:effectLst/>
          </p:spPr>
          <p:txBody>
            <a:bodyPr wrap="none" anchor="ctr">
              <a:spAutoFit/>
            </a:bodyPr>
            <a:lstStyle/>
            <a:p>
              <a:pPr algn="ctr"/>
              <a:r>
                <a:rPr lang="en-US" sz="1400" dirty="0">
                  <a:latin typeface="Calibri" pitchFamily="34" charset="0"/>
                </a:rPr>
                <a:t>EOF</a:t>
              </a:r>
            </a:p>
          </p:txBody>
        </p:sp>
        <p:sp>
          <p:nvSpPr>
            <p:cNvPr id="759854" name="Line 46"/>
            <p:cNvSpPr>
              <a:spLocks noChangeShapeType="1"/>
            </p:cNvSpPr>
            <p:nvPr/>
          </p:nvSpPr>
          <p:spPr bwMode="auto">
            <a:xfrm>
              <a:off x="3984" y="4128"/>
              <a:ext cx="528" cy="0"/>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55" name="Line 47"/>
            <p:cNvSpPr>
              <a:spLocks noChangeShapeType="1"/>
            </p:cNvSpPr>
            <p:nvPr/>
          </p:nvSpPr>
          <p:spPr bwMode="auto">
            <a:xfrm flipV="1">
              <a:off x="4512" y="2400"/>
              <a:ext cx="0" cy="1728"/>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56" name="Line 48"/>
            <p:cNvSpPr>
              <a:spLocks noChangeShapeType="1"/>
            </p:cNvSpPr>
            <p:nvPr/>
          </p:nvSpPr>
          <p:spPr bwMode="auto">
            <a:xfrm flipH="1">
              <a:off x="3984" y="2400"/>
              <a:ext cx="528"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grpSp>
      <p:sp>
        <p:nvSpPr>
          <p:cNvPr id="759857" name="Text Box 49"/>
          <p:cNvSpPr txBox="1">
            <a:spLocks noChangeArrowheads="1"/>
          </p:cNvSpPr>
          <p:nvPr/>
        </p:nvSpPr>
        <p:spPr bwMode="auto">
          <a:xfrm>
            <a:off x="7239941" y="4800600"/>
            <a:ext cx="1675459" cy="830997"/>
          </a:xfrm>
          <a:prstGeom prst="rect">
            <a:avLst/>
          </a:prstGeom>
          <a:noFill/>
          <a:ln w="12700">
            <a:noFill/>
            <a:miter lim="800000"/>
            <a:headEnd/>
            <a:tailEnd/>
          </a:ln>
          <a:effectLst/>
        </p:spPr>
        <p:txBody>
          <a:bodyPr wrap="none" anchor="ctr">
            <a:spAutoFit/>
          </a:bodyPr>
          <a:lstStyle/>
          <a:p>
            <a:r>
              <a:rPr lang="en-US" sz="1600" dirty="0">
                <a:latin typeface="Calibri" pitchFamily="34" charset="0"/>
              </a:rPr>
              <a:t>Await connection</a:t>
            </a:r>
          </a:p>
          <a:p>
            <a:r>
              <a:rPr lang="en-US" sz="1600" dirty="0">
                <a:latin typeface="Calibri" pitchFamily="34" charset="0"/>
              </a:rPr>
              <a:t>request from</a:t>
            </a:r>
          </a:p>
          <a:p>
            <a:r>
              <a:rPr lang="en-US" sz="1600" dirty="0">
                <a:latin typeface="Calibri" pitchFamily="34" charset="0"/>
              </a:rPr>
              <a:t>next client</a:t>
            </a:r>
          </a:p>
        </p:txBody>
      </p:sp>
      <p:sp>
        <p:nvSpPr>
          <p:cNvPr id="759858" name="AutoShape 50"/>
          <p:cNvSpPr>
            <a:spLocks/>
          </p:cNvSpPr>
          <p:nvPr/>
        </p:nvSpPr>
        <p:spPr bwMode="auto">
          <a:xfrm>
            <a:off x="6477000" y="1600200"/>
            <a:ext cx="152400" cy="1752600"/>
          </a:xfrm>
          <a:prstGeom prst="rightBrace">
            <a:avLst>
              <a:gd name="adj1" fmla="val 95833"/>
              <a:gd name="adj2" fmla="val 50000"/>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59" name="Text Box 51"/>
          <p:cNvSpPr txBox="1">
            <a:spLocks noChangeArrowheads="1"/>
          </p:cNvSpPr>
          <p:nvPr/>
        </p:nvSpPr>
        <p:spPr bwMode="auto">
          <a:xfrm>
            <a:off x="6629400" y="2286000"/>
            <a:ext cx="1773238"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open_listenfd</a:t>
            </a:r>
          </a:p>
        </p:txBody>
      </p:sp>
      <p:sp>
        <p:nvSpPr>
          <p:cNvPr id="759860" name="AutoShape 52"/>
          <p:cNvSpPr>
            <a:spLocks/>
          </p:cNvSpPr>
          <p:nvPr/>
        </p:nvSpPr>
        <p:spPr bwMode="auto">
          <a:xfrm>
            <a:off x="1752600" y="1600200"/>
            <a:ext cx="152400" cy="2438400"/>
          </a:xfrm>
          <a:prstGeom prst="leftBrace">
            <a:avLst>
              <a:gd name="adj1" fmla="val 133333"/>
              <a:gd name="adj2" fmla="val 50000"/>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61" name="Text Box 53"/>
          <p:cNvSpPr txBox="1">
            <a:spLocks noChangeArrowheads="1"/>
          </p:cNvSpPr>
          <p:nvPr/>
        </p:nvSpPr>
        <p:spPr bwMode="auto">
          <a:xfrm>
            <a:off x="0" y="2635250"/>
            <a:ext cx="1773238"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open_clientfd</a:t>
            </a:r>
          </a:p>
        </p:txBody>
      </p:sp>
      <p:sp>
        <p:nvSpPr>
          <p:cNvPr id="759862" name="Rectangle 54"/>
          <p:cNvSpPr>
            <a:spLocks noChangeArrowheads="1"/>
          </p:cNvSpPr>
          <p:nvPr/>
        </p:nvSpPr>
        <p:spPr bwMode="auto">
          <a:xfrm>
            <a:off x="4876800" y="3640138"/>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accept</a:t>
            </a:r>
          </a:p>
        </p:txBody>
      </p:sp>
      <p:sp>
        <p:nvSpPr>
          <p:cNvPr id="759863" name="Rectangle 55"/>
          <p:cNvSpPr>
            <a:spLocks noChangeArrowheads="1"/>
          </p:cNvSpPr>
          <p:nvPr/>
        </p:nvSpPr>
        <p:spPr bwMode="auto">
          <a:xfrm>
            <a:off x="2057400" y="3640138"/>
            <a:ext cx="15240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connect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9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57" grpId="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304800" y="361950"/>
            <a:ext cx="8716962" cy="781050"/>
          </a:xfrm>
        </p:spPr>
        <p:txBody>
          <a:bodyPr/>
          <a:lstStyle/>
          <a:p>
            <a:r>
              <a:rPr lang="en-US"/>
              <a:t>Socket Address Structures</a:t>
            </a:r>
          </a:p>
        </p:txBody>
      </p:sp>
      <p:sp>
        <p:nvSpPr>
          <p:cNvPr id="752643" name="Rectangle 3"/>
          <p:cNvSpPr>
            <a:spLocks noGrp="1" noChangeArrowheads="1"/>
          </p:cNvSpPr>
          <p:nvPr>
            <p:ph type="body" idx="1"/>
          </p:nvPr>
        </p:nvSpPr>
        <p:spPr>
          <a:xfrm>
            <a:off x="304800" y="1219200"/>
            <a:ext cx="8307387" cy="1676400"/>
          </a:xfrm>
        </p:spPr>
        <p:txBody>
          <a:bodyPr/>
          <a:lstStyle/>
          <a:p>
            <a:r>
              <a:rPr lang="en-US" dirty="0"/>
              <a:t>Generic socket address:</a:t>
            </a:r>
          </a:p>
          <a:p>
            <a:pPr lvl="1"/>
            <a:r>
              <a:rPr lang="en-US" dirty="0"/>
              <a:t>For address arguments to </a:t>
            </a:r>
            <a:r>
              <a:rPr lang="en-US" b="1" dirty="0">
                <a:latin typeface="Courier New" pitchFamily="49" charset="0"/>
              </a:rPr>
              <a:t>connect</a:t>
            </a:r>
            <a:r>
              <a:rPr lang="en-US" dirty="0"/>
              <a:t>, </a:t>
            </a:r>
            <a:r>
              <a:rPr lang="en-US" b="1" dirty="0">
                <a:latin typeface="Courier New" pitchFamily="49" charset="0"/>
              </a:rPr>
              <a:t>bind</a:t>
            </a:r>
            <a:r>
              <a:rPr lang="en-US" dirty="0"/>
              <a:t>, and </a:t>
            </a:r>
            <a:r>
              <a:rPr lang="en-US" b="1" dirty="0" smtClean="0">
                <a:latin typeface="Courier New" pitchFamily="49" charset="0"/>
              </a:rPr>
              <a:t>accept</a:t>
            </a:r>
            <a:endParaRPr lang="en-US" dirty="0">
              <a:latin typeface="Courier New" pitchFamily="49" charset="0"/>
            </a:endParaRPr>
          </a:p>
          <a:p>
            <a:pPr lvl="1"/>
            <a:r>
              <a:rPr lang="en-US" dirty="0"/>
              <a:t>Necessary only because C did not have generic (</a:t>
            </a:r>
            <a:r>
              <a:rPr lang="en-US" b="1" dirty="0">
                <a:latin typeface="Courier New" pitchFamily="49" charset="0"/>
              </a:rPr>
              <a:t>void *</a:t>
            </a:r>
            <a:r>
              <a:rPr lang="en-US" dirty="0"/>
              <a:t>) pointers when the sockets interface was </a:t>
            </a:r>
            <a:r>
              <a:rPr lang="en-US" dirty="0" smtClean="0"/>
              <a:t>designed</a:t>
            </a:r>
            <a:endParaRPr lang="en-US" dirty="0"/>
          </a:p>
          <a:p>
            <a:pPr lvl="1"/>
            <a:endParaRPr lang="en-US" dirty="0"/>
          </a:p>
          <a:p>
            <a:pPr lvl="1"/>
            <a:endParaRPr lang="en-US" dirty="0"/>
          </a:p>
          <a:p>
            <a:pPr lvl="1"/>
            <a:endParaRPr lang="en-US" dirty="0"/>
          </a:p>
          <a:p>
            <a:endParaRPr lang="en-US" dirty="0"/>
          </a:p>
        </p:txBody>
      </p:sp>
      <p:sp>
        <p:nvSpPr>
          <p:cNvPr id="752646" name="Rectangle 6"/>
          <p:cNvSpPr>
            <a:spLocks noChangeArrowheads="1"/>
          </p:cNvSpPr>
          <p:nvPr/>
        </p:nvSpPr>
        <p:spPr bwMode="auto">
          <a:xfrm>
            <a:off x="846549" y="3032125"/>
            <a:ext cx="6797675" cy="1082675"/>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a:latin typeface="Courier New" pitchFamily="49" charset="0"/>
              </a:rPr>
              <a:t>struct</a:t>
            </a:r>
            <a:r>
              <a:rPr lang="en-US" sz="1600" dirty="0">
                <a:latin typeface="Courier New" pitchFamily="49" charset="0"/>
              </a:rPr>
              <a:t> </a:t>
            </a:r>
            <a:r>
              <a:rPr lang="en-US" sz="1600" dirty="0" err="1">
                <a:latin typeface="Courier New" pitchFamily="49" charset="0"/>
              </a:rPr>
              <a:t>sockaddr</a:t>
            </a:r>
            <a:r>
              <a:rPr lang="en-US" sz="1600" dirty="0">
                <a:latin typeface="Courier New" pitchFamily="49" charset="0"/>
              </a:rPr>
              <a:t> { </a:t>
            </a:r>
          </a:p>
          <a:p>
            <a:r>
              <a:rPr lang="en-US" sz="1600" dirty="0">
                <a:latin typeface="Courier New" pitchFamily="49" charset="0"/>
              </a:rPr>
              <a:t>  unsigned short  </a:t>
            </a:r>
            <a:r>
              <a:rPr lang="en-US" sz="1600" dirty="0" err="1">
                <a:latin typeface="Courier New" pitchFamily="49" charset="0"/>
              </a:rPr>
              <a:t>sa_family</a:t>
            </a:r>
            <a:r>
              <a:rPr lang="en-US" sz="1600" dirty="0">
                <a:latin typeface="Courier New" pitchFamily="49" charset="0"/>
              </a:rPr>
              <a:t>;    </a:t>
            </a:r>
            <a:r>
              <a:rPr lang="en-US" sz="1600" dirty="0">
                <a:solidFill>
                  <a:srgbClr val="990000"/>
                </a:solidFill>
                <a:latin typeface="Courier New" pitchFamily="49" charset="0"/>
              </a:rPr>
              <a:t>/* protocol family */ </a:t>
            </a:r>
          </a:p>
          <a:p>
            <a:r>
              <a:rPr lang="en-US" sz="1600" dirty="0">
                <a:latin typeface="Courier New" pitchFamily="49" charset="0"/>
              </a:rPr>
              <a:t>  char            </a:t>
            </a:r>
            <a:r>
              <a:rPr lang="en-US" sz="1600" dirty="0" err="1">
                <a:latin typeface="Courier New" pitchFamily="49" charset="0"/>
              </a:rPr>
              <a:t>sa_data</a:t>
            </a:r>
            <a:r>
              <a:rPr lang="en-US" sz="1600" dirty="0">
                <a:latin typeface="Courier New" pitchFamily="49" charset="0"/>
              </a:rPr>
              <a:t>[14];  </a:t>
            </a:r>
            <a:r>
              <a:rPr lang="en-US" sz="1600" dirty="0">
                <a:solidFill>
                  <a:srgbClr val="990000"/>
                </a:solidFill>
                <a:latin typeface="Courier New" pitchFamily="49" charset="0"/>
              </a:rPr>
              <a:t>/* address data.  */ </a:t>
            </a:r>
          </a:p>
          <a:p>
            <a:r>
              <a:rPr lang="en-US" sz="1600" dirty="0">
                <a:latin typeface="Courier New" pitchFamily="49" charset="0"/>
              </a:rPr>
              <a:t>};       </a:t>
            </a:r>
          </a:p>
        </p:txBody>
      </p:sp>
      <p:grpSp>
        <p:nvGrpSpPr>
          <p:cNvPr id="3" name="Group 24"/>
          <p:cNvGrpSpPr>
            <a:grpSpLocks/>
          </p:cNvGrpSpPr>
          <p:nvPr/>
        </p:nvGrpSpPr>
        <p:grpSpPr bwMode="auto">
          <a:xfrm>
            <a:off x="304800" y="4953000"/>
            <a:ext cx="8534400" cy="457200"/>
            <a:chOff x="960" y="2784"/>
            <a:chExt cx="5376" cy="288"/>
          </a:xfrm>
        </p:grpSpPr>
        <p:sp>
          <p:nvSpPr>
            <p:cNvPr id="752648" name="Rectangle 8"/>
            <p:cNvSpPr>
              <a:spLocks noChangeArrowheads="1"/>
            </p:cNvSpPr>
            <p:nvPr/>
          </p:nvSpPr>
          <p:spPr bwMode="auto">
            <a:xfrm>
              <a:off x="960" y="2784"/>
              <a:ext cx="336" cy="288"/>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49" name="Rectangle 9"/>
            <p:cNvSpPr>
              <a:spLocks noChangeArrowheads="1"/>
            </p:cNvSpPr>
            <p:nvPr/>
          </p:nvSpPr>
          <p:spPr bwMode="auto">
            <a:xfrm>
              <a:off x="1296" y="2784"/>
              <a:ext cx="336" cy="288"/>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0" name="Rectangle 10"/>
            <p:cNvSpPr>
              <a:spLocks noChangeArrowheads="1"/>
            </p:cNvSpPr>
            <p:nvPr/>
          </p:nvSpPr>
          <p:spPr bwMode="auto">
            <a:xfrm>
              <a:off x="1632"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1" name="Rectangle 11"/>
            <p:cNvSpPr>
              <a:spLocks noChangeArrowheads="1"/>
            </p:cNvSpPr>
            <p:nvPr/>
          </p:nvSpPr>
          <p:spPr bwMode="auto">
            <a:xfrm>
              <a:off x="1968"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2" name="Rectangle 12"/>
            <p:cNvSpPr>
              <a:spLocks noChangeArrowheads="1"/>
            </p:cNvSpPr>
            <p:nvPr/>
          </p:nvSpPr>
          <p:spPr bwMode="auto">
            <a:xfrm>
              <a:off x="2304"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3" name="Rectangle 13"/>
            <p:cNvSpPr>
              <a:spLocks noChangeArrowheads="1"/>
            </p:cNvSpPr>
            <p:nvPr/>
          </p:nvSpPr>
          <p:spPr bwMode="auto">
            <a:xfrm>
              <a:off x="2640"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4" name="Rectangle 14"/>
            <p:cNvSpPr>
              <a:spLocks noChangeArrowheads="1"/>
            </p:cNvSpPr>
            <p:nvPr/>
          </p:nvSpPr>
          <p:spPr bwMode="auto">
            <a:xfrm>
              <a:off x="2976"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5" name="Rectangle 15"/>
            <p:cNvSpPr>
              <a:spLocks noChangeArrowheads="1"/>
            </p:cNvSpPr>
            <p:nvPr/>
          </p:nvSpPr>
          <p:spPr bwMode="auto">
            <a:xfrm>
              <a:off x="3312"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6" name="Rectangle 16"/>
            <p:cNvSpPr>
              <a:spLocks noChangeArrowheads="1"/>
            </p:cNvSpPr>
            <p:nvPr/>
          </p:nvSpPr>
          <p:spPr bwMode="auto">
            <a:xfrm>
              <a:off x="3648"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7" name="Rectangle 17"/>
            <p:cNvSpPr>
              <a:spLocks noChangeArrowheads="1"/>
            </p:cNvSpPr>
            <p:nvPr/>
          </p:nvSpPr>
          <p:spPr bwMode="auto">
            <a:xfrm>
              <a:off x="3984"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8" name="Rectangle 18"/>
            <p:cNvSpPr>
              <a:spLocks noChangeArrowheads="1"/>
            </p:cNvSpPr>
            <p:nvPr/>
          </p:nvSpPr>
          <p:spPr bwMode="auto">
            <a:xfrm>
              <a:off x="4320"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9" name="Rectangle 19"/>
            <p:cNvSpPr>
              <a:spLocks noChangeArrowheads="1"/>
            </p:cNvSpPr>
            <p:nvPr/>
          </p:nvSpPr>
          <p:spPr bwMode="auto">
            <a:xfrm>
              <a:off x="4656"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60" name="Rectangle 20"/>
            <p:cNvSpPr>
              <a:spLocks noChangeArrowheads="1"/>
            </p:cNvSpPr>
            <p:nvPr/>
          </p:nvSpPr>
          <p:spPr bwMode="auto">
            <a:xfrm>
              <a:off x="4992"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61" name="Rectangle 21"/>
            <p:cNvSpPr>
              <a:spLocks noChangeArrowheads="1"/>
            </p:cNvSpPr>
            <p:nvPr/>
          </p:nvSpPr>
          <p:spPr bwMode="auto">
            <a:xfrm>
              <a:off x="5328"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62" name="Rectangle 22"/>
            <p:cNvSpPr>
              <a:spLocks noChangeArrowheads="1"/>
            </p:cNvSpPr>
            <p:nvPr/>
          </p:nvSpPr>
          <p:spPr bwMode="auto">
            <a:xfrm>
              <a:off x="5664"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63" name="Rectangle 23"/>
            <p:cNvSpPr>
              <a:spLocks noChangeArrowheads="1"/>
            </p:cNvSpPr>
            <p:nvPr/>
          </p:nvSpPr>
          <p:spPr bwMode="auto">
            <a:xfrm>
              <a:off x="6000" y="2784"/>
              <a:ext cx="336" cy="288"/>
            </a:xfrm>
            <a:prstGeom prst="rect">
              <a:avLst/>
            </a:prstGeom>
            <a:noFill/>
            <a:ln w="12700">
              <a:solidFill>
                <a:schemeClr val="tx1"/>
              </a:solidFill>
              <a:miter lim="800000"/>
              <a:headEnd/>
              <a:tailEnd/>
            </a:ln>
            <a:effectLst/>
          </p:spPr>
          <p:txBody>
            <a:bodyPr anchor="ctr">
              <a:spAutoFit/>
            </a:bodyPr>
            <a:lstStyle/>
            <a:p>
              <a:endParaRPr lang="en-US" dirty="0">
                <a:latin typeface="Calibri" pitchFamily="34" charset="0"/>
              </a:endParaRPr>
            </a:p>
          </p:txBody>
        </p:sp>
      </p:grpSp>
      <p:sp>
        <p:nvSpPr>
          <p:cNvPr id="752666" name="Text Box 26"/>
          <p:cNvSpPr txBox="1">
            <a:spLocks noChangeArrowheads="1"/>
          </p:cNvSpPr>
          <p:nvPr/>
        </p:nvSpPr>
        <p:spPr bwMode="auto">
          <a:xfrm>
            <a:off x="194792" y="4616450"/>
            <a:ext cx="1284288" cy="336550"/>
          </a:xfrm>
          <a:prstGeom prst="rect">
            <a:avLst/>
          </a:prstGeom>
          <a:noFill/>
          <a:ln w="12700">
            <a:noFill/>
            <a:miter lim="800000"/>
            <a:headEnd/>
            <a:tailEnd/>
          </a:ln>
          <a:effectLst/>
        </p:spPr>
        <p:txBody>
          <a:bodyPr wrap="none">
            <a:spAutoFit/>
          </a:bodyPr>
          <a:lstStyle/>
          <a:p>
            <a:pPr algn="ctr"/>
            <a:r>
              <a:rPr lang="en-US" sz="1600">
                <a:latin typeface="Courier New" pitchFamily="49" charset="0"/>
              </a:rPr>
              <a:t>sa_family</a:t>
            </a:r>
          </a:p>
        </p:txBody>
      </p:sp>
      <p:sp>
        <p:nvSpPr>
          <p:cNvPr id="752670" name="Text Box 30"/>
          <p:cNvSpPr txBox="1">
            <a:spLocks noChangeArrowheads="1"/>
          </p:cNvSpPr>
          <p:nvPr/>
        </p:nvSpPr>
        <p:spPr bwMode="auto">
          <a:xfrm>
            <a:off x="4396890" y="5926138"/>
            <a:ext cx="1434174" cy="338554"/>
          </a:xfrm>
          <a:prstGeom prst="rect">
            <a:avLst/>
          </a:prstGeom>
          <a:noFill/>
          <a:ln w="12700">
            <a:noFill/>
            <a:miter lim="800000"/>
            <a:headEnd/>
            <a:tailEnd/>
          </a:ln>
          <a:effectLst/>
        </p:spPr>
        <p:txBody>
          <a:bodyPr wrap="none">
            <a:spAutoFit/>
          </a:bodyPr>
          <a:lstStyle/>
          <a:p>
            <a:pPr algn="ctr"/>
            <a:r>
              <a:rPr lang="en-US" sz="1600" dirty="0">
                <a:latin typeface="Calibri" pitchFamily="34" charset="0"/>
              </a:rPr>
              <a:t>Family Specific</a:t>
            </a:r>
          </a:p>
        </p:txBody>
      </p:sp>
      <p:sp>
        <p:nvSpPr>
          <p:cNvPr id="27" name="AutoShape 50"/>
          <p:cNvSpPr>
            <a:spLocks/>
          </p:cNvSpPr>
          <p:nvPr/>
        </p:nvSpPr>
        <p:spPr bwMode="auto">
          <a:xfrm rot="5400000">
            <a:off x="4953000" y="1981199"/>
            <a:ext cx="304800" cy="7467600"/>
          </a:xfrm>
          <a:prstGeom prst="rightBrace">
            <a:avLst>
              <a:gd name="adj1" fmla="val 95833"/>
              <a:gd name="adj2" fmla="val 50000"/>
            </a:avLst>
          </a:prstGeom>
          <a:noFill/>
          <a:ln w="28575">
            <a:solidFill>
              <a:schemeClr val="tx1"/>
            </a:solidFill>
            <a:round/>
            <a:headEnd/>
            <a:tailEnd/>
          </a:ln>
          <a:effectLst/>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304800" y="361950"/>
            <a:ext cx="8716962" cy="781050"/>
          </a:xfrm>
        </p:spPr>
        <p:txBody>
          <a:bodyPr/>
          <a:lstStyle/>
          <a:p>
            <a:r>
              <a:rPr lang="en-US"/>
              <a:t>Socket Address Structures</a:t>
            </a:r>
          </a:p>
        </p:txBody>
      </p:sp>
      <p:sp>
        <p:nvSpPr>
          <p:cNvPr id="752643" name="Rectangle 3"/>
          <p:cNvSpPr>
            <a:spLocks noGrp="1" noChangeArrowheads="1"/>
          </p:cNvSpPr>
          <p:nvPr>
            <p:ph type="body" idx="1"/>
          </p:nvPr>
        </p:nvSpPr>
        <p:spPr>
          <a:xfrm>
            <a:off x="304800" y="1219200"/>
            <a:ext cx="8307387" cy="1676400"/>
          </a:xfrm>
        </p:spPr>
        <p:txBody>
          <a:bodyPr/>
          <a:lstStyle/>
          <a:p>
            <a:r>
              <a:rPr lang="en-US" dirty="0" smtClean="0"/>
              <a:t>Internet-specific socket address:</a:t>
            </a:r>
            <a:endParaRPr lang="en-US" dirty="0"/>
          </a:p>
          <a:p>
            <a:pPr lvl="1"/>
            <a:r>
              <a:rPr lang="en-US" dirty="0" smtClean="0"/>
              <a:t>Must cast (</a:t>
            </a:r>
            <a:r>
              <a:rPr lang="en-US" b="1" dirty="0" err="1" smtClean="0">
                <a:latin typeface="Courier New" pitchFamily="49" charset="0"/>
              </a:rPr>
              <a:t>sockaddr_in</a:t>
            </a:r>
            <a:r>
              <a:rPr lang="en-US" b="1" dirty="0" smtClean="0">
                <a:latin typeface="Courier New" pitchFamily="49" charset="0"/>
              </a:rPr>
              <a:t> *</a:t>
            </a:r>
            <a:r>
              <a:rPr lang="en-US" dirty="0" smtClean="0"/>
              <a:t>) to (</a:t>
            </a:r>
            <a:r>
              <a:rPr lang="en-US" b="1" dirty="0" err="1" smtClean="0">
                <a:latin typeface="Courier New" pitchFamily="49" charset="0"/>
              </a:rPr>
              <a:t>sockaddr</a:t>
            </a:r>
            <a:r>
              <a:rPr lang="en-US" b="1" dirty="0" smtClean="0">
                <a:latin typeface="Courier New" pitchFamily="49" charset="0"/>
              </a:rPr>
              <a:t> *</a:t>
            </a:r>
            <a:r>
              <a:rPr lang="en-US" dirty="0" smtClean="0"/>
              <a:t>) for </a:t>
            </a:r>
            <a:r>
              <a:rPr lang="en-US" b="1" dirty="0" smtClean="0">
                <a:latin typeface="Courier New" pitchFamily="49" charset="0"/>
              </a:rPr>
              <a:t>connect</a:t>
            </a:r>
            <a:r>
              <a:rPr lang="en-US" dirty="0" smtClean="0"/>
              <a:t>, </a:t>
            </a:r>
            <a:r>
              <a:rPr lang="en-US" b="1" dirty="0" smtClean="0">
                <a:latin typeface="Courier New" pitchFamily="49" charset="0"/>
              </a:rPr>
              <a:t>bind</a:t>
            </a:r>
            <a:r>
              <a:rPr lang="en-US" dirty="0" smtClean="0"/>
              <a:t>, and </a:t>
            </a:r>
            <a:r>
              <a:rPr lang="en-US" b="1" dirty="0" smtClean="0">
                <a:latin typeface="Courier New" pitchFamily="49" charset="0"/>
              </a:rPr>
              <a:t>accept</a:t>
            </a:r>
          </a:p>
          <a:p>
            <a:pPr lvl="1"/>
            <a:endParaRPr lang="en-US" dirty="0"/>
          </a:p>
          <a:p>
            <a:pPr lvl="1"/>
            <a:endParaRPr lang="en-US" dirty="0"/>
          </a:p>
          <a:p>
            <a:endParaRPr lang="en-US" dirty="0"/>
          </a:p>
        </p:txBody>
      </p:sp>
      <p:sp>
        <p:nvSpPr>
          <p:cNvPr id="752648" name="Rectangle 8"/>
          <p:cNvSpPr>
            <a:spLocks noChangeArrowheads="1"/>
          </p:cNvSpPr>
          <p:nvPr/>
        </p:nvSpPr>
        <p:spPr bwMode="auto">
          <a:xfrm>
            <a:off x="304800" y="4953000"/>
            <a:ext cx="533400" cy="457200"/>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49" name="Rectangle 9"/>
          <p:cNvSpPr>
            <a:spLocks noChangeArrowheads="1"/>
          </p:cNvSpPr>
          <p:nvPr/>
        </p:nvSpPr>
        <p:spPr bwMode="auto">
          <a:xfrm>
            <a:off x="838200" y="4953000"/>
            <a:ext cx="533400" cy="457200"/>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0" name="Rectangle 10"/>
          <p:cNvSpPr>
            <a:spLocks noChangeArrowheads="1"/>
          </p:cNvSpPr>
          <p:nvPr/>
        </p:nvSpPr>
        <p:spPr bwMode="auto">
          <a:xfrm>
            <a:off x="1371600" y="4953000"/>
            <a:ext cx="533400" cy="457200"/>
          </a:xfrm>
          <a:prstGeom prst="rect">
            <a:avLst/>
          </a:prstGeom>
          <a:solidFill>
            <a:schemeClr val="accent2">
              <a:lumMod val="20000"/>
              <a:lumOff val="80000"/>
            </a:schemeClr>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1" name="Rectangle 11"/>
          <p:cNvSpPr>
            <a:spLocks noChangeArrowheads="1"/>
          </p:cNvSpPr>
          <p:nvPr/>
        </p:nvSpPr>
        <p:spPr bwMode="auto">
          <a:xfrm>
            <a:off x="1905000" y="4953000"/>
            <a:ext cx="533400" cy="457200"/>
          </a:xfrm>
          <a:prstGeom prst="rect">
            <a:avLst/>
          </a:prstGeom>
          <a:solidFill>
            <a:schemeClr val="accent2">
              <a:lumMod val="20000"/>
              <a:lumOff val="80000"/>
            </a:schemeClr>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2" name="Rectangle 12"/>
          <p:cNvSpPr>
            <a:spLocks noChangeArrowheads="1"/>
          </p:cNvSpPr>
          <p:nvPr/>
        </p:nvSpPr>
        <p:spPr bwMode="auto">
          <a:xfrm>
            <a:off x="2438400" y="49530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3" name="Rectangle 13"/>
          <p:cNvSpPr>
            <a:spLocks noChangeArrowheads="1"/>
          </p:cNvSpPr>
          <p:nvPr/>
        </p:nvSpPr>
        <p:spPr bwMode="auto">
          <a:xfrm>
            <a:off x="2971800" y="49530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4" name="Rectangle 14"/>
          <p:cNvSpPr>
            <a:spLocks noChangeArrowheads="1"/>
          </p:cNvSpPr>
          <p:nvPr/>
        </p:nvSpPr>
        <p:spPr bwMode="auto">
          <a:xfrm>
            <a:off x="3505200" y="49530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5" name="Rectangle 15"/>
          <p:cNvSpPr>
            <a:spLocks noChangeArrowheads="1"/>
          </p:cNvSpPr>
          <p:nvPr/>
        </p:nvSpPr>
        <p:spPr bwMode="auto">
          <a:xfrm>
            <a:off x="4038600" y="49530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6" name="Rectangle 16"/>
          <p:cNvSpPr>
            <a:spLocks noChangeArrowheads="1"/>
          </p:cNvSpPr>
          <p:nvPr/>
        </p:nvSpPr>
        <p:spPr bwMode="auto">
          <a:xfrm>
            <a:off x="4572000" y="495300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endParaRPr lang="en-US" dirty="0">
              <a:latin typeface="Courier New" pitchFamily="49" charset="0"/>
              <a:cs typeface="Courier New" pitchFamily="49" charset="0"/>
            </a:endParaRPr>
          </a:p>
        </p:txBody>
      </p:sp>
      <p:sp>
        <p:nvSpPr>
          <p:cNvPr id="752657" name="Rectangle 17"/>
          <p:cNvSpPr>
            <a:spLocks noChangeArrowheads="1"/>
          </p:cNvSpPr>
          <p:nvPr/>
        </p:nvSpPr>
        <p:spPr bwMode="auto">
          <a:xfrm>
            <a:off x="5105400" y="495300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58" name="Rectangle 18"/>
          <p:cNvSpPr>
            <a:spLocks noChangeArrowheads="1"/>
          </p:cNvSpPr>
          <p:nvPr/>
        </p:nvSpPr>
        <p:spPr bwMode="auto">
          <a:xfrm>
            <a:off x="5638800" y="495300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59" name="Rectangle 19"/>
          <p:cNvSpPr>
            <a:spLocks noChangeArrowheads="1"/>
          </p:cNvSpPr>
          <p:nvPr/>
        </p:nvSpPr>
        <p:spPr bwMode="auto">
          <a:xfrm>
            <a:off x="6172200" y="495300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0" name="Rectangle 20"/>
          <p:cNvSpPr>
            <a:spLocks noChangeArrowheads="1"/>
          </p:cNvSpPr>
          <p:nvPr/>
        </p:nvSpPr>
        <p:spPr bwMode="auto">
          <a:xfrm>
            <a:off x="6705600" y="495300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1" name="Rectangle 21"/>
          <p:cNvSpPr>
            <a:spLocks noChangeArrowheads="1"/>
          </p:cNvSpPr>
          <p:nvPr/>
        </p:nvSpPr>
        <p:spPr bwMode="auto">
          <a:xfrm>
            <a:off x="7239000" y="495300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2" name="Rectangle 22"/>
          <p:cNvSpPr>
            <a:spLocks noChangeArrowheads="1"/>
          </p:cNvSpPr>
          <p:nvPr/>
        </p:nvSpPr>
        <p:spPr bwMode="auto">
          <a:xfrm>
            <a:off x="7772400" y="495300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3" name="Rectangle 23"/>
          <p:cNvSpPr>
            <a:spLocks noChangeArrowheads="1"/>
          </p:cNvSpPr>
          <p:nvPr/>
        </p:nvSpPr>
        <p:spPr bwMode="auto">
          <a:xfrm>
            <a:off x="8305800" y="495300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6" name="Text Box 26"/>
          <p:cNvSpPr txBox="1">
            <a:spLocks noChangeArrowheads="1"/>
          </p:cNvSpPr>
          <p:nvPr/>
        </p:nvSpPr>
        <p:spPr bwMode="auto">
          <a:xfrm>
            <a:off x="87312" y="5410200"/>
            <a:ext cx="1284288" cy="336550"/>
          </a:xfrm>
          <a:prstGeom prst="rect">
            <a:avLst/>
          </a:prstGeom>
          <a:noFill/>
          <a:ln w="12700">
            <a:noFill/>
            <a:miter lim="800000"/>
            <a:headEnd/>
            <a:tailEnd/>
          </a:ln>
          <a:effectLst/>
        </p:spPr>
        <p:txBody>
          <a:bodyPr wrap="none">
            <a:spAutoFit/>
          </a:bodyPr>
          <a:lstStyle/>
          <a:p>
            <a:pPr algn="ctr"/>
            <a:r>
              <a:rPr lang="en-US" sz="1600" dirty="0" err="1">
                <a:latin typeface="Courier New" pitchFamily="49" charset="0"/>
              </a:rPr>
              <a:t>sa_family</a:t>
            </a:r>
            <a:endParaRPr lang="en-US" sz="1600" dirty="0">
              <a:latin typeface="Courier New" pitchFamily="49" charset="0"/>
            </a:endParaRPr>
          </a:p>
        </p:txBody>
      </p:sp>
      <p:sp>
        <p:nvSpPr>
          <p:cNvPr id="752670" name="Text Box 30"/>
          <p:cNvSpPr txBox="1">
            <a:spLocks noChangeArrowheads="1"/>
          </p:cNvSpPr>
          <p:nvPr/>
        </p:nvSpPr>
        <p:spPr bwMode="auto">
          <a:xfrm>
            <a:off x="4396890" y="5926138"/>
            <a:ext cx="1434174" cy="338554"/>
          </a:xfrm>
          <a:prstGeom prst="rect">
            <a:avLst/>
          </a:prstGeom>
          <a:noFill/>
          <a:ln w="12700">
            <a:noFill/>
            <a:miter lim="800000"/>
            <a:headEnd/>
            <a:tailEnd/>
          </a:ln>
          <a:effectLst/>
        </p:spPr>
        <p:txBody>
          <a:bodyPr wrap="none">
            <a:spAutoFit/>
          </a:bodyPr>
          <a:lstStyle/>
          <a:p>
            <a:pPr algn="ctr"/>
            <a:r>
              <a:rPr lang="en-US" sz="1600" dirty="0">
                <a:latin typeface="Calibri" pitchFamily="34" charset="0"/>
              </a:rPr>
              <a:t>Family Specific</a:t>
            </a:r>
          </a:p>
        </p:txBody>
      </p:sp>
      <p:sp>
        <p:nvSpPr>
          <p:cNvPr id="27" name="AutoShape 50"/>
          <p:cNvSpPr>
            <a:spLocks/>
          </p:cNvSpPr>
          <p:nvPr/>
        </p:nvSpPr>
        <p:spPr bwMode="auto">
          <a:xfrm rot="5400000">
            <a:off x="4953000" y="1981199"/>
            <a:ext cx="304800" cy="7467600"/>
          </a:xfrm>
          <a:prstGeom prst="rightBrace">
            <a:avLst>
              <a:gd name="adj1" fmla="val 95833"/>
              <a:gd name="adj2" fmla="val 50000"/>
            </a:avLst>
          </a:prstGeom>
          <a:noFill/>
          <a:ln w="28575">
            <a:solidFill>
              <a:schemeClr val="tx1"/>
            </a:solidFill>
            <a:round/>
            <a:headEnd/>
            <a:tailEnd/>
          </a:ln>
          <a:effectLst/>
        </p:spPr>
        <p:txBody>
          <a:bodyPr wrap="none" anchor="ctr"/>
          <a:lstStyle/>
          <a:p>
            <a:endParaRPr lang="en-US" dirty="0">
              <a:latin typeface="Calibri" pitchFamily="34" charset="0"/>
            </a:endParaRPr>
          </a:p>
        </p:txBody>
      </p:sp>
      <p:sp>
        <p:nvSpPr>
          <p:cNvPr id="25" name="Rectangle 5"/>
          <p:cNvSpPr>
            <a:spLocks noChangeArrowheads="1"/>
          </p:cNvSpPr>
          <p:nvPr/>
        </p:nvSpPr>
        <p:spPr bwMode="auto">
          <a:xfrm>
            <a:off x="381000" y="2621340"/>
            <a:ext cx="8701421" cy="1569660"/>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a:latin typeface="Courier New" pitchFamily="49" charset="0"/>
              </a:rPr>
              <a:t>struct sockaddr_in  { </a:t>
            </a:r>
          </a:p>
          <a:p>
            <a:r>
              <a:rPr lang="en-US" sz="1600" dirty="0" err="1">
                <a:latin typeface="Courier New" pitchFamily="49" charset="0"/>
              </a:rPr>
              <a:t>  unsigned short  sin_family;  </a:t>
            </a:r>
            <a:r>
              <a:rPr lang="en-US" sz="1600" dirty="0" err="1">
                <a:solidFill>
                  <a:srgbClr val="990000"/>
                </a:solidFill>
                <a:latin typeface="Courier New" pitchFamily="49" charset="0"/>
              </a:rPr>
              <a:t>/* address family (always AF_INET) */ </a:t>
            </a:r>
          </a:p>
          <a:p>
            <a:r>
              <a:rPr lang="en-US" sz="1600" dirty="0" err="1">
                <a:latin typeface="Courier New" pitchFamily="49" charset="0"/>
              </a:rPr>
              <a:t>  unsigned short  sin_port;    </a:t>
            </a:r>
            <a:r>
              <a:rPr lang="en-US" sz="1600" dirty="0" err="1">
                <a:solidFill>
                  <a:srgbClr val="990000"/>
                </a:solidFill>
                <a:latin typeface="Courier New" pitchFamily="49" charset="0"/>
              </a:rPr>
              <a:t>/* port num in network byte order */ </a:t>
            </a:r>
          </a:p>
          <a:p>
            <a:r>
              <a:rPr lang="en-US" sz="1600" dirty="0" err="1">
                <a:latin typeface="Courier New" pitchFamily="49" charset="0"/>
              </a:rPr>
              <a:t>  struct in_addr  sin_addr;    </a:t>
            </a:r>
            <a:r>
              <a:rPr lang="en-US" sz="1600" dirty="0" err="1">
                <a:solidFill>
                  <a:srgbClr val="990000"/>
                </a:solidFill>
                <a:latin typeface="Courier New" pitchFamily="49" charset="0"/>
              </a:rPr>
              <a:t>/* IP addr in network byte order */ </a:t>
            </a:r>
          </a:p>
          <a:p>
            <a:r>
              <a:rPr lang="en-US" sz="1600" dirty="0" err="1">
                <a:latin typeface="Courier New" pitchFamily="49" charset="0"/>
              </a:rPr>
              <a:t>  unsigned char   sin_zero[8]; </a:t>
            </a:r>
            <a:r>
              <a:rPr lang="en-US" sz="1600" dirty="0" err="1">
                <a:solidFill>
                  <a:srgbClr val="990000"/>
                </a:solidFill>
                <a:latin typeface="Courier New" pitchFamily="49" charset="0"/>
              </a:rPr>
              <a:t>/* pad to sizeof(struct sockaddr) */ </a:t>
            </a:r>
          </a:p>
          <a:p>
            <a:r>
              <a:rPr lang="en-US" sz="1600" dirty="0" err="1">
                <a:latin typeface="Courier New" pitchFamily="49" charset="0"/>
              </a:rPr>
              <a:t>}; </a:t>
            </a:r>
          </a:p>
        </p:txBody>
      </p:sp>
      <p:sp>
        <p:nvSpPr>
          <p:cNvPr id="26" name="Text Box 26"/>
          <p:cNvSpPr txBox="1">
            <a:spLocks noChangeArrowheads="1"/>
          </p:cNvSpPr>
          <p:nvPr/>
        </p:nvSpPr>
        <p:spPr bwMode="auto">
          <a:xfrm>
            <a:off x="1330371" y="4616450"/>
            <a:ext cx="1172117"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sin_port</a:t>
            </a:r>
            <a:endParaRPr lang="en-US" sz="1600" dirty="0">
              <a:latin typeface="Courier New" pitchFamily="49" charset="0"/>
            </a:endParaRPr>
          </a:p>
        </p:txBody>
      </p:sp>
      <p:sp>
        <p:nvSpPr>
          <p:cNvPr id="28" name="Text Box 26"/>
          <p:cNvSpPr txBox="1">
            <a:spLocks noChangeArrowheads="1"/>
          </p:cNvSpPr>
          <p:nvPr/>
        </p:nvSpPr>
        <p:spPr bwMode="auto">
          <a:xfrm>
            <a:off x="313857" y="5017142"/>
            <a:ext cx="1048685" cy="338554"/>
          </a:xfrm>
          <a:prstGeom prst="rect">
            <a:avLst/>
          </a:prstGeom>
          <a:noFill/>
          <a:ln w="12700">
            <a:noFill/>
            <a:miter lim="800000"/>
            <a:headEnd/>
            <a:tailEnd/>
          </a:ln>
          <a:effectLst/>
        </p:spPr>
        <p:txBody>
          <a:bodyPr wrap="none">
            <a:spAutoFit/>
          </a:bodyPr>
          <a:lstStyle/>
          <a:p>
            <a:pPr algn="ctr"/>
            <a:r>
              <a:rPr lang="en-US" sz="1600" dirty="0" smtClean="0">
                <a:latin typeface="Courier New" pitchFamily="49" charset="0"/>
              </a:rPr>
              <a:t>AF_INET</a:t>
            </a:r>
            <a:endParaRPr lang="en-US" sz="1600" dirty="0">
              <a:latin typeface="Courier New" pitchFamily="49" charset="0"/>
            </a:endParaRPr>
          </a:p>
        </p:txBody>
      </p:sp>
      <p:sp>
        <p:nvSpPr>
          <p:cNvPr id="29" name="Text Box 26"/>
          <p:cNvSpPr txBox="1">
            <a:spLocks noChangeArrowheads="1"/>
          </p:cNvSpPr>
          <p:nvPr/>
        </p:nvSpPr>
        <p:spPr bwMode="auto">
          <a:xfrm>
            <a:off x="2918459" y="4614446"/>
            <a:ext cx="1172117"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sin_addr</a:t>
            </a:r>
            <a:endParaRPr lang="en-US" sz="1600" dirty="0">
              <a:latin typeface="Courier New" pitchFamily="49" charset="0"/>
            </a:endParaRPr>
          </a:p>
        </p:txBody>
      </p:sp>
      <p:sp>
        <p:nvSpPr>
          <p:cNvPr id="30" name="Text Box 26"/>
          <p:cNvSpPr txBox="1">
            <a:spLocks noChangeArrowheads="1"/>
          </p:cNvSpPr>
          <p:nvPr/>
        </p:nvSpPr>
        <p:spPr bwMode="auto">
          <a:xfrm>
            <a:off x="76200" y="5759450"/>
            <a:ext cx="1418979"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sin_family</a:t>
            </a:r>
            <a:endParaRPr lang="en-US" sz="1600" dirty="0">
              <a:latin typeface="Courier New"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381000" y="304800"/>
            <a:ext cx="7772400" cy="573088"/>
          </a:xfrm>
        </p:spPr>
        <p:txBody>
          <a:bodyPr/>
          <a:lstStyle/>
          <a:p>
            <a:r>
              <a:rPr lang="en-US"/>
              <a:t>Echo Client Main Routine</a:t>
            </a:r>
          </a:p>
        </p:txBody>
      </p:sp>
      <p:sp>
        <p:nvSpPr>
          <p:cNvPr id="724995" name="Rectangle 3"/>
          <p:cNvSpPr>
            <a:spLocks noChangeArrowheads="1"/>
          </p:cNvSpPr>
          <p:nvPr/>
        </p:nvSpPr>
        <p:spPr bwMode="auto">
          <a:xfrm>
            <a:off x="1509713" y="1066800"/>
            <a:ext cx="6186487" cy="5483225"/>
          </a:xfrm>
          <a:prstGeom prst="rect">
            <a:avLst/>
          </a:prstGeom>
          <a:solidFill>
            <a:srgbClr val="F6F5BD"/>
          </a:solidFill>
          <a:ln w="12700">
            <a:solidFill>
              <a:schemeClr val="tx1"/>
            </a:solidFill>
            <a:miter lim="800000"/>
            <a:headEnd/>
            <a:tailEnd/>
          </a:ln>
          <a:effectLst/>
        </p:spPr>
        <p:txBody>
          <a:bodyPr wrap="none">
            <a:spAutoFit/>
          </a:bodyPr>
          <a:lstStyle/>
          <a:p>
            <a:r>
              <a:rPr lang="en-US" sz="1600" dirty="0">
                <a:latin typeface="Courier New" pitchFamily="49" charset="0"/>
              </a:rPr>
              <a:t>#include "</a:t>
            </a:r>
            <a:r>
              <a:rPr lang="en-US" sz="1600" dirty="0" err="1">
                <a:latin typeface="Courier New" pitchFamily="49" charset="0"/>
              </a:rPr>
              <a:t>csapp.h</a:t>
            </a:r>
            <a:r>
              <a:rPr lang="en-US" sz="1600" dirty="0">
                <a:latin typeface="Courier New" pitchFamily="49" charset="0"/>
              </a:rPr>
              <a:t>" </a:t>
            </a:r>
          </a:p>
          <a:p>
            <a:endParaRPr lang="en-US" sz="1600" dirty="0">
              <a:latin typeface="Courier New" pitchFamily="49" charset="0"/>
            </a:endParaRPr>
          </a:p>
          <a:p>
            <a:r>
              <a:rPr lang="en-US" sz="1600" dirty="0">
                <a:solidFill>
                  <a:srgbClr val="990000"/>
                </a:solidFill>
                <a:latin typeface="Courier New" pitchFamily="49" charset="0"/>
              </a:rPr>
              <a:t>/* usage: ./</a:t>
            </a:r>
            <a:r>
              <a:rPr lang="en-US" sz="1600" dirty="0" err="1">
                <a:solidFill>
                  <a:srgbClr val="990000"/>
                </a:solidFill>
                <a:latin typeface="Courier New" pitchFamily="49" charset="0"/>
              </a:rPr>
              <a:t>echoclient</a:t>
            </a:r>
            <a:r>
              <a:rPr lang="en-US" sz="1600" dirty="0">
                <a:solidFill>
                  <a:srgbClr val="990000"/>
                </a:solidFill>
                <a:latin typeface="Courier New" pitchFamily="49" charset="0"/>
              </a:rPr>
              <a:t> host port */</a:t>
            </a:r>
          </a:p>
          <a:p>
            <a:r>
              <a:rPr lang="en-US" sz="1600" dirty="0" err="1">
                <a:latin typeface="Courier New" pitchFamily="49" charset="0"/>
              </a:rPr>
              <a:t>int</a:t>
            </a:r>
            <a:r>
              <a:rPr lang="en-US" sz="1600" dirty="0">
                <a:latin typeface="Courier New" pitchFamily="49" charset="0"/>
              </a:rPr>
              <a:t> main(</a:t>
            </a: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argc</a:t>
            </a:r>
            <a:r>
              <a:rPr lang="en-US" sz="1600" dirty="0">
                <a:latin typeface="Courier New" pitchFamily="49" charset="0"/>
              </a:rPr>
              <a:t>, char **</a:t>
            </a:r>
            <a:r>
              <a:rPr lang="en-US" sz="1600" dirty="0" err="1">
                <a:latin typeface="Courier New" pitchFamily="49" charset="0"/>
              </a:rPr>
              <a:t>argv</a:t>
            </a:r>
            <a:r>
              <a:rPr lang="en-US" sz="1600" dirty="0">
                <a:latin typeface="Courier New" pitchFamily="49" charset="0"/>
              </a:rPr>
              <a:t>)</a:t>
            </a:r>
          </a:p>
          <a:p>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clientfd</a:t>
            </a:r>
            <a:r>
              <a:rPr lang="en-US" sz="1600" dirty="0">
                <a:latin typeface="Courier New" pitchFamily="49" charset="0"/>
              </a:rPr>
              <a:t>, port; </a:t>
            </a:r>
          </a:p>
          <a:p>
            <a:r>
              <a:rPr lang="en-US" sz="1600" dirty="0">
                <a:latin typeface="Courier New" pitchFamily="49" charset="0"/>
              </a:rPr>
              <a:t>    char *host, </a:t>
            </a:r>
            <a:r>
              <a:rPr lang="en-US" sz="1600" dirty="0" err="1">
                <a:latin typeface="Courier New" pitchFamily="49" charset="0"/>
              </a:rPr>
              <a:t>buf</a:t>
            </a:r>
            <a:r>
              <a:rPr lang="en-US" sz="1600" dirty="0">
                <a:latin typeface="Courier New" pitchFamily="49" charset="0"/>
              </a:rPr>
              <a:t>[MAXLINE]; </a:t>
            </a:r>
          </a:p>
          <a:p>
            <a:r>
              <a:rPr lang="en-US" sz="1600" dirty="0">
                <a:latin typeface="Courier New" pitchFamily="49" charset="0"/>
              </a:rPr>
              <a:t>    </a:t>
            </a:r>
            <a:r>
              <a:rPr lang="en-US" sz="1600" dirty="0" err="1">
                <a:latin typeface="Courier New" pitchFamily="49" charset="0"/>
              </a:rPr>
              <a:t>rio_t</a:t>
            </a:r>
            <a:r>
              <a:rPr lang="en-US" sz="1600" dirty="0">
                <a:latin typeface="Courier New" pitchFamily="49" charset="0"/>
              </a:rPr>
              <a:t> </a:t>
            </a:r>
            <a:r>
              <a:rPr lang="en-US" sz="1600" dirty="0" err="1">
                <a:latin typeface="Courier New" pitchFamily="49" charset="0"/>
              </a:rPr>
              <a:t>rio</a:t>
            </a:r>
            <a:r>
              <a:rPr lang="en-US" sz="1600" dirty="0">
                <a:latin typeface="Courier New" pitchFamily="49" charset="0"/>
              </a:rPr>
              <a:t>; </a:t>
            </a:r>
          </a:p>
          <a:p>
            <a:r>
              <a:rPr lang="en-US" sz="1600" dirty="0">
                <a:latin typeface="Courier New" pitchFamily="49" charset="0"/>
              </a:rPr>
              <a:t>    host = </a:t>
            </a:r>
            <a:r>
              <a:rPr lang="en-US" sz="1600" dirty="0" err="1">
                <a:latin typeface="Courier New" pitchFamily="49" charset="0"/>
              </a:rPr>
              <a:t>argv</a:t>
            </a:r>
            <a:r>
              <a:rPr lang="en-US" sz="1600" dirty="0">
                <a:latin typeface="Courier New" pitchFamily="49" charset="0"/>
              </a:rPr>
              <a:t>[1];  port = </a:t>
            </a:r>
            <a:r>
              <a:rPr lang="en-US" sz="1600" dirty="0" err="1">
                <a:latin typeface="Courier New" pitchFamily="49" charset="0"/>
              </a:rPr>
              <a:t>atoi</a:t>
            </a:r>
            <a:r>
              <a:rPr lang="en-US" sz="1600" dirty="0">
                <a:latin typeface="Courier New" pitchFamily="49" charset="0"/>
              </a:rPr>
              <a:t>(</a:t>
            </a:r>
            <a:r>
              <a:rPr lang="en-US" sz="1600" dirty="0" err="1">
                <a:latin typeface="Courier New" pitchFamily="49" charset="0"/>
              </a:rPr>
              <a:t>argv</a:t>
            </a:r>
            <a:r>
              <a:rPr lang="en-US" sz="1600" dirty="0">
                <a:latin typeface="Courier New" pitchFamily="49" charset="0"/>
              </a:rPr>
              <a:t>[2]); </a:t>
            </a:r>
          </a:p>
          <a:p>
            <a:r>
              <a:rPr lang="en-US" sz="1600" dirty="0">
                <a:latin typeface="Courier New" pitchFamily="49" charset="0"/>
              </a:rPr>
              <a:t>    </a:t>
            </a:r>
            <a:r>
              <a:rPr lang="en-US" sz="1600" dirty="0" err="1">
                <a:latin typeface="Courier New" pitchFamily="49" charset="0"/>
              </a:rPr>
              <a:t>clientfd</a:t>
            </a:r>
            <a:r>
              <a:rPr lang="en-US" sz="1600" dirty="0">
                <a:latin typeface="Courier New" pitchFamily="49" charset="0"/>
              </a:rPr>
              <a:t> = </a:t>
            </a:r>
            <a:r>
              <a:rPr lang="en-US" sz="1600" dirty="0" err="1">
                <a:solidFill>
                  <a:srgbClr val="CC0000"/>
                </a:solidFill>
                <a:latin typeface="Courier New" pitchFamily="49" charset="0"/>
              </a:rPr>
              <a:t>Open_clientfd</a:t>
            </a:r>
            <a:r>
              <a:rPr lang="en-US" sz="1600" dirty="0">
                <a:solidFill>
                  <a:srgbClr val="CC0000"/>
                </a:solidFill>
                <a:latin typeface="Courier New" pitchFamily="49" charset="0"/>
              </a:rPr>
              <a:t>(host, port);</a:t>
            </a:r>
          </a:p>
          <a:p>
            <a:r>
              <a:rPr lang="en-US" sz="1600" dirty="0">
                <a:latin typeface="Courier New" pitchFamily="49" charset="0"/>
              </a:rPr>
              <a:t>    </a:t>
            </a:r>
            <a:r>
              <a:rPr lang="en-US" sz="1600" dirty="0" err="1">
                <a:latin typeface="Courier New" pitchFamily="49" charset="0"/>
              </a:rPr>
              <a:t>Rio_readinitb</a:t>
            </a:r>
            <a:r>
              <a:rPr lang="en-US" sz="1600" dirty="0">
                <a:latin typeface="Courier New" pitchFamily="49" charset="0"/>
              </a:rPr>
              <a:t>(&amp;</a:t>
            </a:r>
            <a:r>
              <a:rPr lang="en-US" sz="1600" dirty="0" err="1">
                <a:latin typeface="Courier New" pitchFamily="49" charset="0"/>
              </a:rPr>
              <a:t>rio</a:t>
            </a:r>
            <a:r>
              <a:rPr lang="en-US" sz="1600" dirty="0">
                <a:latin typeface="Courier New" pitchFamily="49" charset="0"/>
              </a:rPr>
              <a:t>, </a:t>
            </a:r>
            <a:r>
              <a:rPr lang="en-US" sz="1600" dirty="0" err="1">
                <a:latin typeface="Courier New" pitchFamily="49" charset="0"/>
              </a:rPr>
              <a:t>clientfd</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printf</a:t>
            </a:r>
            <a:r>
              <a:rPr lang="en-US" sz="1600" dirty="0" smtClean="0">
                <a:latin typeface="Courier New" pitchFamily="49" charset="0"/>
              </a:rPr>
              <a:t>("type:"); </a:t>
            </a:r>
            <a:r>
              <a:rPr lang="en-US" sz="1600" dirty="0" err="1">
                <a:latin typeface="Courier New" pitchFamily="49" charset="0"/>
              </a:rPr>
              <a:t>fflush</a:t>
            </a:r>
            <a:r>
              <a:rPr lang="en-US" sz="1600" dirty="0">
                <a:latin typeface="Courier New" pitchFamily="49" charset="0"/>
              </a:rPr>
              <a:t>(</a:t>
            </a:r>
            <a:r>
              <a:rPr lang="en-US" sz="1600" dirty="0" err="1">
                <a:latin typeface="Courier New" pitchFamily="49" charset="0"/>
              </a:rPr>
              <a:t>stdout</a:t>
            </a:r>
            <a:r>
              <a:rPr lang="en-US" sz="1600" dirty="0">
                <a:latin typeface="Courier New" pitchFamily="49" charset="0"/>
              </a:rPr>
              <a:t>);</a:t>
            </a:r>
          </a:p>
          <a:p>
            <a:r>
              <a:rPr lang="en-US" sz="1600" dirty="0">
                <a:latin typeface="Courier New" pitchFamily="49" charset="0"/>
              </a:rPr>
              <a:t>    while (</a:t>
            </a:r>
            <a:r>
              <a:rPr lang="en-US" sz="1600" dirty="0" err="1">
                <a:solidFill>
                  <a:srgbClr val="0070C0"/>
                </a:solidFill>
                <a:latin typeface="Courier New" pitchFamily="49" charset="0"/>
              </a:rPr>
              <a:t>Fgets</a:t>
            </a:r>
            <a:r>
              <a:rPr lang="en-US" sz="1600" dirty="0">
                <a:solidFill>
                  <a:srgbClr val="0070C0"/>
                </a:solidFill>
                <a:latin typeface="Courier New" pitchFamily="49" charset="0"/>
              </a:rPr>
              <a:t>(</a:t>
            </a:r>
            <a:r>
              <a:rPr lang="en-US" sz="1600" dirty="0" err="1">
                <a:solidFill>
                  <a:srgbClr val="0070C0"/>
                </a:solidFill>
                <a:latin typeface="Courier New" pitchFamily="49" charset="0"/>
              </a:rPr>
              <a:t>buf</a:t>
            </a:r>
            <a:r>
              <a:rPr lang="en-US" sz="1600" dirty="0">
                <a:solidFill>
                  <a:srgbClr val="0070C0"/>
                </a:solidFill>
                <a:latin typeface="Courier New" pitchFamily="49" charset="0"/>
              </a:rPr>
              <a:t>, MAXLINE, </a:t>
            </a:r>
            <a:r>
              <a:rPr lang="en-US" sz="1600" dirty="0" err="1">
                <a:solidFill>
                  <a:srgbClr val="0070C0"/>
                </a:solidFill>
                <a:latin typeface="Courier New" pitchFamily="49" charset="0"/>
              </a:rPr>
              <a:t>stdin</a:t>
            </a:r>
            <a:r>
              <a:rPr lang="en-US" sz="1600" dirty="0">
                <a:solidFill>
                  <a:srgbClr val="0070C0"/>
                </a:solidFill>
                <a:latin typeface="Courier New" pitchFamily="49" charset="0"/>
              </a:rPr>
              <a:t>) </a:t>
            </a:r>
            <a:r>
              <a:rPr lang="en-US" sz="1600" dirty="0">
                <a:latin typeface="Courier New" pitchFamily="49" charset="0"/>
              </a:rPr>
              <a:t>!= NULL) { </a:t>
            </a:r>
          </a:p>
          <a:p>
            <a:r>
              <a:rPr lang="en-US" sz="1600" dirty="0">
                <a:latin typeface="Courier New" pitchFamily="49" charset="0"/>
              </a:rPr>
              <a:t>        </a:t>
            </a:r>
            <a:r>
              <a:rPr lang="en-US" sz="1600" dirty="0" err="1">
                <a:solidFill>
                  <a:srgbClr val="CC0000"/>
                </a:solidFill>
                <a:latin typeface="Courier New" pitchFamily="49" charset="0"/>
              </a:rPr>
              <a:t>Rio_writen</a:t>
            </a:r>
            <a:r>
              <a:rPr lang="en-US" sz="1600" dirty="0">
                <a:solidFill>
                  <a:srgbClr val="CC0000"/>
                </a:solidFill>
                <a:latin typeface="Courier New" pitchFamily="49" charset="0"/>
              </a:rPr>
              <a:t>(</a:t>
            </a:r>
            <a:r>
              <a:rPr lang="en-US" sz="1600" dirty="0" err="1">
                <a:solidFill>
                  <a:srgbClr val="CC0000"/>
                </a:solidFill>
                <a:latin typeface="Courier New" pitchFamily="49" charset="0"/>
              </a:rPr>
              <a:t>clientfd</a:t>
            </a:r>
            <a:r>
              <a:rPr lang="en-US" sz="1600" dirty="0">
                <a:solidFill>
                  <a:srgbClr val="CC0000"/>
                </a:solidFill>
                <a:latin typeface="Courier New" pitchFamily="49" charset="0"/>
              </a:rPr>
              <a:t>, </a:t>
            </a:r>
            <a:r>
              <a:rPr lang="en-US" sz="1600" dirty="0" err="1">
                <a:solidFill>
                  <a:srgbClr val="CC0000"/>
                </a:solidFill>
                <a:latin typeface="Courier New" pitchFamily="49" charset="0"/>
              </a:rPr>
              <a:t>buf</a:t>
            </a:r>
            <a:r>
              <a:rPr lang="en-US" sz="1600" dirty="0">
                <a:solidFill>
                  <a:srgbClr val="CC0000"/>
                </a:solidFill>
                <a:latin typeface="Courier New" pitchFamily="49" charset="0"/>
              </a:rPr>
              <a:t>, </a:t>
            </a:r>
            <a:r>
              <a:rPr lang="en-US" sz="1600" dirty="0" err="1">
                <a:solidFill>
                  <a:srgbClr val="CC0000"/>
                </a:solidFill>
                <a:latin typeface="Courier New" pitchFamily="49" charset="0"/>
              </a:rPr>
              <a:t>strlen</a:t>
            </a:r>
            <a:r>
              <a:rPr lang="en-US" sz="1600" dirty="0">
                <a:solidFill>
                  <a:srgbClr val="CC0000"/>
                </a:solidFill>
                <a:latin typeface="Courier New" pitchFamily="49" charset="0"/>
              </a:rPr>
              <a:t>(</a:t>
            </a:r>
            <a:r>
              <a:rPr lang="en-US" sz="1600" dirty="0" err="1">
                <a:solidFill>
                  <a:srgbClr val="CC0000"/>
                </a:solidFill>
                <a:latin typeface="Courier New" pitchFamily="49" charset="0"/>
              </a:rPr>
              <a:t>buf</a:t>
            </a:r>
            <a:r>
              <a:rPr lang="en-US" sz="1600" dirty="0">
                <a:solidFill>
                  <a:srgbClr val="CC0000"/>
                </a:solidFill>
                <a:latin typeface="Courier New" pitchFamily="49" charset="0"/>
              </a:rPr>
              <a:t>));</a:t>
            </a:r>
            <a:r>
              <a:rPr lang="en-US" sz="1600" dirty="0">
                <a:latin typeface="Courier New" pitchFamily="49" charset="0"/>
              </a:rPr>
              <a:t> </a:t>
            </a:r>
          </a:p>
          <a:p>
            <a:r>
              <a:rPr lang="en-US" sz="1600" dirty="0">
                <a:latin typeface="Courier New" pitchFamily="49" charset="0"/>
              </a:rPr>
              <a:t>        </a:t>
            </a:r>
            <a:r>
              <a:rPr lang="en-US" sz="1600" dirty="0" err="1">
                <a:solidFill>
                  <a:srgbClr val="CC0000"/>
                </a:solidFill>
                <a:latin typeface="Courier New" pitchFamily="49" charset="0"/>
              </a:rPr>
              <a:t>Rio_readlineb</a:t>
            </a:r>
            <a:r>
              <a:rPr lang="en-US" sz="1600" dirty="0">
                <a:solidFill>
                  <a:srgbClr val="CC0000"/>
                </a:solidFill>
                <a:latin typeface="Courier New" pitchFamily="49" charset="0"/>
              </a:rPr>
              <a:t>(&amp;</a:t>
            </a:r>
            <a:r>
              <a:rPr lang="en-US" sz="1600" dirty="0" err="1">
                <a:solidFill>
                  <a:srgbClr val="CC0000"/>
                </a:solidFill>
                <a:latin typeface="Courier New" pitchFamily="49" charset="0"/>
              </a:rPr>
              <a:t>rio</a:t>
            </a:r>
            <a:r>
              <a:rPr lang="en-US" sz="1600" dirty="0">
                <a:solidFill>
                  <a:srgbClr val="CC0000"/>
                </a:solidFill>
                <a:latin typeface="Courier New" pitchFamily="49" charset="0"/>
              </a:rPr>
              <a:t>, </a:t>
            </a:r>
            <a:r>
              <a:rPr lang="en-US" sz="1600" dirty="0" err="1">
                <a:solidFill>
                  <a:srgbClr val="CC0000"/>
                </a:solidFill>
                <a:latin typeface="Courier New" pitchFamily="49" charset="0"/>
              </a:rPr>
              <a:t>buf</a:t>
            </a:r>
            <a:r>
              <a:rPr lang="en-US" sz="1600" dirty="0">
                <a:solidFill>
                  <a:srgbClr val="CC0000"/>
                </a:solidFill>
                <a:latin typeface="Courier New" pitchFamily="49" charset="0"/>
              </a:rPr>
              <a:t>, MAXLINE);</a:t>
            </a:r>
            <a:r>
              <a:rPr lang="en-US" sz="1600" dirty="0">
                <a:latin typeface="Courier New" pitchFamily="49" charset="0"/>
              </a:rPr>
              <a:t> </a:t>
            </a:r>
          </a:p>
          <a:p>
            <a:r>
              <a:rPr lang="en-US" sz="1600" dirty="0">
                <a:latin typeface="Courier New" pitchFamily="49" charset="0"/>
              </a:rPr>
              <a:t>        </a:t>
            </a:r>
            <a:r>
              <a:rPr lang="en-US" sz="1600" dirty="0" err="1" smtClean="0">
                <a:latin typeface="Courier New" pitchFamily="49" charset="0"/>
              </a:rPr>
              <a:t>printf</a:t>
            </a:r>
            <a:r>
              <a:rPr lang="en-US" sz="1600" dirty="0" smtClean="0">
                <a:latin typeface="Courier New" pitchFamily="49" charset="0"/>
              </a:rPr>
              <a:t>("echo</a:t>
            </a:r>
            <a:r>
              <a:rPr lang="en-US" sz="1600" dirty="0">
                <a:latin typeface="Courier New" pitchFamily="49" charset="0"/>
              </a:rPr>
              <a:t>:");</a:t>
            </a:r>
          </a:p>
          <a:p>
            <a:r>
              <a:rPr lang="en-US" sz="1600" dirty="0">
                <a:solidFill>
                  <a:srgbClr val="0070C0"/>
                </a:solidFill>
                <a:latin typeface="Courier New" pitchFamily="49" charset="0"/>
              </a:rPr>
              <a:t>        </a:t>
            </a:r>
            <a:r>
              <a:rPr lang="en-US" sz="1600" dirty="0" err="1">
                <a:solidFill>
                  <a:srgbClr val="0070C0"/>
                </a:solidFill>
                <a:latin typeface="Courier New" pitchFamily="49" charset="0"/>
              </a:rPr>
              <a:t>Fputs</a:t>
            </a:r>
            <a:r>
              <a:rPr lang="en-US" sz="1600" dirty="0">
                <a:solidFill>
                  <a:srgbClr val="0070C0"/>
                </a:solidFill>
                <a:latin typeface="Courier New" pitchFamily="49" charset="0"/>
              </a:rPr>
              <a:t>(</a:t>
            </a:r>
            <a:r>
              <a:rPr lang="en-US" sz="1600" dirty="0" err="1">
                <a:solidFill>
                  <a:srgbClr val="0070C0"/>
                </a:solidFill>
                <a:latin typeface="Courier New" pitchFamily="49" charset="0"/>
              </a:rPr>
              <a:t>buf</a:t>
            </a:r>
            <a:r>
              <a:rPr lang="en-US" sz="1600" dirty="0">
                <a:solidFill>
                  <a:srgbClr val="0070C0"/>
                </a:solidFill>
                <a:latin typeface="Courier New" pitchFamily="49" charset="0"/>
              </a:rPr>
              <a:t>, </a:t>
            </a:r>
            <a:r>
              <a:rPr lang="en-US" sz="1600" dirty="0" err="1">
                <a:solidFill>
                  <a:srgbClr val="0070C0"/>
                </a:solidFill>
                <a:latin typeface="Courier New" pitchFamily="49" charset="0"/>
              </a:rPr>
              <a:t>stdout</a:t>
            </a:r>
            <a:r>
              <a:rPr lang="en-US" sz="1600" dirty="0">
                <a:solidFill>
                  <a:srgbClr val="0070C0"/>
                </a:solidFill>
                <a:latin typeface="Courier New" pitchFamily="49" charset="0"/>
              </a:rPr>
              <a:t>)</a:t>
            </a:r>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printf</a:t>
            </a:r>
            <a:r>
              <a:rPr lang="en-US" sz="1600" dirty="0" smtClean="0">
                <a:latin typeface="Courier New" pitchFamily="49" charset="0"/>
              </a:rPr>
              <a:t>("type:"); </a:t>
            </a:r>
            <a:r>
              <a:rPr lang="en-US" sz="1600" dirty="0" err="1">
                <a:latin typeface="Courier New" pitchFamily="49" charset="0"/>
              </a:rPr>
              <a:t>fflush</a:t>
            </a:r>
            <a:r>
              <a:rPr lang="en-US" sz="1600" dirty="0">
                <a:latin typeface="Courier New" pitchFamily="49" charset="0"/>
              </a:rPr>
              <a:t>(</a:t>
            </a:r>
            <a:r>
              <a:rPr lang="en-US" sz="1600" dirty="0" err="1">
                <a:latin typeface="Courier New" pitchFamily="49" charset="0"/>
              </a:rPr>
              <a:t>stdout</a:t>
            </a:r>
            <a:r>
              <a:rPr lang="en-US" sz="1600" dirty="0">
                <a:latin typeface="Courier New" pitchFamily="49" charset="0"/>
              </a:rPr>
              <a:t>);</a:t>
            </a:r>
          </a:p>
          <a:p>
            <a:r>
              <a:rPr lang="en-US" sz="1600" dirty="0">
                <a:latin typeface="Courier New" pitchFamily="49" charset="0"/>
              </a:rPr>
              <a:t>    } </a:t>
            </a:r>
          </a:p>
          <a:p>
            <a:r>
              <a:rPr lang="en-US" sz="1600" dirty="0">
                <a:latin typeface="Courier New" pitchFamily="49" charset="0"/>
              </a:rPr>
              <a:t>    Close(</a:t>
            </a:r>
            <a:r>
              <a:rPr lang="en-US" sz="1600" dirty="0" err="1">
                <a:latin typeface="Courier New" pitchFamily="49" charset="0"/>
              </a:rPr>
              <a:t>clientfd</a:t>
            </a:r>
            <a:r>
              <a:rPr lang="en-US" sz="1600" dirty="0">
                <a:latin typeface="Courier New" pitchFamily="49" charset="0"/>
              </a:rPr>
              <a:t>); </a:t>
            </a:r>
          </a:p>
          <a:p>
            <a:r>
              <a:rPr lang="en-US" sz="1600" dirty="0">
                <a:latin typeface="Courier New" pitchFamily="49" charset="0"/>
              </a:rPr>
              <a:t>    exit(0); </a:t>
            </a:r>
          </a:p>
          <a:p>
            <a:r>
              <a:rPr lang="en-US" sz="1600" dirty="0">
                <a:latin typeface="Courier New" pitchFamily="49" charset="0"/>
              </a:rPr>
              <a:t>} </a:t>
            </a:r>
          </a:p>
        </p:txBody>
      </p:sp>
      <p:sp>
        <p:nvSpPr>
          <p:cNvPr id="724997" name="Line 5"/>
          <p:cNvSpPr>
            <a:spLocks noChangeShapeType="1"/>
          </p:cNvSpPr>
          <p:nvPr/>
        </p:nvSpPr>
        <p:spPr bwMode="auto">
          <a:xfrm>
            <a:off x="1295400" y="4166780"/>
            <a:ext cx="1219200" cy="228600"/>
          </a:xfrm>
          <a:prstGeom prst="line">
            <a:avLst/>
          </a:prstGeom>
          <a:noFill/>
          <a:ln w="28575">
            <a:solidFill>
              <a:srgbClr val="FF0000"/>
            </a:solidFill>
            <a:round/>
            <a:headEnd/>
            <a:tailEnd type="triangle" w="med" len="med"/>
          </a:ln>
          <a:effectLst/>
        </p:spPr>
        <p:txBody>
          <a:bodyPr wrap="none">
            <a:spAutoFit/>
          </a:bodyPr>
          <a:lstStyle/>
          <a:p>
            <a:endParaRPr lang="en-US" dirty="0">
              <a:latin typeface="Calibri" pitchFamily="34" charset="0"/>
            </a:endParaRPr>
          </a:p>
        </p:txBody>
      </p:sp>
      <p:sp>
        <p:nvSpPr>
          <p:cNvPr id="724998" name="Text Box 6"/>
          <p:cNvSpPr txBox="1">
            <a:spLocks noChangeArrowheads="1"/>
          </p:cNvSpPr>
          <p:nvPr/>
        </p:nvSpPr>
        <p:spPr bwMode="auto">
          <a:xfrm>
            <a:off x="228600" y="3785780"/>
            <a:ext cx="1524000" cy="581025"/>
          </a:xfrm>
          <a:prstGeom prst="rect">
            <a:avLst/>
          </a:prstGeom>
          <a:noFill/>
          <a:ln w="12700">
            <a:noFill/>
            <a:miter lim="800000"/>
            <a:headEnd/>
            <a:tailEnd/>
          </a:ln>
          <a:effectLst/>
        </p:spPr>
        <p:txBody>
          <a:bodyPr>
            <a:spAutoFit/>
          </a:bodyPr>
          <a:lstStyle/>
          <a:p>
            <a:r>
              <a:rPr lang="en-US" sz="1600" dirty="0">
                <a:latin typeface="Calibri" pitchFamily="34" charset="0"/>
              </a:rPr>
              <a:t>Send line to server</a:t>
            </a:r>
          </a:p>
        </p:txBody>
      </p:sp>
      <p:sp>
        <p:nvSpPr>
          <p:cNvPr id="10" name="Line 5"/>
          <p:cNvSpPr>
            <a:spLocks noChangeShapeType="1"/>
          </p:cNvSpPr>
          <p:nvPr/>
        </p:nvSpPr>
        <p:spPr bwMode="auto">
          <a:xfrm flipH="1">
            <a:off x="6096000" y="2667000"/>
            <a:ext cx="2057400" cy="1347380"/>
          </a:xfrm>
          <a:prstGeom prst="line">
            <a:avLst/>
          </a:prstGeom>
          <a:noFill/>
          <a:ln w="28575">
            <a:solidFill>
              <a:srgbClr val="0070C0"/>
            </a:solidFill>
            <a:round/>
            <a:headEnd/>
            <a:tailEnd type="triangle" w="med" len="med"/>
          </a:ln>
          <a:effectLst/>
        </p:spPr>
        <p:txBody>
          <a:bodyPr wrap="square">
            <a:spAutoFit/>
          </a:bodyPr>
          <a:lstStyle/>
          <a:p>
            <a:endParaRPr lang="en-US" dirty="0">
              <a:latin typeface="Calibri" pitchFamily="34" charset="0"/>
            </a:endParaRPr>
          </a:p>
        </p:txBody>
      </p:sp>
      <p:grpSp>
        <p:nvGrpSpPr>
          <p:cNvPr id="3" name="Group 7"/>
          <p:cNvGrpSpPr>
            <a:grpSpLocks/>
          </p:cNvGrpSpPr>
          <p:nvPr/>
        </p:nvGrpSpPr>
        <p:grpSpPr bwMode="auto">
          <a:xfrm>
            <a:off x="152400" y="4347751"/>
            <a:ext cx="2362200" cy="581025"/>
            <a:chOff x="816" y="3168"/>
            <a:chExt cx="1488" cy="366"/>
          </a:xfrm>
        </p:grpSpPr>
        <p:sp>
          <p:nvSpPr>
            <p:cNvPr id="725000" name="Line 8"/>
            <p:cNvSpPr>
              <a:spLocks noChangeShapeType="1"/>
            </p:cNvSpPr>
            <p:nvPr/>
          </p:nvSpPr>
          <p:spPr bwMode="auto">
            <a:xfrm flipV="1">
              <a:off x="1632" y="3360"/>
              <a:ext cx="672" cy="0"/>
            </a:xfrm>
            <a:prstGeom prst="line">
              <a:avLst/>
            </a:prstGeom>
            <a:noFill/>
            <a:ln w="28575">
              <a:solidFill>
                <a:srgbClr val="FF0000"/>
              </a:solidFill>
              <a:round/>
              <a:headEnd/>
              <a:tailEnd type="triangle" w="med" len="med"/>
            </a:ln>
            <a:effectLst/>
          </p:spPr>
          <p:txBody>
            <a:bodyPr>
              <a:spAutoFit/>
            </a:bodyPr>
            <a:lstStyle/>
            <a:p>
              <a:endParaRPr lang="en-US" dirty="0">
                <a:latin typeface="Calibri" pitchFamily="34" charset="0"/>
              </a:endParaRPr>
            </a:p>
          </p:txBody>
        </p:sp>
        <p:sp>
          <p:nvSpPr>
            <p:cNvPr id="725001" name="Text Box 9"/>
            <p:cNvSpPr txBox="1">
              <a:spLocks noChangeArrowheads="1"/>
            </p:cNvSpPr>
            <p:nvPr/>
          </p:nvSpPr>
          <p:spPr bwMode="auto">
            <a:xfrm>
              <a:off x="816" y="3168"/>
              <a:ext cx="960" cy="366"/>
            </a:xfrm>
            <a:prstGeom prst="rect">
              <a:avLst/>
            </a:prstGeom>
            <a:noFill/>
            <a:ln w="12700">
              <a:noFill/>
              <a:miter lim="800000"/>
              <a:headEnd/>
              <a:tailEnd/>
            </a:ln>
            <a:effectLst/>
          </p:spPr>
          <p:txBody>
            <a:bodyPr>
              <a:spAutoFit/>
            </a:bodyPr>
            <a:lstStyle/>
            <a:p>
              <a:r>
                <a:rPr lang="en-US" sz="1600" dirty="0">
                  <a:latin typeface="Calibri" pitchFamily="34" charset="0"/>
                </a:rPr>
                <a:t>Receive line from server</a:t>
              </a:r>
            </a:p>
          </p:txBody>
        </p:sp>
      </p:grpSp>
      <p:sp>
        <p:nvSpPr>
          <p:cNvPr id="11" name="Text Box 6"/>
          <p:cNvSpPr txBox="1">
            <a:spLocks noChangeArrowheads="1"/>
          </p:cNvSpPr>
          <p:nvPr/>
        </p:nvSpPr>
        <p:spPr bwMode="auto">
          <a:xfrm>
            <a:off x="7696200" y="2158425"/>
            <a:ext cx="1295400" cy="584775"/>
          </a:xfrm>
          <a:prstGeom prst="rect">
            <a:avLst/>
          </a:prstGeom>
          <a:noFill/>
          <a:ln w="12700">
            <a:noFill/>
            <a:miter lim="800000"/>
            <a:headEnd/>
            <a:tailEnd/>
          </a:ln>
          <a:effectLst/>
        </p:spPr>
        <p:txBody>
          <a:bodyPr wrap="square">
            <a:spAutoFit/>
          </a:bodyPr>
          <a:lstStyle/>
          <a:p>
            <a:r>
              <a:rPr lang="en-US" sz="1600" dirty="0" smtClean="0">
                <a:latin typeface="Calibri" pitchFamily="34" charset="0"/>
              </a:rPr>
              <a:t>Read input</a:t>
            </a:r>
          </a:p>
          <a:p>
            <a:r>
              <a:rPr lang="en-US" sz="1600" dirty="0" smtClean="0">
                <a:latin typeface="Calibri" pitchFamily="34" charset="0"/>
              </a:rPr>
              <a:t>line</a:t>
            </a:r>
            <a:endParaRPr lang="en-US" sz="1600" dirty="0">
              <a:latin typeface="Calibri" pitchFamily="34" charset="0"/>
            </a:endParaRPr>
          </a:p>
        </p:txBody>
      </p:sp>
      <p:sp>
        <p:nvSpPr>
          <p:cNvPr id="12" name="Line 5"/>
          <p:cNvSpPr>
            <a:spLocks noChangeShapeType="1"/>
          </p:cNvSpPr>
          <p:nvPr/>
        </p:nvSpPr>
        <p:spPr bwMode="auto">
          <a:xfrm flipH="1">
            <a:off x="5029200" y="4928776"/>
            <a:ext cx="2743200" cy="176624"/>
          </a:xfrm>
          <a:prstGeom prst="line">
            <a:avLst/>
          </a:prstGeom>
          <a:noFill/>
          <a:ln w="28575">
            <a:solidFill>
              <a:srgbClr val="0070C0"/>
            </a:solidFill>
            <a:round/>
            <a:headEnd/>
            <a:tailEnd type="triangle" w="med" len="med"/>
          </a:ln>
          <a:effectLst/>
        </p:spPr>
        <p:txBody>
          <a:bodyPr wrap="square">
            <a:spAutoFit/>
          </a:bodyPr>
          <a:lstStyle/>
          <a:p>
            <a:endParaRPr lang="en-US" dirty="0">
              <a:latin typeface="Calibri" pitchFamily="34" charset="0"/>
            </a:endParaRPr>
          </a:p>
        </p:txBody>
      </p:sp>
      <p:sp>
        <p:nvSpPr>
          <p:cNvPr id="13" name="Text Box 6"/>
          <p:cNvSpPr txBox="1">
            <a:spLocks noChangeArrowheads="1"/>
          </p:cNvSpPr>
          <p:nvPr/>
        </p:nvSpPr>
        <p:spPr bwMode="auto">
          <a:xfrm>
            <a:off x="7772400" y="4652551"/>
            <a:ext cx="1295400" cy="584775"/>
          </a:xfrm>
          <a:prstGeom prst="rect">
            <a:avLst/>
          </a:prstGeom>
          <a:noFill/>
          <a:ln w="12700">
            <a:noFill/>
            <a:miter lim="800000"/>
            <a:headEnd/>
            <a:tailEnd/>
          </a:ln>
          <a:effectLst/>
        </p:spPr>
        <p:txBody>
          <a:bodyPr wrap="square">
            <a:spAutoFit/>
          </a:bodyPr>
          <a:lstStyle/>
          <a:p>
            <a:r>
              <a:rPr lang="en-US" sz="1600" dirty="0" smtClean="0">
                <a:latin typeface="Calibri" pitchFamily="34" charset="0"/>
              </a:rPr>
              <a:t>Print server</a:t>
            </a:r>
          </a:p>
          <a:p>
            <a:r>
              <a:rPr lang="en-US" sz="1600" dirty="0" smtClean="0">
                <a:latin typeface="Calibri" pitchFamily="34" charset="0"/>
              </a:rPr>
              <a:t>response</a:t>
            </a:r>
            <a:endParaRPr lang="en-US" sz="16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5901" name="Rectangle 13"/>
          <p:cNvSpPr>
            <a:spLocks noGrp="1" noChangeArrowheads="1"/>
          </p:cNvSpPr>
          <p:nvPr>
            <p:ph type="title"/>
          </p:nvPr>
        </p:nvSpPr>
        <p:spPr>
          <a:xfrm>
            <a:off x="304800" y="381000"/>
            <a:ext cx="7592093" cy="762000"/>
          </a:xfrm>
        </p:spPr>
        <p:txBody>
          <a:bodyPr/>
          <a:lstStyle/>
          <a:p>
            <a:r>
              <a:rPr lang="en-US"/>
              <a:t>Overview of the Sockets Interface</a:t>
            </a:r>
          </a:p>
        </p:txBody>
      </p:sp>
      <p:sp>
        <p:nvSpPr>
          <p:cNvPr id="805902" name="Text Box 14"/>
          <p:cNvSpPr txBox="1">
            <a:spLocks noChangeArrowheads="1"/>
          </p:cNvSpPr>
          <p:nvPr/>
        </p:nvSpPr>
        <p:spPr bwMode="auto">
          <a:xfrm>
            <a:off x="2356144" y="1295400"/>
            <a:ext cx="912750" cy="461665"/>
          </a:xfrm>
          <a:prstGeom prst="rect">
            <a:avLst/>
          </a:prstGeom>
          <a:noFill/>
          <a:ln w="12700">
            <a:noFill/>
            <a:miter lim="800000"/>
            <a:headEnd/>
            <a:tailEnd/>
          </a:ln>
          <a:effectLst/>
        </p:spPr>
        <p:txBody>
          <a:bodyPr wrap="none" anchor="ctr">
            <a:spAutoFit/>
          </a:bodyPr>
          <a:lstStyle/>
          <a:p>
            <a:pPr algn="ctr"/>
            <a:r>
              <a:rPr lang="en-US" i="1" dirty="0">
                <a:solidFill>
                  <a:srgbClr val="C00000"/>
                </a:solidFill>
                <a:latin typeface="Calibri" pitchFamily="34" charset="0"/>
              </a:rPr>
              <a:t>Client</a:t>
            </a:r>
          </a:p>
        </p:txBody>
      </p:sp>
      <p:sp>
        <p:nvSpPr>
          <p:cNvPr id="805903" name="Text Box 15"/>
          <p:cNvSpPr txBox="1">
            <a:spLocks noChangeArrowheads="1"/>
          </p:cNvSpPr>
          <p:nvPr/>
        </p:nvSpPr>
        <p:spPr bwMode="auto">
          <a:xfrm>
            <a:off x="5135680" y="1295400"/>
            <a:ext cx="993670" cy="461665"/>
          </a:xfrm>
          <a:prstGeom prst="rect">
            <a:avLst/>
          </a:prstGeom>
          <a:noFill/>
          <a:ln w="12700">
            <a:noFill/>
            <a:miter lim="800000"/>
            <a:headEnd/>
            <a:tailEnd/>
          </a:ln>
          <a:effectLst/>
        </p:spPr>
        <p:txBody>
          <a:bodyPr wrap="none" anchor="ctr">
            <a:spAutoFit/>
          </a:bodyPr>
          <a:lstStyle/>
          <a:p>
            <a:pPr algn="ctr"/>
            <a:r>
              <a:rPr lang="en-US" i="1" dirty="0">
                <a:solidFill>
                  <a:srgbClr val="C00000"/>
                </a:solidFill>
                <a:latin typeface="Calibri" pitchFamily="34" charset="0"/>
              </a:rPr>
              <a:t>Server</a:t>
            </a:r>
          </a:p>
        </p:txBody>
      </p:sp>
      <p:sp>
        <p:nvSpPr>
          <p:cNvPr id="805904" name="Line 16"/>
          <p:cNvSpPr>
            <a:spLocks noChangeShapeType="1"/>
          </p:cNvSpPr>
          <p:nvPr/>
        </p:nvSpPr>
        <p:spPr bwMode="auto">
          <a:xfrm>
            <a:off x="2819400" y="2209800"/>
            <a:ext cx="0" cy="16764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805905" name="Line 17"/>
          <p:cNvSpPr>
            <a:spLocks noChangeShapeType="1"/>
          </p:cNvSpPr>
          <p:nvPr/>
        </p:nvSpPr>
        <p:spPr bwMode="auto">
          <a:xfrm>
            <a:off x="5638800" y="21494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805906" name="Line 18"/>
          <p:cNvSpPr>
            <a:spLocks noChangeShapeType="1"/>
          </p:cNvSpPr>
          <p:nvPr/>
        </p:nvSpPr>
        <p:spPr bwMode="auto">
          <a:xfrm>
            <a:off x="5638800" y="28352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805907" name="Line 19"/>
          <p:cNvSpPr>
            <a:spLocks noChangeShapeType="1"/>
          </p:cNvSpPr>
          <p:nvPr/>
        </p:nvSpPr>
        <p:spPr bwMode="auto">
          <a:xfrm>
            <a:off x="5638800" y="35210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805908" name="Line 20"/>
          <p:cNvSpPr>
            <a:spLocks noChangeShapeType="1"/>
          </p:cNvSpPr>
          <p:nvPr/>
        </p:nvSpPr>
        <p:spPr bwMode="auto">
          <a:xfrm>
            <a:off x="3048000" y="4038600"/>
            <a:ext cx="1828800" cy="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
        <p:nvSpPr>
          <p:cNvPr id="805909" name="Rectangle 21"/>
          <p:cNvSpPr>
            <a:spLocks noChangeArrowheads="1"/>
          </p:cNvSpPr>
          <p:nvPr/>
        </p:nvSpPr>
        <p:spPr bwMode="auto">
          <a:xfrm>
            <a:off x="2057400" y="1811338"/>
            <a:ext cx="15240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socket</a:t>
            </a:r>
          </a:p>
        </p:txBody>
      </p:sp>
      <p:sp>
        <p:nvSpPr>
          <p:cNvPr id="805910" name="Rectangle 22"/>
          <p:cNvSpPr>
            <a:spLocks noChangeArrowheads="1"/>
          </p:cNvSpPr>
          <p:nvPr/>
        </p:nvSpPr>
        <p:spPr bwMode="auto">
          <a:xfrm>
            <a:off x="4876800" y="1811338"/>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socket</a:t>
            </a:r>
          </a:p>
        </p:txBody>
      </p:sp>
      <p:sp>
        <p:nvSpPr>
          <p:cNvPr id="805911" name="Rectangle 23"/>
          <p:cNvSpPr>
            <a:spLocks noChangeArrowheads="1"/>
          </p:cNvSpPr>
          <p:nvPr/>
        </p:nvSpPr>
        <p:spPr bwMode="auto">
          <a:xfrm>
            <a:off x="4876800" y="2486025"/>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bind</a:t>
            </a:r>
          </a:p>
        </p:txBody>
      </p:sp>
      <p:sp>
        <p:nvSpPr>
          <p:cNvPr id="805912" name="Rectangle 24"/>
          <p:cNvSpPr>
            <a:spLocks noChangeArrowheads="1"/>
          </p:cNvSpPr>
          <p:nvPr/>
        </p:nvSpPr>
        <p:spPr bwMode="auto">
          <a:xfrm>
            <a:off x="4876800" y="3160713"/>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listen</a:t>
            </a:r>
          </a:p>
        </p:txBody>
      </p:sp>
      <p:sp>
        <p:nvSpPr>
          <p:cNvPr id="805924" name="Text Box 36"/>
          <p:cNvSpPr txBox="1">
            <a:spLocks noChangeArrowheads="1"/>
          </p:cNvSpPr>
          <p:nvPr/>
        </p:nvSpPr>
        <p:spPr bwMode="auto">
          <a:xfrm>
            <a:off x="3632402" y="3453825"/>
            <a:ext cx="1156086" cy="584775"/>
          </a:xfrm>
          <a:prstGeom prst="rect">
            <a:avLst/>
          </a:prstGeom>
          <a:noFill/>
          <a:ln w="12700">
            <a:noFill/>
            <a:miter lim="800000"/>
            <a:headEnd/>
            <a:tailEnd/>
          </a:ln>
          <a:effectLst/>
        </p:spPr>
        <p:txBody>
          <a:bodyPr wrap="none" anchor="ctr">
            <a:spAutoFit/>
          </a:bodyPr>
          <a:lstStyle/>
          <a:p>
            <a:pPr algn="ctr"/>
            <a:r>
              <a:rPr lang="en-US" sz="1600" dirty="0">
                <a:latin typeface="Calibri" pitchFamily="34" charset="0"/>
              </a:rPr>
              <a:t>Connection</a:t>
            </a:r>
          </a:p>
          <a:p>
            <a:pPr algn="ctr"/>
            <a:r>
              <a:rPr lang="en-US" sz="1600" dirty="0">
                <a:latin typeface="Calibri" pitchFamily="34" charset="0"/>
              </a:rPr>
              <a:t>request</a:t>
            </a:r>
          </a:p>
        </p:txBody>
      </p:sp>
      <p:sp>
        <p:nvSpPr>
          <p:cNvPr id="805938" name="AutoShape 50"/>
          <p:cNvSpPr>
            <a:spLocks/>
          </p:cNvSpPr>
          <p:nvPr/>
        </p:nvSpPr>
        <p:spPr bwMode="auto">
          <a:xfrm>
            <a:off x="6477000" y="1828800"/>
            <a:ext cx="152400" cy="1752600"/>
          </a:xfrm>
          <a:prstGeom prst="rightBrace">
            <a:avLst>
              <a:gd name="adj1" fmla="val 95833"/>
              <a:gd name="adj2" fmla="val 50000"/>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805939" name="Text Box 51"/>
          <p:cNvSpPr txBox="1">
            <a:spLocks noChangeArrowheads="1"/>
          </p:cNvSpPr>
          <p:nvPr/>
        </p:nvSpPr>
        <p:spPr bwMode="auto">
          <a:xfrm>
            <a:off x="6629400" y="2514600"/>
            <a:ext cx="1773238"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open_listenfd</a:t>
            </a:r>
          </a:p>
        </p:txBody>
      </p:sp>
      <p:sp>
        <p:nvSpPr>
          <p:cNvPr id="805940" name="AutoShape 52"/>
          <p:cNvSpPr>
            <a:spLocks/>
          </p:cNvSpPr>
          <p:nvPr/>
        </p:nvSpPr>
        <p:spPr bwMode="auto">
          <a:xfrm>
            <a:off x="1752600" y="1828800"/>
            <a:ext cx="152400" cy="2438400"/>
          </a:xfrm>
          <a:prstGeom prst="leftBrace">
            <a:avLst>
              <a:gd name="adj1" fmla="val 133333"/>
              <a:gd name="adj2" fmla="val 50000"/>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805941" name="Text Box 53"/>
          <p:cNvSpPr txBox="1">
            <a:spLocks noChangeArrowheads="1"/>
          </p:cNvSpPr>
          <p:nvPr/>
        </p:nvSpPr>
        <p:spPr bwMode="auto">
          <a:xfrm>
            <a:off x="0" y="2863850"/>
            <a:ext cx="1773238"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open_clientfd</a:t>
            </a:r>
          </a:p>
        </p:txBody>
      </p:sp>
      <p:sp>
        <p:nvSpPr>
          <p:cNvPr id="805942" name="Rectangle 54"/>
          <p:cNvSpPr>
            <a:spLocks noChangeArrowheads="1"/>
          </p:cNvSpPr>
          <p:nvPr/>
        </p:nvSpPr>
        <p:spPr bwMode="auto">
          <a:xfrm>
            <a:off x="4876800" y="3868738"/>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accept</a:t>
            </a:r>
          </a:p>
        </p:txBody>
      </p:sp>
      <p:sp>
        <p:nvSpPr>
          <p:cNvPr id="805943" name="Rectangle 55"/>
          <p:cNvSpPr>
            <a:spLocks noChangeArrowheads="1"/>
          </p:cNvSpPr>
          <p:nvPr/>
        </p:nvSpPr>
        <p:spPr bwMode="auto">
          <a:xfrm>
            <a:off x="2057400" y="3868738"/>
            <a:ext cx="15240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connect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364524" y="493713"/>
            <a:ext cx="7158038" cy="573087"/>
          </a:xfrm>
        </p:spPr>
        <p:txBody>
          <a:bodyPr/>
          <a:lstStyle/>
          <a:p>
            <a:r>
              <a:rPr lang="en-US" dirty="0" smtClean="0"/>
              <a:t>Last Time: Client-Server </a:t>
            </a:r>
            <a:r>
              <a:rPr lang="en-US" dirty="0"/>
              <a:t>Transaction</a:t>
            </a:r>
          </a:p>
        </p:txBody>
      </p:sp>
      <p:sp>
        <p:nvSpPr>
          <p:cNvPr id="678915" name="Oval 3"/>
          <p:cNvSpPr>
            <a:spLocks noChangeArrowheads="1"/>
          </p:cNvSpPr>
          <p:nvPr/>
        </p:nvSpPr>
        <p:spPr bwMode="auto">
          <a:xfrm>
            <a:off x="1592262" y="2454275"/>
            <a:ext cx="1203325" cy="796925"/>
          </a:xfrm>
          <a:prstGeom prst="ellipse">
            <a:avLst/>
          </a:prstGeom>
          <a:solidFill>
            <a:srgbClr val="D5F1CF"/>
          </a:solidFill>
          <a:ln w="12700">
            <a:solidFill>
              <a:schemeClr val="tx1"/>
            </a:solidFill>
            <a:round/>
            <a:headEnd/>
            <a:tailEnd/>
          </a:ln>
          <a:effectLst/>
        </p:spPr>
        <p:txBody>
          <a:bodyPr wrap="none" lIns="91430" tIns="45716" rIns="91430" bIns="45716" anchor="ctr"/>
          <a:lstStyle/>
          <a:p>
            <a:pPr algn="ctr" defTabSz="912813"/>
            <a:r>
              <a:rPr lang="en-US" sz="1800" dirty="0">
                <a:latin typeface="Calibri" pitchFamily="34" charset="0"/>
              </a:rPr>
              <a:t>Client</a:t>
            </a:r>
          </a:p>
          <a:p>
            <a:pPr algn="ctr" defTabSz="912813"/>
            <a:r>
              <a:rPr lang="en-US" sz="1800" dirty="0">
                <a:latin typeface="Calibri" pitchFamily="34" charset="0"/>
              </a:rPr>
              <a:t>process</a:t>
            </a:r>
          </a:p>
        </p:txBody>
      </p:sp>
      <p:sp>
        <p:nvSpPr>
          <p:cNvPr id="678916" name="Line 4"/>
          <p:cNvSpPr>
            <a:spLocks noChangeShapeType="1"/>
          </p:cNvSpPr>
          <p:nvPr/>
        </p:nvSpPr>
        <p:spPr bwMode="auto">
          <a:xfrm flipH="1">
            <a:off x="2689225" y="2640012"/>
            <a:ext cx="2560637" cy="0"/>
          </a:xfrm>
          <a:prstGeom prst="line">
            <a:avLst/>
          </a:prstGeom>
          <a:noFill/>
          <a:ln w="12700">
            <a:solidFill>
              <a:schemeClr val="tx1"/>
            </a:solidFill>
            <a:round/>
            <a:headEnd type="triangle" w="med" len="med"/>
            <a:tailEnd/>
          </a:ln>
          <a:effectLst/>
        </p:spPr>
        <p:txBody>
          <a:bodyPr lIns="91577" tIns="45789" rIns="91577" bIns="45789" anchor="ctr">
            <a:spAutoFit/>
          </a:bodyPr>
          <a:lstStyle/>
          <a:p>
            <a:endParaRPr lang="en-US" sz="1800" dirty="0">
              <a:latin typeface="Calibri" pitchFamily="34" charset="0"/>
            </a:endParaRPr>
          </a:p>
        </p:txBody>
      </p:sp>
      <p:sp>
        <p:nvSpPr>
          <p:cNvPr id="678917" name="Oval 5"/>
          <p:cNvSpPr>
            <a:spLocks noChangeArrowheads="1"/>
          </p:cNvSpPr>
          <p:nvPr/>
        </p:nvSpPr>
        <p:spPr bwMode="auto">
          <a:xfrm>
            <a:off x="5173662" y="2454275"/>
            <a:ext cx="1203325" cy="796925"/>
          </a:xfrm>
          <a:prstGeom prst="ellipse">
            <a:avLst/>
          </a:prstGeom>
          <a:solidFill>
            <a:srgbClr val="D5F1CF"/>
          </a:solidFill>
          <a:ln w="12700">
            <a:solidFill>
              <a:schemeClr val="tx1"/>
            </a:solidFill>
            <a:round/>
            <a:headEnd/>
            <a:tailEnd/>
          </a:ln>
          <a:effectLst/>
        </p:spPr>
        <p:txBody>
          <a:bodyPr wrap="none" lIns="91430" tIns="45716" rIns="91430" bIns="45716" anchor="ctr"/>
          <a:lstStyle/>
          <a:p>
            <a:pPr algn="ctr" defTabSz="912813"/>
            <a:r>
              <a:rPr lang="en-US" sz="1800" dirty="0">
                <a:latin typeface="Calibri" pitchFamily="34" charset="0"/>
              </a:rPr>
              <a:t>Server</a:t>
            </a:r>
          </a:p>
          <a:p>
            <a:pPr algn="ctr" defTabSz="912813"/>
            <a:r>
              <a:rPr lang="en-US" sz="1800" dirty="0">
                <a:latin typeface="Calibri" pitchFamily="34" charset="0"/>
              </a:rPr>
              <a:t>process</a:t>
            </a:r>
          </a:p>
        </p:txBody>
      </p:sp>
      <p:sp>
        <p:nvSpPr>
          <p:cNvPr id="678918" name="Text Box 6"/>
          <p:cNvSpPr txBox="1">
            <a:spLocks noChangeArrowheads="1"/>
          </p:cNvSpPr>
          <p:nvPr/>
        </p:nvSpPr>
        <p:spPr bwMode="auto">
          <a:xfrm>
            <a:off x="2811645" y="2286000"/>
            <a:ext cx="2329484" cy="369332"/>
          </a:xfrm>
          <a:prstGeom prst="rect">
            <a:avLst/>
          </a:prstGeom>
          <a:noFill/>
          <a:ln w="12700">
            <a:noFill/>
            <a:miter lim="800000"/>
            <a:headEnd/>
            <a:tailEnd/>
          </a:ln>
          <a:effectLst/>
        </p:spPr>
        <p:txBody>
          <a:bodyPr wrap="none" anchor="ctr">
            <a:spAutoFit/>
          </a:bodyPr>
          <a:lstStyle/>
          <a:p>
            <a:pPr algn="ctr"/>
            <a:r>
              <a:rPr lang="en-US" sz="1800" i="1" dirty="0">
                <a:latin typeface="Calibri" pitchFamily="34" charset="0"/>
              </a:rPr>
              <a:t>1. Client sends request</a:t>
            </a:r>
          </a:p>
        </p:txBody>
      </p:sp>
      <p:sp>
        <p:nvSpPr>
          <p:cNvPr id="678919" name="Text Box 7"/>
          <p:cNvSpPr txBox="1">
            <a:spLocks noChangeArrowheads="1"/>
          </p:cNvSpPr>
          <p:nvPr/>
        </p:nvSpPr>
        <p:spPr bwMode="auto">
          <a:xfrm>
            <a:off x="6219825" y="3046412"/>
            <a:ext cx="1077987" cy="923330"/>
          </a:xfrm>
          <a:prstGeom prst="rect">
            <a:avLst/>
          </a:prstGeom>
          <a:noFill/>
          <a:ln w="12700">
            <a:noFill/>
            <a:miter lim="800000"/>
            <a:headEnd/>
            <a:tailEnd/>
          </a:ln>
          <a:effectLst/>
        </p:spPr>
        <p:txBody>
          <a:bodyPr wrap="none" anchor="ctr">
            <a:spAutoFit/>
          </a:bodyPr>
          <a:lstStyle/>
          <a:p>
            <a:pPr algn="ctr"/>
            <a:r>
              <a:rPr lang="en-US" sz="1800" i="1" dirty="0">
                <a:latin typeface="Calibri" pitchFamily="34" charset="0"/>
              </a:rPr>
              <a:t>2. Server </a:t>
            </a:r>
          </a:p>
          <a:p>
            <a:pPr algn="ctr"/>
            <a:r>
              <a:rPr lang="en-US" sz="1800" i="1" dirty="0">
                <a:latin typeface="Calibri" pitchFamily="34" charset="0"/>
              </a:rPr>
              <a:t>handles</a:t>
            </a:r>
          </a:p>
          <a:p>
            <a:pPr algn="ctr"/>
            <a:r>
              <a:rPr lang="en-US" sz="1800" i="1" dirty="0">
                <a:latin typeface="Calibri" pitchFamily="34" charset="0"/>
              </a:rPr>
              <a:t>request</a:t>
            </a:r>
          </a:p>
        </p:txBody>
      </p:sp>
      <p:sp>
        <p:nvSpPr>
          <p:cNvPr id="678920" name="Line 8"/>
          <p:cNvSpPr>
            <a:spLocks noChangeShapeType="1"/>
          </p:cNvSpPr>
          <p:nvPr/>
        </p:nvSpPr>
        <p:spPr bwMode="auto">
          <a:xfrm flipH="1">
            <a:off x="2701925" y="3084512"/>
            <a:ext cx="2560637" cy="0"/>
          </a:xfrm>
          <a:prstGeom prst="line">
            <a:avLst/>
          </a:prstGeom>
          <a:noFill/>
          <a:ln w="12700">
            <a:solidFill>
              <a:schemeClr val="tx1"/>
            </a:solidFill>
            <a:round/>
            <a:headEnd/>
            <a:tailEnd type="triangle" w="med" len="med"/>
          </a:ln>
          <a:effectLst/>
        </p:spPr>
        <p:txBody>
          <a:bodyPr lIns="91577" tIns="45789" rIns="91577" bIns="45789" anchor="ctr">
            <a:spAutoFit/>
          </a:bodyPr>
          <a:lstStyle/>
          <a:p>
            <a:endParaRPr lang="en-US" sz="1800" dirty="0">
              <a:latin typeface="Calibri" pitchFamily="34" charset="0"/>
            </a:endParaRPr>
          </a:p>
        </p:txBody>
      </p:sp>
      <p:sp>
        <p:nvSpPr>
          <p:cNvPr id="678921" name="Text Box 9"/>
          <p:cNvSpPr txBox="1">
            <a:spLocks noChangeArrowheads="1"/>
          </p:cNvSpPr>
          <p:nvPr/>
        </p:nvSpPr>
        <p:spPr bwMode="auto">
          <a:xfrm>
            <a:off x="2805295" y="3097212"/>
            <a:ext cx="2528705" cy="369332"/>
          </a:xfrm>
          <a:prstGeom prst="rect">
            <a:avLst/>
          </a:prstGeom>
          <a:noFill/>
          <a:ln w="12700">
            <a:noFill/>
            <a:miter lim="800000"/>
            <a:headEnd/>
            <a:tailEnd/>
          </a:ln>
          <a:effectLst/>
        </p:spPr>
        <p:txBody>
          <a:bodyPr wrap="none" anchor="ctr">
            <a:spAutoFit/>
          </a:bodyPr>
          <a:lstStyle/>
          <a:p>
            <a:pPr algn="ctr"/>
            <a:r>
              <a:rPr lang="en-US" sz="1800" i="1" dirty="0">
                <a:latin typeface="Calibri" pitchFamily="34" charset="0"/>
              </a:rPr>
              <a:t>3. Server sends response</a:t>
            </a:r>
          </a:p>
        </p:txBody>
      </p:sp>
      <p:sp>
        <p:nvSpPr>
          <p:cNvPr id="678922" name="Text Box 10"/>
          <p:cNvSpPr txBox="1">
            <a:spLocks noChangeArrowheads="1"/>
          </p:cNvSpPr>
          <p:nvPr/>
        </p:nvSpPr>
        <p:spPr bwMode="auto">
          <a:xfrm>
            <a:off x="609600" y="3036887"/>
            <a:ext cx="1042273" cy="923330"/>
          </a:xfrm>
          <a:prstGeom prst="rect">
            <a:avLst/>
          </a:prstGeom>
          <a:noFill/>
          <a:ln w="12700">
            <a:noFill/>
            <a:miter lim="800000"/>
            <a:headEnd/>
            <a:tailEnd/>
          </a:ln>
          <a:effectLst/>
        </p:spPr>
        <p:txBody>
          <a:bodyPr wrap="none" anchor="ctr">
            <a:spAutoFit/>
          </a:bodyPr>
          <a:lstStyle/>
          <a:p>
            <a:pPr algn="ctr"/>
            <a:r>
              <a:rPr lang="en-US" sz="1800" i="1" dirty="0">
                <a:latin typeface="Calibri" pitchFamily="34" charset="0"/>
              </a:rPr>
              <a:t>4. Client </a:t>
            </a:r>
          </a:p>
          <a:p>
            <a:pPr algn="ctr"/>
            <a:r>
              <a:rPr lang="en-US" sz="1800" i="1" dirty="0">
                <a:latin typeface="Calibri" pitchFamily="34" charset="0"/>
              </a:rPr>
              <a:t>handles</a:t>
            </a:r>
          </a:p>
          <a:p>
            <a:pPr algn="ctr"/>
            <a:r>
              <a:rPr lang="en-US" sz="1800" i="1" dirty="0">
                <a:latin typeface="Calibri" pitchFamily="34" charset="0"/>
              </a:rPr>
              <a:t>response</a:t>
            </a:r>
          </a:p>
        </p:txBody>
      </p:sp>
      <p:sp>
        <p:nvSpPr>
          <p:cNvPr id="678923" name="Line 11"/>
          <p:cNvSpPr>
            <a:spLocks noChangeShapeType="1"/>
          </p:cNvSpPr>
          <p:nvPr/>
        </p:nvSpPr>
        <p:spPr bwMode="auto">
          <a:xfrm>
            <a:off x="6380162" y="2859087"/>
            <a:ext cx="836613" cy="0"/>
          </a:xfrm>
          <a:prstGeom prst="line">
            <a:avLst/>
          </a:prstGeom>
          <a:noFill/>
          <a:ln w="12700">
            <a:solidFill>
              <a:schemeClr val="tx1"/>
            </a:solidFill>
            <a:round/>
            <a:headEnd type="triangle" w="med" len="med"/>
            <a:tailEnd type="triangle" w="med" len="med"/>
          </a:ln>
          <a:effectLst/>
        </p:spPr>
        <p:txBody>
          <a:bodyPr wrap="none" anchor="ctr"/>
          <a:lstStyle/>
          <a:p>
            <a:endParaRPr lang="en-US" sz="1800" dirty="0">
              <a:latin typeface="Calibri" pitchFamily="34" charset="0"/>
            </a:endParaRPr>
          </a:p>
        </p:txBody>
      </p:sp>
      <p:sp>
        <p:nvSpPr>
          <p:cNvPr id="678924" name="AutoShape 12"/>
          <p:cNvSpPr>
            <a:spLocks noChangeArrowheads="1"/>
          </p:cNvSpPr>
          <p:nvPr/>
        </p:nvSpPr>
        <p:spPr bwMode="auto">
          <a:xfrm>
            <a:off x="7216775" y="2555875"/>
            <a:ext cx="1089025" cy="569912"/>
          </a:xfrm>
          <a:prstGeom prst="flowChartMagneticDisk">
            <a:avLst/>
          </a:prstGeom>
          <a:solidFill>
            <a:schemeClr val="accent2">
              <a:lumMod val="20000"/>
              <a:lumOff val="80000"/>
            </a:schemeClr>
          </a:solidFill>
          <a:ln w="12700">
            <a:solidFill>
              <a:schemeClr val="tx1"/>
            </a:solidFill>
            <a:round/>
            <a:headEnd/>
            <a:tailEnd/>
          </a:ln>
          <a:effectLst/>
        </p:spPr>
        <p:txBody>
          <a:bodyPr wrap="none" lIns="91430" tIns="45716" rIns="91430" bIns="45716" anchor="ctr"/>
          <a:lstStyle/>
          <a:p>
            <a:pPr algn="ctr" defTabSz="912813"/>
            <a:r>
              <a:rPr lang="en-US" sz="1800" dirty="0">
                <a:latin typeface="Calibri" pitchFamily="34" charset="0"/>
              </a:rPr>
              <a:t>Resource</a:t>
            </a:r>
          </a:p>
        </p:txBody>
      </p:sp>
      <p:sp>
        <p:nvSpPr>
          <p:cNvPr id="678926" name="Text Box 14"/>
          <p:cNvSpPr txBox="1">
            <a:spLocks noChangeArrowheads="1"/>
          </p:cNvSpPr>
          <p:nvPr/>
        </p:nvSpPr>
        <p:spPr bwMode="auto">
          <a:xfrm>
            <a:off x="1806281" y="5068669"/>
            <a:ext cx="5585119" cy="646331"/>
          </a:xfrm>
          <a:prstGeom prst="rect">
            <a:avLst/>
          </a:prstGeom>
          <a:noFill/>
          <a:ln w="25400">
            <a:noFill/>
            <a:miter lim="800000"/>
            <a:headEnd/>
            <a:tailEnd/>
          </a:ln>
          <a:effectLst/>
        </p:spPr>
        <p:txBody>
          <a:bodyPr wrap="none">
            <a:spAutoFit/>
          </a:bodyPr>
          <a:lstStyle/>
          <a:p>
            <a:r>
              <a:rPr lang="en-US" sz="1800" i="1" dirty="0">
                <a:solidFill>
                  <a:schemeClr val="tx1">
                    <a:lumMod val="50000"/>
                    <a:lumOff val="50000"/>
                  </a:schemeClr>
                </a:solidFill>
                <a:latin typeface="Calibri" pitchFamily="34" charset="0"/>
              </a:rPr>
              <a:t>Note: clients and servers are processes running on hosts </a:t>
            </a:r>
          </a:p>
          <a:p>
            <a:r>
              <a:rPr lang="en-US" sz="1800" i="1" dirty="0">
                <a:solidFill>
                  <a:schemeClr val="tx1">
                    <a:lumMod val="50000"/>
                    <a:lumOff val="50000"/>
                  </a:schemeClr>
                </a:solidFill>
                <a:latin typeface="Calibri" pitchFamily="34" charset="0"/>
              </a:rPr>
              <a:t>(can be the same or different hosts</a:t>
            </a:r>
            <a:r>
              <a:rPr lang="en-US" sz="1800" i="1" dirty="0" smtClean="0">
                <a:solidFill>
                  <a:schemeClr val="tx1">
                    <a:lumMod val="50000"/>
                    <a:lumOff val="50000"/>
                  </a:schemeClr>
                </a:solidFill>
                <a:latin typeface="Calibri" pitchFamily="34" charset="0"/>
              </a:rPr>
              <a:t>)</a:t>
            </a:r>
            <a:endParaRPr lang="en-US" sz="1800" i="1" dirty="0">
              <a:solidFill>
                <a:schemeClr val="tx1">
                  <a:lumMod val="50000"/>
                  <a:lumOff val="50000"/>
                </a:schemeClr>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198320" y="387232"/>
            <a:ext cx="8534400" cy="573088"/>
          </a:xfrm>
        </p:spPr>
        <p:txBody>
          <a:bodyPr/>
          <a:lstStyle/>
          <a:p>
            <a:r>
              <a:rPr lang="en-US"/>
              <a:t>Echo Client: </a:t>
            </a:r>
            <a:r>
              <a:rPr lang="en-US">
                <a:latin typeface="Courier New" pitchFamily="49" charset="0"/>
              </a:rPr>
              <a:t>open_clientfd</a:t>
            </a:r>
          </a:p>
        </p:txBody>
      </p:sp>
      <p:sp>
        <p:nvSpPr>
          <p:cNvPr id="726020" name="Text Box 4"/>
          <p:cNvSpPr txBox="1">
            <a:spLocks noChangeArrowheads="1"/>
          </p:cNvSpPr>
          <p:nvPr/>
        </p:nvSpPr>
        <p:spPr bwMode="auto">
          <a:xfrm>
            <a:off x="317283" y="990600"/>
            <a:ext cx="7399337" cy="5727700"/>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a:latin typeface="Courier New" pitchFamily="49" charset="0"/>
              </a:rPr>
              <a:t>int open_clientfd(char *hostname, int port) { </a:t>
            </a:r>
          </a:p>
          <a:p>
            <a:r>
              <a:rPr lang="en-US" sz="1600" dirty="0">
                <a:latin typeface="Courier New" pitchFamily="49" charset="0"/>
              </a:rPr>
              <a:t>  int clientfd; </a:t>
            </a:r>
          </a:p>
          <a:p>
            <a:r>
              <a:rPr lang="en-US" sz="1600" dirty="0">
                <a:latin typeface="Courier New" pitchFamily="49" charset="0"/>
              </a:rPr>
              <a:t>  struct hostent *hp; </a:t>
            </a:r>
          </a:p>
          <a:p>
            <a:r>
              <a:rPr lang="en-US" sz="1600" dirty="0">
                <a:latin typeface="Courier New" pitchFamily="49" charset="0"/>
              </a:rPr>
              <a:t>  struct sockaddr_in serveraddr; </a:t>
            </a:r>
          </a:p>
          <a:p>
            <a:r>
              <a:rPr lang="en-US" sz="1600" dirty="0">
                <a:latin typeface="Courier New" pitchFamily="49" charset="0"/>
              </a:rPr>
              <a:t> </a:t>
            </a:r>
          </a:p>
          <a:p>
            <a:r>
              <a:rPr lang="en-US" sz="1600" dirty="0">
                <a:latin typeface="Courier New" pitchFamily="49" charset="0"/>
              </a:rPr>
              <a:t>  if ((clientfd = </a:t>
            </a:r>
            <a:r>
              <a:rPr lang="en-US" sz="1600" dirty="0">
                <a:solidFill>
                  <a:srgbClr val="C00000"/>
                </a:solidFill>
                <a:latin typeface="Courier New" pitchFamily="49" charset="0"/>
              </a:rPr>
              <a:t>socket</a:t>
            </a:r>
            <a:r>
              <a:rPr lang="en-US" sz="1600" dirty="0">
                <a:latin typeface="Courier New" pitchFamily="49" charset="0"/>
              </a:rPr>
              <a:t>(AF_INET, SOCK_STREAM, 0)) &lt; 0) </a:t>
            </a:r>
          </a:p>
          <a:p>
            <a:r>
              <a:rPr lang="en-US" sz="1600" dirty="0">
                <a:latin typeface="Courier New" pitchFamily="49" charset="0"/>
              </a:rPr>
              <a:t>    return -1; /* check errno for cause of error */ </a:t>
            </a:r>
          </a:p>
          <a:p>
            <a:r>
              <a:rPr lang="en-US" sz="1600" dirty="0">
                <a:latin typeface="Courier New" pitchFamily="49" charset="0"/>
              </a:rPr>
              <a:t> </a:t>
            </a:r>
          </a:p>
          <a:p>
            <a:r>
              <a:rPr lang="en-US" sz="1600" dirty="0">
                <a:latin typeface="Courier New" pitchFamily="49" charset="0"/>
              </a:rPr>
              <a:t>  </a:t>
            </a:r>
            <a:r>
              <a:rPr lang="en-US" sz="1600" dirty="0">
                <a:solidFill>
                  <a:srgbClr val="990000"/>
                </a:solidFill>
                <a:latin typeface="Courier New" pitchFamily="49" charset="0"/>
              </a:rPr>
              <a:t>/* Fill in the server's IP address and port */ </a:t>
            </a:r>
          </a:p>
          <a:p>
            <a:r>
              <a:rPr lang="en-US" sz="1600" dirty="0">
                <a:latin typeface="Courier New" pitchFamily="49" charset="0"/>
              </a:rPr>
              <a:t>  if ((hp = gethostbyname(hostname)) == NULL) </a:t>
            </a:r>
          </a:p>
          <a:p>
            <a:r>
              <a:rPr lang="en-US" sz="1600" dirty="0">
                <a:latin typeface="Courier New" pitchFamily="49" charset="0"/>
              </a:rPr>
              <a:t>    return -2; /* check h_errno for cause of error */ </a:t>
            </a:r>
          </a:p>
          <a:p>
            <a:r>
              <a:rPr lang="en-US" sz="1600" dirty="0">
                <a:latin typeface="Courier New" pitchFamily="49" charset="0"/>
              </a:rPr>
              <a:t>  bzero((char *) &amp;serveraddr, sizeof(serveraddr)); </a:t>
            </a:r>
          </a:p>
          <a:p>
            <a:r>
              <a:rPr lang="en-US" sz="1600" dirty="0">
                <a:latin typeface="Courier New" pitchFamily="49" charset="0"/>
              </a:rPr>
              <a:t>  serveraddr.sin_family = AF_INET; </a:t>
            </a:r>
          </a:p>
          <a:p>
            <a:r>
              <a:rPr lang="en-US" sz="1600" dirty="0">
                <a:latin typeface="Courier New" pitchFamily="49" charset="0"/>
              </a:rPr>
              <a:t>  bcopy((char *)hp-&gt;h_addr_list[0],  </a:t>
            </a:r>
          </a:p>
          <a:p>
            <a:r>
              <a:rPr lang="en-US" sz="1600" dirty="0">
                <a:latin typeface="Courier New" pitchFamily="49" charset="0"/>
              </a:rPr>
              <a:t>        (char *)&amp;serveraddr.sin_addr.s_addr, hp-&gt;h_length); </a:t>
            </a:r>
          </a:p>
          <a:p>
            <a:r>
              <a:rPr lang="en-US" sz="1600" dirty="0">
                <a:latin typeface="Courier New" pitchFamily="49" charset="0"/>
              </a:rPr>
              <a:t>  serveraddr.sin_port = htons(port); </a:t>
            </a:r>
          </a:p>
          <a:p>
            <a:r>
              <a:rPr lang="en-US" sz="1600" dirty="0">
                <a:latin typeface="Courier New" pitchFamily="49" charset="0"/>
              </a:rPr>
              <a:t> </a:t>
            </a:r>
          </a:p>
          <a:p>
            <a:r>
              <a:rPr lang="en-US" sz="1600" dirty="0">
                <a:latin typeface="Courier New" pitchFamily="49" charset="0"/>
              </a:rPr>
              <a:t>  </a:t>
            </a:r>
            <a:r>
              <a:rPr lang="en-US" sz="1600" dirty="0">
                <a:solidFill>
                  <a:srgbClr val="990000"/>
                </a:solidFill>
                <a:latin typeface="Courier New" pitchFamily="49" charset="0"/>
              </a:rPr>
              <a:t>/* Establish a connection with the server */ </a:t>
            </a:r>
          </a:p>
          <a:p>
            <a:r>
              <a:rPr lang="en-US" sz="1600" dirty="0">
                <a:latin typeface="Courier New" pitchFamily="49" charset="0"/>
              </a:rPr>
              <a:t>  if (</a:t>
            </a:r>
            <a:r>
              <a:rPr lang="en-US" sz="1600" dirty="0">
                <a:solidFill>
                  <a:srgbClr val="C00000"/>
                </a:solidFill>
                <a:latin typeface="Courier New" pitchFamily="49" charset="0"/>
              </a:rPr>
              <a:t>connect</a:t>
            </a:r>
            <a:r>
              <a:rPr lang="en-US" sz="1600" dirty="0">
                <a:latin typeface="Courier New" pitchFamily="49" charset="0"/>
              </a:rPr>
              <a:t>(clientfd, (SA *) &amp;serveraddr,</a:t>
            </a:r>
          </a:p>
          <a:p>
            <a:r>
              <a:rPr lang="en-US" sz="1600" dirty="0">
                <a:latin typeface="Courier New" pitchFamily="49" charset="0"/>
              </a:rPr>
              <a:t>      </a:t>
            </a:r>
            <a:r>
              <a:rPr lang="en-US" sz="1600" dirty="0" err="1" smtClean="0">
                <a:latin typeface="Courier New" pitchFamily="49" charset="0"/>
              </a:rPr>
              <a:t>sizeof</a:t>
            </a:r>
            <a:r>
              <a:rPr lang="en-US" sz="1600" dirty="0" smtClean="0">
                <a:latin typeface="Courier New" pitchFamily="49" charset="0"/>
              </a:rPr>
              <a:t>(</a:t>
            </a:r>
            <a:r>
              <a:rPr lang="en-US" sz="1600" dirty="0" err="1" smtClean="0">
                <a:latin typeface="Courier New" pitchFamily="49" charset="0"/>
              </a:rPr>
              <a:t>serveraddr</a:t>
            </a:r>
            <a:r>
              <a:rPr lang="en-US" sz="1600" dirty="0">
                <a:latin typeface="Courier New" pitchFamily="49" charset="0"/>
              </a:rPr>
              <a:t>)) &lt; 0) </a:t>
            </a:r>
          </a:p>
          <a:p>
            <a:r>
              <a:rPr lang="en-US" sz="1600" dirty="0">
                <a:latin typeface="Courier New" pitchFamily="49" charset="0"/>
              </a:rPr>
              <a:t>    return -1; </a:t>
            </a:r>
          </a:p>
          <a:p>
            <a:r>
              <a:rPr lang="en-US" sz="1600" dirty="0">
                <a:latin typeface="Courier New" pitchFamily="49" charset="0"/>
              </a:rPr>
              <a:t>  return clientfd; </a:t>
            </a:r>
          </a:p>
          <a:p>
            <a:r>
              <a:rPr lang="en-US" sz="1600" dirty="0">
                <a:latin typeface="Courier New" pitchFamily="49" charset="0"/>
              </a:rPr>
              <a:t>} </a:t>
            </a:r>
          </a:p>
        </p:txBody>
      </p:sp>
      <p:sp>
        <p:nvSpPr>
          <p:cNvPr id="726021" name="Text Box 5"/>
          <p:cNvSpPr txBox="1">
            <a:spLocks noChangeArrowheads="1"/>
          </p:cNvSpPr>
          <p:nvPr/>
        </p:nvSpPr>
        <p:spPr bwMode="auto">
          <a:xfrm>
            <a:off x="5811620" y="1295400"/>
            <a:ext cx="3276600" cy="838200"/>
          </a:xfrm>
          <a:prstGeom prst="rect">
            <a:avLst/>
          </a:prstGeom>
          <a:solidFill>
            <a:schemeClr val="accent2">
              <a:lumMod val="20000"/>
              <a:lumOff val="80000"/>
            </a:schemeClr>
          </a:solidFill>
          <a:ln w="12700">
            <a:noFill/>
            <a:miter lim="800000"/>
            <a:headEnd/>
            <a:tailEnd/>
          </a:ln>
          <a:effectLst/>
        </p:spPr>
        <p:txBody>
          <a:bodyPr>
            <a:spAutoFit/>
          </a:bodyPr>
          <a:lstStyle/>
          <a:p>
            <a:r>
              <a:rPr lang="en-US" sz="1600" dirty="0">
                <a:latin typeface="Calibri" pitchFamily="34" charset="0"/>
              </a:rPr>
              <a:t>This function opens a connection from the client to the server at</a:t>
            </a:r>
            <a:r>
              <a:rPr lang="en-US" sz="1600" dirty="0">
                <a:latin typeface="Courier New" pitchFamily="49" charset="0"/>
              </a:rPr>
              <a:t> </a:t>
            </a:r>
            <a:r>
              <a:rPr lang="en-US" sz="1600" dirty="0" err="1">
                <a:latin typeface="Courier New" pitchFamily="49" charset="0"/>
              </a:rPr>
              <a:t>hostname:port</a:t>
            </a:r>
            <a:endParaRPr lang="en-US" sz="1600" dirty="0">
              <a:latin typeface="Courier New" pitchFamily="49" charset="0"/>
            </a:endParaRPr>
          </a:p>
        </p:txBody>
      </p:sp>
      <p:sp>
        <p:nvSpPr>
          <p:cNvPr id="726025" name="Text Box 9"/>
          <p:cNvSpPr txBox="1">
            <a:spLocks noChangeArrowheads="1"/>
          </p:cNvSpPr>
          <p:nvPr/>
        </p:nvSpPr>
        <p:spPr bwMode="auto">
          <a:xfrm>
            <a:off x="7975500" y="2197579"/>
            <a:ext cx="805542" cy="646331"/>
          </a:xfrm>
          <a:prstGeom prst="rect">
            <a:avLst/>
          </a:prstGeom>
          <a:noFill/>
          <a:ln w="12700">
            <a:noFill/>
            <a:miter lim="800000"/>
            <a:headEnd/>
            <a:tailEnd/>
          </a:ln>
          <a:effectLst/>
        </p:spPr>
        <p:txBody>
          <a:bodyPr wrap="none">
            <a:spAutoFit/>
          </a:bodyPr>
          <a:lstStyle/>
          <a:p>
            <a:r>
              <a:rPr lang="en-US" sz="1800" dirty="0">
                <a:latin typeface="Calibri" pitchFamily="34" charset="0"/>
              </a:rPr>
              <a:t>Create</a:t>
            </a:r>
          </a:p>
          <a:p>
            <a:r>
              <a:rPr lang="en-US" sz="1800" dirty="0">
                <a:latin typeface="Calibri" pitchFamily="34" charset="0"/>
              </a:rPr>
              <a:t>socket</a:t>
            </a:r>
          </a:p>
        </p:txBody>
      </p:sp>
      <p:sp>
        <p:nvSpPr>
          <p:cNvPr id="726026" name="Text Box 10"/>
          <p:cNvSpPr txBox="1">
            <a:spLocks noChangeArrowheads="1"/>
          </p:cNvSpPr>
          <p:nvPr/>
        </p:nvSpPr>
        <p:spPr bwMode="auto">
          <a:xfrm>
            <a:off x="7975500" y="3581400"/>
            <a:ext cx="922688" cy="646331"/>
          </a:xfrm>
          <a:prstGeom prst="rect">
            <a:avLst/>
          </a:prstGeom>
          <a:noFill/>
          <a:ln w="12700">
            <a:noFill/>
            <a:miter lim="800000"/>
            <a:headEnd/>
            <a:tailEnd/>
          </a:ln>
          <a:effectLst/>
        </p:spPr>
        <p:txBody>
          <a:bodyPr wrap="none">
            <a:spAutoFit/>
          </a:bodyPr>
          <a:lstStyle/>
          <a:p>
            <a:r>
              <a:rPr lang="en-US" sz="1800" dirty="0">
                <a:latin typeface="Calibri" pitchFamily="34" charset="0"/>
              </a:rPr>
              <a:t>Create</a:t>
            </a:r>
          </a:p>
          <a:p>
            <a:r>
              <a:rPr lang="en-US" sz="1800" dirty="0">
                <a:latin typeface="Calibri" pitchFamily="34" charset="0"/>
              </a:rPr>
              <a:t>address</a:t>
            </a:r>
          </a:p>
        </p:txBody>
      </p:sp>
      <p:sp>
        <p:nvSpPr>
          <p:cNvPr id="726027" name="Text Box 11"/>
          <p:cNvSpPr txBox="1">
            <a:spLocks noChangeArrowheads="1"/>
          </p:cNvSpPr>
          <p:nvPr/>
        </p:nvSpPr>
        <p:spPr bwMode="auto">
          <a:xfrm>
            <a:off x="7975500" y="5528792"/>
            <a:ext cx="1244700" cy="646331"/>
          </a:xfrm>
          <a:prstGeom prst="rect">
            <a:avLst/>
          </a:prstGeom>
          <a:noFill/>
          <a:ln w="12700">
            <a:noFill/>
            <a:miter lim="800000"/>
            <a:headEnd/>
            <a:tailEnd/>
          </a:ln>
          <a:effectLst/>
        </p:spPr>
        <p:txBody>
          <a:bodyPr wrap="none">
            <a:spAutoFit/>
          </a:bodyPr>
          <a:lstStyle/>
          <a:p>
            <a:r>
              <a:rPr lang="en-US" sz="1800" dirty="0">
                <a:latin typeface="Calibri" pitchFamily="34" charset="0"/>
              </a:rPr>
              <a:t>Establish</a:t>
            </a:r>
          </a:p>
          <a:p>
            <a:r>
              <a:rPr lang="en-US" sz="1800" dirty="0">
                <a:latin typeface="Calibri" pitchFamily="34" charset="0"/>
              </a:rPr>
              <a:t>connection</a:t>
            </a:r>
          </a:p>
        </p:txBody>
      </p:sp>
      <p:sp>
        <p:nvSpPr>
          <p:cNvPr id="11" name="AutoShape 50"/>
          <p:cNvSpPr>
            <a:spLocks/>
          </p:cNvSpPr>
          <p:nvPr/>
        </p:nvSpPr>
        <p:spPr bwMode="auto">
          <a:xfrm>
            <a:off x="7792820" y="2197579"/>
            <a:ext cx="228600" cy="646331"/>
          </a:xfrm>
          <a:prstGeom prst="rightBrace">
            <a:avLst>
              <a:gd name="adj1" fmla="val 95833"/>
              <a:gd name="adj2" fmla="val 50000"/>
            </a:avLst>
          </a:prstGeom>
          <a:noFill/>
          <a:ln w="38100">
            <a:solidFill>
              <a:schemeClr val="tx1"/>
            </a:solidFill>
            <a:round/>
            <a:headEnd/>
            <a:tailEnd/>
          </a:ln>
          <a:effectLst/>
        </p:spPr>
        <p:txBody>
          <a:bodyPr wrap="none" anchor="ctr"/>
          <a:lstStyle/>
          <a:p>
            <a:endParaRPr lang="en-US" dirty="0">
              <a:latin typeface="Calibri" pitchFamily="34" charset="0"/>
            </a:endParaRPr>
          </a:p>
        </p:txBody>
      </p:sp>
      <p:sp>
        <p:nvSpPr>
          <p:cNvPr id="12" name="AutoShape 50"/>
          <p:cNvSpPr>
            <a:spLocks/>
          </p:cNvSpPr>
          <p:nvPr/>
        </p:nvSpPr>
        <p:spPr bwMode="auto">
          <a:xfrm>
            <a:off x="7792820" y="3011269"/>
            <a:ext cx="228600" cy="1789331"/>
          </a:xfrm>
          <a:prstGeom prst="rightBrace">
            <a:avLst>
              <a:gd name="adj1" fmla="val 95833"/>
              <a:gd name="adj2" fmla="val 50000"/>
            </a:avLst>
          </a:prstGeom>
          <a:noFill/>
          <a:ln w="38100">
            <a:solidFill>
              <a:schemeClr val="tx1"/>
            </a:solidFill>
            <a:round/>
            <a:headEnd/>
            <a:tailEnd/>
          </a:ln>
          <a:effectLst/>
        </p:spPr>
        <p:txBody>
          <a:bodyPr wrap="none" anchor="ctr"/>
          <a:lstStyle/>
          <a:p>
            <a:endParaRPr lang="en-US" dirty="0">
              <a:latin typeface="Calibri" pitchFamily="34" charset="0"/>
            </a:endParaRPr>
          </a:p>
        </p:txBody>
      </p:sp>
      <p:sp>
        <p:nvSpPr>
          <p:cNvPr id="13" name="AutoShape 50"/>
          <p:cNvSpPr>
            <a:spLocks/>
          </p:cNvSpPr>
          <p:nvPr/>
        </p:nvSpPr>
        <p:spPr bwMode="auto">
          <a:xfrm>
            <a:off x="7792820" y="5221069"/>
            <a:ext cx="228600" cy="1255931"/>
          </a:xfrm>
          <a:prstGeom prst="rightBrace">
            <a:avLst>
              <a:gd name="adj1" fmla="val 95833"/>
              <a:gd name="adj2" fmla="val 50000"/>
            </a:avLst>
          </a:prstGeom>
          <a:noFill/>
          <a:ln w="38100">
            <a:solidFill>
              <a:schemeClr val="tx1"/>
            </a:solidFill>
            <a:round/>
            <a:headEnd/>
            <a:tailEnd/>
          </a:ln>
          <a:effectLst/>
        </p:spPr>
        <p:txBody>
          <a:bodyPr wrap="none" anchor="ctr"/>
          <a:lstStyle/>
          <a:p>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381000" y="504825"/>
            <a:ext cx="8382000" cy="1095375"/>
          </a:xfrm>
        </p:spPr>
        <p:txBody>
          <a:bodyPr/>
          <a:lstStyle/>
          <a:p>
            <a:pPr marL="0" indent="0"/>
            <a:r>
              <a:rPr lang="en-US" dirty="0"/>
              <a:t>Echo Client: </a:t>
            </a:r>
            <a:r>
              <a:rPr lang="en-US" dirty="0" err="1">
                <a:latin typeface="Courier New" pitchFamily="49" charset="0"/>
              </a:rPr>
              <a:t>open_clientfd</a:t>
            </a:r>
            <a:r>
              <a:rPr lang="en-US" dirty="0"/>
              <a:t> </a:t>
            </a:r>
            <a:r>
              <a:rPr lang="en-US" dirty="0" smtClean="0"/>
              <a:t/>
            </a:r>
            <a:br>
              <a:rPr lang="en-US" dirty="0" smtClean="0"/>
            </a:br>
            <a:r>
              <a:rPr lang="en-US" sz="2800" dirty="0" smtClean="0">
                <a:solidFill>
                  <a:srgbClr val="990000"/>
                </a:solidFill>
                <a:latin typeface="Courier New" pitchFamily="49" charset="0"/>
              </a:rPr>
              <a:t>(</a:t>
            </a:r>
            <a:r>
              <a:rPr lang="en-US" sz="2800" dirty="0">
                <a:solidFill>
                  <a:srgbClr val="990000"/>
                </a:solidFill>
                <a:latin typeface="Courier New" pitchFamily="49" charset="0"/>
              </a:rPr>
              <a:t>socket)</a:t>
            </a:r>
            <a:endParaRPr lang="en-US" sz="2800" dirty="0">
              <a:solidFill>
                <a:srgbClr val="990000"/>
              </a:solidFill>
            </a:endParaRPr>
          </a:p>
        </p:txBody>
      </p:sp>
      <p:sp>
        <p:nvSpPr>
          <p:cNvPr id="727044" name="Text Box 4"/>
          <p:cNvSpPr txBox="1">
            <a:spLocks noChangeArrowheads="1"/>
          </p:cNvSpPr>
          <p:nvPr/>
        </p:nvSpPr>
        <p:spPr bwMode="auto">
          <a:xfrm>
            <a:off x="914400" y="3733800"/>
            <a:ext cx="6797675" cy="1571625"/>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a:latin typeface="Courier New" pitchFamily="49" charset="0"/>
              </a:rPr>
              <a:t>int clientfd;  </a:t>
            </a:r>
            <a:r>
              <a:rPr lang="en-US" sz="1600" dirty="0">
                <a:solidFill>
                  <a:srgbClr val="990000"/>
                </a:solidFill>
                <a:latin typeface="Courier New" pitchFamily="49" charset="0"/>
              </a:rPr>
              <a:t>/* socket descriptor */</a:t>
            </a:r>
          </a:p>
          <a:p>
            <a:endParaRPr lang="en-US" sz="1600" dirty="0">
              <a:latin typeface="Courier New" pitchFamily="49" charset="0"/>
            </a:endParaRPr>
          </a:p>
          <a:p>
            <a:r>
              <a:rPr lang="en-US" sz="1600" dirty="0">
                <a:latin typeface="Courier New" pitchFamily="49" charset="0"/>
              </a:rPr>
              <a:t>if ((clientfd = socket(AF_INET, SOCK_STREAM, 0)) &lt; 0) </a:t>
            </a:r>
          </a:p>
          <a:p>
            <a:r>
              <a:rPr lang="en-US" sz="1600" dirty="0">
                <a:latin typeface="Courier New" pitchFamily="49" charset="0"/>
              </a:rPr>
              <a:t>    return -1; </a:t>
            </a:r>
            <a:r>
              <a:rPr lang="en-US" sz="1600" dirty="0">
                <a:solidFill>
                  <a:srgbClr val="990000"/>
                </a:solidFill>
                <a:latin typeface="Courier New" pitchFamily="49" charset="0"/>
              </a:rPr>
              <a:t>/* check errno for cause of error */ </a:t>
            </a:r>
          </a:p>
          <a:p>
            <a:endParaRPr lang="en-US" sz="1600" dirty="0">
              <a:latin typeface="Courier New" pitchFamily="49" charset="0"/>
            </a:endParaRPr>
          </a:p>
          <a:p>
            <a:r>
              <a:rPr lang="en-US" sz="1600" dirty="0">
                <a:solidFill>
                  <a:srgbClr val="990000"/>
                </a:solidFill>
                <a:latin typeface="Courier New" pitchFamily="49" charset="0"/>
              </a:rPr>
              <a:t>... </a:t>
            </a:r>
            <a:r>
              <a:rPr lang="en-US" sz="1600" dirty="0" smtClean="0">
                <a:solidFill>
                  <a:srgbClr val="990000"/>
                </a:solidFill>
                <a:latin typeface="Courier New" pitchFamily="49" charset="0"/>
              </a:rPr>
              <a:t>&lt;more</a:t>
            </a:r>
            <a:r>
              <a:rPr lang="en-US" sz="1600" dirty="0">
                <a:solidFill>
                  <a:srgbClr val="990000"/>
                </a:solidFill>
                <a:latin typeface="Courier New" pitchFamily="49" charset="0"/>
              </a:rPr>
              <a:t>&gt;</a:t>
            </a:r>
          </a:p>
        </p:txBody>
      </p:sp>
      <p:sp>
        <p:nvSpPr>
          <p:cNvPr id="727045" name="Rectangle 5"/>
          <p:cNvSpPr>
            <a:spLocks noChangeArrowheads="1"/>
          </p:cNvSpPr>
          <p:nvPr/>
        </p:nvSpPr>
        <p:spPr bwMode="auto">
          <a:xfrm>
            <a:off x="381000" y="1820863"/>
            <a:ext cx="8763000" cy="1760537"/>
          </a:xfrm>
          <a:prstGeom prst="rect">
            <a:avLst/>
          </a:prstGeom>
          <a:noFill/>
          <a:ln w="12700">
            <a:noFill/>
            <a:miter lim="800000"/>
            <a:headEnd/>
            <a:tailEnd/>
          </a:ln>
          <a:effectLst/>
        </p:spPr>
        <p:txBody>
          <a:bodyPr lIns="90487" tIns="44450" rIns="90487" bIns="44450"/>
          <a:lstStyle/>
          <a:p>
            <a:pPr marL="287338" indent="-246063" eaLnBrk="1" hangingPunct="1">
              <a:lnSpc>
                <a:spcPct val="85000"/>
              </a:lnSpc>
              <a:spcBef>
                <a:spcPct val="25000"/>
              </a:spcBef>
              <a:buClr>
                <a:schemeClr val="hlink"/>
              </a:buClr>
              <a:buSzPct val="75000"/>
              <a:buFont typeface="Wingdings" pitchFamily="2" charset="2"/>
              <a:buChar char="n"/>
            </a:pPr>
            <a:r>
              <a:rPr lang="en-US" dirty="0">
                <a:latin typeface="Courier New" pitchFamily="49" charset="0"/>
              </a:rPr>
              <a:t>socket</a:t>
            </a:r>
            <a:r>
              <a:rPr lang="en-US" dirty="0">
                <a:latin typeface="Calibri" pitchFamily="34" charset="0"/>
              </a:rPr>
              <a:t> creates a socket descriptor on the client</a:t>
            </a:r>
          </a:p>
          <a:p>
            <a:pPr marL="742950" lvl="1" indent="-285750" eaLnBrk="1" hangingPunct="1">
              <a:lnSpc>
                <a:spcPct val="85000"/>
              </a:lnSpc>
              <a:spcBef>
                <a:spcPct val="20000"/>
              </a:spcBef>
              <a:buClr>
                <a:srgbClr val="990000"/>
              </a:buClr>
              <a:buSzPct val="110000"/>
              <a:buFont typeface="Wingdings" pitchFamily="2" charset="2"/>
              <a:buChar char="§"/>
            </a:pPr>
            <a:r>
              <a:rPr lang="en-US" sz="2000" b="0" dirty="0">
                <a:latin typeface="Calibri" pitchFamily="34" charset="0"/>
              </a:rPr>
              <a:t>Just allocates &amp; initializes some internal data structures</a:t>
            </a:r>
          </a:p>
          <a:p>
            <a:pPr marL="742950" lvl="1" indent="-285750" eaLnBrk="1" hangingPunct="1">
              <a:lnSpc>
                <a:spcPct val="85000"/>
              </a:lnSpc>
              <a:spcBef>
                <a:spcPct val="20000"/>
              </a:spcBef>
              <a:buClr>
                <a:srgbClr val="990000"/>
              </a:buClr>
              <a:buSzPct val="110000"/>
              <a:buFont typeface="Wingdings" pitchFamily="2" charset="2"/>
              <a:buChar char="§"/>
            </a:pPr>
            <a:r>
              <a:rPr lang="en-US" sz="2000" dirty="0">
                <a:latin typeface="Courier New" pitchFamily="49" charset="0"/>
                <a:cs typeface="Courier New" pitchFamily="49" charset="0"/>
              </a:rPr>
              <a:t>AF_INET</a:t>
            </a:r>
            <a:r>
              <a:rPr lang="en-US" sz="2000" b="0" dirty="0">
                <a:latin typeface="Calibri" pitchFamily="34" charset="0"/>
              </a:rPr>
              <a:t>: indicates that the socket is associated with Internet </a:t>
            </a:r>
            <a:r>
              <a:rPr lang="en-US" sz="2000" b="0" dirty="0" smtClean="0">
                <a:latin typeface="Calibri" pitchFamily="34" charset="0"/>
              </a:rPr>
              <a:t>protocols</a:t>
            </a:r>
            <a:endParaRPr lang="en-US" sz="2000" b="0" dirty="0">
              <a:latin typeface="Calibri" pitchFamily="34" charset="0"/>
            </a:endParaRPr>
          </a:p>
          <a:p>
            <a:pPr marL="742950" lvl="1" indent="-285750" eaLnBrk="1" hangingPunct="1">
              <a:lnSpc>
                <a:spcPct val="85000"/>
              </a:lnSpc>
              <a:spcBef>
                <a:spcPct val="20000"/>
              </a:spcBef>
              <a:buClr>
                <a:srgbClr val="990000"/>
              </a:buClr>
              <a:buSzPct val="110000"/>
              <a:buFont typeface="Wingdings" pitchFamily="2" charset="2"/>
              <a:buChar char="§"/>
            </a:pPr>
            <a:r>
              <a:rPr lang="en-US" sz="2000" dirty="0">
                <a:latin typeface="Courier New" pitchFamily="49" charset="0"/>
                <a:cs typeface="Courier New" pitchFamily="49" charset="0"/>
              </a:rPr>
              <a:t>SOCK_STREAM</a:t>
            </a:r>
            <a:r>
              <a:rPr lang="en-US" sz="2000" b="0" dirty="0">
                <a:latin typeface="Calibri" pitchFamily="34" charset="0"/>
              </a:rPr>
              <a:t>: selects a reliable byte stream </a:t>
            </a:r>
            <a:r>
              <a:rPr lang="en-US" sz="2000" b="0" dirty="0" smtClean="0">
                <a:latin typeface="Calibri" pitchFamily="34" charset="0"/>
              </a:rPr>
              <a:t>connection</a:t>
            </a:r>
          </a:p>
          <a:p>
            <a:pPr marL="1200150" lvl="2" indent="-285750" eaLnBrk="1" hangingPunct="1">
              <a:lnSpc>
                <a:spcPct val="85000"/>
              </a:lnSpc>
              <a:spcBef>
                <a:spcPct val="20000"/>
              </a:spcBef>
              <a:buClr>
                <a:srgbClr val="990000"/>
              </a:buClr>
              <a:buSzPct val="110000"/>
              <a:buFont typeface="Wingdings" pitchFamily="2" charset="2"/>
              <a:buChar char="§"/>
            </a:pPr>
            <a:r>
              <a:rPr lang="en-US" sz="2000" b="0" dirty="0" smtClean="0">
                <a:latin typeface="Calibri" pitchFamily="34" charset="0"/>
              </a:rPr>
              <a:t>provided by TCP</a:t>
            </a:r>
            <a:endParaRPr lang="en-US" sz="2000" b="0" dirty="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304800" y="457200"/>
            <a:ext cx="8153400" cy="1095375"/>
          </a:xfrm>
        </p:spPr>
        <p:txBody>
          <a:bodyPr/>
          <a:lstStyle/>
          <a:p>
            <a:pPr marL="0" indent="0"/>
            <a:r>
              <a:rPr lang="en-US" dirty="0"/>
              <a:t>Echo Client: </a:t>
            </a:r>
            <a:r>
              <a:rPr lang="en-US" dirty="0" err="1">
                <a:latin typeface="Courier New" pitchFamily="49" charset="0"/>
              </a:rPr>
              <a:t>open_clientfd</a:t>
            </a:r>
            <a:r>
              <a:rPr lang="en-US" dirty="0"/>
              <a:t> </a:t>
            </a:r>
            <a:br>
              <a:rPr lang="en-US" dirty="0"/>
            </a:br>
            <a:r>
              <a:rPr lang="en-US" sz="2800" dirty="0">
                <a:solidFill>
                  <a:srgbClr val="990000"/>
                </a:solidFill>
                <a:latin typeface="Courier New" pitchFamily="49" charset="0"/>
              </a:rPr>
              <a:t>(</a:t>
            </a:r>
            <a:r>
              <a:rPr lang="en-US" sz="2800" dirty="0" err="1">
                <a:solidFill>
                  <a:srgbClr val="990000"/>
                </a:solidFill>
                <a:latin typeface="Courier New" pitchFamily="49" charset="0"/>
              </a:rPr>
              <a:t>gethostbyname</a:t>
            </a:r>
            <a:r>
              <a:rPr lang="en-US" sz="2800" dirty="0">
                <a:solidFill>
                  <a:srgbClr val="990000"/>
                </a:solidFill>
                <a:latin typeface="Courier New" pitchFamily="49" charset="0"/>
              </a:rPr>
              <a:t>)</a:t>
            </a:r>
          </a:p>
        </p:txBody>
      </p:sp>
      <p:sp>
        <p:nvSpPr>
          <p:cNvPr id="728067" name="Rectangle 3"/>
          <p:cNvSpPr>
            <a:spLocks noGrp="1" noChangeArrowheads="1"/>
          </p:cNvSpPr>
          <p:nvPr>
            <p:ph type="body" idx="1"/>
          </p:nvPr>
        </p:nvSpPr>
        <p:spPr>
          <a:xfrm>
            <a:off x="309680" y="1744662"/>
            <a:ext cx="8255000" cy="617538"/>
          </a:xfrm>
        </p:spPr>
        <p:txBody>
          <a:bodyPr/>
          <a:lstStyle/>
          <a:p>
            <a:r>
              <a:rPr lang="en-US" dirty="0"/>
              <a:t>The client then builds the server’s Internet </a:t>
            </a:r>
            <a:r>
              <a:rPr lang="en-US" dirty="0" smtClean="0"/>
              <a:t>address</a:t>
            </a:r>
            <a:endParaRPr lang="en-US" dirty="0"/>
          </a:p>
        </p:txBody>
      </p:sp>
      <p:sp>
        <p:nvSpPr>
          <p:cNvPr id="728068" name="Text Box 4"/>
          <p:cNvSpPr txBox="1">
            <a:spLocks noChangeArrowheads="1"/>
          </p:cNvSpPr>
          <p:nvPr/>
        </p:nvSpPr>
        <p:spPr bwMode="auto">
          <a:xfrm>
            <a:off x="749888" y="2476500"/>
            <a:ext cx="7286625" cy="3771900"/>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a:latin typeface="Courier New" pitchFamily="49" charset="0"/>
              </a:rPr>
              <a:t>int clientfd;                  </a:t>
            </a:r>
            <a:r>
              <a:rPr lang="en-US" sz="1600" dirty="0">
                <a:solidFill>
                  <a:srgbClr val="990000"/>
                </a:solidFill>
                <a:latin typeface="Courier New" pitchFamily="49" charset="0"/>
              </a:rPr>
              <a:t>/* socket descriptor */</a:t>
            </a:r>
          </a:p>
          <a:p>
            <a:r>
              <a:rPr lang="en-US" sz="1600" dirty="0">
                <a:latin typeface="Courier New" pitchFamily="49" charset="0"/>
              </a:rPr>
              <a:t>struct hostent *hp;            </a:t>
            </a:r>
            <a:r>
              <a:rPr lang="en-US" sz="1600" dirty="0">
                <a:solidFill>
                  <a:srgbClr val="990000"/>
                </a:solidFill>
                <a:latin typeface="Courier New" pitchFamily="49" charset="0"/>
              </a:rPr>
              <a:t>/* DNS host entry */</a:t>
            </a:r>
          </a:p>
          <a:p>
            <a:r>
              <a:rPr lang="en-US" sz="1600" dirty="0">
                <a:latin typeface="Courier New" pitchFamily="49" charset="0"/>
              </a:rPr>
              <a:t>struct sockaddr_in serveraddr; </a:t>
            </a:r>
            <a:r>
              <a:rPr lang="en-US" sz="1600" dirty="0">
                <a:solidFill>
                  <a:srgbClr val="990000"/>
                </a:solidFill>
                <a:latin typeface="Courier New" pitchFamily="49" charset="0"/>
              </a:rPr>
              <a:t>/* server’s IP address */</a:t>
            </a:r>
          </a:p>
          <a:p>
            <a:endParaRPr lang="en-US" sz="1600" dirty="0">
              <a:latin typeface="Courier New" pitchFamily="49" charset="0"/>
            </a:endParaRPr>
          </a:p>
          <a:p>
            <a:r>
              <a:rPr lang="en-US" sz="1600" dirty="0">
                <a:latin typeface="Courier New" pitchFamily="49" charset="0"/>
              </a:rPr>
              <a:t>...</a:t>
            </a:r>
          </a:p>
          <a:p>
            <a:r>
              <a:rPr lang="en-US" sz="1600" dirty="0">
                <a:latin typeface="Courier New" pitchFamily="49" charset="0"/>
              </a:rPr>
              <a:t>   </a:t>
            </a:r>
          </a:p>
          <a:p>
            <a:r>
              <a:rPr lang="en-US" sz="1600" dirty="0">
                <a:solidFill>
                  <a:srgbClr val="990000"/>
                </a:solidFill>
                <a:latin typeface="Courier New" pitchFamily="49" charset="0"/>
              </a:rPr>
              <a:t>/* fill in the server's IP address and port */</a:t>
            </a:r>
          </a:p>
          <a:p>
            <a:r>
              <a:rPr lang="en-US" sz="1600" dirty="0">
                <a:latin typeface="Courier New" pitchFamily="49" charset="0"/>
              </a:rPr>
              <a:t>if ((hp = gethostbyname(hostname)) == NULL) </a:t>
            </a:r>
          </a:p>
          <a:p>
            <a:r>
              <a:rPr lang="en-US" sz="1600" dirty="0">
                <a:latin typeface="Courier New" pitchFamily="49" charset="0"/>
              </a:rPr>
              <a:t>    return -2; </a:t>
            </a:r>
            <a:r>
              <a:rPr lang="en-US" sz="1600" dirty="0">
                <a:solidFill>
                  <a:srgbClr val="990000"/>
                </a:solidFill>
                <a:latin typeface="Courier New" pitchFamily="49" charset="0"/>
              </a:rPr>
              <a:t>/* check h_errno for cause of error */ </a:t>
            </a:r>
          </a:p>
          <a:p>
            <a:r>
              <a:rPr lang="en-US" sz="1600" dirty="0">
                <a:latin typeface="Courier New" pitchFamily="49" charset="0"/>
              </a:rPr>
              <a:t>bzero((char *) &amp;serveraddr, sizeof(serveraddr)); </a:t>
            </a:r>
          </a:p>
          <a:p>
            <a:r>
              <a:rPr lang="en-US" sz="1600" dirty="0">
                <a:latin typeface="Courier New" pitchFamily="49" charset="0"/>
              </a:rPr>
              <a:t>serveraddr.sin_family = AF_INET; </a:t>
            </a:r>
          </a:p>
          <a:p>
            <a:r>
              <a:rPr lang="en-US" sz="1600" dirty="0">
                <a:latin typeface="Courier New" pitchFamily="49" charset="0"/>
              </a:rPr>
              <a:t>serveraddr.sin_port = htons(port); </a:t>
            </a:r>
          </a:p>
          <a:p>
            <a:r>
              <a:rPr lang="en-US" sz="1600" dirty="0">
                <a:latin typeface="Courier New" pitchFamily="49" charset="0"/>
              </a:rPr>
              <a:t>bcopy((char *)hp-&gt;h_addr_list[0],  </a:t>
            </a:r>
          </a:p>
          <a:p>
            <a:r>
              <a:rPr lang="en-US" sz="1600" dirty="0">
                <a:latin typeface="Courier New" pitchFamily="49" charset="0"/>
              </a:rPr>
              <a:t>      (char *)&amp;serveraddr.sin_addr.s_addr, hp-&gt;h_length); </a:t>
            </a:r>
          </a:p>
          <a:p>
            <a:endParaRPr lang="en-US" sz="1600" dirty="0">
              <a:latin typeface="Courier New" pitchFamily="49" charset="0"/>
            </a:endParaRPr>
          </a:p>
        </p:txBody>
      </p:sp>
      <p:sp>
        <p:nvSpPr>
          <p:cNvPr id="728070" name="Text Box 6"/>
          <p:cNvSpPr txBox="1">
            <a:spLocks noChangeArrowheads="1"/>
          </p:cNvSpPr>
          <p:nvPr/>
        </p:nvSpPr>
        <p:spPr bwMode="auto">
          <a:xfrm>
            <a:off x="8036513" y="4766844"/>
            <a:ext cx="902811" cy="584775"/>
          </a:xfrm>
          <a:prstGeom prst="rect">
            <a:avLst/>
          </a:prstGeom>
          <a:noFill/>
          <a:ln w="12700">
            <a:noFill/>
            <a:miter lim="800000"/>
            <a:headEnd/>
            <a:tailEnd/>
          </a:ln>
          <a:effectLst/>
        </p:spPr>
        <p:txBody>
          <a:bodyPr wrap="none">
            <a:spAutoFit/>
          </a:bodyPr>
          <a:lstStyle/>
          <a:p>
            <a:r>
              <a:rPr lang="en-US" sz="1600" dirty="0">
                <a:latin typeface="Calibri" pitchFamily="34" charset="0"/>
              </a:rPr>
              <a:t>Check </a:t>
            </a:r>
            <a:endParaRPr lang="en-US" sz="1600" dirty="0" smtClean="0">
              <a:latin typeface="Calibri" pitchFamily="34" charset="0"/>
            </a:endParaRPr>
          </a:p>
          <a:p>
            <a:r>
              <a:rPr lang="en-US" sz="1600" dirty="0" smtClean="0">
                <a:latin typeface="Calibri" pitchFamily="34" charset="0"/>
              </a:rPr>
              <a:t>this </a:t>
            </a:r>
            <a:r>
              <a:rPr lang="en-US" sz="1600" dirty="0">
                <a:latin typeface="Calibri" pitchFamily="34" charset="0"/>
              </a:rPr>
              <a:t>out!</a:t>
            </a:r>
          </a:p>
        </p:txBody>
      </p:sp>
      <p:cxnSp>
        <p:nvCxnSpPr>
          <p:cNvPr id="8" name="Straight Arrow Connector 7"/>
          <p:cNvCxnSpPr>
            <a:stCxn id="728070" idx="1"/>
          </p:cNvCxnSpPr>
          <p:nvPr/>
        </p:nvCxnSpPr>
        <p:spPr bwMode="auto">
          <a:xfrm rot="10800000" flipV="1">
            <a:off x="5139665" y="5059231"/>
            <a:ext cx="2896849" cy="503365"/>
          </a:xfrm>
          <a:prstGeom prst="straightConnector1">
            <a:avLst/>
          </a:prstGeom>
          <a:noFill/>
          <a:ln w="38100">
            <a:solidFill>
              <a:srgbClr val="000000"/>
            </a:solidFill>
            <a:miter lim="800000"/>
            <a:headEnd type="none" w="med" len="med"/>
            <a:tailEnd type="arrow"/>
          </a:ln>
          <a:effec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0840" name="Rectangle 8"/>
          <p:cNvSpPr>
            <a:spLocks noGrp="1" noChangeArrowheads="1"/>
          </p:cNvSpPr>
          <p:nvPr>
            <p:ph type="title"/>
          </p:nvPr>
        </p:nvSpPr>
        <p:spPr>
          <a:xfrm>
            <a:off x="304800" y="381000"/>
            <a:ext cx="7591425" cy="762000"/>
          </a:xfrm>
        </p:spPr>
        <p:txBody>
          <a:bodyPr/>
          <a:lstStyle/>
          <a:p>
            <a:r>
              <a:rPr lang="en-US"/>
              <a:t>A Careful Look at </a:t>
            </a:r>
            <a:r>
              <a:rPr lang="en-US">
                <a:latin typeface="Courier New" pitchFamily="49" charset="0"/>
              </a:rPr>
              <a:t>bcopy</a:t>
            </a:r>
            <a:r>
              <a:rPr lang="en-US"/>
              <a:t> Arguments</a:t>
            </a:r>
          </a:p>
        </p:txBody>
      </p:sp>
      <p:sp>
        <p:nvSpPr>
          <p:cNvPr id="760836" name="Rectangle 4"/>
          <p:cNvSpPr>
            <a:spLocks noChangeArrowheads="1"/>
          </p:cNvSpPr>
          <p:nvPr/>
        </p:nvSpPr>
        <p:spPr bwMode="auto">
          <a:xfrm>
            <a:off x="152400" y="1095375"/>
            <a:ext cx="8915400" cy="1571625"/>
          </a:xfrm>
          <a:prstGeom prst="rect">
            <a:avLst/>
          </a:prstGeom>
          <a:solidFill>
            <a:schemeClr val="bg2">
              <a:lumMod val="20000"/>
              <a:lumOff val="80000"/>
            </a:schemeClr>
          </a:solidFill>
          <a:ln w="12700">
            <a:solidFill>
              <a:schemeClr val="tx1"/>
            </a:solidFill>
            <a:miter lim="800000"/>
            <a:headEnd/>
            <a:tailEnd/>
          </a:ln>
          <a:effectLst/>
        </p:spPr>
        <p:txBody>
          <a:bodyPr>
            <a:spAutoFit/>
          </a:bodyPr>
          <a:lstStyle/>
          <a:p>
            <a:r>
              <a:rPr lang="en-US" sz="1600">
                <a:latin typeface="Courier New" pitchFamily="49" charset="0"/>
              </a:rPr>
              <a:t>/* DNS host entry structure */ </a:t>
            </a:r>
          </a:p>
          <a:p>
            <a:r>
              <a:rPr lang="en-US" sz="1600">
                <a:latin typeface="Courier New" pitchFamily="49" charset="0"/>
              </a:rPr>
              <a:t>struct hostent { </a:t>
            </a:r>
          </a:p>
          <a:p>
            <a:r>
              <a:rPr lang="en-US" sz="1600">
                <a:latin typeface="Courier New" pitchFamily="49" charset="0"/>
              </a:rPr>
              <a:t>   . . .</a:t>
            </a:r>
          </a:p>
          <a:p>
            <a:r>
              <a:rPr lang="en-US" sz="1600">
                <a:latin typeface="Courier New" pitchFamily="49" charset="0"/>
              </a:rPr>
              <a:t>   int    h_length;      /* length of an address, in bytes */ </a:t>
            </a:r>
          </a:p>
          <a:p>
            <a:r>
              <a:rPr lang="en-US" sz="1600">
                <a:latin typeface="Courier New" pitchFamily="49" charset="0"/>
              </a:rPr>
              <a:t>   char   **h_addr_list; /* null-terminated array of in_addr structs */ </a:t>
            </a:r>
          </a:p>
          <a:p>
            <a:r>
              <a:rPr lang="en-US" sz="1600">
                <a:latin typeface="Courier New" pitchFamily="49" charset="0"/>
              </a:rPr>
              <a:t>}; </a:t>
            </a:r>
          </a:p>
        </p:txBody>
      </p:sp>
      <p:sp>
        <p:nvSpPr>
          <p:cNvPr id="760837" name="Text Box 5"/>
          <p:cNvSpPr txBox="1">
            <a:spLocks noChangeArrowheads="1"/>
          </p:cNvSpPr>
          <p:nvPr/>
        </p:nvSpPr>
        <p:spPr bwMode="auto">
          <a:xfrm>
            <a:off x="457200" y="5149850"/>
            <a:ext cx="7286625" cy="1327150"/>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a:latin typeface="Courier New" pitchFamily="49" charset="0"/>
              </a:rPr>
              <a:t>struct hostent *hp;            </a:t>
            </a:r>
            <a:r>
              <a:rPr lang="en-US" sz="1600" dirty="0">
                <a:solidFill>
                  <a:srgbClr val="990000"/>
                </a:solidFill>
                <a:latin typeface="Courier New" pitchFamily="49" charset="0"/>
              </a:rPr>
              <a:t>/* DNS host entry */</a:t>
            </a:r>
          </a:p>
          <a:p>
            <a:r>
              <a:rPr lang="en-US" sz="1600" dirty="0">
                <a:latin typeface="Courier New" pitchFamily="49" charset="0"/>
              </a:rPr>
              <a:t>struct sockaddr_in serveraddr; </a:t>
            </a:r>
            <a:r>
              <a:rPr lang="en-US" sz="1600" dirty="0">
                <a:solidFill>
                  <a:srgbClr val="990000"/>
                </a:solidFill>
                <a:latin typeface="Courier New" pitchFamily="49" charset="0"/>
              </a:rPr>
              <a:t>/* server’s IP address */</a:t>
            </a:r>
          </a:p>
          <a:p>
            <a:r>
              <a:rPr lang="en-US" sz="1600" dirty="0">
                <a:latin typeface="Courier New" pitchFamily="49" charset="0"/>
              </a:rPr>
              <a:t>...</a:t>
            </a:r>
          </a:p>
          <a:p>
            <a:r>
              <a:rPr lang="en-US" sz="1600" dirty="0">
                <a:latin typeface="Courier New" pitchFamily="49" charset="0"/>
              </a:rPr>
              <a:t>bcopy((char *)hp-&gt;h_addr_list[0], </a:t>
            </a:r>
            <a:r>
              <a:rPr lang="en-US" sz="1600" dirty="0">
                <a:solidFill>
                  <a:srgbClr val="990000"/>
                </a:solidFill>
                <a:latin typeface="Courier New" pitchFamily="49" charset="0"/>
              </a:rPr>
              <a:t>/* src, dest */ </a:t>
            </a:r>
          </a:p>
          <a:p>
            <a:r>
              <a:rPr lang="en-US" sz="1600" dirty="0">
                <a:latin typeface="Courier New" pitchFamily="49" charset="0"/>
              </a:rPr>
              <a:t>      (char *)&amp;serveraddr.sin_addr.s_addr, hp-&gt;h_length); </a:t>
            </a:r>
          </a:p>
        </p:txBody>
      </p:sp>
      <p:sp>
        <p:nvSpPr>
          <p:cNvPr id="760839" name="Rectangle 7"/>
          <p:cNvSpPr>
            <a:spLocks noChangeArrowheads="1"/>
          </p:cNvSpPr>
          <p:nvPr/>
        </p:nvSpPr>
        <p:spPr bwMode="auto">
          <a:xfrm>
            <a:off x="152400" y="2803525"/>
            <a:ext cx="8534400" cy="1327150"/>
          </a:xfrm>
          <a:prstGeom prst="rect">
            <a:avLst/>
          </a:prstGeom>
          <a:solidFill>
            <a:schemeClr val="accent2">
              <a:lumMod val="20000"/>
              <a:lumOff val="80000"/>
            </a:schemeClr>
          </a:solidFill>
          <a:ln w="12700">
            <a:solidFill>
              <a:schemeClr val="tx1"/>
            </a:solidFill>
            <a:miter lim="800000"/>
            <a:headEnd/>
            <a:tailEnd/>
          </a:ln>
          <a:effectLst/>
        </p:spPr>
        <p:txBody>
          <a:bodyPr>
            <a:spAutoFit/>
          </a:bodyPr>
          <a:lstStyle/>
          <a:p>
            <a:r>
              <a:rPr lang="en-US" sz="1600">
                <a:latin typeface="Courier New" pitchFamily="49" charset="0"/>
              </a:rPr>
              <a:t>struct sockaddr_in  { </a:t>
            </a:r>
          </a:p>
          <a:p>
            <a:r>
              <a:rPr lang="en-US" sz="1600">
                <a:latin typeface="Courier New" pitchFamily="49" charset="0"/>
              </a:rPr>
              <a:t>  . . .</a:t>
            </a:r>
          </a:p>
          <a:p>
            <a:r>
              <a:rPr lang="en-US" sz="1600">
                <a:latin typeface="Courier New" pitchFamily="49" charset="0"/>
              </a:rPr>
              <a:t>  struct in_addr  sin_addr;    /* IP addr in network byte order */ </a:t>
            </a:r>
          </a:p>
          <a:p>
            <a:r>
              <a:rPr lang="en-US" sz="1600">
                <a:latin typeface="Courier New" pitchFamily="49" charset="0"/>
              </a:rPr>
              <a:t>  . . .</a:t>
            </a:r>
          </a:p>
          <a:p>
            <a:r>
              <a:rPr lang="en-US" sz="1600">
                <a:latin typeface="Courier New" pitchFamily="49" charset="0"/>
              </a:rPr>
              <a:t>}; </a:t>
            </a:r>
          </a:p>
        </p:txBody>
      </p:sp>
      <p:sp>
        <p:nvSpPr>
          <p:cNvPr id="760838" name="Rectangle 6"/>
          <p:cNvSpPr>
            <a:spLocks noChangeArrowheads="1"/>
          </p:cNvSpPr>
          <p:nvPr/>
        </p:nvSpPr>
        <p:spPr bwMode="auto">
          <a:xfrm>
            <a:off x="1216025" y="3733800"/>
            <a:ext cx="7775575" cy="1082675"/>
          </a:xfrm>
          <a:prstGeom prst="rect">
            <a:avLst/>
          </a:prstGeom>
          <a:solidFill>
            <a:schemeClr val="accent2">
              <a:lumMod val="20000"/>
              <a:lumOff val="80000"/>
            </a:schemeClr>
          </a:solidFill>
          <a:ln w="12700">
            <a:solidFill>
              <a:schemeClr val="tx1"/>
            </a:solidFill>
            <a:miter lim="800000"/>
            <a:headEnd/>
            <a:tailEnd/>
          </a:ln>
          <a:effectLst/>
        </p:spPr>
        <p:txBody>
          <a:bodyPr wrap="none">
            <a:spAutoFit/>
          </a:bodyPr>
          <a:lstStyle/>
          <a:p>
            <a:r>
              <a:rPr lang="en-US" sz="1600">
                <a:latin typeface="Courier New" pitchFamily="49" charset="0"/>
              </a:rPr>
              <a:t>/* Internet address structure */</a:t>
            </a:r>
          </a:p>
          <a:p>
            <a:r>
              <a:rPr lang="en-US" sz="1600">
                <a:latin typeface="Courier New" pitchFamily="49" charset="0"/>
              </a:rPr>
              <a:t>struct in_addr {</a:t>
            </a:r>
          </a:p>
          <a:p>
            <a:r>
              <a:rPr lang="en-US" sz="1600">
                <a:latin typeface="Courier New" pitchFamily="49" charset="0"/>
              </a:rPr>
              <a:t>    unsigned int s_addr; /* network byte order (big-endian) */</a:t>
            </a:r>
          </a:p>
          <a:p>
            <a:r>
              <a:rPr lang="en-US" sz="1600">
                <a:latin typeface="Courier New" pitchFamily="49" charset="0"/>
              </a:rPr>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dirty="0" err="1" smtClean="0"/>
              <a:t>Bcopy</a:t>
            </a:r>
            <a:r>
              <a:rPr lang="en-US" dirty="0" smtClean="0"/>
              <a:t> Argument Data Structures</a:t>
            </a:r>
            <a:endParaRPr lang="en-US" dirty="0"/>
          </a:p>
        </p:txBody>
      </p:sp>
      <p:sp>
        <p:nvSpPr>
          <p:cNvPr id="752648" name="Rectangle 8"/>
          <p:cNvSpPr>
            <a:spLocks noChangeArrowheads="1"/>
          </p:cNvSpPr>
          <p:nvPr/>
        </p:nvSpPr>
        <p:spPr bwMode="auto">
          <a:xfrm>
            <a:off x="304800" y="5010090"/>
            <a:ext cx="533400" cy="457200"/>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49" name="Rectangle 9"/>
          <p:cNvSpPr>
            <a:spLocks noChangeArrowheads="1"/>
          </p:cNvSpPr>
          <p:nvPr/>
        </p:nvSpPr>
        <p:spPr bwMode="auto">
          <a:xfrm>
            <a:off x="838200" y="5010090"/>
            <a:ext cx="533400" cy="457200"/>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0" name="Rectangle 10"/>
          <p:cNvSpPr>
            <a:spLocks noChangeArrowheads="1"/>
          </p:cNvSpPr>
          <p:nvPr/>
        </p:nvSpPr>
        <p:spPr bwMode="auto">
          <a:xfrm>
            <a:off x="1371600" y="5010090"/>
            <a:ext cx="533400" cy="457200"/>
          </a:xfrm>
          <a:prstGeom prst="rect">
            <a:avLst/>
          </a:prstGeom>
          <a:solidFill>
            <a:schemeClr val="accent2">
              <a:lumMod val="20000"/>
              <a:lumOff val="80000"/>
            </a:schemeClr>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1" name="Rectangle 11"/>
          <p:cNvSpPr>
            <a:spLocks noChangeArrowheads="1"/>
          </p:cNvSpPr>
          <p:nvPr/>
        </p:nvSpPr>
        <p:spPr bwMode="auto">
          <a:xfrm>
            <a:off x="1905000" y="5010090"/>
            <a:ext cx="533400" cy="457200"/>
          </a:xfrm>
          <a:prstGeom prst="rect">
            <a:avLst/>
          </a:prstGeom>
          <a:solidFill>
            <a:schemeClr val="accent2">
              <a:lumMod val="20000"/>
              <a:lumOff val="80000"/>
            </a:schemeClr>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2" name="Rectangle 12"/>
          <p:cNvSpPr>
            <a:spLocks noChangeArrowheads="1"/>
          </p:cNvSpPr>
          <p:nvPr/>
        </p:nvSpPr>
        <p:spPr bwMode="auto">
          <a:xfrm>
            <a:off x="2438400" y="501009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3" name="Rectangle 13"/>
          <p:cNvSpPr>
            <a:spLocks noChangeArrowheads="1"/>
          </p:cNvSpPr>
          <p:nvPr/>
        </p:nvSpPr>
        <p:spPr bwMode="auto">
          <a:xfrm>
            <a:off x="2971800" y="501009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4" name="Rectangle 14"/>
          <p:cNvSpPr>
            <a:spLocks noChangeArrowheads="1"/>
          </p:cNvSpPr>
          <p:nvPr/>
        </p:nvSpPr>
        <p:spPr bwMode="auto">
          <a:xfrm>
            <a:off x="3505200" y="501009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5" name="Rectangle 15"/>
          <p:cNvSpPr>
            <a:spLocks noChangeArrowheads="1"/>
          </p:cNvSpPr>
          <p:nvPr/>
        </p:nvSpPr>
        <p:spPr bwMode="auto">
          <a:xfrm>
            <a:off x="4038600" y="501009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752656" name="Rectangle 16"/>
          <p:cNvSpPr>
            <a:spLocks noChangeArrowheads="1"/>
          </p:cNvSpPr>
          <p:nvPr/>
        </p:nvSpPr>
        <p:spPr bwMode="auto">
          <a:xfrm>
            <a:off x="4572000" y="501009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endParaRPr lang="en-US" dirty="0">
              <a:latin typeface="Courier New" pitchFamily="49" charset="0"/>
              <a:cs typeface="Courier New" pitchFamily="49" charset="0"/>
            </a:endParaRPr>
          </a:p>
        </p:txBody>
      </p:sp>
      <p:sp>
        <p:nvSpPr>
          <p:cNvPr id="752657" name="Rectangle 17"/>
          <p:cNvSpPr>
            <a:spLocks noChangeArrowheads="1"/>
          </p:cNvSpPr>
          <p:nvPr/>
        </p:nvSpPr>
        <p:spPr bwMode="auto">
          <a:xfrm>
            <a:off x="5105400" y="501009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58" name="Rectangle 18"/>
          <p:cNvSpPr>
            <a:spLocks noChangeArrowheads="1"/>
          </p:cNvSpPr>
          <p:nvPr/>
        </p:nvSpPr>
        <p:spPr bwMode="auto">
          <a:xfrm>
            <a:off x="5638800" y="501009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59" name="Rectangle 19"/>
          <p:cNvSpPr>
            <a:spLocks noChangeArrowheads="1"/>
          </p:cNvSpPr>
          <p:nvPr/>
        </p:nvSpPr>
        <p:spPr bwMode="auto">
          <a:xfrm>
            <a:off x="6172200" y="501009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0" name="Rectangle 20"/>
          <p:cNvSpPr>
            <a:spLocks noChangeArrowheads="1"/>
          </p:cNvSpPr>
          <p:nvPr/>
        </p:nvSpPr>
        <p:spPr bwMode="auto">
          <a:xfrm>
            <a:off x="6705600" y="501009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1" name="Rectangle 21"/>
          <p:cNvSpPr>
            <a:spLocks noChangeArrowheads="1"/>
          </p:cNvSpPr>
          <p:nvPr/>
        </p:nvSpPr>
        <p:spPr bwMode="auto">
          <a:xfrm>
            <a:off x="7239000" y="501009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2" name="Rectangle 22"/>
          <p:cNvSpPr>
            <a:spLocks noChangeArrowheads="1"/>
          </p:cNvSpPr>
          <p:nvPr/>
        </p:nvSpPr>
        <p:spPr bwMode="auto">
          <a:xfrm>
            <a:off x="7772400" y="501009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752663" name="Rectangle 23"/>
          <p:cNvSpPr>
            <a:spLocks noChangeArrowheads="1"/>
          </p:cNvSpPr>
          <p:nvPr/>
        </p:nvSpPr>
        <p:spPr bwMode="auto">
          <a:xfrm>
            <a:off x="8305800" y="501009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26" name="Text Box 26"/>
          <p:cNvSpPr txBox="1">
            <a:spLocks noChangeArrowheads="1"/>
          </p:cNvSpPr>
          <p:nvPr/>
        </p:nvSpPr>
        <p:spPr bwMode="auto">
          <a:xfrm>
            <a:off x="1330371" y="4673540"/>
            <a:ext cx="1172117"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sin_port</a:t>
            </a:r>
            <a:endParaRPr lang="en-US" sz="1600" dirty="0">
              <a:latin typeface="Courier New" pitchFamily="49" charset="0"/>
            </a:endParaRPr>
          </a:p>
        </p:txBody>
      </p:sp>
      <p:sp>
        <p:nvSpPr>
          <p:cNvPr id="28" name="Text Box 26"/>
          <p:cNvSpPr txBox="1">
            <a:spLocks noChangeArrowheads="1"/>
          </p:cNvSpPr>
          <p:nvPr/>
        </p:nvSpPr>
        <p:spPr bwMode="auto">
          <a:xfrm>
            <a:off x="313857" y="5074232"/>
            <a:ext cx="1048685" cy="338554"/>
          </a:xfrm>
          <a:prstGeom prst="rect">
            <a:avLst/>
          </a:prstGeom>
          <a:noFill/>
          <a:ln w="12700">
            <a:noFill/>
            <a:miter lim="800000"/>
            <a:headEnd/>
            <a:tailEnd/>
          </a:ln>
          <a:effectLst/>
        </p:spPr>
        <p:txBody>
          <a:bodyPr wrap="none">
            <a:spAutoFit/>
          </a:bodyPr>
          <a:lstStyle/>
          <a:p>
            <a:pPr algn="ctr"/>
            <a:r>
              <a:rPr lang="en-US" sz="1600" dirty="0" smtClean="0">
                <a:latin typeface="Courier New" pitchFamily="49" charset="0"/>
              </a:rPr>
              <a:t>AF_INET</a:t>
            </a:r>
            <a:endParaRPr lang="en-US" sz="1600" dirty="0">
              <a:latin typeface="Courier New" pitchFamily="49" charset="0"/>
            </a:endParaRPr>
          </a:p>
        </p:txBody>
      </p:sp>
      <p:sp>
        <p:nvSpPr>
          <p:cNvPr id="29" name="Text Box 26"/>
          <p:cNvSpPr txBox="1">
            <a:spLocks noChangeArrowheads="1"/>
          </p:cNvSpPr>
          <p:nvPr/>
        </p:nvSpPr>
        <p:spPr bwMode="auto">
          <a:xfrm>
            <a:off x="2918459" y="4671536"/>
            <a:ext cx="1172117"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sin_addr</a:t>
            </a:r>
            <a:endParaRPr lang="en-US" sz="1600" dirty="0">
              <a:latin typeface="Courier New" pitchFamily="49" charset="0"/>
            </a:endParaRPr>
          </a:p>
        </p:txBody>
      </p:sp>
      <p:sp>
        <p:nvSpPr>
          <p:cNvPr id="30" name="Text Box 26"/>
          <p:cNvSpPr txBox="1">
            <a:spLocks noChangeArrowheads="1"/>
          </p:cNvSpPr>
          <p:nvPr/>
        </p:nvSpPr>
        <p:spPr bwMode="auto">
          <a:xfrm>
            <a:off x="0" y="4671536"/>
            <a:ext cx="1418979"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sin_family</a:t>
            </a:r>
            <a:endParaRPr lang="en-US" sz="1600" dirty="0">
              <a:latin typeface="Courier New" pitchFamily="49" charset="0"/>
            </a:endParaRPr>
          </a:p>
        </p:txBody>
      </p:sp>
      <p:sp>
        <p:nvSpPr>
          <p:cNvPr id="31" name="Rectangle 30"/>
          <p:cNvSpPr/>
          <p:nvPr/>
        </p:nvSpPr>
        <p:spPr>
          <a:xfrm>
            <a:off x="76200" y="4248090"/>
            <a:ext cx="2954655" cy="400110"/>
          </a:xfrm>
          <a:prstGeom prst="rect">
            <a:avLst/>
          </a:prstGeom>
        </p:spPr>
        <p:txBody>
          <a:bodyPr wrap="none">
            <a:spAutoFit/>
          </a:bodyPr>
          <a:lstStyle/>
          <a:p>
            <a:r>
              <a:rPr lang="en-US" sz="2000" dirty="0" err="1" smtClean="0">
                <a:latin typeface="Courier New" pitchFamily="49" charset="0"/>
              </a:rPr>
              <a:t>struct</a:t>
            </a:r>
            <a:r>
              <a:rPr lang="en-US" sz="2000" dirty="0" smtClean="0">
                <a:latin typeface="Courier New" pitchFamily="49" charset="0"/>
              </a:rPr>
              <a:t> </a:t>
            </a:r>
            <a:r>
              <a:rPr lang="en-US" sz="2000" dirty="0" err="1" smtClean="0">
                <a:latin typeface="Courier New" pitchFamily="49" charset="0"/>
              </a:rPr>
              <a:t>sockaddr_in</a:t>
            </a:r>
            <a:endParaRPr lang="en-US" sz="2000" dirty="0"/>
          </a:p>
        </p:txBody>
      </p:sp>
      <p:sp>
        <p:nvSpPr>
          <p:cNvPr id="33" name="Rectangle 12"/>
          <p:cNvSpPr>
            <a:spLocks noChangeArrowheads="1"/>
          </p:cNvSpPr>
          <p:nvPr/>
        </p:nvSpPr>
        <p:spPr bwMode="auto">
          <a:xfrm>
            <a:off x="2438400" y="60198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34" name="Rectangle 13"/>
          <p:cNvSpPr>
            <a:spLocks noChangeArrowheads="1"/>
          </p:cNvSpPr>
          <p:nvPr/>
        </p:nvSpPr>
        <p:spPr bwMode="auto">
          <a:xfrm>
            <a:off x="2971800" y="60198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35" name="Rectangle 14"/>
          <p:cNvSpPr>
            <a:spLocks noChangeArrowheads="1"/>
          </p:cNvSpPr>
          <p:nvPr/>
        </p:nvSpPr>
        <p:spPr bwMode="auto">
          <a:xfrm>
            <a:off x="3505200" y="60198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36" name="Rectangle 15"/>
          <p:cNvSpPr>
            <a:spLocks noChangeArrowheads="1"/>
          </p:cNvSpPr>
          <p:nvPr/>
        </p:nvSpPr>
        <p:spPr bwMode="auto">
          <a:xfrm>
            <a:off x="4038600" y="60198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37" name="Rectangle 36"/>
          <p:cNvSpPr/>
          <p:nvPr/>
        </p:nvSpPr>
        <p:spPr>
          <a:xfrm>
            <a:off x="76200" y="5543490"/>
            <a:ext cx="2339102" cy="400110"/>
          </a:xfrm>
          <a:prstGeom prst="rect">
            <a:avLst/>
          </a:prstGeom>
        </p:spPr>
        <p:txBody>
          <a:bodyPr wrap="none">
            <a:spAutoFit/>
          </a:bodyPr>
          <a:lstStyle/>
          <a:p>
            <a:r>
              <a:rPr lang="en-US" sz="2000" dirty="0" err="1" smtClean="0">
                <a:latin typeface="Courier New" pitchFamily="49" charset="0"/>
              </a:rPr>
              <a:t>struct</a:t>
            </a:r>
            <a:r>
              <a:rPr lang="en-US" sz="2000" dirty="0" smtClean="0">
                <a:latin typeface="Courier New" pitchFamily="49" charset="0"/>
              </a:rPr>
              <a:t> </a:t>
            </a:r>
            <a:r>
              <a:rPr lang="en-US" sz="2000" dirty="0" err="1" smtClean="0">
                <a:latin typeface="Courier New" pitchFamily="49" charset="0"/>
              </a:rPr>
              <a:t>in_addr</a:t>
            </a:r>
            <a:endParaRPr lang="en-US" sz="2000" dirty="0"/>
          </a:p>
        </p:txBody>
      </p:sp>
      <p:sp>
        <p:nvSpPr>
          <p:cNvPr id="38" name="Text Box 26"/>
          <p:cNvSpPr txBox="1">
            <a:spLocks noChangeArrowheads="1"/>
          </p:cNvSpPr>
          <p:nvPr/>
        </p:nvSpPr>
        <p:spPr bwMode="auto">
          <a:xfrm>
            <a:off x="2438400" y="5662136"/>
            <a:ext cx="925253"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s_addr</a:t>
            </a:r>
            <a:endParaRPr lang="en-US" sz="1600" dirty="0">
              <a:latin typeface="Courier New" pitchFamily="49" charset="0"/>
            </a:endParaRPr>
          </a:p>
        </p:txBody>
      </p:sp>
      <p:cxnSp>
        <p:nvCxnSpPr>
          <p:cNvPr id="40" name="Straight Connector 39"/>
          <p:cNvCxnSpPr/>
          <p:nvPr/>
        </p:nvCxnSpPr>
        <p:spPr bwMode="auto">
          <a:xfrm rot="5400000">
            <a:off x="4333845" y="5705445"/>
            <a:ext cx="476310" cy="1588"/>
          </a:xfrm>
          <a:prstGeom prst="line">
            <a:avLst/>
          </a:prstGeom>
          <a:noFill/>
          <a:ln w="12700">
            <a:solidFill>
              <a:srgbClr val="000000"/>
            </a:solidFill>
            <a:miter lim="800000"/>
            <a:headEnd type="none" w="med" len="med"/>
            <a:tailEnd type="none" w="med" len="med"/>
          </a:ln>
          <a:effectLst/>
        </p:spPr>
      </p:cxnSp>
      <p:cxnSp>
        <p:nvCxnSpPr>
          <p:cNvPr id="41" name="Straight Connector 40"/>
          <p:cNvCxnSpPr/>
          <p:nvPr/>
        </p:nvCxnSpPr>
        <p:spPr bwMode="auto">
          <a:xfrm rot="5400000">
            <a:off x="2201039" y="5704651"/>
            <a:ext cx="476310" cy="1588"/>
          </a:xfrm>
          <a:prstGeom prst="line">
            <a:avLst/>
          </a:prstGeom>
          <a:noFill/>
          <a:ln w="12700">
            <a:solidFill>
              <a:srgbClr val="000000"/>
            </a:solidFill>
            <a:miter lim="800000"/>
            <a:headEnd type="none" w="med" len="med"/>
            <a:tailEnd type="none" w="med" len="med"/>
          </a:ln>
          <a:effectLst/>
        </p:spPr>
      </p:cxnSp>
      <p:sp>
        <p:nvSpPr>
          <p:cNvPr id="42" name="Rectangle 12"/>
          <p:cNvSpPr>
            <a:spLocks noChangeArrowheads="1"/>
          </p:cNvSpPr>
          <p:nvPr/>
        </p:nvSpPr>
        <p:spPr bwMode="auto">
          <a:xfrm>
            <a:off x="357762" y="1981200"/>
            <a:ext cx="1318638" cy="457200"/>
          </a:xfrm>
          <a:prstGeom prst="rect">
            <a:avLst/>
          </a:prstGeom>
          <a:solidFill>
            <a:srgbClr val="F6F5BD"/>
          </a:solidFill>
          <a:ln w="12700">
            <a:solidFill>
              <a:schemeClr val="tx1"/>
            </a:solidFill>
            <a:miter lim="800000"/>
            <a:headEnd/>
            <a:tailEnd/>
          </a:ln>
          <a:effectLst/>
        </p:spPr>
        <p:txBody>
          <a:bodyPr wrap="square" anchor="ctr">
            <a:spAutoFit/>
          </a:bodyPr>
          <a:lstStyle/>
          <a:p>
            <a:endParaRPr lang="en-US" dirty="0">
              <a:latin typeface="Calibri" pitchFamily="34" charset="0"/>
            </a:endParaRPr>
          </a:p>
        </p:txBody>
      </p:sp>
      <p:sp>
        <p:nvSpPr>
          <p:cNvPr id="43" name="Rectangle 12"/>
          <p:cNvSpPr>
            <a:spLocks noChangeArrowheads="1"/>
          </p:cNvSpPr>
          <p:nvPr/>
        </p:nvSpPr>
        <p:spPr bwMode="auto">
          <a:xfrm>
            <a:off x="1676400" y="1981200"/>
            <a:ext cx="2131218" cy="457200"/>
          </a:xfrm>
          <a:prstGeom prst="rect">
            <a:avLst/>
          </a:prstGeom>
          <a:solidFill>
            <a:srgbClr val="D5F1CF"/>
          </a:solidFill>
          <a:ln w="12700">
            <a:solidFill>
              <a:schemeClr val="tx1"/>
            </a:solidFill>
            <a:miter lim="800000"/>
            <a:headEnd/>
            <a:tailEnd/>
          </a:ln>
          <a:effectLst/>
        </p:spPr>
        <p:txBody>
          <a:bodyPr wrap="square" anchor="ctr">
            <a:spAutoFit/>
          </a:bodyPr>
          <a:lstStyle/>
          <a:p>
            <a:endParaRPr lang="en-US" dirty="0">
              <a:latin typeface="Calibri" pitchFamily="34" charset="0"/>
            </a:endParaRPr>
          </a:p>
        </p:txBody>
      </p:sp>
      <p:sp>
        <p:nvSpPr>
          <p:cNvPr id="44" name="Rectangle 12"/>
          <p:cNvSpPr>
            <a:spLocks noChangeArrowheads="1"/>
          </p:cNvSpPr>
          <p:nvPr/>
        </p:nvSpPr>
        <p:spPr bwMode="auto">
          <a:xfrm>
            <a:off x="3810000" y="1981200"/>
            <a:ext cx="2131218" cy="457200"/>
          </a:xfrm>
          <a:prstGeom prst="rect">
            <a:avLst/>
          </a:prstGeom>
          <a:solidFill>
            <a:srgbClr val="D5F1CF"/>
          </a:solidFill>
          <a:ln w="12700">
            <a:solidFill>
              <a:schemeClr val="tx1"/>
            </a:solidFill>
            <a:miter lim="800000"/>
            <a:headEnd/>
            <a:tailEnd/>
          </a:ln>
          <a:effectLst/>
        </p:spPr>
        <p:txBody>
          <a:bodyPr wrap="square" anchor="ctr">
            <a:spAutoFit/>
          </a:bodyPr>
          <a:lstStyle/>
          <a:p>
            <a:endParaRPr lang="en-US" dirty="0">
              <a:latin typeface="Calibri" pitchFamily="34" charset="0"/>
            </a:endParaRPr>
          </a:p>
        </p:txBody>
      </p:sp>
      <p:sp>
        <p:nvSpPr>
          <p:cNvPr id="45" name="Rectangle 12"/>
          <p:cNvSpPr>
            <a:spLocks noChangeArrowheads="1"/>
          </p:cNvSpPr>
          <p:nvPr/>
        </p:nvSpPr>
        <p:spPr bwMode="auto">
          <a:xfrm>
            <a:off x="6705600" y="1981200"/>
            <a:ext cx="2131218" cy="457200"/>
          </a:xfrm>
          <a:prstGeom prst="rect">
            <a:avLst/>
          </a:prstGeom>
          <a:solidFill>
            <a:srgbClr val="D5F1CF"/>
          </a:solidFill>
          <a:ln w="12700">
            <a:solidFill>
              <a:schemeClr val="tx1"/>
            </a:solidFill>
            <a:miter lim="800000"/>
            <a:headEnd/>
            <a:tailEnd/>
          </a:ln>
          <a:effectLst/>
        </p:spPr>
        <p:txBody>
          <a:bodyPr wrap="square" anchor="ctr">
            <a:spAutoFit/>
          </a:bodyPr>
          <a:lstStyle/>
          <a:p>
            <a:pPr algn="ctr"/>
            <a:r>
              <a:rPr lang="en-US" dirty="0" smtClean="0">
                <a:latin typeface="Calibri" pitchFamily="34" charset="0"/>
              </a:rPr>
              <a:t>0</a:t>
            </a:r>
            <a:endParaRPr lang="en-US" dirty="0">
              <a:latin typeface="Calibri" pitchFamily="34" charset="0"/>
            </a:endParaRPr>
          </a:p>
        </p:txBody>
      </p:sp>
      <p:sp>
        <p:nvSpPr>
          <p:cNvPr id="46" name="Text Box 26"/>
          <p:cNvSpPr txBox="1">
            <a:spLocks noChangeArrowheads="1"/>
          </p:cNvSpPr>
          <p:nvPr/>
        </p:nvSpPr>
        <p:spPr bwMode="auto">
          <a:xfrm>
            <a:off x="313857" y="1642646"/>
            <a:ext cx="1172117"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h_length</a:t>
            </a:r>
            <a:endParaRPr lang="en-US" sz="1600" dirty="0">
              <a:latin typeface="Courier New" pitchFamily="49" charset="0"/>
            </a:endParaRPr>
          </a:p>
        </p:txBody>
      </p:sp>
      <p:sp>
        <p:nvSpPr>
          <p:cNvPr id="47" name="Text Box 26"/>
          <p:cNvSpPr txBox="1">
            <a:spLocks noChangeArrowheads="1"/>
          </p:cNvSpPr>
          <p:nvPr/>
        </p:nvSpPr>
        <p:spPr bwMode="auto">
          <a:xfrm>
            <a:off x="1676400" y="1642646"/>
            <a:ext cx="1542410"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h_addr_list</a:t>
            </a:r>
            <a:endParaRPr lang="en-US" sz="1600" dirty="0">
              <a:latin typeface="Courier New" pitchFamily="49" charset="0"/>
            </a:endParaRPr>
          </a:p>
        </p:txBody>
      </p:sp>
      <p:sp>
        <p:nvSpPr>
          <p:cNvPr id="48" name="Rectangle 47"/>
          <p:cNvSpPr/>
          <p:nvPr/>
        </p:nvSpPr>
        <p:spPr>
          <a:xfrm>
            <a:off x="76200" y="1219200"/>
            <a:ext cx="2339102" cy="400110"/>
          </a:xfrm>
          <a:prstGeom prst="rect">
            <a:avLst/>
          </a:prstGeom>
        </p:spPr>
        <p:txBody>
          <a:bodyPr wrap="none">
            <a:spAutoFit/>
          </a:bodyPr>
          <a:lstStyle/>
          <a:p>
            <a:r>
              <a:rPr lang="en-US" sz="2000" dirty="0" err="1" smtClean="0">
                <a:latin typeface="Courier New" pitchFamily="49" charset="0"/>
              </a:rPr>
              <a:t>struct</a:t>
            </a:r>
            <a:r>
              <a:rPr lang="en-US" sz="2000" dirty="0" smtClean="0">
                <a:latin typeface="Courier New" pitchFamily="49" charset="0"/>
              </a:rPr>
              <a:t> </a:t>
            </a:r>
            <a:r>
              <a:rPr lang="en-US" sz="2000" dirty="0" err="1" smtClean="0">
                <a:latin typeface="Courier New" pitchFamily="49" charset="0"/>
              </a:rPr>
              <a:t>hostent</a:t>
            </a:r>
            <a:endParaRPr lang="en-US" sz="2000" dirty="0"/>
          </a:p>
        </p:txBody>
      </p:sp>
      <p:sp>
        <p:nvSpPr>
          <p:cNvPr id="49" name="Rectangle 12"/>
          <p:cNvSpPr>
            <a:spLocks noChangeArrowheads="1"/>
          </p:cNvSpPr>
          <p:nvPr/>
        </p:nvSpPr>
        <p:spPr bwMode="auto">
          <a:xfrm>
            <a:off x="1675605" y="283851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50" name="Rectangle 13"/>
          <p:cNvSpPr>
            <a:spLocks noChangeArrowheads="1"/>
          </p:cNvSpPr>
          <p:nvPr/>
        </p:nvSpPr>
        <p:spPr bwMode="auto">
          <a:xfrm>
            <a:off x="2209005" y="283851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51" name="Rectangle 14"/>
          <p:cNvSpPr>
            <a:spLocks noChangeArrowheads="1"/>
          </p:cNvSpPr>
          <p:nvPr/>
        </p:nvSpPr>
        <p:spPr bwMode="auto">
          <a:xfrm>
            <a:off x="2742405" y="283851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52" name="Rectangle 15"/>
          <p:cNvSpPr>
            <a:spLocks noChangeArrowheads="1"/>
          </p:cNvSpPr>
          <p:nvPr/>
        </p:nvSpPr>
        <p:spPr bwMode="auto">
          <a:xfrm>
            <a:off x="3275805" y="283851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53" name="Rectangle 52"/>
          <p:cNvSpPr/>
          <p:nvPr/>
        </p:nvSpPr>
        <p:spPr>
          <a:xfrm>
            <a:off x="313857" y="2721114"/>
            <a:ext cx="1261884" cy="707886"/>
          </a:xfrm>
          <a:prstGeom prst="rect">
            <a:avLst/>
          </a:prstGeom>
        </p:spPr>
        <p:txBody>
          <a:bodyPr wrap="none">
            <a:spAutoFit/>
          </a:bodyPr>
          <a:lstStyle/>
          <a:p>
            <a:r>
              <a:rPr lang="en-US" sz="2000" dirty="0" err="1" smtClean="0">
                <a:latin typeface="Courier New" pitchFamily="49" charset="0"/>
              </a:rPr>
              <a:t>struct</a:t>
            </a:r>
            <a:endParaRPr lang="en-US" sz="2000" dirty="0" smtClean="0">
              <a:latin typeface="Courier New" pitchFamily="49" charset="0"/>
            </a:endParaRPr>
          </a:p>
          <a:p>
            <a:r>
              <a:rPr lang="en-US" sz="2000" dirty="0" err="1" smtClean="0">
                <a:latin typeface="Courier New" pitchFamily="49" charset="0"/>
              </a:rPr>
              <a:t>in_addr</a:t>
            </a:r>
            <a:endParaRPr lang="en-US" sz="2000" dirty="0"/>
          </a:p>
        </p:txBody>
      </p:sp>
      <p:sp>
        <p:nvSpPr>
          <p:cNvPr id="54" name="Text Box 26"/>
          <p:cNvSpPr txBox="1">
            <a:spLocks noChangeArrowheads="1"/>
          </p:cNvSpPr>
          <p:nvPr/>
        </p:nvSpPr>
        <p:spPr bwMode="auto">
          <a:xfrm>
            <a:off x="1675605" y="2480846"/>
            <a:ext cx="925253"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s_addr</a:t>
            </a:r>
            <a:endParaRPr lang="en-US" sz="1600" dirty="0">
              <a:latin typeface="Courier New" pitchFamily="49" charset="0"/>
            </a:endParaRPr>
          </a:p>
        </p:txBody>
      </p:sp>
      <p:cxnSp>
        <p:nvCxnSpPr>
          <p:cNvPr id="55" name="Straight Connector 54"/>
          <p:cNvCxnSpPr/>
          <p:nvPr/>
        </p:nvCxnSpPr>
        <p:spPr bwMode="auto">
          <a:xfrm rot="5400000">
            <a:off x="3571050" y="2524155"/>
            <a:ext cx="476310" cy="1588"/>
          </a:xfrm>
          <a:prstGeom prst="line">
            <a:avLst/>
          </a:prstGeom>
          <a:noFill/>
          <a:ln w="12700">
            <a:solidFill>
              <a:srgbClr val="000000"/>
            </a:solidFill>
            <a:miter lim="800000"/>
            <a:headEnd type="none" w="med" len="med"/>
            <a:tailEnd type="none" w="med" len="med"/>
          </a:ln>
          <a:effectLst/>
        </p:spPr>
      </p:cxnSp>
      <p:cxnSp>
        <p:nvCxnSpPr>
          <p:cNvPr id="56" name="Straight Connector 55"/>
          <p:cNvCxnSpPr/>
          <p:nvPr/>
        </p:nvCxnSpPr>
        <p:spPr bwMode="auto">
          <a:xfrm rot="5400000">
            <a:off x="1438244" y="2523361"/>
            <a:ext cx="476310" cy="1588"/>
          </a:xfrm>
          <a:prstGeom prst="line">
            <a:avLst/>
          </a:prstGeom>
          <a:noFill/>
          <a:ln w="12700">
            <a:solidFill>
              <a:srgbClr val="000000"/>
            </a:solidFill>
            <a:miter lim="800000"/>
            <a:headEnd type="none" w="med" len="med"/>
            <a:tailEnd type="none" w="med" len="med"/>
          </a:ln>
          <a:effectLst/>
        </p:spPr>
      </p:cxnSp>
      <p:sp>
        <p:nvSpPr>
          <p:cNvPr id="62" name="Rectangle 12"/>
          <p:cNvSpPr>
            <a:spLocks noChangeArrowheads="1"/>
          </p:cNvSpPr>
          <p:nvPr/>
        </p:nvSpPr>
        <p:spPr bwMode="auto">
          <a:xfrm>
            <a:off x="3809206" y="34290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63" name="Rectangle 13"/>
          <p:cNvSpPr>
            <a:spLocks noChangeArrowheads="1"/>
          </p:cNvSpPr>
          <p:nvPr/>
        </p:nvSpPr>
        <p:spPr bwMode="auto">
          <a:xfrm>
            <a:off x="4342606" y="34290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64" name="Rectangle 14"/>
          <p:cNvSpPr>
            <a:spLocks noChangeArrowheads="1"/>
          </p:cNvSpPr>
          <p:nvPr/>
        </p:nvSpPr>
        <p:spPr bwMode="auto">
          <a:xfrm>
            <a:off x="4876006" y="34290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65" name="Rectangle 15"/>
          <p:cNvSpPr>
            <a:spLocks noChangeArrowheads="1"/>
          </p:cNvSpPr>
          <p:nvPr/>
        </p:nvSpPr>
        <p:spPr bwMode="auto">
          <a:xfrm>
            <a:off x="5409406" y="342900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66" name="Text Box 26"/>
          <p:cNvSpPr txBox="1">
            <a:spLocks noChangeArrowheads="1"/>
          </p:cNvSpPr>
          <p:nvPr/>
        </p:nvSpPr>
        <p:spPr bwMode="auto">
          <a:xfrm>
            <a:off x="3809206" y="3071336"/>
            <a:ext cx="925253"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s_addr</a:t>
            </a:r>
            <a:endParaRPr lang="en-US" sz="1600" dirty="0">
              <a:latin typeface="Courier New" pitchFamily="49" charset="0"/>
            </a:endParaRPr>
          </a:p>
        </p:txBody>
      </p:sp>
      <p:cxnSp>
        <p:nvCxnSpPr>
          <p:cNvPr id="67" name="Straight Connector 66"/>
          <p:cNvCxnSpPr/>
          <p:nvPr/>
        </p:nvCxnSpPr>
        <p:spPr bwMode="auto">
          <a:xfrm rot="16200000" flipH="1">
            <a:off x="5505241" y="2916823"/>
            <a:ext cx="872748" cy="794"/>
          </a:xfrm>
          <a:prstGeom prst="line">
            <a:avLst/>
          </a:prstGeom>
          <a:noFill/>
          <a:ln w="12700">
            <a:solidFill>
              <a:srgbClr val="000000"/>
            </a:solidFill>
            <a:miter lim="800000"/>
            <a:headEnd type="none" w="med" len="med"/>
            <a:tailEnd type="none" w="med" len="med"/>
          </a:ln>
          <a:effectLst/>
        </p:spPr>
      </p:cxnSp>
      <p:cxnSp>
        <p:nvCxnSpPr>
          <p:cNvPr id="68" name="Straight Connector 67"/>
          <p:cNvCxnSpPr/>
          <p:nvPr/>
        </p:nvCxnSpPr>
        <p:spPr bwMode="auto">
          <a:xfrm rot="5400000">
            <a:off x="3571845" y="3113851"/>
            <a:ext cx="476310" cy="1588"/>
          </a:xfrm>
          <a:prstGeom prst="line">
            <a:avLst/>
          </a:prstGeom>
          <a:noFill/>
          <a:ln w="12700">
            <a:solidFill>
              <a:srgbClr val="000000"/>
            </a:solidFill>
            <a:miter lim="800000"/>
            <a:headEnd type="none" w="med" len="med"/>
            <a:tailEnd type="none" w="med" len="med"/>
          </a:ln>
          <a:effectLst/>
        </p:spPr>
      </p:cxnSp>
      <p:sp>
        <p:nvSpPr>
          <p:cNvPr id="70" name="Rectangle 12"/>
          <p:cNvSpPr>
            <a:spLocks noChangeArrowheads="1"/>
          </p:cNvSpPr>
          <p:nvPr/>
        </p:nvSpPr>
        <p:spPr bwMode="auto">
          <a:xfrm>
            <a:off x="5941218" y="1981200"/>
            <a:ext cx="764382" cy="457200"/>
          </a:xfrm>
          <a:prstGeom prst="rect">
            <a:avLst/>
          </a:prstGeom>
          <a:solidFill>
            <a:srgbClr val="D5F1CF"/>
          </a:solidFill>
          <a:ln w="12700">
            <a:solidFill>
              <a:schemeClr val="tx1"/>
            </a:solidFill>
            <a:miter lim="800000"/>
            <a:headEnd/>
            <a:tailEnd/>
          </a:ln>
          <a:effectLst/>
        </p:spPr>
        <p:txBody>
          <a:bodyPr wrap="square" anchor="ctr">
            <a:spAutoFit/>
          </a:bodyPr>
          <a:lstStyle/>
          <a:p>
            <a:pPr algn="ctr"/>
            <a:r>
              <a:rPr lang="en-US" dirty="0" smtClean="0">
                <a:latin typeface="Calibri" pitchFamily="34" charset="0"/>
              </a:rPr>
              <a:t>. . .</a:t>
            </a:r>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304800" y="504825"/>
            <a:ext cx="7759700" cy="1095375"/>
          </a:xfrm>
        </p:spPr>
        <p:txBody>
          <a:bodyPr/>
          <a:lstStyle/>
          <a:p>
            <a:pPr marL="0" indent="0"/>
            <a:r>
              <a:rPr lang="en-US" dirty="0"/>
              <a:t>Echo Client: </a:t>
            </a:r>
            <a:r>
              <a:rPr lang="en-US" dirty="0" err="1">
                <a:latin typeface="Courier New" pitchFamily="49" charset="0"/>
              </a:rPr>
              <a:t>open_clientfd</a:t>
            </a:r>
            <a:r>
              <a:rPr lang="en-US" dirty="0"/>
              <a:t> </a:t>
            </a:r>
            <a:br>
              <a:rPr lang="en-US" dirty="0"/>
            </a:br>
            <a:r>
              <a:rPr lang="en-US" sz="2800" dirty="0">
                <a:solidFill>
                  <a:srgbClr val="990000"/>
                </a:solidFill>
                <a:latin typeface="Courier New" pitchFamily="49" charset="0"/>
              </a:rPr>
              <a:t>(connect)</a:t>
            </a:r>
          </a:p>
        </p:txBody>
      </p:sp>
      <p:sp>
        <p:nvSpPr>
          <p:cNvPr id="729091" name="Rectangle 3"/>
          <p:cNvSpPr>
            <a:spLocks noGrp="1" noChangeArrowheads="1"/>
          </p:cNvSpPr>
          <p:nvPr>
            <p:ph type="body" idx="1"/>
          </p:nvPr>
        </p:nvSpPr>
        <p:spPr>
          <a:xfrm>
            <a:off x="258880" y="1752600"/>
            <a:ext cx="8915400" cy="1676400"/>
          </a:xfrm>
        </p:spPr>
        <p:txBody>
          <a:bodyPr/>
          <a:lstStyle/>
          <a:p>
            <a:r>
              <a:rPr lang="en-US" dirty="0"/>
              <a:t>Finally the client creates a connection with the </a:t>
            </a:r>
            <a:r>
              <a:rPr lang="en-US" dirty="0" smtClean="0"/>
              <a:t>server</a:t>
            </a:r>
            <a:endParaRPr lang="en-US" dirty="0"/>
          </a:p>
          <a:p>
            <a:pPr lvl="1"/>
            <a:r>
              <a:rPr lang="en-US" dirty="0"/>
              <a:t>Client process suspends (blocks) until the connection is </a:t>
            </a:r>
            <a:r>
              <a:rPr lang="en-US" dirty="0" smtClean="0"/>
              <a:t>created</a:t>
            </a:r>
            <a:endParaRPr lang="en-US" dirty="0"/>
          </a:p>
          <a:p>
            <a:pPr lvl="1"/>
            <a:r>
              <a:rPr lang="en-US" dirty="0"/>
              <a:t>After resuming, the client is ready to begin exchanging messages with the server via Unix I/O calls on descriptor </a:t>
            </a:r>
            <a:r>
              <a:rPr lang="en-US" b="1" dirty="0" err="1" smtClean="0">
                <a:latin typeface="Courier New" pitchFamily="49" charset="0"/>
              </a:rPr>
              <a:t>clientfd</a:t>
            </a:r>
            <a:endParaRPr lang="en-US" b="1" dirty="0"/>
          </a:p>
        </p:txBody>
      </p:sp>
      <p:sp>
        <p:nvSpPr>
          <p:cNvPr id="729092" name="Text Box 4"/>
          <p:cNvSpPr txBox="1">
            <a:spLocks noChangeArrowheads="1"/>
          </p:cNvSpPr>
          <p:nvPr/>
        </p:nvSpPr>
        <p:spPr bwMode="auto">
          <a:xfrm>
            <a:off x="362832" y="3638550"/>
            <a:ext cx="8509000" cy="2305050"/>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a:latin typeface="Courier New" pitchFamily="49" charset="0"/>
              </a:rPr>
              <a:t>  int clientfd;                    </a:t>
            </a:r>
            <a:r>
              <a:rPr lang="en-US" sz="1600" dirty="0">
                <a:solidFill>
                  <a:srgbClr val="990000"/>
                </a:solidFill>
                <a:latin typeface="Courier New" pitchFamily="49" charset="0"/>
              </a:rPr>
              <a:t>/* socket descriptor */</a:t>
            </a:r>
          </a:p>
          <a:p>
            <a:r>
              <a:rPr lang="en-US" sz="1600" dirty="0">
                <a:latin typeface="Courier New" pitchFamily="49" charset="0"/>
              </a:rPr>
              <a:t>  struct sockaddr_in serveraddr;   </a:t>
            </a:r>
            <a:r>
              <a:rPr lang="en-US" sz="1600" dirty="0">
                <a:solidFill>
                  <a:srgbClr val="990000"/>
                </a:solidFill>
                <a:latin typeface="Courier New" pitchFamily="49" charset="0"/>
              </a:rPr>
              <a:t>/* server address */</a:t>
            </a:r>
          </a:p>
          <a:p>
            <a:r>
              <a:rPr lang="en-US" sz="1600" dirty="0">
                <a:latin typeface="Courier New" pitchFamily="49" charset="0"/>
              </a:rPr>
              <a:t>  typedef struct sockaddr SA;      </a:t>
            </a:r>
            <a:r>
              <a:rPr lang="en-US" sz="1600" dirty="0">
                <a:solidFill>
                  <a:srgbClr val="990000"/>
                </a:solidFill>
                <a:latin typeface="Courier New" pitchFamily="49" charset="0"/>
              </a:rPr>
              <a:t>/* generic sockaddr */</a:t>
            </a:r>
          </a:p>
          <a:p>
            <a:r>
              <a:rPr lang="en-US" sz="1600" dirty="0">
                <a:latin typeface="Courier New" pitchFamily="49" charset="0"/>
              </a:rPr>
              <a:t>...</a:t>
            </a:r>
          </a:p>
          <a:p>
            <a:r>
              <a:rPr lang="en-US" sz="1600" dirty="0">
                <a:latin typeface="Courier New" pitchFamily="49" charset="0"/>
              </a:rPr>
              <a:t>  </a:t>
            </a:r>
            <a:r>
              <a:rPr lang="en-US" sz="1600" dirty="0">
                <a:solidFill>
                  <a:srgbClr val="990000"/>
                </a:solidFill>
                <a:latin typeface="Courier New" pitchFamily="49" charset="0"/>
              </a:rPr>
              <a:t>/* Establish a connection with the server */ </a:t>
            </a:r>
          </a:p>
          <a:p>
            <a:r>
              <a:rPr lang="en-US" sz="1600" dirty="0">
                <a:latin typeface="Courier New" pitchFamily="49" charset="0"/>
              </a:rPr>
              <a:t>  if (connect(clientfd, (SA *)&amp;serveraddr, sizeof(serveraddr)) &lt; 0) </a:t>
            </a:r>
          </a:p>
          <a:p>
            <a:r>
              <a:rPr lang="en-US" sz="1600" dirty="0">
                <a:latin typeface="Courier New" pitchFamily="49" charset="0"/>
              </a:rPr>
              <a:t>    return -1; </a:t>
            </a:r>
          </a:p>
          <a:p>
            <a:r>
              <a:rPr lang="en-US" sz="1600" dirty="0">
                <a:latin typeface="Courier New" pitchFamily="49" charset="0"/>
              </a:rPr>
              <a:t>  return clientfd;</a:t>
            </a:r>
          </a:p>
          <a:p>
            <a:r>
              <a:rPr lang="en-US" sz="1600" dirty="0">
                <a:latin typeface="Courier New" pitchFamily="49"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0116" name="Rectangle 4"/>
          <p:cNvSpPr>
            <a:spLocks noGrp="1" noChangeArrowheads="1"/>
          </p:cNvSpPr>
          <p:nvPr>
            <p:ph type="title"/>
          </p:nvPr>
        </p:nvSpPr>
        <p:spPr>
          <a:xfrm>
            <a:off x="240712" y="228600"/>
            <a:ext cx="7592093" cy="762000"/>
          </a:xfrm>
        </p:spPr>
        <p:txBody>
          <a:bodyPr/>
          <a:lstStyle/>
          <a:p>
            <a:r>
              <a:rPr lang="en-US" dirty="0"/>
              <a:t>Echo Server: Main Routine</a:t>
            </a:r>
          </a:p>
        </p:txBody>
      </p:sp>
      <p:sp>
        <p:nvSpPr>
          <p:cNvPr id="730115" name="Rectangle 3"/>
          <p:cNvSpPr>
            <a:spLocks noChangeArrowheads="1"/>
          </p:cNvSpPr>
          <p:nvPr/>
        </p:nvSpPr>
        <p:spPr bwMode="auto">
          <a:xfrm>
            <a:off x="360362" y="856357"/>
            <a:ext cx="8631238" cy="6001643"/>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a:latin typeface="Courier New" pitchFamily="49" charset="0"/>
              </a:rPr>
              <a:t>int main(int argc, char **argv) {</a:t>
            </a:r>
          </a:p>
          <a:p>
            <a:r>
              <a:rPr lang="en-US" sz="1600" dirty="0">
                <a:latin typeface="Courier New" pitchFamily="49" charset="0"/>
              </a:rPr>
              <a:t>    int listenfd, connfd, port, clientlen;</a:t>
            </a:r>
          </a:p>
          <a:p>
            <a:r>
              <a:rPr lang="en-US" sz="1600" dirty="0">
                <a:latin typeface="Courier New" pitchFamily="49" charset="0"/>
              </a:rPr>
              <a:t>    struct sockaddr_in clientaddr;</a:t>
            </a:r>
          </a:p>
          <a:p>
            <a:r>
              <a:rPr lang="en-US" sz="1600" dirty="0">
                <a:latin typeface="Courier New" pitchFamily="49" charset="0"/>
              </a:rPr>
              <a:t>    struct hostent *hp;</a:t>
            </a:r>
          </a:p>
          <a:p>
            <a:r>
              <a:rPr lang="en-US" sz="1600" dirty="0">
                <a:latin typeface="Courier New" pitchFamily="49" charset="0"/>
              </a:rPr>
              <a:t>    char *</a:t>
            </a:r>
            <a:r>
              <a:rPr lang="en-US" sz="1600" dirty="0" err="1">
                <a:latin typeface="Courier New" pitchFamily="49" charset="0"/>
              </a:rPr>
              <a:t>haddrp</a:t>
            </a:r>
            <a:r>
              <a:rPr lang="en-US" sz="1600" dirty="0" smtClean="0">
                <a:latin typeface="Courier New" pitchFamily="49" charset="0"/>
              </a:rPr>
              <a:t>;</a:t>
            </a:r>
          </a:p>
          <a:p>
            <a:r>
              <a:rPr lang="en-US" sz="1600" dirty="0" smtClean="0">
                <a:latin typeface="Courier New" pitchFamily="49" charset="0"/>
              </a:rPr>
              <a:t>    unsigned short </a:t>
            </a:r>
            <a:r>
              <a:rPr lang="en-US" sz="1600" dirty="0" err="1" smtClean="0">
                <a:latin typeface="Courier New" pitchFamily="49" charset="0"/>
              </a:rPr>
              <a:t>client_port</a:t>
            </a:r>
            <a:r>
              <a:rPr lang="en-US" sz="1600" dirty="0" smtClean="0">
                <a:latin typeface="Courier New" pitchFamily="49" charset="0"/>
              </a:rPr>
              <a:t>;</a:t>
            </a:r>
            <a:endParaRPr lang="en-US" sz="1600" dirty="0">
              <a:latin typeface="Courier New" pitchFamily="49" charset="0"/>
            </a:endParaRPr>
          </a:p>
          <a:p>
            <a:endParaRPr lang="en-US" sz="1600" dirty="0">
              <a:latin typeface="Courier New" pitchFamily="49" charset="0"/>
            </a:endParaRPr>
          </a:p>
          <a:p>
            <a:r>
              <a:rPr lang="en-US" sz="1600" dirty="0">
                <a:latin typeface="Courier New" pitchFamily="49" charset="0"/>
              </a:rPr>
              <a:t>    port = atoi(argv[1]); </a:t>
            </a:r>
            <a:r>
              <a:rPr lang="en-US" sz="1600" dirty="0">
                <a:solidFill>
                  <a:srgbClr val="990000"/>
                </a:solidFill>
                <a:latin typeface="Courier New" pitchFamily="49" charset="0"/>
              </a:rPr>
              <a:t>/* the server listens on a port passed </a:t>
            </a:r>
          </a:p>
          <a:p>
            <a:r>
              <a:rPr lang="en-US" sz="1600" dirty="0">
                <a:solidFill>
                  <a:srgbClr val="990000"/>
                </a:solidFill>
                <a:latin typeface="Courier New" pitchFamily="49" charset="0"/>
              </a:rPr>
              <a:t>                             on the command line */</a:t>
            </a:r>
          </a:p>
          <a:p>
            <a:r>
              <a:rPr lang="en-US" sz="1600" dirty="0">
                <a:latin typeface="Courier New" pitchFamily="49" charset="0"/>
              </a:rPr>
              <a:t>    listenfd = open_listenfd(port); </a:t>
            </a:r>
          </a:p>
          <a:p>
            <a:endParaRPr lang="en-US" sz="1600" dirty="0">
              <a:latin typeface="Courier New" pitchFamily="49" charset="0"/>
            </a:endParaRPr>
          </a:p>
          <a:p>
            <a:r>
              <a:rPr lang="en-US" sz="1600" dirty="0">
                <a:latin typeface="Courier New" pitchFamily="49" charset="0"/>
              </a:rPr>
              <a:t>    while (1) {</a:t>
            </a:r>
          </a:p>
          <a:p>
            <a:r>
              <a:rPr lang="en-US" sz="1600" dirty="0">
                <a:latin typeface="Courier New" pitchFamily="49" charset="0"/>
              </a:rPr>
              <a:t>        clientlen = sizeof(clientaddr); </a:t>
            </a:r>
          </a:p>
          <a:p>
            <a:r>
              <a:rPr lang="en-US" sz="1600" dirty="0">
                <a:latin typeface="Courier New" pitchFamily="49" charset="0"/>
              </a:rPr>
              <a:t>        connfd = Accept(listenfd, (SA *)&amp;clientaddr, &amp;clientlen);</a:t>
            </a:r>
          </a:p>
          <a:p>
            <a:r>
              <a:rPr lang="en-US" sz="1600" dirty="0">
                <a:latin typeface="Courier New" pitchFamily="49" charset="0"/>
              </a:rPr>
              <a:t>        hp = Gethostbyaddr((const char *)&amp;clientaddr.sin_addr.s_addr,</a:t>
            </a:r>
          </a:p>
          <a:p>
            <a:r>
              <a:rPr lang="en-US" sz="1600" dirty="0">
                <a:latin typeface="Courier New" pitchFamily="49" charset="0"/>
              </a:rPr>
              <a:t>                        sizeof(clientaddr.sin_addr.s_addr), AF_INET);</a:t>
            </a:r>
          </a:p>
          <a:p>
            <a:r>
              <a:rPr lang="en-US" sz="1600" dirty="0">
                <a:latin typeface="Courier New" pitchFamily="49" charset="0"/>
              </a:rPr>
              <a:t>        haddrp = </a:t>
            </a:r>
            <a:r>
              <a:rPr lang="en-US" sz="1600" dirty="0" err="1">
                <a:latin typeface="Courier New" pitchFamily="49" charset="0"/>
              </a:rPr>
              <a:t>inet_ntoa</a:t>
            </a:r>
            <a:r>
              <a:rPr lang="en-US" sz="1600" dirty="0">
                <a:latin typeface="Courier New" pitchFamily="49" charset="0"/>
              </a:rPr>
              <a:t>(</a:t>
            </a:r>
            <a:r>
              <a:rPr lang="en-US" sz="1600" dirty="0" err="1">
                <a:latin typeface="Courier New" pitchFamily="49" charset="0"/>
              </a:rPr>
              <a:t>clientaddr.sin_addr</a:t>
            </a:r>
            <a:r>
              <a:rPr lang="en-US" sz="1600" dirty="0" smtClean="0">
                <a:latin typeface="Courier New" pitchFamily="49" charset="0"/>
              </a:rPr>
              <a:t>);</a:t>
            </a:r>
          </a:p>
          <a:p>
            <a:r>
              <a:rPr lang="en-US" sz="1600" dirty="0" smtClean="0">
                <a:latin typeface="Courier New" pitchFamily="49" charset="0"/>
              </a:rPr>
              <a:t>        </a:t>
            </a:r>
            <a:r>
              <a:rPr lang="en-US" sz="1600" dirty="0" err="1" smtClean="0">
                <a:latin typeface="Courier New" pitchFamily="49" charset="0"/>
              </a:rPr>
              <a:t>client_port</a:t>
            </a:r>
            <a:r>
              <a:rPr lang="en-US" sz="1600" dirty="0" smtClean="0">
                <a:latin typeface="Courier New" pitchFamily="49" charset="0"/>
              </a:rPr>
              <a:t> = </a:t>
            </a:r>
            <a:r>
              <a:rPr lang="en-US" sz="1600" dirty="0" err="1" smtClean="0">
                <a:latin typeface="Courier New" pitchFamily="49" charset="0"/>
              </a:rPr>
              <a:t>ntohs</a:t>
            </a:r>
            <a:r>
              <a:rPr lang="en-US" sz="1600" dirty="0" smtClean="0">
                <a:latin typeface="Courier New" pitchFamily="49" charset="0"/>
              </a:rPr>
              <a:t>(</a:t>
            </a:r>
            <a:r>
              <a:rPr lang="en-US" sz="1600" dirty="0" err="1" smtClean="0">
                <a:latin typeface="Courier New" pitchFamily="49" charset="0"/>
              </a:rPr>
              <a:t>clientaddr.sin_port</a:t>
            </a:r>
            <a:r>
              <a:rPr lang="en-US" sz="1600" dirty="0" smtClean="0">
                <a:latin typeface="Courier New" pitchFamily="49" charset="0"/>
              </a:rPr>
              <a:t>);</a:t>
            </a:r>
            <a:endParaRPr lang="en-US" sz="1600" dirty="0">
              <a:latin typeface="Courier New" pitchFamily="49" charset="0"/>
            </a:endParaRPr>
          </a:p>
          <a:p>
            <a:r>
              <a:rPr lang="en-US" sz="1600" dirty="0">
                <a:latin typeface="Courier New" pitchFamily="49" charset="0"/>
              </a:rPr>
              <a:t>        printf("server connected to %s (%s</a:t>
            </a:r>
            <a:r>
              <a:rPr lang="en-US" sz="1600" dirty="0" smtClean="0">
                <a:latin typeface="Courier New" pitchFamily="49" charset="0"/>
              </a:rPr>
              <a:t>), port %u\n",</a:t>
            </a:r>
          </a:p>
          <a:p>
            <a:r>
              <a:rPr lang="en-US" sz="1600" dirty="0" smtClean="0">
                <a:latin typeface="Courier New" pitchFamily="49" charset="0"/>
              </a:rPr>
              <a:t>                hp-</a:t>
            </a:r>
            <a:r>
              <a:rPr lang="en-US" sz="1600" dirty="0">
                <a:latin typeface="Courier New" pitchFamily="49" charset="0"/>
              </a:rPr>
              <a:t>&gt;h_name, </a:t>
            </a:r>
            <a:r>
              <a:rPr lang="en-US" sz="1600" dirty="0" err="1" smtClean="0">
                <a:latin typeface="Courier New" pitchFamily="49" charset="0"/>
              </a:rPr>
              <a:t>haddrp</a:t>
            </a:r>
            <a:r>
              <a:rPr lang="en-US" sz="1600" dirty="0" smtClean="0">
                <a:latin typeface="Courier New" pitchFamily="49" charset="0"/>
              </a:rPr>
              <a:t>, </a:t>
            </a:r>
            <a:r>
              <a:rPr lang="en-US" sz="1600" dirty="0" err="1" smtClean="0">
                <a:latin typeface="Courier New" pitchFamily="49" charset="0"/>
              </a:rPr>
              <a:t>client_port</a:t>
            </a:r>
            <a:r>
              <a:rPr lang="en-US" sz="1600" dirty="0" smtClean="0">
                <a:latin typeface="Courier New" pitchFamily="49" charset="0"/>
              </a:rPr>
              <a:t>);</a:t>
            </a:r>
            <a:endParaRPr lang="en-US" sz="1600" dirty="0">
              <a:latin typeface="Courier New" pitchFamily="49" charset="0"/>
            </a:endParaRPr>
          </a:p>
          <a:p>
            <a:r>
              <a:rPr lang="en-US" sz="1600" dirty="0">
                <a:latin typeface="Courier New" pitchFamily="49" charset="0"/>
              </a:rPr>
              <a:t>        echo(connfd);</a:t>
            </a:r>
          </a:p>
          <a:p>
            <a:r>
              <a:rPr lang="en-US" sz="1600" dirty="0">
                <a:latin typeface="Courier New" pitchFamily="49" charset="0"/>
              </a:rPr>
              <a:t>        Close(connfd);</a:t>
            </a:r>
          </a:p>
          <a:p>
            <a:r>
              <a:rPr lang="en-US" sz="1600" dirty="0">
                <a:latin typeface="Courier New" pitchFamily="49" charset="0"/>
              </a:rPr>
              <a:t>    }</a:t>
            </a:r>
          </a:p>
          <a:p>
            <a:r>
              <a:rPr lang="en-US" sz="1600" dirty="0">
                <a:latin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5901" name="Rectangle 13"/>
          <p:cNvSpPr>
            <a:spLocks noGrp="1" noChangeArrowheads="1"/>
          </p:cNvSpPr>
          <p:nvPr>
            <p:ph type="title"/>
          </p:nvPr>
        </p:nvSpPr>
        <p:spPr/>
        <p:txBody>
          <a:bodyPr/>
          <a:lstStyle/>
          <a:p>
            <a:r>
              <a:rPr lang="en-US"/>
              <a:t>Overview of the Sockets Interface</a:t>
            </a:r>
          </a:p>
        </p:txBody>
      </p:sp>
      <p:sp>
        <p:nvSpPr>
          <p:cNvPr id="21" name="Content Placeholder 20"/>
          <p:cNvSpPr>
            <a:spLocks noGrp="1"/>
          </p:cNvSpPr>
          <p:nvPr>
            <p:ph idx="1"/>
          </p:nvPr>
        </p:nvSpPr>
        <p:spPr>
          <a:xfrm>
            <a:off x="396875" y="4571999"/>
            <a:ext cx="8366125" cy="1762125"/>
          </a:xfrm>
        </p:spPr>
        <p:txBody>
          <a:bodyPr/>
          <a:lstStyle/>
          <a:p>
            <a:pPr>
              <a:tabLst>
                <a:tab pos="1828800" algn="l"/>
              </a:tabLst>
            </a:pPr>
            <a:r>
              <a:rPr lang="en-US" dirty="0" smtClean="0"/>
              <a:t>Office Telephone Analogy for Server</a:t>
            </a:r>
          </a:p>
          <a:p>
            <a:pPr lvl="1">
              <a:tabLst>
                <a:tab pos="1828800" algn="l"/>
              </a:tabLst>
            </a:pPr>
            <a:r>
              <a:rPr lang="en-US" dirty="0" smtClean="0"/>
              <a:t>Socket: 	Buy a phone</a:t>
            </a:r>
          </a:p>
          <a:p>
            <a:pPr lvl="1">
              <a:tabLst>
                <a:tab pos="1828800" algn="l"/>
              </a:tabLst>
            </a:pPr>
            <a:r>
              <a:rPr lang="en-US" dirty="0" smtClean="0"/>
              <a:t>Bind: 	Tell the local administrator what number you want to use</a:t>
            </a:r>
          </a:p>
          <a:p>
            <a:pPr lvl="1">
              <a:tabLst>
                <a:tab pos="1828800" algn="l"/>
              </a:tabLst>
            </a:pPr>
            <a:r>
              <a:rPr lang="en-US" dirty="0" smtClean="0"/>
              <a:t>Listen: 	Plug the phone in</a:t>
            </a:r>
          </a:p>
          <a:p>
            <a:pPr lvl="1">
              <a:tabLst>
                <a:tab pos="1828800" algn="l"/>
              </a:tabLst>
            </a:pPr>
            <a:r>
              <a:rPr lang="en-US" dirty="0" smtClean="0"/>
              <a:t>Accept: 	Answer the phone when it rings</a:t>
            </a:r>
            <a:endParaRPr lang="en-US" dirty="0"/>
          </a:p>
        </p:txBody>
      </p:sp>
      <p:sp>
        <p:nvSpPr>
          <p:cNvPr id="805902" name="Text Box 14"/>
          <p:cNvSpPr txBox="1">
            <a:spLocks noChangeArrowheads="1"/>
          </p:cNvSpPr>
          <p:nvPr/>
        </p:nvSpPr>
        <p:spPr bwMode="auto">
          <a:xfrm>
            <a:off x="2356144" y="1295400"/>
            <a:ext cx="912750" cy="461665"/>
          </a:xfrm>
          <a:prstGeom prst="rect">
            <a:avLst/>
          </a:prstGeom>
          <a:noFill/>
          <a:ln w="12700">
            <a:noFill/>
            <a:miter lim="800000"/>
            <a:headEnd/>
            <a:tailEnd/>
          </a:ln>
          <a:effectLst/>
        </p:spPr>
        <p:txBody>
          <a:bodyPr wrap="none" anchor="ctr">
            <a:spAutoFit/>
          </a:bodyPr>
          <a:lstStyle/>
          <a:p>
            <a:pPr algn="ctr"/>
            <a:r>
              <a:rPr lang="en-US" i="1" dirty="0">
                <a:solidFill>
                  <a:srgbClr val="C00000"/>
                </a:solidFill>
                <a:latin typeface="Calibri" pitchFamily="34" charset="0"/>
              </a:rPr>
              <a:t>Client</a:t>
            </a:r>
          </a:p>
        </p:txBody>
      </p:sp>
      <p:sp>
        <p:nvSpPr>
          <p:cNvPr id="805903" name="Text Box 15"/>
          <p:cNvSpPr txBox="1">
            <a:spLocks noChangeArrowheads="1"/>
          </p:cNvSpPr>
          <p:nvPr/>
        </p:nvSpPr>
        <p:spPr bwMode="auto">
          <a:xfrm>
            <a:off x="5135680" y="1295400"/>
            <a:ext cx="993670" cy="461665"/>
          </a:xfrm>
          <a:prstGeom prst="rect">
            <a:avLst/>
          </a:prstGeom>
          <a:noFill/>
          <a:ln w="12700">
            <a:noFill/>
            <a:miter lim="800000"/>
            <a:headEnd/>
            <a:tailEnd/>
          </a:ln>
          <a:effectLst/>
        </p:spPr>
        <p:txBody>
          <a:bodyPr wrap="none" anchor="ctr">
            <a:spAutoFit/>
          </a:bodyPr>
          <a:lstStyle/>
          <a:p>
            <a:pPr algn="ctr"/>
            <a:r>
              <a:rPr lang="en-US" i="1" dirty="0">
                <a:solidFill>
                  <a:srgbClr val="C00000"/>
                </a:solidFill>
                <a:latin typeface="Calibri" pitchFamily="34" charset="0"/>
              </a:rPr>
              <a:t>Server</a:t>
            </a:r>
          </a:p>
        </p:txBody>
      </p:sp>
      <p:sp>
        <p:nvSpPr>
          <p:cNvPr id="805904" name="Line 16"/>
          <p:cNvSpPr>
            <a:spLocks noChangeShapeType="1"/>
          </p:cNvSpPr>
          <p:nvPr/>
        </p:nvSpPr>
        <p:spPr bwMode="auto">
          <a:xfrm>
            <a:off x="2819400" y="2209800"/>
            <a:ext cx="0" cy="16764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805905" name="Line 17"/>
          <p:cNvSpPr>
            <a:spLocks noChangeShapeType="1"/>
          </p:cNvSpPr>
          <p:nvPr/>
        </p:nvSpPr>
        <p:spPr bwMode="auto">
          <a:xfrm>
            <a:off x="5638800" y="21494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805906" name="Line 18"/>
          <p:cNvSpPr>
            <a:spLocks noChangeShapeType="1"/>
          </p:cNvSpPr>
          <p:nvPr/>
        </p:nvSpPr>
        <p:spPr bwMode="auto">
          <a:xfrm>
            <a:off x="5638800" y="28352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805907" name="Line 19"/>
          <p:cNvSpPr>
            <a:spLocks noChangeShapeType="1"/>
          </p:cNvSpPr>
          <p:nvPr/>
        </p:nvSpPr>
        <p:spPr bwMode="auto">
          <a:xfrm>
            <a:off x="5638800" y="35210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805908" name="Line 20"/>
          <p:cNvSpPr>
            <a:spLocks noChangeShapeType="1"/>
          </p:cNvSpPr>
          <p:nvPr/>
        </p:nvSpPr>
        <p:spPr bwMode="auto">
          <a:xfrm>
            <a:off x="3048000" y="4038600"/>
            <a:ext cx="1828800" cy="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
        <p:nvSpPr>
          <p:cNvPr id="805909" name="Rectangle 21"/>
          <p:cNvSpPr>
            <a:spLocks noChangeArrowheads="1"/>
          </p:cNvSpPr>
          <p:nvPr/>
        </p:nvSpPr>
        <p:spPr bwMode="auto">
          <a:xfrm>
            <a:off x="2057400" y="1811338"/>
            <a:ext cx="15240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socket</a:t>
            </a:r>
          </a:p>
        </p:txBody>
      </p:sp>
      <p:sp>
        <p:nvSpPr>
          <p:cNvPr id="805910" name="Rectangle 22"/>
          <p:cNvSpPr>
            <a:spLocks noChangeArrowheads="1"/>
          </p:cNvSpPr>
          <p:nvPr/>
        </p:nvSpPr>
        <p:spPr bwMode="auto">
          <a:xfrm>
            <a:off x="4876800" y="1811338"/>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socket</a:t>
            </a:r>
          </a:p>
        </p:txBody>
      </p:sp>
      <p:sp>
        <p:nvSpPr>
          <p:cNvPr id="805911" name="Rectangle 23"/>
          <p:cNvSpPr>
            <a:spLocks noChangeArrowheads="1"/>
          </p:cNvSpPr>
          <p:nvPr/>
        </p:nvSpPr>
        <p:spPr bwMode="auto">
          <a:xfrm>
            <a:off x="4876800" y="2486025"/>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bind</a:t>
            </a:r>
          </a:p>
        </p:txBody>
      </p:sp>
      <p:sp>
        <p:nvSpPr>
          <p:cNvPr id="805912" name="Rectangle 24"/>
          <p:cNvSpPr>
            <a:spLocks noChangeArrowheads="1"/>
          </p:cNvSpPr>
          <p:nvPr/>
        </p:nvSpPr>
        <p:spPr bwMode="auto">
          <a:xfrm>
            <a:off x="4876800" y="3160713"/>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listen</a:t>
            </a:r>
          </a:p>
        </p:txBody>
      </p:sp>
      <p:sp>
        <p:nvSpPr>
          <p:cNvPr id="805924" name="Text Box 36"/>
          <p:cNvSpPr txBox="1">
            <a:spLocks noChangeArrowheads="1"/>
          </p:cNvSpPr>
          <p:nvPr/>
        </p:nvSpPr>
        <p:spPr bwMode="auto">
          <a:xfrm>
            <a:off x="3632402" y="3453825"/>
            <a:ext cx="1156086" cy="584775"/>
          </a:xfrm>
          <a:prstGeom prst="rect">
            <a:avLst/>
          </a:prstGeom>
          <a:noFill/>
          <a:ln w="12700">
            <a:noFill/>
            <a:miter lim="800000"/>
            <a:headEnd/>
            <a:tailEnd/>
          </a:ln>
          <a:effectLst/>
        </p:spPr>
        <p:txBody>
          <a:bodyPr wrap="none" anchor="ctr">
            <a:spAutoFit/>
          </a:bodyPr>
          <a:lstStyle/>
          <a:p>
            <a:pPr algn="ctr"/>
            <a:r>
              <a:rPr lang="en-US" sz="1600" dirty="0">
                <a:latin typeface="Calibri" pitchFamily="34" charset="0"/>
              </a:rPr>
              <a:t>Connection</a:t>
            </a:r>
          </a:p>
          <a:p>
            <a:pPr algn="ctr"/>
            <a:r>
              <a:rPr lang="en-US" sz="1600" dirty="0">
                <a:latin typeface="Calibri" pitchFamily="34" charset="0"/>
              </a:rPr>
              <a:t>request</a:t>
            </a:r>
          </a:p>
        </p:txBody>
      </p:sp>
      <p:sp>
        <p:nvSpPr>
          <p:cNvPr id="805938" name="AutoShape 50"/>
          <p:cNvSpPr>
            <a:spLocks/>
          </p:cNvSpPr>
          <p:nvPr/>
        </p:nvSpPr>
        <p:spPr bwMode="auto">
          <a:xfrm>
            <a:off x="6477000" y="1828800"/>
            <a:ext cx="152400" cy="1752600"/>
          </a:xfrm>
          <a:prstGeom prst="rightBrace">
            <a:avLst>
              <a:gd name="adj1" fmla="val 95833"/>
              <a:gd name="adj2" fmla="val 50000"/>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805939" name="Text Box 51"/>
          <p:cNvSpPr txBox="1">
            <a:spLocks noChangeArrowheads="1"/>
          </p:cNvSpPr>
          <p:nvPr/>
        </p:nvSpPr>
        <p:spPr bwMode="auto">
          <a:xfrm>
            <a:off x="6629400" y="2514600"/>
            <a:ext cx="1773238"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open_listenfd</a:t>
            </a:r>
          </a:p>
        </p:txBody>
      </p:sp>
      <p:sp>
        <p:nvSpPr>
          <p:cNvPr id="805940" name="AutoShape 52"/>
          <p:cNvSpPr>
            <a:spLocks/>
          </p:cNvSpPr>
          <p:nvPr/>
        </p:nvSpPr>
        <p:spPr bwMode="auto">
          <a:xfrm>
            <a:off x="1752600" y="1828800"/>
            <a:ext cx="152400" cy="2438400"/>
          </a:xfrm>
          <a:prstGeom prst="leftBrace">
            <a:avLst>
              <a:gd name="adj1" fmla="val 133333"/>
              <a:gd name="adj2" fmla="val 50000"/>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805941" name="Text Box 53"/>
          <p:cNvSpPr txBox="1">
            <a:spLocks noChangeArrowheads="1"/>
          </p:cNvSpPr>
          <p:nvPr/>
        </p:nvSpPr>
        <p:spPr bwMode="auto">
          <a:xfrm>
            <a:off x="0" y="2863850"/>
            <a:ext cx="1773238"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open_clientfd</a:t>
            </a:r>
          </a:p>
        </p:txBody>
      </p:sp>
      <p:sp>
        <p:nvSpPr>
          <p:cNvPr id="805942" name="Rectangle 54"/>
          <p:cNvSpPr>
            <a:spLocks noChangeArrowheads="1"/>
          </p:cNvSpPr>
          <p:nvPr/>
        </p:nvSpPr>
        <p:spPr bwMode="auto">
          <a:xfrm>
            <a:off x="4876800" y="3868738"/>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accept</a:t>
            </a:r>
          </a:p>
        </p:txBody>
      </p:sp>
      <p:sp>
        <p:nvSpPr>
          <p:cNvPr id="805943" name="Rectangle 55"/>
          <p:cNvSpPr>
            <a:spLocks noChangeArrowheads="1"/>
          </p:cNvSpPr>
          <p:nvPr/>
        </p:nvSpPr>
        <p:spPr bwMode="auto">
          <a:xfrm>
            <a:off x="2057400" y="3868738"/>
            <a:ext cx="15240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connect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1140" name="Rectangle 4"/>
          <p:cNvSpPr>
            <a:spLocks noGrp="1" noChangeArrowheads="1"/>
          </p:cNvSpPr>
          <p:nvPr>
            <p:ph type="title"/>
          </p:nvPr>
        </p:nvSpPr>
        <p:spPr>
          <a:xfrm>
            <a:off x="350962" y="457200"/>
            <a:ext cx="7592093" cy="762000"/>
          </a:xfrm>
        </p:spPr>
        <p:txBody>
          <a:bodyPr/>
          <a:lstStyle/>
          <a:p>
            <a:r>
              <a:rPr lang="en-US"/>
              <a:t>Echo Server: </a:t>
            </a:r>
            <a:r>
              <a:rPr lang="en-US">
                <a:latin typeface="Courier New" pitchFamily="49" charset="0"/>
              </a:rPr>
              <a:t>open_listenfd</a:t>
            </a:r>
            <a:endParaRPr lang="en-US"/>
          </a:p>
        </p:txBody>
      </p:sp>
      <p:sp>
        <p:nvSpPr>
          <p:cNvPr id="731139" name="Rectangle 3"/>
          <p:cNvSpPr>
            <a:spLocks noChangeArrowheads="1"/>
          </p:cNvSpPr>
          <p:nvPr/>
        </p:nvSpPr>
        <p:spPr bwMode="auto">
          <a:xfrm>
            <a:off x="457200" y="1333500"/>
            <a:ext cx="7897813" cy="3771900"/>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a:latin typeface="Courier New" pitchFamily="49" charset="0"/>
              </a:rPr>
              <a:t>int open_listenfd(int port)  </a:t>
            </a:r>
          </a:p>
          <a:p>
            <a:r>
              <a:rPr lang="en-US" sz="1600" dirty="0">
                <a:latin typeface="Courier New" pitchFamily="49" charset="0"/>
              </a:rPr>
              <a:t>{ </a:t>
            </a:r>
          </a:p>
          <a:p>
            <a:r>
              <a:rPr lang="en-US" sz="1600" dirty="0">
                <a:latin typeface="Courier New" pitchFamily="49" charset="0"/>
              </a:rPr>
              <a:t>    int listenfd, optval=1; </a:t>
            </a:r>
          </a:p>
          <a:p>
            <a:r>
              <a:rPr lang="en-US" sz="1600" dirty="0">
                <a:latin typeface="Courier New" pitchFamily="49" charset="0"/>
              </a:rPr>
              <a:t>    struct sockaddr_in serveraddr; </a:t>
            </a:r>
          </a:p>
          <a:p>
            <a:r>
              <a:rPr lang="en-US" sz="1600" dirty="0">
                <a:latin typeface="Courier New" pitchFamily="49" charset="0"/>
              </a:rPr>
              <a:t>   </a:t>
            </a:r>
          </a:p>
          <a:p>
            <a:r>
              <a:rPr lang="en-US" sz="1600" dirty="0">
                <a:latin typeface="Courier New" pitchFamily="49" charset="0"/>
              </a:rPr>
              <a:t>    </a:t>
            </a:r>
            <a:r>
              <a:rPr lang="en-US" sz="1600" dirty="0">
                <a:solidFill>
                  <a:srgbClr val="990000"/>
                </a:solidFill>
                <a:latin typeface="Courier New" pitchFamily="49" charset="0"/>
              </a:rPr>
              <a:t>/* Create a socket descriptor */ </a:t>
            </a:r>
          </a:p>
          <a:p>
            <a:r>
              <a:rPr lang="en-US" sz="1600" dirty="0">
                <a:latin typeface="Courier New" pitchFamily="49" charset="0"/>
              </a:rPr>
              <a:t>    if ((listenfd = </a:t>
            </a:r>
            <a:r>
              <a:rPr lang="en-US" sz="1600" dirty="0">
                <a:solidFill>
                  <a:srgbClr val="C00000"/>
                </a:solidFill>
                <a:latin typeface="Courier New" pitchFamily="49" charset="0"/>
              </a:rPr>
              <a:t>socket</a:t>
            </a:r>
            <a:r>
              <a:rPr lang="en-US" sz="1600" dirty="0">
                <a:latin typeface="Courier New" pitchFamily="49" charset="0"/>
              </a:rPr>
              <a:t>(AF_INET, SOCK_STREAM, 0)) &lt; 0) </a:t>
            </a:r>
          </a:p>
          <a:p>
            <a:r>
              <a:rPr lang="en-US" sz="1600" dirty="0">
                <a:latin typeface="Courier New" pitchFamily="49" charset="0"/>
              </a:rPr>
              <a:t>        return -1; </a:t>
            </a:r>
          </a:p>
          <a:p>
            <a:r>
              <a:rPr lang="en-US" sz="1600" dirty="0">
                <a:latin typeface="Courier New" pitchFamily="49" charset="0"/>
              </a:rPr>
              <a:t>  </a:t>
            </a:r>
          </a:p>
          <a:p>
            <a:r>
              <a:rPr lang="en-US" sz="1600" dirty="0">
                <a:latin typeface="Courier New" pitchFamily="49" charset="0"/>
              </a:rPr>
              <a:t>    </a:t>
            </a:r>
            <a:r>
              <a:rPr lang="en-US" sz="1600" dirty="0">
                <a:solidFill>
                  <a:srgbClr val="990000"/>
                </a:solidFill>
                <a:latin typeface="Courier New" pitchFamily="49" charset="0"/>
              </a:rPr>
              <a:t>/* Eliminates "Address already in use" error from bind. */ </a:t>
            </a:r>
          </a:p>
          <a:p>
            <a:r>
              <a:rPr lang="en-US" sz="1600" dirty="0">
                <a:latin typeface="Courier New" pitchFamily="49" charset="0"/>
              </a:rPr>
              <a:t>    if (setsockopt(listenfd, SOL_SOCKET, SO_REUSEADDR,  </a:t>
            </a:r>
          </a:p>
          <a:p>
            <a:r>
              <a:rPr lang="en-US" sz="1600" dirty="0">
                <a:latin typeface="Courier New" pitchFamily="49" charset="0"/>
              </a:rPr>
              <a:t>                   (const void *)&amp;optval , sizeof(int)) &lt; 0) </a:t>
            </a:r>
          </a:p>
          <a:p>
            <a:r>
              <a:rPr lang="en-US" sz="1600" dirty="0">
                <a:latin typeface="Courier New" pitchFamily="49" charset="0"/>
              </a:rPr>
              <a:t>        return -1; </a:t>
            </a:r>
          </a:p>
          <a:p>
            <a:r>
              <a:rPr lang="en-US" sz="1600" dirty="0">
                <a:latin typeface="Courier New" pitchFamily="49" charset="0"/>
              </a:rPr>
              <a:t> </a:t>
            </a:r>
          </a:p>
          <a:p>
            <a:r>
              <a:rPr lang="en-US" sz="1600" dirty="0">
                <a:solidFill>
                  <a:srgbClr val="990000"/>
                </a:solidFill>
                <a:latin typeface="Courier New" pitchFamily="49" charset="0"/>
              </a:rPr>
              <a:t>... </a:t>
            </a:r>
            <a:r>
              <a:rPr lang="en-US" sz="1600" dirty="0" smtClean="0">
                <a:solidFill>
                  <a:srgbClr val="990000"/>
                </a:solidFill>
                <a:latin typeface="Courier New" pitchFamily="49" charset="0"/>
              </a:rPr>
              <a:t>&lt;more&gt;   </a:t>
            </a:r>
            <a:endParaRPr lang="en-US" sz="1600" dirty="0">
              <a:solidFill>
                <a:srgbClr val="990000"/>
              </a:solidFill>
              <a:latin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304800" y="334962"/>
            <a:ext cx="8534400" cy="960438"/>
          </a:xfrm>
        </p:spPr>
        <p:txBody>
          <a:bodyPr/>
          <a:lstStyle/>
          <a:p>
            <a:r>
              <a:rPr lang="en-US" dirty="0"/>
              <a:t>Echo Server: </a:t>
            </a:r>
            <a:r>
              <a:rPr lang="en-US" dirty="0" err="1">
                <a:latin typeface="Courier New" pitchFamily="49" charset="0"/>
              </a:rPr>
              <a:t>open_listenfd</a:t>
            </a:r>
            <a:r>
              <a:rPr lang="en-US" dirty="0">
                <a:latin typeface="Courier New" pitchFamily="49" charset="0"/>
              </a:rPr>
              <a:t> </a:t>
            </a:r>
            <a:r>
              <a:rPr lang="en-US" dirty="0"/>
              <a:t>(</a:t>
            </a:r>
            <a:r>
              <a:rPr lang="en-US" dirty="0" smtClean="0"/>
              <a:t>cont.)</a:t>
            </a:r>
            <a:endParaRPr lang="en-US" dirty="0">
              <a:latin typeface="Courier New" pitchFamily="49" charset="0"/>
            </a:endParaRPr>
          </a:p>
        </p:txBody>
      </p:sp>
      <p:sp>
        <p:nvSpPr>
          <p:cNvPr id="732163" name="Rectangle 3"/>
          <p:cNvSpPr>
            <a:spLocks noChangeArrowheads="1"/>
          </p:cNvSpPr>
          <p:nvPr/>
        </p:nvSpPr>
        <p:spPr bwMode="auto">
          <a:xfrm>
            <a:off x="417336" y="1438275"/>
            <a:ext cx="8386763" cy="4505325"/>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a:solidFill>
                  <a:srgbClr val="990000"/>
                </a:solidFill>
                <a:latin typeface="Courier New" pitchFamily="49" charset="0"/>
              </a:rPr>
              <a:t>...</a:t>
            </a:r>
          </a:p>
          <a:p>
            <a:endParaRPr lang="en-US" sz="1600" dirty="0">
              <a:solidFill>
                <a:srgbClr val="990000"/>
              </a:solidFill>
              <a:latin typeface="Courier New" pitchFamily="49" charset="0"/>
            </a:endParaRPr>
          </a:p>
          <a:p>
            <a:r>
              <a:rPr lang="en-US" sz="1600" dirty="0">
                <a:solidFill>
                  <a:srgbClr val="990000"/>
                </a:solidFill>
                <a:latin typeface="Courier New" pitchFamily="49" charset="0"/>
              </a:rPr>
              <a:t>  /* Listenfd will be an endpoint for all requests to port </a:t>
            </a:r>
          </a:p>
          <a:p>
            <a:r>
              <a:rPr lang="en-US" sz="1600" dirty="0">
                <a:solidFill>
                  <a:srgbClr val="990000"/>
                </a:solidFill>
                <a:latin typeface="Courier New" pitchFamily="49" charset="0"/>
              </a:rPr>
              <a:t>       on any IP address for this host */ </a:t>
            </a:r>
          </a:p>
          <a:p>
            <a:r>
              <a:rPr lang="en-US" sz="1600" dirty="0">
                <a:latin typeface="Courier New" pitchFamily="49" charset="0"/>
              </a:rPr>
              <a:t>    bzero((char *) &amp;serveraddr, sizeof(serveraddr)); </a:t>
            </a:r>
          </a:p>
          <a:p>
            <a:r>
              <a:rPr lang="en-US" sz="1600" dirty="0">
                <a:latin typeface="Courier New" pitchFamily="49" charset="0"/>
              </a:rPr>
              <a:t>    serveraddr.sin_family = AF_INET;  </a:t>
            </a:r>
          </a:p>
          <a:p>
            <a:r>
              <a:rPr lang="en-US" sz="1600" dirty="0">
                <a:latin typeface="Courier New" pitchFamily="49" charset="0"/>
              </a:rPr>
              <a:t>    serveraddr.sin_addr.s_addr = htonl(INADDR_ANY);  </a:t>
            </a:r>
          </a:p>
          <a:p>
            <a:r>
              <a:rPr lang="en-US" sz="1600" dirty="0">
                <a:latin typeface="Courier New" pitchFamily="49" charset="0"/>
              </a:rPr>
              <a:t>    serveraddr.sin_port = htons((unsigned short)port);  </a:t>
            </a:r>
          </a:p>
          <a:p>
            <a:r>
              <a:rPr lang="en-US" sz="1600" dirty="0">
                <a:latin typeface="Courier New" pitchFamily="49" charset="0"/>
              </a:rPr>
              <a:t>    if (</a:t>
            </a:r>
            <a:r>
              <a:rPr lang="en-US" sz="1600" dirty="0">
                <a:solidFill>
                  <a:srgbClr val="C00000"/>
                </a:solidFill>
                <a:latin typeface="Courier New" pitchFamily="49" charset="0"/>
              </a:rPr>
              <a:t>bind</a:t>
            </a:r>
            <a:r>
              <a:rPr lang="en-US" sz="1600" dirty="0">
                <a:latin typeface="Courier New" pitchFamily="49" charset="0"/>
              </a:rPr>
              <a:t>(listenfd, (SA *)&amp;serveraddr, sizeof(serveraddr)) &lt; 0) </a:t>
            </a:r>
          </a:p>
          <a:p>
            <a:r>
              <a:rPr lang="en-US" sz="1600" dirty="0">
                <a:latin typeface="Courier New" pitchFamily="49" charset="0"/>
              </a:rPr>
              <a:t>        return -1; </a:t>
            </a:r>
          </a:p>
          <a:p>
            <a:r>
              <a:rPr lang="en-US" sz="1600" dirty="0">
                <a:latin typeface="Courier New" pitchFamily="49" charset="0"/>
              </a:rPr>
              <a:t> </a:t>
            </a:r>
          </a:p>
          <a:p>
            <a:r>
              <a:rPr lang="en-US" sz="1600" dirty="0">
                <a:solidFill>
                  <a:srgbClr val="990000"/>
                </a:solidFill>
                <a:latin typeface="Courier New" pitchFamily="49" charset="0"/>
              </a:rPr>
              <a:t>    /* Make it a listening socket ready to accept </a:t>
            </a:r>
          </a:p>
          <a:p>
            <a:r>
              <a:rPr lang="en-US" sz="1600" dirty="0">
                <a:solidFill>
                  <a:srgbClr val="990000"/>
                </a:solidFill>
                <a:latin typeface="Courier New" pitchFamily="49" charset="0"/>
              </a:rPr>
              <a:t>       connection requests */ </a:t>
            </a:r>
          </a:p>
          <a:p>
            <a:r>
              <a:rPr lang="en-US" sz="1600" dirty="0">
                <a:latin typeface="Courier New" pitchFamily="49" charset="0"/>
              </a:rPr>
              <a:t>    if (</a:t>
            </a:r>
            <a:r>
              <a:rPr lang="en-US" sz="1600" dirty="0">
                <a:solidFill>
                  <a:srgbClr val="C00000"/>
                </a:solidFill>
                <a:latin typeface="Courier New" pitchFamily="49" charset="0"/>
              </a:rPr>
              <a:t>listen</a:t>
            </a:r>
            <a:r>
              <a:rPr lang="en-US" sz="1600" dirty="0">
                <a:latin typeface="Courier New" pitchFamily="49" charset="0"/>
              </a:rPr>
              <a:t>(listenfd, LISTENQ) &lt; 0) </a:t>
            </a:r>
          </a:p>
          <a:p>
            <a:r>
              <a:rPr lang="en-US" sz="1600" dirty="0">
                <a:latin typeface="Courier New" pitchFamily="49" charset="0"/>
              </a:rPr>
              <a:t>        return -1; </a:t>
            </a:r>
          </a:p>
          <a:p>
            <a:r>
              <a:rPr lang="en-US" sz="1600" dirty="0">
                <a:latin typeface="Courier New" pitchFamily="49" charset="0"/>
              </a:rPr>
              <a:t> </a:t>
            </a:r>
          </a:p>
          <a:p>
            <a:r>
              <a:rPr lang="en-US" sz="1600" dirty="0">
                <a:latin typeface="Courier New" pitchFamily="49" charset="0"/>
              </a:rPr>
              <a:t>   return listenfd; </a:t>
            </a:r>
          </a:p>
          <a:p>
            <a:r>
              <a:rPr lang="en-US" sz="1600" dirty="0">
                <a:latin typeface="Courier New" pitchFamily="49"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1924" name="Rectangle 4"/>
          <p:cNvSpPr>
            <a:spLocks noGrp="1" noChangeArrowheads="1"/>
          </p:cNvSpPr>
          <p:nvPr>
            <p:ph type="title"/>
          </p:nvPr>
        </p:nvSpPr>
        <p:spPr>
          <a:xfrm>
            <a:off x="357018" y="435678"/>
            <a:ext cx="8558382" cy="762000"/>
          </a:xfrm>
        </p:spPr>
        <p:txBody>
          <a:bodyPr/>
          <a:lstStyle/>
          <a:p>
            <a:r>
              <a:rPr lang="en-US" dirty="0" smtClean="0"/>
              <a:t>Last Time: Logical </a:t>
            </a:r>
            <a:r>
              <a:rPr lang="en-US" dirty="0"/>
              <a:t>Structure of </a:t>
            </a:r>
            <a:r>
              <a:rPr lang="en-US" dirty="0" smtClean="0"/>
              <a:t>an internet</a:t>
            </a:r>
            <a:endParaRPr lang="en-US" dirty="0"/>
          </a:p>
        </p:txBody>
      </p:sp>
      <p:sp>
        <p:nvSpPr>
          <p:cNvPr id="23" name="Oval 22"/>
          <p:cNvSpPr/>
          <p:nvPr/>
        </p:nvSpPr>
        <p:spPr bwMode="auto">
          <a:xfrm>
            <a:off x="533400" y="2667000"/>
            <a:ext cx="3505200" cy="1143000"/>
          </a:xfrm>
          <a:prstGeom prst="ellipse">
            <a:avLst/>
          </a:prstGeom>
          <a:solidFill>
            <a:srgbClr val="E6E6E6">
              <a:alpha val="50196"/>
            </a:srgbClr>
          </a:solidFill>
          <a:ln w="12700">
            <a:solidFill>
              <a:schemeClr val="tx1"/>
            </a:solidFill>
            <a:round/>
            <a:headEnd/>
            <a:tailEnd type="triangle" w="med" len="med"/>
          </a:ln>
          <a:effectLst/>
        </p:spPr>
        <p:txBody>
          <a:bodyPr wrap="none" rtlCol="0" anchor="ctr"/>
          <a:lstStyle/>
          <a:p>
            <a:pPr algn="ctr"/>
            <a:endParaRPr lang="en-US" dirty="0">
              <a:latin typeface="Calibri" pitchFamily="34" charset="0"/>
            </a:endParaRPr>
          </a:p>
        </p:txBody>
      </p:sp>
      <p:sp>
        <p:nvSpPr>
          <p:cNvPr id="24" name="Oval 23"/>
          <p:cNvSpPr/>
          <p:nvPr/>
        </p:nvSpPr>
        <p:spPr bwMode="auto">
          <a:xfrm>
            <a:off x="1905000" y="3810000"/>
            <a:ext cx="6234580" cy="1143000"/>
          </a:xfrm>
          <a:prstGeom prst="ellipse">
            <a:avLst/>
          </a:prstGeom>
          <a:solidFill>
            <a:srgbClr val="E6E6E6">
              <a:alpha val="50196"/>
            </a:srgbClr>
          </a:solidFill>
          <a:ln w="12700">
            <a:solidFill>
              <a:schemeClr val="tx1"/>
            </a:solidFill>
            <a:round/>
            <a:headEnd/>
            <a:tailEnd type="triangle" w="med" len="med"/>
          </a:ln>
          <a:effectLst/>
        </p:spPr>
        <p:txBody>
          <a:bodyPr wrap="none" rtlCol="0" anchor="ctr"/>
          <a:lstStyle/>
          <a:p>
            <a:pPr algn="ctr"/>
            <a:endParaRPr lang="en-US" dirty="0">
              <a:latin typeface="Calibri" pitchFamily="34" charset="0"/>
            </a:endParaRPr>
          </a:p>
        </p:txBody>
      </p:sp>
      <p:sp>
        <p:nvSpPr>
          <p:cNvPr id="25" name="Oval 24"/>
          <p:cNvSpPr/>
          <p:nvPr/>
        </p:nvSpPr>
        <p:spPr bwMode="auto">
          <a:xfrm>
            <a:off x="4724400" y="2362200"/>
            <a:ext cx="3505200" cy="1143000"/>
          </a:xfrm>
          <a:prstGeom prst="ellipse">
            <a:avLst/>
          </a:prstGeom>
          <a:solidFill>
            <a:srgbClr val="E6E6E6">
              <a:alpha val="50196"/>
            </a:srgbClr>
          </a:solidFill>
          <a:ln w="12700">
            <a:solidFill>
              <a:schemeClr val="tx1"/>
            </a:solidFill>
            <a:round/>
            <a:headEnd/>
            <a:tailEnd type="triangle" w="med" len="med"/>
          </a:ln>
          <a:effectLst/>
        </p:spPr>
        <p:txBody>
          <a:bodyPr wrap="none" rtlCol="0" anchor="ctr"/>
          <a:lstStyle/>
          <a:p>
            <a:pPr algn="ctr"/>
            <a:endParaRPr lang="en-US" dirty="0">
              <a:latin typeface="Calibri" pitchFamily="34" charset="0"/>
            </a:endParaRPr>
          </a:p>
        </p:txBody>
      </p:sp>
      <p:sp>
        <p:nvSpPr>
          <p:cNvPr id="26" name="Oval 25"/>
          <p:cNvSpPr/>
          <p:nvPr/>
        </p:nvSpPr>
        <p:spPr bwMode="auto">
          <a:xfrm>
            <a:off x="2590800" y="2514600"/>
            <a:ext cx="3505200" cy="1143000"/>
          </a:xfrm>
          <a:prstGeom prst="ellipse">
            <a:avLst/>
          </a:prstGeom>
          <a:solidFill>
            <a:srgbClr val="E6E6E6">
              <a:alpha val="50196"/>
            </a:srgbClr>
          </a:solidFill>
          <a:ln w="12700">
            <a:solidFill>
              <a:schemeClr val="tx1"/>
            </a:solidFill>
            <a:round/>
            <a:headEnd/>
            <a:tailEnd type="triangle" w="med" len="med"/>
          </a:ln>
          <a:effectLst/>
        </p:spPr>
        <p:txBody>
          <a:bodyPr wrap="none" rtlCol="0" anchor="ctr"/>
          <a:lstStyle/>
          <a:p>
            <a:pPr algn="ctr"/>
            <a:endParaRPr lang="en-US" dirty="0">
              <a:latin typeface="Calibri" pitchFamily="34" charset="0"/>
            </a:endParaRPr>
          </a:p>
        </p:txBody>
      </p:sp>
      <p:sp>
        <p:nvSpPr>
          <p:cNvPr id="27" name="Oval 26"/>
          <p:cNvSpPr/>
          <p:nvPr/>
        </p:nvSpPr>
        <p:spPr bwMode="auto">
          <a:xfrm>
            <a:off x="1219200" y="3276600"/>
            <a:ext cx="1981200" cy="1447800"/>
          </a:xfrm>
          <a:prstGeom prst="ellipse">
            <a:avLst/>
          </a:prstGeom>
          <a:solidFill>
            <a:srgbClr val="E6E6E6">
              <a:alpha val="50196"/>
            </a:srgbClr>
          </a:solidFill>
          <a:ln w="12700">
            <a:solidFill>
              <a:schemeClr val="tx1"/>
            </a:solidFill>
            <a:round/>
            <a:headEnd/>
            <a:tailEnd type="triangle" w="med" len="med"/>
          </a:ln>
          <a:effectLst/>
        </p:spPr>
        <p:txBody>
          <a:bodyPr wrap="none" rtlCol="0" anchor="ctr"/>
          <a:lstStyle/>
          <a:p>
            <a:pPr algn="ctr"/>
            <a:endParaRPr lang="en-US" dirty="0">
              <a:latin typeface="Calibri" pitchFamily="34" charset="0"/>
            </a:endParaRPr>
          </a:p>
        </p:txBody>
      </p:sp>
      <p:sp>
        <p:nvSpPr>
          <p:cNvPr id="28" name="Oval 27"/>
          <p:cNvSpPr/>
          <p:nvPr/>
        </p:nvSpPr>
        <p:spPr bwMode="auto">
          <a:xfrm>
            <a:off x="6096000" y="2819400"/>
            <a:ext cx="990600" cy="1905000"/>
          </a:xfrm>
          <a:prstGeom prst="ellipse">
            <a:avLst/>
          </a:prstGeom>
          <a:solidFill>
            <a:srgbClr val="E6E6E6">
              <a:alpha val="50196"/>
            </a:srgbClr>
          </a:solidFill>
          <a:ln w="12700">
            <a:solidFill>
              <a:schemeClr val="tx1"/>
            </a:solidFill>
            <a:round/>
            <a:headEnd/>
            <a:tailEnd type="triangle" w="med" len="med"/>
          </a:ln>
          <a:effectLst/>
        </p:spPr>
        <p:txBody>
          <a:bodyPr wrap="none" rtlCol="0" anchor="ctr"/>
          <a:lstStyle/>
          <a:p>
            <a:pPr algn="ctr"/>
            <a:endParaRPr lang="en-US" dirty="0">
              <a:latin typeface="Calibri" pitchFamily="34" charset="0"/>
            </a:endParaRPr>
          </a:p>
        </p:txBody>
      </p:sp>
      <p:sp>
        <p:nvSpPr>
          <p:cNvPr id="22" name="AutoShape 15"/>
          <p:cNvSpPr>
            <a:spLocks noChangeArrowheads="1"/>
          </p:cNvSpPr>
          <p:nvPr/>
        </p:nvSpPr>
        <p:spPr bwMode="auto">
          <a:xfrm>
            <a:off x="1841500" y="3365500"/>
            <a:ext cx="609600" cy="381000"/>
          </a:xfrm>
          <a:prstGeom prst="roundRect">
            <a:avLst>
              <a:gd name="adj" fmla="val 16667"/>
            </a:avLst>
          </a:prstGeom>
          <a:solidFill>
            <a:srgbClr val="F1C7C7"/>
          </a:solidFill>
          <a:ln w="12700">
            <a:solidFill>
              <a:schemeClr val="tx1"/>
            </a:solidFill>
            <a:round/>
            <a:headEnd/>
            <a:tailEnd/>
          </a:ln>
          <a:effectLst/>
        </p:spPr>
        <p:txBody>
          <a:bodyPr wrap="none" anchor="ctr"/>
          <a:lstStyle/>
          <a:p>
            <a:pPr algn="ctr"/>
            <a:r>
              <a:rPr lang="en-US" sz="1400" dirty="0">
                <a:latin typeface="Calibri" pitchFamily="34" charset="0"/>
              </a:rPr>
              <a:t>router</a:t>
            </a:r>
          </a:p>
        </p:txBody>
      </p:sp>
      <p:sp>
        <p:nvSpPr>
          <p:cNvPr id="29" name="AutoShape 15"/>
          <p:cNvSpPr>
            <a:spLocks noChangeArrowheads="1"/>
          </p:cNvSpPr>
          <p:nvPr/>
        </p:nvSpPr>
        <p:spPr bwMode="auto">
          <a:xfrm>
            <a:off x="2273300" y="4127500"/>
            <a:ext cx="609600" cy="381000"/>
          </a:xfrm>
          <a:prstGeom prst="roundRect">
            <a:avLst>
              <a:gd name="adj" fmla="val 16667"/>
            </a:avLst>
          </a:prstGeom>
          <a:solidFill>
            <a:srgbClr val="F1C7C7"/>
          </a:solidFill>
          <a:ln w="12700">
            <a:solidFill>
              <a:schemeClr val="tx1"/>
            </a:solidFill>
            <a:round/>
            <a:headEnd/>
            <a:tailEnd/>
          </a:ln>
          <a:effectLst/>
        </p:spPr>
        <p:txBody>
          <a:bodyPr wrap="none" anchor="ctr"/>
          <a:lstStyle/>
          <a:p>
            <a:pPr algn="ctr"/>
            <a:r>
              <a:rPr lang="en-US" sz="1400" dirty="0">
                <a:latin typeface="Calibri" pitchFamily="34" charset="0"/>
              </a:rPr>
              <a:t>router</a:t>
            </a:r>
          </a:p>
        </p:txBody>
      </p:sp>
      <p:sp>
        <p:nvSpPr>
          <p:cNvPr id="30" name="AutoShape 15"/>
          <p:cNvSpPr>
            <a:spLocks noChangeArrowheads="1"/>
          </p:cNvSpPr>
          <p:nvPr/>
        </p:nvSpPr>
        <p:spPr bwMode="auto">
          <a:xfrm>
            <a:off x="3048000" y="2971800"/>
            <a:ext cx="609600" cy="381000"/>
          </a:xfrm>
          <a:prstGeom prst="roundRect">
            <a:avLst>
              <a:gd name="adj" fmla="val 16667"/>
            </a:avLst>
          </a:prstGeom>
          <a:solidFill>
            <a:srgbClr val="F1C7C7"/>
          </a:solidFill>
          <a:ln w="12700">
            <a:solidFill>
              <a:schemeClr val="tx1"/>
            </a:solidFill>
            <a:round/>
            <a:headEnd/>
            <a:tailEnd/>
          </a:ln>
          <a:effectLst/>
        </p:spPr>
        <p:txBody>
          <a:bodyPr wrap="none" anchor="ctr"/>
          <a:lstStyle/>
          <a:p>
            <a:pPr algn="ctr"/>
            <a:r>
              <a:rPr lang="en-US" sz="1400" dirty="0">
                <a:latin typeface="Calibri" pitchFamily="34" charset="0"/>
              </a:rPr>
              <a:t>router</a:t>
            </a:r>
          </a:p>
        </p:txBody>
      </p:sp>
      <p:sp>
        <p:nvSpPr>
          <p:cNvPr id="31" name="AutoShape 15"/>
          <p:cNvSpPr>
            <a:spLocks noChangeArrowheads="1"/>
          </p:cNvSpPr>
          <p:nvPr/>
        </p:nvSpPr>
        <p:spPr bwMode="auto">
          <a:xfrm>
            <a:off x="5105400" y="2819400"/>
            <a:ext cx="609600" cy="381000"/>
          </a:xfrm>
          <a:prstGeom prst="roundRect">
            <a:avLst>
              <a:gd name="adj" fmla="val 16667"/>
            </a:avLst>
          </a:prstGeom>
          <a:solidFill>
            <a:srgbClr val="F1C7C7"/>
          </a:solidFill>
          <a:ln w="12700">
            <a:solidFill>
              <a:schemeClr val="tx1"/>
            </a:solidFill>
            <a:round/>
            <a:headEnd/>
            <a:tailEnd/>
          </a:ln>
          <a:effectLst/>
        </p:spPr>
        <p:txBody>
          <a:bodyPr wrap="none" anchor="ctr"/>
          <a:lstStyle/>
          <a:p>
            <a:pPr algn="ctr"/>
            <a:r>
              <a:rPr lang="en-US" sz="1400" dirty="0">
                <a:latin typeface="Calibri" pitchFamily="34" charset="0"/>
              </a:rPr>
              <a:t>router</a:t>
            </a:r>
          </a:p>
        </p:txBody>
      </p:sp>
      <p:sp>
        <p:nvSpPr>
          <p:cNvPr id="32" name="AutoShape 15"/>
          <p:cNvSpPr>
            <a:spLocks noChangeArrowheads="1"/>
          </p:cNvSpPr>
          <p:nvPr/>
        </p:nvSpPr>
        <p:spPr bwMode="auto">
          <a:xfrm>
            <a:off x="6273800" y="4038600"/>
            <a:ext cx="609600" cy="381000"/>
          </a:xfrm>
          <a:prstGeom prst="roundRect">
            <a:avLst>
              <a:gd name="adj" fmla="val 16667"/>
            </a:avLst>
          </a:prstGeom>
          <a:solidFill>
            <a:srgbClr val="F1C7C7"/>
          </a:solidFill>
          <a:ln w="12700">
            <a:solidFill>
              <a:schemeClr val="tx1"/>
            </a:solidFill>
            <a:round/>
            <a:headEnd/>
            <a:tailEnd/>
          </a:ln>
          <a:effectLst/>
        </p:spPr>
        <p:txBody>
          <a:bodyPr wrap="none" anchor="ctr"/>
          <a:lstStyle/>
          <a:p>
            <a:pPr algn="ctr"/>
            <a:r>
              <a:rPr lang="en-US" sz="1400" dirty="0">
                <a:latin typeface="Calibri" pitchFamily="34" charset="0"/>
              </a:rPr>
              <a:t>router</a:t>
            </a:r>
          </a:p>
        </p:txBody>
      </p:sp>
      <p:sp>
        <p:nvSpPr>
          <p:cNvPr id="33" name="AutoShape 15"/>
          <p:cNvSpPr>
            <a:spLocks noChangeArrowheads="1"/>
          </p:cNvSpPr>
          <p:nvPr/>
        </p:nvSpPr>
        <p:spPr bwMode="auto">
          <a:xfrm>
            <a:off x="6286500" y="3048000"/>
            <a:ext cx="609600" cy="381000"/>
          </a:xfrm>
          <a:prstGeom prst="roundRect">
            <a:avLst>
              <a:gd name="adj" fmla="val 16667"/>
            </a:avLst>
          </a:prstGeom>
          <a:solidFill>
            <a:srgbClr val="F1C7C7"/>
          </a:solidFill>
          <a:ln w="12700">
            <a:solidFill>
              <a:schemeClr val="tx1"/>
            </a:solidFill>
            <a:round/>
            <a:headEnd/>
            <a:tailEnd/>
          </a:ln>
          <a:effectLst/>
        </p:spPr>
        <p:txBody>
          <a:bodyPr wrap="none" anchor="ctr"/>
          <a:lstStyle/>
          <a:p>
            <a:pPr algn="ctr"/>
            <a:r>
              <a:rPr lang="en-US" sz="1400" dirty="0">
                <a:latin typeface="Calibri" pitchFamily="34" charset="0"/>
              </a:rPr>
              <a:t>router</a:t>
            </a:r>
          </a:p>
        </p:txBody>
      </p:sp>
      <p:sp>
        <p:nvSpPr>
          <p:cNvPr id="21" name="Rectangle 11"/>
          <p:cNvSpPr>
            <a:spLocks noChangeArrowheads="1"/>
          </p:cNvSpPr>
          <p:nvPr/>
        </p:nvSpPr>
        <p:spPr bwMode="auto">
          <a:xfrm>
            <a:off x="7162800" y="2678668"/>
            <a:ext cx="600484" cy="369332"/>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pPr algn="ctr"/>
            <a:r>
              <a:rPr lang="en-US" sz="1800" dirty="0">
                <a:latin typeface="Calibri" pitchFamily="34" charset="0"/>
              </a:rPr>
              <a:t>host</a:t>
            </a:r>
          </a:p>
        </p:txBody>
      </p:sp>
      <p:sp>
        <p:nvSpPr>
          <p:cNvPr id="20" name="Rectangle 10"/>
          <p:cNvSpPr>
            <a:spLocks noChangeArrowheads="1"/>
          </p:cNvSpPr>
          <p:nvPr/>
        </p:nvSpPr>
        <p:spPr bwMode="auto">
          <a:xfrm>
            <a:off x="946710" y="2946400"/>
            <a:ext cx="600484" cy="369332"/>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pPr algn="ctr"/>
            <a:r>
              <a:rPr lang="en-US" sz="1800" dirty="0">
                <a:latin typeface="Calibri" pitchFamily="34" charset="0"/>
              </a:rPr>
              <a:t>host</a:t>
            </a:r>
          </a:p>
        </p:txBody>
      </p:sp>
      <p:sp>
        <p:nvSpPr>
          <p:cNvPr id="34" name="Freeform 33"/>
          <p:cNvSpPr/>
          <p:nvPr/>
        </p:nvSpPr>
        <p:spPr bwMode="auto">
          <a:xfrm>
            <a:off x="1553633" y="3149600"/>
            <a:ext cx="287867" cy="520700"/>
          </a:xfrm>
          <a:custGeom>
            <a:avLst/>
            <a:gdLst>
              <a:gd name="connsiteX0" fmla="*/ 8467 w 275167"/>
              <a:gd name="connsiteY0" fmla="*/ 0 h 520700"/>
              <a:gd name="connsiteX1" fmla="*/ 224367 w 275167"/>
              <a:gd name="connsiteY1" fmla="*/ 38100 h 520700"/>
              <a:gd name="connsiteX2" fmla="*/ 8467 w 275167"/>
              <a:gd name="connsiteY2" fmla="*/ 457200 h 520700"/>
              <a:gd name="connsiteX3" fmla="*/ 275167 w 275167"/>
              <a:gd name="connsiteY3" fmla="*/ 419100 h 520700"/>
            </a:gdLst>
            <a:ahLst/>
            <a:cxnLst>
              <a:cxn ang="0">
                <a:pos x="connsiteX0" y="connsiteY0"/>
              </a:cxn>
              <a:cxn ang="0">
                <a:pos x="connsiteX1" y="connsiteY1"/>
              </a:cxn>
              <a:cxn ang="0">
                <a:pos x="connsiteX2" y="connsiteY2"/>
              </a:cxn>
              <a:cxn ang="0">
                <a:pos x="connsiteX3" y="connsiteY3"/>
              </a:cxn>
            </a:cxnLst>
            <a:rect l="l" t="t" r="r" b="b"/>
            <a:pathLst>
              <a:path w="275167" h="520700">
                <a:moveTo>
                  <a:pt x="8467" y="0"/>
                </a:moveTo>
                <a:lnTo>
                  <a:pt x="224367" y="38100"/>
                </a:lnTo>
                <a:cubicBezTo>
                  <a:pt x="224367" y="114300"/>
                  <a:pt x="0" y="393700"/>
                  <a:pt x="8467" y="457200"/>
                </a:cubicBezTo>
                <a:cubicBezTo>
                  <a:pt x="16934" y="520700"/>
                  <a:pt x="146050" y="469900"/>
                  <a:pt x="275167" y="419100"/>
                </a:cubicBezTo>
              </a:path>
            </a:pathLst>
          </a:custGeom>
          <a:noFill/>
          <a:ln w="28575">
            <a:solidFill>
              <a:srgbClr val="C00000"/>
            </a:solidFill>
            <a:miter lim="800000"/>
            <a:headEnd type="none" w="med" len="med"/>
            <a:tailEnd type="none" w="med" len="med"/>
          </a:ln>
          <a:effectLst/>
        </p:spPr>
        <p:txBody>
          <a:bodyPr rtlCol="0" anchor="ctr"/>
          <a:lstStyle/>
          <a:p>
            <a:pPr algn="ctr"/>
            <a:endParaRPr lang="en-US" dirty="0">
              <a:latin typeface="Calibri" pitchFamily="34" charset="0"/>
            </a:endParaRPr>
          </a:p>
        </p:txBody>
      </p:sp>
      <p:sp>
        <p:nvSpPr>
          <p:cNvPr id="35" name="Freeform 34"/>
          <p:cNvSpPr/>
          <p:nvPr/>
        </p:nvSpPr>
        <p:spPr bwMode="auto">
          <a:xfrm>
            <a:off x="1562100" y="2836333"/>
            <a:ext cx="1485900" cy="338667"/>
          </a:xfrm>
          <a:custGeom>
            <a:avLst/>
            <a:gdLst>
              <a:gd name="connsiteX0" fmla="*/ 0 w 1485900"/>
              <a:gd name="connsiteY0" fmla="*/ 313267 h 338667"/>
              <a:gd name="connsiteX1" fmla="*/ 596900 w 1485900"/>
              <a:gd name="connsiteY1" fmla="*/ 8467 h 338667"/>
              <a:gd name="connsiteX2" fmla="*/ 850900 w 1485900"/>
              <a:gd name="connsiteY2" fmla="*/ 262467 h 338667"/>
              <a:gd name="connsiteX3" fmla="*/ 1485900 w 1485900"/>
              <a:gd name="connsiteY3" fmla="*/ 338667 h 338667"/>
            </a:gdLst>
            <a:ahLst/>
            <a:cxnLst>
              <a:cxn ang="0">
                <a:pos x="connsiteX0" y="connsiteY0"/>
              </a:cxn>
              <a:cxn ang="0">
                <a:pos x="connsiteX1" y="connsiteY1"/>
              </a:cxn>
              <a:cxn ang="0">
                <a:pos x="connsiteX2" y="connsiteY2"/>
              </a:cxn>
              <a:cxn ang="0">
                <a:pos x="connsiteX3" y="connsiteY3"/>
              </a:cxn>
            </a:cxnLst>
            <a:rect l="l" t="t" r="r" b="b"/>
            <a:pathLst>
              <a:path w="1485900" h="338667">
                <a:moveTo>
                  <a:pt x="0" y="313267"/>
                </a:moveTo>
                <a:cubicBezTo>
                  <a:pt x="227541" y="165100"/>
                  <a:pt x="455083" y="16934"/>
                  <a:pt x="596900" y="8467"/>
                </a:cubicBezTo>
                <a:cubicBezTo>
                  <a:pt x="738717" y="0"/>
                  <a:pt x="702733" y="207434"/>
                  <a:pt x="850900" y="262467"/>
                </a:cubicBezTo>
                <a:cubicBezTo>
                  <a:pt x="999067" y="317500"/>
                  <a:pt x="1242483" y="328083"/>
                  <a:pt x="1485900" y="338667"/>
                </a:cubicBezTo>
              </a:path>
            </a:pathLst>
          </a:custGeom>
          <a:noFill/>
          <a:ln w="28575">
            <a:solidFill>
              <a:srgbClr val="C00000"/>
            </a:solidFill>
            <a:miter lim="800000"/>
            <a:headEnd type="none" w="med" len="med"/>
            <a:tailEnd type="none" w="med" len="med"/>
          </a:ln>
          <a:effectLst/>
        </p:spPr>
        <p:txBody>
          <a:bodyPr rtlCol="0" anchor="ctr"/>
          <a:lstStyle/>
          <a:p>
            <a:pPr algn="ctr"/>
            <a:endParaRPr lang="en-US" dirty="0">
              <a:latin typeface="Calibri" pitchFamily="34" charset="0"/>
            </a:endParaRPr>
          </a:p>
        </p:txBody>
      </p:sp>
      <p:sp>
        <p:nvSpPr>
          <p:cNvPr id="36" name="Freeform 35"/>
          <p:cNvSpPr/>
          <p:nvPr/>
        </p:nvSpPr>
        <p:spPr bwMode="auto">
          <a:xfrm>
            <a:off x="2146300" y="3733800"/>
            <a:ext cx="444500" cy="406400"/>
          </a:xfrm>
          <a:custGeom>
            <a:avLst/>
            <a:gdLst>
              <a:gd name="connsiteX0" fmla="*/ 0 w 444500"/>
              <a:gd name="connsiteY0" fmla="*/ 0 h 406400"/>
              <a:gd name="connsiteX1" fmla="*/ 190500 w 444500"/>
              <a:gd name="connsiteY1" fmla="*/ 228600 h 406400"/>
              <a:gd name="connsiteX2" fmla="*/ 444500 w 444500"/>
              <a:gd name="connsiteY2" fmla="*/ 406400 h 406400"/>
            </a:gdLst>
            <a:ahLst/>
            <a:cxnLst>
              <a:cxn ang="0">
                <a:pos x="connsiteX0" y="connsiteY0"/>
              </a:cxn>
              <a:cxn ang="0">
                <a:pos x="connsiteX1" y="connsiteY1"/>
              </a:cxn>
              <a:cxn ang="0">
                <a:pos x="connsiteX2" y="connsiteY2"/>
              </a:cxn>
            </a:cxnLst>
            <a:rect l="l" t="t" r="r" b="b"/>
            <a:pathLst>
              <a:path w="444500" h="406400">
                <a:moveTo>
                  <a:pt x="0" y="0"/>
                </a:moveTo>
                <a:cubicBezTo>
                  <a:pt x="58208" y="80433"/>
                  <a:pt x="116417" y="160867"/>
                  <a:pt x="190500" y="228600"/>
                </a:cubicBezTo>
                <a:cubicBezTo>
                  <a:pt x="264583" y="296333"/>
                  <a:pt x="354541" y="351366"/>
                  <a:pt x="444500" y="406400"/>
                </a:cubicBezTo>
              </a:path>
            </a:pathLst>
          </a:custGeom>
          <a:noFill/>
          <a:ln w="28575">
            <a:solidFill>
              <a:srgbClr val="C00000"/>
            </a:solidFill>
            <a:miter lim="800000"/>
            <a:headEnd type="none" w="med" len="med"/>
            <a:tailEnd type="none" w="med" len="med"/>
          </a:ln>
          <a:effectLst/>
        </p:spPr>
        <p:txBody>
          <a:bodyPr rtlCol="0" anchor="ctr"/>
          <a:lstStyle/>
          <a:p>
            <a:pPr algn="ctr"/>
            <a:endParaRPr lang="en-US" dirty="0">
              <a:latin typeface="Calibri" pitchFamily="34" charset="0"/>
            </a:endParaRPr>
          </a:p>
        </p:txBody>
      </p:sp>
      <p:sp>
        <p:nvSpPr>
          <p:cNvPr id="37" name="Freeform 36"/>
          <p:cNvSpPr/>
          <p:nvPr/>
        </p:nvSpPr>
        <p:spPr bwMode="auto">
          <a:xfrm>
            <a:off x="3670300" y="2891367"/>
            <a:ext cx="1435100" cy="463550"/>
          </a:xfrm>
          <a:custGeom>
            <a:avLst/>
            <a:gdLst>
              <a:gd name="connsiteX0" fmla="*/ 0 w 1435100"/>
              <a:gd name="connsiteY0" fmla="*/ 270933 h 463550"/>
              <a:gd name="connsiteX1" fmla="*/ 355600 w 1435100"/>
              <a:gd name="connsiteY1" fmla="*/ 42333 h 463550"/>
              <a:gd name="connsiteX2" fmla="*/ 812800 w 1435100"/>
              <a:gd name="connsiteY2" fmla="*/ 461433 h 463550"/>
              <a:gd name="connsiteX3" fmla="*/ 1193800 w 1435100"/>
              <a:gd name="connsiteY3" fmla="*/ 55033 h 463550"/>
              <a:gd name="connsiteX4" fmla="*/ 1435100 w 1435100"/>
              <a:gd name="connsiteY4" fmla="*/ 131233 h 463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5100" h="463550">
                <a:moveTo>
                  <a:pt x="0" y="270933"/>
                </a:moveTo>
                <a:cubicBezTo>
                  <a:pt x="110066" y="140758"/>
                  <a:pt x="220133" y="10583"/>
                  <a:pt x="355600" y="42333"/>
                </a:cubicBezTo>
                <a:cubicBezTo>
                  <a:pt x="491067" y="74083"/>
                  <a:pt x="673100" y="459316"/>
                  <a:pt x="812800" y="461433"/>
                </a:cubicBezTo>
                <a:cubicBezTo>
                  <a:pt x="952500" y="463550"/>
                  <a:pt x="1090083" y="110066"/>
                  <a:pt x="1193800" y="55033"/>
                </a:cubicBezTo>
                <a:cubicBezTo>
                  <a:pt x="1297517" y="0"/>
                  <a:pt x="1366308" y="65616"/>
                  <a:pt x="1435100" y="131233"/>
                </a:cubicBezTo>
              </a:path>
            </a:pathLst>
          </a:custGeom>
          <a:noFill/>
          <a:ln w="28575">
            <a:solidFill>
              <a:srgbClr val="C00000"/>
            </a:solidFill>
            <a:miter lim="800000"/>
            <a:headEnd type="none" w="med" len="med"/>
            <a:tailEnd type="none" w="med" len="med"/>
          </a:ln>
          <a:effectLst/>
        </p:spPr>
        <p:txBody>
          <a:bodyPr rtlCol="0" anchor="ctr"/>
          <a:lstStyle/>
          <a:p>
            <a:pPr algn="ctr"/>
            <a:endParaRPr lang="en-US" dirty="0">
              <a:latin typeface="Calibri" pitchFamily="34" charset="0"/>
            </a:endParaRPr>
          </a:p>
        </p:txBody>
      </p:sp>
      <p:sp>
        <p:nvSpPr>
          <p:cNvPr id="38" name="Freeform 37"/>
          <p:cNvSpPr/>
          <p:nvPr/>
        </p:nvSpPr>
        <p:spPr bwMode="auto">
          <a:xfrm>
            <a:off x="5715000" y="2518833"/>
            <a:ext cx="1435100" cy="478367"/>
          </a:xfrm>
          <a:custGeom>
            <a:avLst/>
            <a:gdLst>
              <a:gd name="connsiteX0" fmla="*/ 0 w 1435100"/>
              <a:gd name="connsiteY0" fmla="*/ 478367 h 478367"/>
              <a:gd name="connsiteX1" fmla="*/ 774700 w 1435100"/>
              <a:gd name="connsiteY1" fmla="*/ 21167 h 478367"/>
              <a:gd name="connsiteX2" fmla="*/ 1435100 w 1435100"/>
              <a:gd name="connsiteY2" fmla="*/ 351367 h 478367"/>
            </a:gdLst>
            <a:ahLst/>
            <a:cxnLst>
              <a:cxn ang="0">
                <a:pos x="connsiteX0" y="connsiteY0"/>
              </a:cxn>
              <a:cxn ang="0">
                <a:pos x="connsiteX1" y="connsiteY1"/>
              </a:cxn>
              <a:cxn ang="0">
                <a:pos x="connsiteX2" y="connsiteY2"/>
              </a:cxn>
            </a:cxnLst>
            <a:rect l="l" t="t" r="r" b="b"/>
            <a:pathLst>
              <a:path w="1435100" h="478367">
                <a:moveTo>
                  <a:pt x="0" y="478367"/>
                </a:moveTo>
                <a:cubicBezTo>
                  <a:pt x="267758" y="260350"/>
                  <a:pt x="535517" y="42334"/>
                  <a:pt x="774700" y="21167"/>
                </a:cubicBezTo>
                <a:cubicBezTo>
                  <a:pt x="1013883" y="0"/>
                  <a:pt x="1224491" y="175683"/>
                  <a:pt x="1435100" y="351367"/>
                </a:cubicBezTo>
              </a:path>
            </a:pathLst>
          </a:custGeom>
          <a:noFill/>
          <a:ln w="28575">
            <a:solidFill>
              <a:srgbClr val="C00000"/>
            </a:solidFill>
            <a:miter lim="800000"/>
            <a:headEnd type="none" w="med" len="med"/>
            <a:tailEnd type="none" w="med" len="med"/>
          </a:ln>
          <a:effectLst/>
        </p:spPr>
        <p:txBody>
          <a:bodyPr rtlCol="0" anchor="ctr"/>
          <a:lstStyle/>
          <a:p>
            <a:pPr algn="ctr"/>
            <a:endParaRPr lang="en-US" dirty="0">
              <a:latin typeface="Calibri" pitchFamily="34" charset="0"/>
            </a:endParaRPr>
          </a:p>
        </p:txBody>
      </p:sp>
      <p:sp>
        <p:nvSpPr>
          <p:cNvPr id="39" name="Freeform 38"/>
          <p:cNvSpPr/>
          <p:nvPr/>
        </p:nvSpPr>
        <p:spPr bwMode="auto">
          <a:xfrm>
            <a:off x="2895600" y="4008967"/>
            <a:ext cx="3378200" cy="728133"/>
          </a:xfrm>
          <a:custGeom>
            <a:avLst/>
            <a:gdLst>
              <a:gd name="connsiteX0" fmla="*/ 0 w 3378200"/>
              <a:gd name="connsiteY0" fmla="*/ 321733 h 728133"/>
              <a:gd name="connsiteX1" fmla="*/ 711200 w 3378200"/>
              <a:gd name="connsiteY1" fmla="*/ 194733 h 728133"/>
              <a:gd name="connsiteX2" fmla="*/ 914400 w 3378200"/>
              <a:gd name="connsiteY2" fmla="*/ 702733 h 728133"/>
              <a:gd name="connsiteX3" fmla="*/ 1638300 w 3378200"/>
              <a:gd name="connsiteY3" fmla="*/ 42333 h 728133"/>
              <a:gd name="connsiteX4" fmla="*/ 1981200 w 3378200"/>
              <a:gd name="connsiteY4" fmla="*/ 448733 h 728133"/>
              <a:gd name="connsiteX5" fmla="*/ 3378200 w 3378200"/>
              <a:gd name="connsiteY5" fmla="*/ 232833 h 72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8200" h="728133">
                <a:moveTo>
                  <a:pt x="0" y="321733"/>
                </a:moveTo>
                <a:cubicBezTo>
                  <a:pt x="279400" y="226483"/>
                  <a:pt x="558800" y="131233"/>
                  <a:pt x="711200" y="194733"/>
                </a:cubicBezTo>
                <a:cubicBezTo>
                  <a:pt x="863600" y="258233"/>
                  <a:pt x="759883" y="728133"/>
                  <a:pt x="914400" y="702733"/>
                </a:cubicBezTo>
                <a:cubicBezTo>
                  <a:pt x="1068917" y="677333"/>
                  <a:pt x="1460500" y="84666"/>
                  <a:pt x="1638300" y="42333"/>
                </a:cubicBezTo>
                <a:cubicBezTo>
                  <a:pt x="1816100" y="0"/>
                  <a:pt x="1691217" y="416983"/>
                  <a:pt x="1981200" y="448733"/>
                </a:cubicBezTo>
                <a:cubicBezTo>
                  <a:pt x="2271183" y="480483"/>
                  <a:pt x="2824691" y="356658"/>
                  <a:pt x="3378200" y="232833"/>
                </a:cubicBezTo>
              </a:path>
            </a:pathLst>
          </a:custGeom>
          <a:noFill/>
          <a:ln w="28575">
            <a:solidFill>
              <a:srgbClr val="C00000"/>
            </a:solidFill>
            <a:miter lim="800000"/>
            <a:headEnd type="none" w="med" len="med"/>
            <a:tailEnd type="none" w="med" len="med"/>
          </a:ln>
          <a:effectLst/>
        </p:spPr>
        <p:txBody>
          <a:bodyPr rtlCol="0" anchor="ctr"/>
          <a:lstStyle/>
          <a:p>
            <a:pPr algn="ctr"/>
            <a:endParaRPr lang="en-US" dirty="0">
              <a:latin typeface="Calibri" pitchFamily="34" charset="0"/>
            </a:endParaRPr>
          </a:p>
        </p:txBody>
      </p:sp>
      <p:sp>
        <p:nvSpPr>
          <p:cNvPr id="40" name="Freeform 39"/>
          <p:cNvSpPr/>
          <p:nvPr/>
        </p:nvSpPr>
        <p:spPr bwMode="auto">
          <a:xfrm>
            <a:off x="6565900" y="3424766"/>
            <a:ext cx="131233" cy="609600"/>
          </a:xfrm>
          <a:custGeom>
            <a:avLst/>
            <a:gdLst>
              <a:gd name="connsiteX0" fmla="*/ 0 w 131233"/>
              <a:gd name="connsiteY0" fmla="*/ 609600 h 609600"/>
              <a:gd name="connsiteX1" fmla="*/ 127000 w 131233"/>
              <a:gd name="connsiteY1" fmla="*/ 342900 h 609600"/>
              <a:gd name="connsiteX2" fmla="*/ 25400 w 131233"/>
              <a:gd name="connsiteY2" fmla="*/ 0 h 609600"/>
            </a:gdLst>
            <a:ahLst/>
            <a:cxnLst>
              <a:cxn ang="0">
                <a:pos x="connsiteX0" y="connsiteY0"/>
              </a:cxn>
              <a:cxn ang="0">
                <a:pos x="connsiteX1" y="connsiteY1"/>
              </a:cxn>
              <a:cxn ang="0">
                <a:pos x="connsiteX2" y="connsiteY2"/>
              </a:cxn>
            </a:cxnLst>
            <a:rect l="l" t="t" r="r" b="b"/>
            <a:pathLst>
              <a:path w="131233" h="609600">
                <a:moveTo>
                  <a:pt x="0" y="609600"/>
                </a:moveTo>
                <a:cubicBezTo>
                  <a:pt x="61383" y="527050"/>
                  <a:pt x="122767" y="444500"/>
                  <a:pt x="127000" y="342900"/>
                </a:cubicBezTo>
                <a:cubicBezTo>
                  <a:pt x="131233" y="241300"/>
                  <a:pt x="78316" y="120650"/>
                  <a:pt x="25400" y="0"/>
                </a:cubicBezTo>
              </a:path>
            </a:pathLst>
          </a:custGeom>
          <a:noFill/>
          <a:ln w="28575">
            <a:solidFill>
              <a:srgbClr val="C00000"/>
            </a:solidFill>
            <a:miter lim="800000"/>
            <a:headEnd type="none" w="med" len="med"/>
            <a:tailEnd type="none" w="med" len="med"/>
          </a:ln>
          <a:effectLst/>
        </p:spPr>
        <p:txBody>
          <a:bodyPr rtlCol="0" anchor="ctr"/>
          <a:lstStyle/>
          <a:p>
            <a:pPr algn="ctr"/>
            <a:endParaRPr lang="en-US" dirty="0">
              <a:latin typeface="Calibri" pitchFamily="34" charset="0"/>
            </a:endParaRPr>
          </a:p>
        </p:txBody>
      </p:sp>
      <p:sp>
        <p:nvSpPr>
          <p:cNvPr id="41" name="Freeform 40"/>
          <p:cNvSpPr/>
          <p:nvPr/>
        </p:nvSpPr>
        <p:spPr bwMode="auto">
          <a:xfrm>
            <a:off x="6896100" y="2895600"/>
            <a:ext cx="254000" cy="355600"/>
          </a:xfrm>
          <a:custGeom>
            <a:avLst/>
            <a:gdLst>
              <a:gd name="connsiteX0" fmla="*/ 0 w 254000"/>
              <a:gd name="connsiteY0" fmla="*/ 355600 h 355600"/>
              <a:gd name="connsiteX1" fmla="*/ 152400 w 254000"/>
              <a:gd name="connsiteY1" fmla="*/ 228600 h 355600"/>
              <a:gd name="connsiteX2" fmla="*/ 76200 w 254000"/>
              <a:gd name="connsiteY2" fmla="*/ 38100 h 355600"/>
              <a:gd name="connsiteX3" fmla="*/ 254000 w 254000"/>
              <a:gd name="connsiteY3" fmla="*/ 0 h 355600"/>
            </a:gdLst>
            <a:ahLst/>
            <a:cxnLst>
              <a:cxn ang="0">
                <a:pos x="connsiteX0" y="connsiteY0"/>
              </a:cxn>
              <a:cxn ang="0">
                <a:pos x="connsiteX1" y="connsiteY1"/>
              </a:cxn>
              <a:cxn ang="0">
                <a:pos x="connsiteX2" y="connsiteY2"/>
              </a:cxn>
              <a:cxn ang="0">
                <a:pos x="connsiteX3" y="connsiteY3"/>
              </a:cxn>
            </a:cxnLst>
            <a:rect l="l" t="t" r="r" b="b"/>
            <a:pathLst>
              <a:path w="254000" h="355600">
                <a:moveTo>
                  <a:pt x="0" y="355600"/>
                </a:moveTo>
                <a:cubicBezTo>
                  <a:pt x="69850" y="318558"/>
                  <a:pt x="139700" y="281517"/>
                  <a:pt x="152400" y="228600"/>
                </a:cubicBezTo>
                <a:cubicBezTo>
                  <a:pt x="165100" y="175683"/>
                  <a:pt x="59267" y="76200"/>
                  <a:pt x="76200" y="38100"/>
                </a:cubicBezTo>
                <a:cubicBezTo>
                  <a:pt x="93133" y="0"/>
                  <a:pt x="173566" y="0"/>
                  <a:pt x="254000" y="0"/>
                </a:cubicBezTo>
              </a:path>
            </a:pathLst>
          </a:custGeom>
          <a:noFill/>
          <a:ln w="28575">
            <a:solidFill>
              <a:srgbClr val="C00000"/>
            </a:solidFill>
            <a:miter lim="800000"/>
            <a:headEnd type="none" w="med" len="med"/>
            <a:tailEnd type="none" w="med" len="med"/>
          </a:ln>
          <a:effectLst/>
        </p:spPr>
        <p:txBody>
          <a:bodyPr rtlCol="0" anchor="ctr"/>
          <a:lstStyle/>
          <a:p>
            <a:pPr algn="ctr"/>
            <a:endParaRPr lang="en-US" dirty="0">
              <a:latin typeface="Calibri"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3186" name="Rectangle 2"/>
          <p:cNvSpPr>
            <a:spLocks noGrp="1" noChangeArrowheads="1"/>
          </p:cNvSpPr>
          <p:nvPr>
            <p:ph type="body" idx="1"/>
          </p:nvPr>
        </p:nvSpPr>
        <p:spPr>
          <a:xfrm>
            <a:off x="381000" y="1820863"/>
            <a:ext cx="8763000" cy="1455737"/>
          </a:xfrm>
          <a:noFill/>
          <a:ln/>
        </p:spPr>
        <p:txBody>
          <a:bodyPr lIns="90487" tIns="44450" rIns="90487" bIns="44450"/>
          <a:lstStyle/>
          <a:p>
            <a:pPr>
              <a:lnSpc>
                <a:spcPct val="85000"/>
              </a:lnSpc>
            </a:pPr>
            <a:r>
              <a:rPr lang="en-US" dirty="0">
                <a:latin typeface="Courier New" pitchFamily="49" charset="0"/>
              </a:rPr>
              <a:t>socket</a:t>
            </a:r>
            <a:r>
              <a:rPr lang="en-US" dirty="0"/>
              <a:t> creates a socket descriptor on the </a:t>
            </a:r>
            <a:r>
              <a:rPr lang="en-US" dirty="0" smtClean="0"/>
              <a:t>server</a:t>
            </a:r>
            <a:endParaRPr lang="en-US" dirty="0"/>
          </a:p>
          <a:p>
            <a:pPr lvl="1">
              <a:lnSpc>
                <a:spcPct val="90000"/>
              </a:lnSpc>
            </a:pPr>
            <a:r>
              <a:rPr lang="en-US" b="1" dirty="0">
                <a:latin typeface="Courier New" pitchFamily="49" charset="0"/>
              </a:rPr>
              <a:t>AF_INET</a:t>
            </a:r>
            <a:r>
              <a:rPr lang="en-US" dirty="0"/>
              <a:t>: indicates that the socket is associated with Internet </a:t>
            </a:r>
            <a:r>
              <a:rPr lang="en-US" dirty="0" smtClean="0"/>
              <a:t>protocols</a:t>
            </a:r>
            <a:endParaRPr lang="en-US" dirty="0"/>
          </a:p>
          <a:p>
            <a:pPr lvl="1">
              <a:lnSpc>
                <a:spcPct val="90000"/>
              </a:lnSpc>
            </a:pPr>
            <a:r>
              <a:rPr lang="en-US" b="1" dirty="0">
                <a:latin typeface="Courier New" pitchFamily="49" charset="0"/>
              </a:rPr>
              <a:t>SOCK_STREAM</a:t>
            </a:r>
            <a:r>
              <a:rPr lang="en-US" dirty="0"/>
              <a:t>: selects a reliable byte stream connection (TCP)</a:t>
            </a:r>
          </a:p>
          <a:p>
            <a:pPr lvl="1">
              <a:lnSpc>
                <a:spcPct val="90000"/>
              </a:lnSpc>
            </a:pPr>
            <a:endParaRPr lang="en-US" dirty="0"/>
          </a:p>
          <a:p>
            <a:pPr lvl="1">
              <a:lnSpc>
                <a:spcPct val="90000"/>
              </a:lnSpc>
            </a:pPr>
            <a:endParaRPr lang="en-US" dirty="0"/>
          </a:p>
          <a:p>
            <a:pPr>
              <a:lnSpc>
                <a:spcPct val="85000"/>
              </a:lnSpc>
            </a:pPr>
            <a:endParaRPr lang="en-US" dirty="0"/>
          </a:p>
          <a:p>
            <a:pPr>
              <a:lnSpc>
                <a:spcPct val="85000"/>
              </a:lnSpc>
            </a:pPr>
            <a:endParaRPr lang="en-US" dirty="0"/>
          </a:p>
        </p:txBody>
      </p:sp>
      <p:sp>
        <p:nvSpPr>
          <p:cNvPr id="733187" name="Rectangle 3"/>
          <p:cNvSpPr>
            <a:spLocks noGrp="1" noChangeArrowheads="1"/>
          </p:cNvSpPr>
          <p:nvPr>
            <p:ph type="title"/>
          </p:nvPr>
        </p:nvSpPr>
        <p:spPr>
          <a:xfrm>
            <a:off x="368300" y="504825"/>
            <a:ext cx="7785100" cy="1095375"/>
          </a:xfrm>
        </p:spPr>
        <p:txBody>
          <a:bodyPr/>
          <a:lstStyle/>
          <a:p>
            <a:pPr marL="0" indent="0"/>
            <a:r>
              <a:rPr lang="en-US" dirty="0"/>
              <a:t>Echo Server: </a:t>
            </a:r>
            <a:r>
              <a:rPr lang="en-US" dirty="0" err="1">
                <a:latin typeface="Courier New" pitchFamily="49" charset="0"/>
              </a:rPr>
              <a:t>open_listenfd</a:t>
            </a:r>
            <a:r>
              <a:rPr lang="en-US" dirty="0"/>
              <a:t/>
            </a:r>
            <a:br>
              <a:rPr lang="en-US" dirty="0"/>
            </a:br>
            <a:r>
              <a:rPr lang="en-US" sz="2800" dirty="0">
                <a:solidFill>
                  <a:srgbClr val="990000"/>
                </a:solidFill>
                <a:latin typeface="Courier New" pitchFamily="49" charset="0"/>
              </a:rPr>
              <a:t>(socket)</a:t>
            </a:r>
          </a:p>
        </p:txBody>
      </p:sp>
      <p:sp>
        <p:nvSpPr>
          <p:cNvPr id="733188" name="Text Box 4"/>
          <p:cNvSpPr txBox="1">
            <a:spLocks noChangeArrowheads="1"/>
          </p:cNvSpPr>
          <p:nvPr/>
        </p:nvSpPr>
        <p:spPr bwMode="auto">
          <a:xfrm>
            <a:off x="822325" y="3200400"/>
            <a:ext cx="6797675" cy="1327150"/>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a:latin typeface="Courier New" pitchFamily="49" charset="0"/>
              </a:rPr>
              <a:t>int listenfd; </a:t>
            </a:r>
            <a:r>
              <a:rPr lang="en-US" sz="1600" dirty="0">
                <a:solidFill>
                  <a:srgbClr val="990000"/>
                </a:solidFill>
                <a:latin typeface="Courier New" pitchFamily="49" charset="0"/>
              </a:rPr>
              <a:t>/* listening socket descriptor */</a:t>
            </a:r>
          </a:p>
          <a:p>
            <a:r>
              <a:rPr lang="en-US" sz="1600" dirty="0">
                <a:solidFill>
                  <a:srgbClr val="990000"/>
                </a:solidFill>
                <a:latin typeface="Courier New" pitchFamily="49" charset="0"/>
              </a:rPr>
              <a:t> </a:t>
            </a:r>
          </a:p>
          <a:p>
            <a:r>
              <a:rPr lang="en-US" sz="1600" dirty="0">
                <a:solidFill>
                  <a:srgbClr val="990000"/>
                </a:solidFill>
                <a:latin typeface="Courier New" pitchFamily="49" charset="0"/>
              </a:rPr>
              <a:t>/* Create a socket descriptor */ </a:t>
            </a:r>
          </a:p>
          <a:p>
            <a:r>
              <a:rPr lang="en-US" sz="1600" dirty="0">
                <a:latin typeface="Courier New" pitchFamily="49" charset="0"/>
              </a:rPr>
              <a:t>if ((listenfd = socket(AF_INET, SOCK_STREAM, 0)) &lt; 0) </a:t>
            </a:r>
          </a:p>
          <a:p>
            <a:r>
              <a:rPr lang="en-US" sz="1600" dirty="0">
                <a:latin typeface="Courier New" pitchFamily="49" charset="0"/>
              </a:rPr>
              <a:t>    return -1;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381000" y="428625"/>
            <a:ext cx="7848600" cy="1095375"/>
          </a:xfrm>
        </p:spPr>
        <p:txBody>
          <a:bodyPr/>
          <a:lstStyle/>
          <a:p>
            <a:pPr marL="0" indent="0"/>
            <a:r>
              <a:rPr lang="en-US" dirty="0"/>
              <a:t>Echo Server: </a:t>
            </a:r>
            <a:r>
              <a:rPr lang="en-US" dirty="0" err="1">
                <a:latin typeface="Courier New" pitchFamily="49" charset="0"/>
              </a:rPr>
              <a:t>open_listenfd</a:t>
            </a:r>
            <a:r>
              <a:rPr lang="en-US" dirty="0"/>
              <a:t/>
            </a:r>
            <a:br>
              <a:rPr lang="en-US" dirty="0"/>
            </a:br>
            <a:r>
              <a:rPr lang="en-US" sz="2800" dirty="0">
                <a:solidFill>
                  <a:srgbClr val="990000"/>
                </a:solidFill>
                <a:latin typeface="Courier New" pitchFamily="49" charset="0"/>
              </a:rPr>
              <a:t>(</a:t>
            </a:r>
            <a:r>
              <a:rPr lang="en-US" sz="2800" dirty="0" err="1">
                <a:solidFill>
                  <a:srgbClr val="990000"/>
                </a:solidFill>
                <a:latin typeface="Courier New" pitchFamily="49" charset="0"/>
              </a:rPr>
              <a:t>setsockopt</a:t>
            </a:r>
            <a:r>
              <a:rPr lang="en-US" sz="2800" dirty="0">
                <a:solidFill>
                  <a:srgbClr val="990000"/>
                </a:solidFill>
                <a:latin typeface="Courier New" pitchFamily="49" charset="0"/>
              </a:rPr>
              <a:t>)</a:t>
            </a:r>
          </a:p>
        </p:txBody>
      </p:sp>
      <p:sp>
        <p:nvSpPr>
          <p:cNvPr id="734211" name="Rectangle 3"/>
          <p:cNvSpPr>
            <a:spLocks noGrp="1" noChangeArrowheads="1"/>
          </p:cNvSpPr>
          <p:nvPr>
            <p:ph type="body" idx="1"/>
          </p:nvPr>
        </p:nvSpPr>
        <p:spPr>
          <a:xfrm>
            <a:off x="381000" y="1676400"/>
            <a:ext cx="8307388" cy="4876800"/>
          </a:xfrm>
        </p:spPr>
        <p:txBody>
          <a:bodyPr/>
          <a:lstStyle/>
          <a:p>
            <a:r>
              <a:rPr lang="en-US" dirty="0"/>
              <a:t>The socket can be given some </a:t>
            </a:r>
            <a:r>
              <a:rPr lang="en-US" dirty="0" smtClean="0"/>
              <a:t>attributes</a:t>
            </a:r>
            <a:endParaRPr lang="en-US" dirty="0"/>
          </a:p>
          <a:p>
            <a:endParaRPr lang="en-US" dirty="0"/>
          </a:p>
          <a:p>
            <a:endParaRPr lang="en-US" dirty="0"/>
          </a:p>
          <a:p>
            <a:endParaRPr lang="en-US" dirty="0"/>
          </a:p>
          <a:p>
            <a:endParaRPr lang="en-US" dirty="0" smtClean="0"/>
          </a:p>
          <a:p>
            <a:r>
              <a:rPr lang="en-US" dirty="0" smtClean="0"/>
              <a:t>Handy </a:t>
            </a:r>
            <a:r>
              <a:rPr lang="en-US" dirty="0"/>
              <a:t>trick that allows us to rerun the server immediately after we kill </a:t>
            </a:r>
            <a:r>
              <a:rPr lang="en-US" dirty="0" smtClean="0"/>
              <a:t>it</a:t>
            </a:r>
            <a:endParaRPr lang="en-US" dirty="0"/>
          </a:p>
          <a:p>
            <a:pPr lvl="1"/>
            <a:r>
              <a:rPr lang="en-US" dirty="0"/>
              <a:t>Otherwise we would have to wait about 15 </a:t>
            </a:r>
            <a:r>
              <a:rPr lang="en-US" dirty="0" smtClean="0"/>
              <a:t>seconds</a:t>
            </a:r>
            <a:endParaRPr lang="en-US" dirty="0"/>
          </a:p>
          <a:p>
            <a:pPr lvl="1"/>
            <a:r>
              <a:rPr lang="en-US" dirty="0"/>
              <a:t>Eliminates “Address already in use” error from </a:t>
            </a:r>
            <a:r>
              <a:rPr lang="en-US" b="1" dirty="0">
                <a:latin typeface="Courier New" pitchFamily="49" charset="0"/>
              </a:rPr>
              <a:t>bind</a:t>
            </a:r>
            <a:r>
              <a:rPr lang="en-US" b="1" dirty="0" smtClean="0">
                <a:latin typeface="Courier New" pitchFamily="49" charset="0"/>
              </a:rPr>
              <a:t>()</a:t>
            </a:r>
            <a:endParaRPr lang="en-US" b="1" dirty="0"/>
          </a:p>
          <a:p>
            <a:r>
              <a:rPr lang="en-US" dirty="0"/>
              <a:t>Strongly suggest you do this for all your servers to simplify </a:t>
            </a:r>
            <a:r>
              <a:rPr lang="en-US" dirty="0" smtClean="0"/>
              <a:t>debugging</a:t>
            </a:r>
            <a:endParaRPr lang="en-US" dirty="0"/>
          </a:p>
        </p:txBody>
      </p:sp>
      <p:sp>
        <p:nvSpPr>
          <p:cNvPr id="734212" name="Text Box 4"/>
          <p:cNvSpPr txBox="1">
            <a:spLocks noChangeArrowheads="1"/>
          </p:cNvSpPr>
          <p:nvPr/>
        </p:nvSpPr>
        <p:spPr bwMode="auto">
          <a:xfrm>
            <a:off x="826088" y="2254250"/>
            <a:ext cx="7653338" cy="1327150"/>
          </a:xfrm>
          <a:prstGeom prst="rect">
            <a:avLst/>
          </a:prstGeom>
          <a:solidFill>
            <a:srgbClr val="F6F5BD"/>
          </a:solidFill>
          <a:ln w="12700">
            <a:solidFill>
              <a:schemeClr val="tx1"/>
            </a:solidFill>
            <a:miter lim="800000"/>
            <a:headEnd/>
            <a:tailEnd/>
          </a:ln>
          <a:effectLst/>
        </p:spPr>
        <p:txBody>
          <a:bodyPr wrap="none">
            <a:spAutoFit/>
          </a:bodyPr>
          <a:lstStyle/>
          <a:p>
            <a:r>
              <a:rPr lang="en-US" sz="1600" dirty="0">
                <a:solidFill>
                  <a:srgbClr val="990000"/>
                </a:solidFill>
                <a:latin typeface="Courier New" pitchFamily="49" charset="0"/>
              </a:rPr>
              <a:t>...</a:t>
            </a:r>
          </a:p>
          <a:p>
            <a:r>
              <a:rPr lang="en-US" sz="1600" dirty="0">
                <a:solidFill>
                  <a:srgbClr val="990000"/>
                </a:solidFill>
                <a:latin typeface="Courier New" pitchFamily="49" charset="0"/>
              </a:rPr>
              <a:t>/* Eliminates "Address already in use" error from bind(). */ </a:t>
            </a:r>
          </a:p>
          <a:p>
            <a:r>
              <a:rPr lang="en-US" sz="1600" dirty="0">
                <a:latin typeface="Courier New" pitchFamily="49" charset="0"/>
              </a:rPr>
              <a:t>if (</a:t>
            </a:r>
            <a:r>
              <a:rPr lang="en-US" sz="1600" dirty="0" err="1">
                <a:latin typeface="Courier New" pitchFamily="49" charset="0"/>
              </a:rPr>
              <a:t>setsockopt</a:t>
            </a:r>
            <a:r>
              <a:rPr lang="en-US" sz="1600" dirty="0">
                <a:latin typeface="Courier New" pitchFamily="49" charset="0"/>
              </a:rPr>
              <a:t>(</a:t>
            </a:r>
            <a:r>
              <a:rPr lang="en-US" sz="1600" dirty="0" err="1">
                <a:latin typeface="Courier New" pitchFamily="49" charset="0"/>
              </a:rPr>
              <a:t>listenfd</a:t>
            </a:r>
            <a:r>
              <a:rPr lang="en-US" sz="1600" dirty="0">
                <a:latin typeface="Courier New" pitchFamily="49" charset="0"/>
              </a:rPr>
              <a:t>, SOL_SOCKET, SO_REUSEADDR,  </a:t>
            </a:r>
          </a:p>
          <a:p>
            <a:r>
              <a:rPr lang="en-US" sz="1600" dirty="0">
                <a:latin typeface="Courier New" pitchFamily="49" charset="0"/>
              </a:rPr>
              <a:t>              (const void *)&amp;</a:t>
            </a:r>
            <a:r>
              <a:rPr lang="en-US" sz="1600" dirty="0" err="1">
                <a:latin typeface="Courier New" pitchFamily="49" charset="0"/>
              </a:rPr>
              <a:t>optval</a:t>
            </a:r>
            <a:r>
              <a:rPr lang="en-US" sz="1600" dirty="0">
                <a:latin typeface="Courier New" pitchFamily="49" charset="0"/>
              </a:rPr>
              <a:t> , </a:t>
            </a:r>
            <a:r>
              <a:rPr lang="en-US" sz="1600" dirty="0" err="1">
                <a:latin typeface="Courier New" pitchFamily="49" charset="0"/>
              </a:rPr>
              <a:t>sizeof</a:t>
            </a:r>
            <a:r>
              <a:rPr lang="en-US" sz="1600" dirty="0">
                <a:latin typeface="Courier New" pitchFamily="49" charset="0"/>
              </a:rPr>
              <a:t>(</a:t>
            </a:r>
            <a:r>
              <a:rPr lang="en-US" sz="1600" dirty="0" err="1">
                <a:latin typeface="Courier New" pitchFamily="49" charset="0"/>
              </a:rPr>
              <a:t>int</a:t>
            </a:r>
            <a:r>
              <a:rPr lang="en-US" sz="1600" dirty="0">
                <a:latin typeface="Courier New" pitchFamily="49" charset="0"/>
              </a:rPr>
              <a:t>)) &lt; 0) </a:t>
            </a:r>
          </a:p>
          <a:p>
            <a:r>
              <a:rPr lang="en-US" sz="1600" dirty="0">
                <a:latin typeface="Courier New" pitchFamily="49" charset="0"/>
              </a:rPr>
              <a:t>    return -1;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387056" y="393112"/>
            <a:ext cx="7847013" cy="1095375"/>
          </a:xfrm>
        </p:spPr>
        <p:txBody>
          <a:bodyPr/>
          <a:lstStyle/>
          <a:p>
            <a:pPr marL="0" indent="0"/>
            <a:r>
              <a:rPr lang="en-US" dirty="0"/>
              <a:t>Echo Server: </a:t>
            </a:r>
            <a:r>
              <a:rPr lang="en-US" dirty="0" err="1">
                <a:latin typeface="Courier New" pitchFamily="49" charset="0"/>
              </a:rPr>
              <a:t>open_listenfd</a:t>
            </a:r>
            <a:r>
              <a:rPr lang="en-US" dirty="0">
                <a:latin typeface="Courier New" pitchFamily="49" charset="0"/>
              </a:rPr>
              <a:t> </a:t>
            </a:r>
            <a:r>
              <a:rPr lang="en-US" dirty="0" smtClean="0">
                <a:latin typeface="Courier New" pitchFamily="49" charset="0"/>
              </a:rPr>
              <a:t/>
            </a:r>
            <a:br>
              <a:rPr lang="en-US" dirty="0" smtClean="0">
                <a:latin typeface="Courier New" pitchFamily="49" charset="0"/>
              </a:rPr>
            </a:br>
            <a:r>
              <a:rPr lang="en-US" sz="2800" dirty="0" smtClean="0">
                <a:solidFill>
                  <a:srgbClr val="990000"/>
                </a:solidFill>
              </a:rPr>
              <a:t>(</a:t>
            </a:r>
            <a:r>
              <a:rPr lang="en-US" sz="2800" dirty="0">
                <a:solidFill>
                  <a:srgbClr val="990000"/>
                </a:solidFill>
              </a:rPr>
              <a:t>initialize socket address)</a:t>
            </a:r>
          </a:p>
        </p:txBody>
      </p:sp>
      <p:sp>
        <p:nvSpPr>
          <p:cNvPr id="735235" name="Rectangle 3"/>
          <p:cNvSpPr>
            <a:spLocks noGrp="1" noChangeArrowheads="1"/>
          </p:cNvSpPr>
          <p:nvPr>
            <p:ph type="body" idx="1"/>
          </p:nvPr>
        </p:nvSpPr>
        <p:spPr>
          <a:xfrm>
            <a:off x="402108" y="1658880"/>
            <a:ext cx="8699500" cy="919162"/>
          </a:xfrm>
        </p:spPr>
        <p:txBody>
          <a:bodyPr/>
          <a:lstStyle/>
          <a:p>
            <a:pPr>
              <a:lnSpc>
                <a:spcPct val="85000"/>
              </a:lnSpc>
            </a:pPr>
            <a:r>
              <a:rPr lang="en-US" dirty="0"/>
              <a:t>Initialize socket with server port number</a:t>
            </a:r>
          </a:p>
          <a:p>
            <a:pPr>
              <a:lnSpc>
                <a:spcPct val="85000"/>
              </a:lnSpc>
            </a:pPr>
            <a:r>
              <a:rPr lang="en-US" dirty="0" smtClean="0"/>
              <a:t>Accept </a:t>
            </a:r>
            <a:r>
              <a:rPr lang="en-US" dirty="0"/>
              <a:t>connection from any IP address</a:t>
            </a:r>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a:lnSpc>
                <a:spcPct val="85000"/>
              </a:lnSpc>
            </a:pPr>
            <a:endParaRPr lang="en-US" dirty="0"/>
          </a:p>
          <a:p>
            <a:pPr lvl="1">
              <a:lnSpc>
                <a:spcPct val="85000"/>
              </a:lnSpc>
              <a:buNone/>
            </a:pPr>
            <a:endParaRPr lang="en-US" dirty="0"/>
          </a:p>
          <a:p>
            <a:pPr>
              <a:lnSpc>
                <a:spcPct val="85000"/>
              </a:lnSpc>
            </a:pPr>
            <a:r>
              <a:rPr lang="en-US" dirty="0"/>
              <a:t>IP </a:t>
            </a:r>
            <a:r>
              <a:rPr lang="en-US" dirty="0" err="1"/>
              <a:t>addr</a:t>
            </a:r>
            <a:r>
              <a:rPr lang="en-US" dirty="0"/>
              <a:t> and port stored in network (big-endian) byte order</a:t>
            </a:r>
          </a:p>
        </p:txBody>
      </p:sp>
      <p:sp>
        <p:nvSpPr>
          <p:cNvPr id="735236" name="Text Box 4"/>
          <p:cNvSpPr txBox="1">
            <a:spLocks noChangeArrowheads="1"/>
          </p:cNvSpPr>
          <p:nvPr/>
        </p:nvSpPr>
        <p:spPr bwMode="auto">
          <a:xfrm>
            <a:off x="848489" y="2486848"/>
            <a:ext cx="7408863" cy="2060575"/>
          </a:xfrm>
          <a:prstGeom prst="rect">
            <a:avLst/>
          </a:prstGeom>
          <a:solidFill>
            <a:srgbClr val="F6F5BD"/>
          </a:solidFill>
          <a:ln w="12700">
            <a:solidFill>
              <a:schemeClr val="tx1"/>
            </a:solidFill>
            <a:miter lim="800000"/>
            <a:headEnd/>
            <a:tailEnd/>
          </a:ln>
          <a:effectLst/>
        </p:spPr>
        <p:txBody>
          <a:bodyPr wrap="none">
            <a:spAutoFit/>
          </a:bodyPr>
          <a:lstStyle/>
          <a:p>
            <a:r>
              <a:rPr lang="en-US" sz="1600" dirty="0">
                <a:latin typeface="Courier New" pitchFamily="49" charset="0"/>
              </a:rPr>
              <a:t>  struct sockaddr_in serveraddr; </a:t>
            </a:r>
            <a:r>
              <a:rPr lang="en-US" sz="1600" dirty="0">
                <a:solidFill>
                  <a:srgbClr val="990000"/>
                </a:solidFill>
                <a:latin typeface="Courier New" pitchFamily="49" charset="0"/>
              </a:rPr>
              <a:t>/* server's socket addr */</a:t>
            </a:r>
          </a:p>
          <a:p>
            <a:r>
              <a:rPr lang="en-US" sz="1600" dirty="0">
                <a:solidFill>
                  <a:srgbClr val="990000"/>
                </a:solidFill>
                <a:latin typeface="Courier New" pitchFamily="49" charset="0"/>
              </a:rPr>
              <a:t>...</a:t>
            </a:r>
          </a:p>
          <a:p>
            <a:r>
              <a:rPr lang="en-US" sz="1600" dirty="0">
                <a:latin typeface="Courier New" pitchFamily="49" charset="0"/>
              </a:rPr>
              <a:t>  </a:t>
            </a:r>
            <a:r>
              <a:rPr lang="en-US" sz="1600" dirty="0">
                <a:solidFill>
                  <a:srgbClr val="990000"/>
                </a:solidFill>
                <a:latin typeface="Courier New" pitchFamily="49" charset="0"/>
              </a:rPr>
              <a:t>/* listenfd will be an endpoint for all requests to port</a:t>
            </a:r>
          </a:p>
          <a:p>
            <a:r>
              <a:rPr lang="en-US" sz="1600" dirty="0">
                <a:solidFill>
                  <a:srgbClr val="990000"/>
                </a:solidFill>
                <a:latin typeface="Courier New" pitchFamily="49" charset="0"/>
              </a:rPr>
              <a:t>     on any IP address for this host */</a:t>
            </a:r>
          </a:p>
          <a:p>
            <a:r>
              <a:rPr lang="en-US" sz="1600" dirty="0">
                <a:latin typeface="Courier New" pitchFamily="49" charset="0"/>
              </a:rPr>
              <a:t>  bzero((char *) &amp;serveraddr, sizeof(serveraddr));</a:t>
            </a:r>
          </a:p>
          <a:p>
            <a:r>
              <a:rPr lang="en-US" sz="1600" dirty="0">
                <a:latin typeface="Courier New" pitchFamily="49" charset="0"/>
              </a:rPr>
              <a:t>  serveraddr.sin_family = AF_INET;</a:t>
            </a:r>
          </a:p>
          <a:p>
            <a:r>
              <a:rPr lang="en-US" sz="1600" dirty="0">
                <a:latin typeface="Courier New" pitchFamily="49" charset="0"/>
              </a:rPr>
              <a:t>  serveraddr.sin_port = htons((unsigned short)port);</a:t>
            </a:r>
          </a:p>
          <a:p>
            <a:r>
              <a:rPr lang="en-US" sz="1600" dirty="0">
                <a:latin typeface="Courier New" pitchFamily="49" charset="0"/>
              </a:rPr>
              <a:t>  serveraddr.sin_addr.s_addr = htonl(INADDR_ANY);</a:t>
            </a:r>
          </a:p>
        </p:txBody>
      </p:sp>
      <p:sp>
        <p:nvSpPr>
          <p:cNvPr id="37" name="Rectangle 8"/>
          <p:cNvSpPr>
            <a:spLocks noChangeArrowheads="1"/>
          </p:cNvSpPr>
          <p:nvPr/>
        </p:nvSpPr>
        <p:spPr bwMode="auto">
          <a:xfrm>
            <a:off x="304800" y="5530850"/>
            <a:ext cx="533400" cy="457200"/>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38" name="Rectangle 9"/>
          <p:cNvSpPr>
            <a:spLocks noChangeArrowheads="1"/>
          </p:cNvSpPr>
          <p:nvPr/>
        </p:nvSpPr>
        <p:spPr bwMode="auto">
          <a:xfrm>
            <a:off x="838200" y="5530850"/>
            <a:ext cx="533400" cy="457200"/>
          </a:xfrm>
          <a:prstGeom prst="rect">
            <a:avLst/>
          </a:prstGeom>
          <a:solidFill>
            <a:srgbClr val="F1C7C7"/>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39" name="Rectangle 10"/>
          <p:cNvSpPr>
            <a:spLocks noChangeArrowheads="1"/>
          </p:cNvSpPr>
          <p:nvPr/>
        </p:nvSpPr>
        <p:spPr bwMode="auto">
          <a:xfrm>
            <a:off x="1371600" y="5530850"/>
            <a:ext cx="533400" cy="457200"/>
          </a:xfrm>
          <a:prstGeom prst="rect">
            <a:avLst/>
          </a:prstGeom>
          <a:solidFill>
            <a:schemeClr val="accent2">
              <a:lumMod val="20000"/>
              <a:lumOff val="80000"/>
            </a:schemeClr>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40" name="Rectangle 11"/>
          <p:cNvSpPr>
            <a:spLocks noChangeArrowheads="1"/>
          </p:cNvSpPr>
          <p:nvPr/>
        </p:nvSpPr>
        <p:spPr bwMode="auto">
          <a:xfrm>
            <a:off x="1905000" y="5530850"/>
            <a:ext cx="533400" cy="457200"/>
          </a:xfrm>
          <a:prstGeom prst="rect">
            <a:avLst/>
          </a:prstGeom>
          <a:solidFill>
            <a:schemeClr val="accent2">
              <a:lumMod val="20000"/>
              <a:lumOff val="80000"/>
            </a:schemeClr>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41" name="Rectangle 12"/>
          <p:cNvSpPr>
            <a:spLocks noChangeArrowheads="1"/>
          </p:cNvSpPr>
          <p:nvPr/>
        </p:nvSpPr>
        <p:spPr bwMode="auto">
          <a:xfrm>
            <a:off x="2438400" y="553085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42" name="Rectangle 13"/>
          <p:cNvSpPr>
            <a:spLocks noChangeArrowheads="1"/>
          </p:cNvSpPr>
          <p:nvPr/>
        </p:nvSpPr>
        <p:spPr bwMode="auto">
          <a:xfrm>
            <a:off x="2971800" y="553085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43" name="Rectangle 14"/>
          <p:cNvSpPr>
            <a:spLocks noChangeArrowheads="1"/>
          </p:cNvSpPr>
          <p:nvPr/>
        </p:nvSpPr>
        <p:spPr bwMode="auto">
          <a:xfrm>
            <a:off x="3505200" y="553085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44" name="Rectangle 15"/>
          <p:cNvSpPr>
            <a:spLocks noChangeArrowheads="1"/>
          </p:cNvSpPr>
          <p:nvPr/>
        </p:nvSpPr>
        <p:spPr bwMode="auto">
          <a:xfrm>
            <a:off x="4038600" y="5530850"/>
            <a:ext cx="533400" cy="457200"/>
          </a:xfrm>
          <a:prstGeom prst="rect">
            <a:avLst/>
          </a:prstGeom>
          <a:solidFill>
            <a:srgbClr val="D5F1CF"/>
          </a:solidFill>
          <a:ln w="12700">
            <a:solidFill>
              <a:schemeClr val="tx1"/>
            </a:solidFill>
            <a:miter lim="800000"/>
            <a:headEnd/>
            <a:tailEnd/>
          </a:ln>
          <a:effectLst/>
        </p:spPr>
        <p:txBody>
          <a:bodyPr anchor="ctr">
            <a:spAutoFit/>
          </a:bodyPr>
          <a:lstStyle/>
          <a:p>
            <a:endParaRPr lang="en-US" dirty="0">
              <a:latin typeface="Calibri" pitchFamily="34" charset="0"/>
            </a:endParaRPr>
          </a:p>
        </p:txBody>
      </p:sp>
      <p:sp>
        <p:nvSpPr>
          <p:cNvPr id="45" name="Rectangle 16"/>
          <p:cNvSpPr>
            <a:spLocks noChangeArrowheads="1"/>
          </p:cNvSpPr>
          <p:nvPr/>
        </p:nvSpPr>
        <p:spPr bwMode="auto">
          <a:xfrm>
            <a:off x="4572000" y="553085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endParaRPr lang="en-US" dirty="0">
              <a:latin typeface="Courier New" pitchFamily="49" charset="0"/>
              <a:cs typeface="Courier New" pitchFamily="49" charset="0"/>
            </a:endParaRPr>
          </a:p>
        </p:txBody>
      </p:sp>
      <p:sp>
        <p:nvSpPr>
          <p:cNvPr id="46" name="Rectangle 17"/>
          <p:cNvSpPr>
            <a:spLocks noChangeArrowheads="1"/>
          </p:cNvSpPr>
          <p:nvPr/>
        </p:nvSpPr>
        <p:spPr bwMode="auto">
          <a:xfrm>
            <a:off x="5105400" y="553085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47" name="Rectangle 18"/>
          <p:cNvSpPr>
            <a:spLocks noChangeArrowheads="1"/>
          </p:cNvSpPr>
          <p:nvPr/>
        </p:nvSpPr>
        <p:spPr bwMode="auto">
          <a:xfrm>
            <a:off x="5638800" y="553085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48" name="Rectangle 19"/>
          <p:cNvSpPr>
            <a:spLocks noChangeArrowheads="1"/>
          </p:cNvSpPr>
          <p:nvPr/>
        </p:nvSpPr>
        <p:spPr bwMode="auto">
          <a:xfrm>
            <a:off x="6172200" y="553085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49" name="Rectangle 20"/>
          <p:cNvSpPr>
            <a:spLocks noChangeArrowheads="1"/>
          </p:cNvSpPr>
          <p:nvPr/>
        </p:nvSpPr>
        <p:spPr bwMode="auto">
          <a:xfrm>
            <a:off x="6705600" y="553085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50" name="Rectangle 21"/>
          <p:cNvSpPr>
            <a:spLocks noChangeArrowheads="1"/>
          </p:cNvSpPr>
          <p:nvPr/>
        </p:nvSpPr>
        <p:spPr bwMode="auto">
          <a:xfrm>
            <a:off x="7239000" y="553085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51" name="Rectangle 22"/>
          <p:cNvSpPr>
            <a:spLocks noChangeArrowheads="1"/>
          </p:cNvSpPr>
          <p:nvPr/>
        </p:nvSpPr>
        <p:spPr bwMode="auto">
          <a:xfrm>
            <a:off x="7772400" y="553085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52" name="Rectangle 23"/>
          <p:cNvSpPr>
            <a:spLocks noChangeArrowheads="1"/>
          </p:cNvSpPr>
          <p:nvPr/>
        </p:nvSpPr>
        <p:spPr bwMode="auto">
          <a:xfrm>
            <a:off x="8305800" y="5530850"/>
            <a:ext cx="533400" cy="457200"/>
          </a:xfrm>
          <a:prstGeom prst="rect">
            <a:avLst/>
          </a:prstGeom>
          <a:solidFill>
            <a:schemeClr val="bg1"/>
          </a:solidFill>
          <a:ln w="12700">
            <a:solidFill>
              <a:schemeClr val="tx1"/>
            </a:solidFill>
            <a:miter lim="800000"/>
            <a:headEnd/>
            <a:tailEnd/>
          </a:ln>
          <a:effectLst/>
        </p:spPr>
        <p:txBody>
          <a:bodyPr anchor="ctr" anchorCtr="1">
            <a:spAutoFit/>
          </a:bodyPr>
          <a:lstStyle/>
          <a:p>
            <a:r>
              <a:rPr lang="en-US" dirty="0" smtClean="0">
                <a:latin typeface="Courier New" pitchFamily="49" charset="0"/>
                <a:cs typeface="Courier New" pitchFamily="49" charset="0"/>
              </a:rPr>
              <a:t>0</a:t>
            </a:r>
          </a:p>
        </p:txBody>
      </p:sp>
      <p:sp>
        <p:nvSpPr>
          <p:cNvPr id="53" name="Text Box 26"/>
          <p:cNvSpPr txBox="1">
            <a:spLocks noChangeArrowheads="1"/>
          </p:cNvSpPr>
          <p:nvPr/>
        </p:nvSpPr>
        <p:spPr bwMode="auto">
          <a:xfrm>
            <a:off x="87312" y="5988050"/>
            <a:ext cx="1295547"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sa_family</a:t>
            </a:r>
            <a:endParaRPr lang="en-US" sz="1600" dirty="0">
              <a:latin typeface="Courier New" pitchFamily="49" charset="0"/>
            </a:endParaRPr>
          </a:p>
        </p:txBody>
      </p:sp>
      <p:sp>
        <p:nvSpPr>
          <p:cNvPr id="56" name="Text Box 26"/>
          <p:cNvSpPr txBox="1">
            <a:spLocks noChangeArrowheads="1"/>
          </p:cNvSpPr>
          <p:nvPr/>
        </p:nvSpPr>
        <p:spPr bwMode="auto">
          <a:xfrm>
            <a:off x="1330371" y="5194300"/>
            <a:ext cx="1172117"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sin_port</a:t>
            </a:r>
            <a:endParaRPr lang="en-US" sz="1600" dirty="0">
              <a:latin typeface="Courier New" pitchFamily="49" charset="0"/>
            </a:endParaRPr>
          </a:p>
        </p:txBody>
      </p:sp>
      <p:sp>
        <p:nvSpPr>
          <p:cNvPr id="57" name="Text Box 26"/>
          <p:cNvSpPr txBox="1">
            <a:spLocks noChangeArrowheads="1"/>
          </p:cNvSpPr>
          <p:nvPr/>
        </p:nvSpPr>
        <p:spPr bwMode="auto">
          <a:xfrm>
            <a:off x="313857" y="5594992"/>
            <a:ext cx="1048685" cy="338554"/>
          </a:xfrm>
          <a:prstGeom prst="rect">
            <a:avLst/>
          </a:prstGeom>
          <a:noFill/>
          <a:ln w="12700">
            <a:noFill/>
            <a:miter lim="800000"/>
            <a:headEnd/>
            <a:tailEnd/>
          </a:ln>
          <a:effectLst/>
        </p:spPr>
        <p:txBody>
          <a:bodyPr wrap="none">
            <a:spAutoFit/>
          </a:bodyPr>
          <a:lstStyle/>
          <a:p>
            <a:pPr algn="ctr"/>
            <a:r>
              <a:rPr lang="en-US" sz="1600" dirty="0" smtClean="0">
                <a:latin typeface="Courier New" pitchFamily="49" charset="0"/>
              </a:rPr>
              <a:t>AF_INET</a:t>
            </a:r>
            <a:endParaRPr lang="en-US" sz="1600" dirty="0">
              <a:latin typeface="Courier New" pitchFamily="49" charset="0"/>
            </a:endParaRPr>
          </a:p>
        </p:txBody>
      </p:sp>
      <p:sp>
        <p:nvSpPr>
          <p:cNvPr id="58" name="Text Box 26"/>
          <p:cNvSpPr txBox="1">
            <a:spLocks noChangeArrowheads="1"/>
          </p:cNvSpPr>
          <p:nvPr/>
        </p:nvSpPr>
        <p:spPr bwMode="auto">
          <a:xfrm>
            <a:off x="2918459" y="5192296"/>
            <a:ext cx="1172117"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sin_addr</a:t>
            </a:r>
            <a:endParaRPr lang="en-US" sz="1600" dirty="0">
              <a:latin typeface="Courier New" pitchFamily="49" charset="0"/>
            </a:endParaRPr>
          </a:p>
        </p:txBody>
      </p:sp>
      <p:sp>
        <p:nvSpPr>
          <p:cNvPr id="59" name="Text Box 26"/>
          <p:cNvSpPr txBox="1">
            <a:spLocks noChangeArrowheads="1"/>
          </p:cNvSpPr>
          <p:nvPr/>
        </p:nvSpPr>
        <p:spPr bwMode="auto">
          <a:xfrm>
            <a:off x="2801232" y="5601700"/>
            <a:ext cx="1418979" cy="338554"/>
          </a:xfrm>
          <a:prstGeom prst="rect">
            <a:avLst/>
          </a:prstGeom>
          <a:noFill/>
          <a:ln w="12700">
            <a:noFill/>
            <a:miter lim="800000"/>
            <a:headEnd/>
            <a:tailEnd/>
          </a:ln>
          <a:effectLst/>
        </p:spPr>
        <p:txBody>
          <a:bodyPr wrap="none">
            <a:spAutoFit/>
          </a:bodyPr>
          <a:lstStyle/>
          <a:p>
            <a:pPr algn="ctr"/>
            <a:r>
              <a:rPr lang="en-US" sz="1600" dirty="0" smtClean="0">
                <a:latin typeface="Courier New" pitchFamily="49" charset="0"/>
              </a:rPr>
              <a:t>INADDR_ANY</a:t>
            </a:r>
            <a:endParaRPr lang="en-US" sz="1600" dirty="0">
              <a:latin typeface="Courier New" pitchFamily="49" charset="0"/>
            </a:endParaRPr>
          </a:p>
        </p:txBody>
      </p:sp>
      <p:sp>
        <p:nvSpPr>
          <p:cNvPr id="26" name="Text Box 26"/>
          <p:cNvSpPr txBox="1">
            <a:spLocks noChangeArrowheads="1"/>
          </p:cNvSpPr>
          <p:nvPr/>
        </p:nvSpPr>
        <p:spPr bwMode="auto">
          <a:xfrm>
            <a:off x="76200" y="6290846"/>
            <a:ext cx="1418979" cy="338554"/>
          </a:xfrm>
          <a:prstGeom prst="rect">
            <a:avLst/>
          </a:prstGeom>
          <a:noFill/>
          <a:ln w="12700">
            <a:noFill/>
            <a:miter lim="800000"/>
            <a:headEnd/>
            <a:tailEnd/>
          </a:ln>
          <a:effectLst/>
        </p:spPr>
        <p:txBody>
          <a:bodyPr wrap="none">
            <a:spAutoFit/>
          </a:bodyPr>
          <a:lstStyle/>
          <a:p>
            <a:pPr algn="ctr"/>
            <a:r>
              <a:rPr lang="en-US" sz="1600" dirty="0" err="1" smtClean="0">
                <a:latin typeface="Courier New" pitchFamily="49" charset="0"/>
              </a:rPr>
              <a:t>sin_family</a:t>
            </a:r>
            <a:endParaRPr lang="en-US" sz="1600" dirty="0">
              <a:latin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310856" y="533400"/>
            <a:ext cx="7848600" cy="1095375"/>
          </a:xfrm>
        </p:spPr>
        <p:txBody>
          <a:bodyPr/>
          <a:lstStyle/>
          <a:p>
            <a:pPr marL="0" indent="0"/>
            <a:r>
              <a:rPr lang="en-US" dirty="0"/>
              <a:t>Echo Server: </a:t>
            </a:r>
            <a:r>
              <a:rPr lang="en-US" dirty="0" err="1">
                <a:latin typeface="Courier New" pitchFamily="49" charset="0"/>
              </a:rPr>
              <a:t>open_listenfd</a:t>
            </a:r>
            <a:r>
              <a:rPr lang="en-US" dirty="0"/>
              <a:t> </a:t>
            </a:r>
            <a:br>
              <a:rPr lang="en-US" dirty="0"/>
            </a:br>
            <a:r>
              <a:rPr lang="en-US" sz="2800" dirty="0">
                <a:solidFill>
                  <a:srgbClr val="990000"/>
                </a:solidFill>
                <a:latin typeface="Courier New" pitchFamily="49" charset="0"/>
              </a:rPr>
              <a:t>(bind)</a:t>
            </a:r>
          </a:p>
        </p:txBody>
      </p:sp>
      <p:sp>
        <p:nvSpPr>
          <p:cNvPr id="736259" name="Rectangle 3"/>
          <p:cNvSpPr>
            <a:spLocks noGrp="1" noChangeArrowheads="1"/>
          </p:cNvSpPr>
          <p:nvPr>
            <p:ph type="body" idx="1"/>
          </p:nvPr>
        </p:nvSpPr>
        <p:spPr>
          <a:xfrm>
            <a:off x="304800" y="1817688"/>
            <a:ext cx="8307387" cy="1077912"/>
          </a:xfrm>
        </p:spPr>
        <p:txBody>
          <a:bodyPr/>
          <a:lstStyle/>
          <a:p>
            <a:r>
              <a:rPr lang="en-US" dirty="0">
                <a:latin typeface="Courier New" pitchFamily="49" charset="0"/>
              </a:rPr>
              <a:t>bind </a:t>
            </a:r>
            <a:r>
              <a:rPr lang="en-US" dirty="0"/>
              <a:t>associates the socket with the socket address we just </a:t>
            </a:r>
            <a:r>
              <a:rPr lang="en-US" dirty="0" smtClean="0"/>
              <a:t>created</a:t>
            </a:r>
            <a:endParaRPr lang="en-US" dirty="0"/>
          </a:p>
        </p:txBody>
      </p:sp>
      <p:sp>
        <p:nvSpPr>
          <p:cNvPr id="736260" name="Text Box 4"/>
          <p:cNvSpPr txBox="1">
            <a:spLocks noChangeArrowheads="1"/>
          </p:cNvSpPr>
          <p:nvPr/>
        </p:nvSpPr>
        <p:spPr bwMode="auto">
          <a:xfrm>
            <a:off x="381000" y="2968625"/>
            <a:ext cx="8305800" cy="2060575"/>
          </a:xfrm>
          <a:prstGeom prst="rect">
            <a:avLst/>
          </a:prstGeom>
          <a:solidFill>
            <a:srgbClr val="F6F5BD"/>
          </a:solidFill>
          <a:ln w="12700">
            <a:solidFill>
              <a:schemeClr val="tx1"/>
            </a:solidFill>
            <a:miter lim="800000"/>
            <a:headEnd/>
            <a:tailEnd/>
          </a:ln>
          <a:effectLst/>
        </p:spPr>
        <p:txBody>
          <a:bodyPr wrap="none">
            <a:spAutoFit/>
          </a:bodyPr>
          <a:lstStyle/>
          <a:p>
            <a:r>
              <a:rPr lang="en-US" sz="1600" dirty="0">
                <a:latin typeface="Courier New" pitchFamily="49" charset="0"/>
              </a:rPr>
              <a:t>int listenfd;                  </a:t>
            </a:r>
            <a:r>
              <a:rPr lang="en-US" sz="1600" dirty="0">
                <a:solidFill>
                  <a:srgbClr val="990000"/>
                </a:solidFill>
                <a:latin typeface="Courier New" pitchFamily="49" charset="0"/>
              </a:rPr>
              <a:t>/* listening socket */</a:t>
            </a:r>
          </a:p>
          <a:p>
            <a:r>
              <a:rPr lang="en-US" sz="1600" dirty="0">
                <a:latin typeface="Courier New" pitchFamily="49" charset="0"/>
              </a:rPr>
              <a:t>struct sockaddr_in serveraddr; </a:t>
            </a:r>
            <a:r>
              <a:rPr lang="en-US" sz="1600" dirty="0">
                <a:solidFill>
                  <a:srgbClr val="990000"/>
                </a:solidFill>
                <a:latin typeface="Courier New" pitchFamily="49" charset="0"/>
              </a:rPr>
              <a:t>/* server’s socket addr */</a:t>
            </a:r>
          </a:p>
          <a:p>
            <a:endParaRPr lang="en-US" sz="1600" dirty="0">
              <a:latin typeface="Courier New" pitchFamily="49" charset="0"/>
            </a:endParaRPr>
          </a:p>
          <a:p>
            <a:r>
              <a:rPr lang="en-US" sz="1600" dirty="0">
                <a:solidFill>
                  <a:srgbClr val="990000"/>
                </a:solidFill>
                <a:latin typeface="Courier New" pitchFamily="49" charset="0"/>
              </a:rPr>
              <a:t>...</a:t>
            </a:r>
          </a:p>
          <a:p>
            <a:r>
              <a:rPr lang="en-US" sz="1600" dirty="0">
                <a:solidFill>
                  <a:srgbClr val="990000"/>
                </a:solidFill>
                <a:latin typeface="Courier New" pitchFamily="49" charset="0"/>
              </a:rPr>
              <a:t>  /* listenfd will be an endpoint for all requests to port</a:t>
            </a:r>
          </a:p>
          <a:p>
            <a:r>
              <a:rPr lang="en-US" sz="1600" dirty="0">
                <a:solidFill>
                  <a:srgbClr val="990000"/>
                </a:solidFill>
                <a:latin typeface="Courier New" pitchFamily="49" charset="0"/>
              </a:rPr>
              <a:t>     on any IP address for this host */</a:t>
            </a:r>
          </a:p>
          <a:p>
            <a:r>
              <a:rPr lang="en-US" sz="1600" dirty="0">
                <a:latin typeface="Courier New" pitchFamily="49" charset="0"/>
              </a:rPr>
              <a:t>  if (bind(listenfd, (SA *)&amp;serveraddr, sizeof(serveraddr)) &lt; 0) </a:t>
            </a:r>
          </a:p>
          <a:p>
            <a:r>
              <a:rPr lang="en-US" sz="1600" dirty="0">
                <a:latin typeface="Courier New" pitchFamily="49" charset="0"/>
              </a:rPr>
              <a:t>      return -1;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304800" y="504825"/>
            <a:ext cx="7572375" cy="1095375"/>
          </a:xfrm>
        </p:spPr>
        <p:txBody>
          <a:bodyPr/>
          <a:lstStyle/>
          <a:p>
            <a:pPr marL="0" indent="0"/>
            <a:r>
              <a:rPr lang="en-US" dirty="0"/>
              <a:t>Echo Server: </a:t>
            </a:r>
            <a:r>
              <a:rPr lang="en-US" dirty="0" err="1">
                <a:latin typeface="Courier New" pitchFamily="49" charset="0"/>
              </a:rPr>
              <a:t>open_listenfd</a:t>
            </a:r>
            <a:r>
              <a:rPr lang="en-US" dirty="0"/>
              <a:t> </a:t>
            </a:r>
            <a:br>
              <a:rPr lang="en-US" dirty="0"/>
            </a:br>
            <a:r>
              <a:rPr lang="en-US" sz="2800" dirty="0">
                <a:solidFill>
                  <a:srgbClr val="990000"/>
                </a:solidFill>
                <a:latin typeface="Courier New" pitchFamily="49" charset="0"/>
              </a:rPr>
              <a:t>(listen)</a:t>
            </a:r>
          </a:p>
        </p:txBody>
      </p:sp>
      <p:sp>
        <p:nvSpPr>
          <p:cNvPr id="737283" name="Rectangle 3"/>
          <p:cNvSpPr>
            <a:spLocks noGrp="1" noChangeArrowheads="1"/>
          </p:cNvSpPr>
          <p:nvPr>
            <p:ph type="body" idx="1"/>
          </p:nvPr>
        </p:nvSpPr>
        <p:spPr>
          <a:xfrm>
            <a:off x="298744" y="1676400"/>
            <a:ext cx="8255000" cy="5265738"/>
          </a:xfrm>
        </p:spPr>
        <p:txBody>
          <a:bodyPr/>
          <a:lstStyle/>
          <a:p>
            <a:r>
              <a:rPr lang="en-US" dirty="0">
                <a:latin typeface="Courier New" pitchFamily="49" charset="0"/>
              </a:rPr>
              <a:t>listen</a:t>
            </a:r>
            <a:r>
              <a:rPr lang="en-US" dirty="0"/>
              <a:t> indicates that this socket will accept connection (</a:t>
            </a:r>
            <a:r>
              <a:rPr lang="en-US" dirty="0">
                <a:latin typeface="Courier New" pitchFamily="49" charset="0"/>
              </a:rPr>
              <a:t>connect</a:t>
            </a:r>
            <a:r>
              <a:rPr lang="en-US" dirty="0"/>
              <a:t>) requests from clients</a:t>
            </a:r>
          </a:p>
          <a:p>
            <a:r>
              <a:rPr lang="en-US" dirty="0">
                <a:latin typeface="Courier New" pitchFamily="49" charset="0"/>
              </a:rPr>
              <a:t>LISTENQ</a:t>
            </a:r>
            <a:r>
              <a:rPr lang="en-US" dirty="0"/>
              <a:t> is constant indicating how many pending requests allowed</a:t>
            </a:r>
          </a:p>
          <a:p>
            <a:endParaRPr lang="en-US" dirty="0"/>
          </a:p>
          <a:p>
            <a:endParaRPr lang="en-US" dirty="0"/>
          </a:p>
          <a:p>
            <a:endParaRPr lang="en-US" dirty="0"/>
          </a:p>
          <a:p>
            <a:endParaRPr lang="en-US" dirty="0"/>
          </a:p>
          <a:p>
            <a:endParaRPr lang="en-US" dirty="0" smtClean="0"/>
          </a:p>
          <a:p>
            <a:r>
              <a:rPr lang="en-US" dirty="0" smtClean="0"/>
              <a:t>We’re </a:t>
            </a:r>
            <a:r>
              <a:rPr lang="en-US" dirty="0"/>
              <a:t>finally ready to enter the main server loop that accepts and processes client connection requests.</a:t>
            </a:r>
          </a:p>
        </p:txBody>
      </p:sp>
      <p:sp>
        <p:nvSpPr>
          <p:cNvPr id="737284" name="Text Box 4"/>
          <p:cNvSpPr txBox="1">
            <a:spLocks noChangeArrowheads="1"/>
          </p:cNvSpPr>
          <p:nvPr/>
        </p:nvSpPr>
        <p:spPr bwMode="auto">
          <a:xfrm>
            <a:off x="402637" y="3349625"/>
            <a:ext cx="8677275" cy="2060575"/>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listenfd</a:t>
            </a:r>
            <a:r>
              <a:rPr lang="en-US" sz="1600" dirty="0">
                <a:latin typeface="Courier New" pitchFamily="49" charset="0"/>
              </a:rPr>
              <a:t>; </a:t>
            </a:r>
            <a:r>
              <a:rPr lang="en-US" sz="1600" dirty="0">
                <a:solidFill>
                  <a:srgbClr val="990000"/>
                </a:solidFill>
                <a:latin typeface="Courier New" pitchFamily="49" charset="0"/>
              </a:rPr>
              <a:t>/* listening socket */</a:t>
            </a:r>
          </a:p>
          <a:p>
            <a:endParaRPr lang="en-US" sz="1600" dirty="0">
              <a:latin typeface="Courier New" pitchFamily="49" charset="0"/>
            </a:endParaRPr>
          </a:p>
          <a:p>
            <a:r>
              <a:rPr lang="en-US" sz="1600" dirty="0">
                <a:latin typeface="Courier New" pitchFamily="49" charset="0"/>
              </a:rPr>
              <a:t>...</a:t>
            </a:r>
          </a:p>
          <a:p>
            <a:r>
              <a:rPr lang="en-US" sz="1600" dirty="0">
                <a:latin typeface="Courier New" pitchFamily="49" charset="0"/>
              </a:rPr>
              <a:t> </a:t>
            </a:r>
            <a:r>
              <a:rPr lang="en-US" sz="1600" dirty="0">
                <a:solidFill>
                  <a:srgbClr val="990000"/>
                </a:solidFill>
                <a:latin typeface="Courier New" pitchFamily="49" charset="0"/>
              </a:rPr>
              <a:t>/* Make it a listening socket ready to accept connection requests */ </a:t>
            </a:r>
          </a:p>
          <a:p>
            <a:r>
              <a:rPr lang="en-US" sz="1600" dirty="0">
                <a:latin typeface="Courier New" pitchFamily="49" charset="0"/>
              </a:rPr>
              <a:t>    if (listen(</a:t>
            </a:r>
            <a:r>
              <a:rPr lang="en-US" sz="1600" dirty="0" err="1">
                <a:latin typeface="Courier New" pitchFamily="49" charset="0"/>
              </a:rPr>
              <a:t>listenfd</a:t>
            </a:r>
            <a:r>
              <a:rPr lang="en-US" sz="1600" dirty="0">
                <a:latin typeface="Courier New" pitchFamily="49" charset="0"/>
              </a:rPr>
              <a:t>, LISTENQ) &lt; 0) </a:t>
            </a:r>
          </a:p>
          <a:p>
            <a:r>
              <a:rPr lang="en-US" sz="1600" dirty="0">
                <a:latin typeface="Courier New" pitchFamily="49" charset="0"/>
              </a:rPr>
              <a:t>        return -1;</a:t>
            </a:r>
          </a:p>
          <a:p>
            <a:r>
              <a:rPr lang="en-US" sz="1600" dirty="0">
                <a:latin typeface="Courier New" pitchFamily="49" charset="0"/>
              </a:rPr>
              <a:t>    return </a:t>
            </a:r>
            <a:r>
              <a:rPr lang="en-US" sz="1600" dirty="0" err="1">
                <a:latin typeface="Courier New" pitchFamily="49" charset="0"/>
              </a:rPr>
              <a:t>listenfd</a:t>
            </a:r>
            <a:r>
              <a:rPr lang="en-US" sz="1600" dirty="0">
                <a:latin typeface="Courier New" pitchFamily="49" charset="0"/>
              </a:rPr>
              <a:t>; </a:t>
            </a:r>
          </a:p>
          <a:p>
            <a:r>
              <a:rPr lang="en-US" sz="1600" dirty="0">
                <a:latin typeface="Courier New" pitchFamily="49"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360362" y="533400"/>
            <a:ext cx="6802438" cy="573087"/>
          </a:xfrm>
        </p:spPr>
        <p:txBody>
          <a:bodyPr/>
          <a:lstStyle/>
          <a:p>
            <a:r>
              <a:rPr lang="en-US"/>
              <a:t>Echo Server: Main Loop</a:t>
            </a:r>
          </a:p>
        </p:txBody>
      </p:sp>
      <p:sp>
        <p:nvSpPr>
          <p:cNvPr id="738307" name="Rectangle 3"/>
          <p:cNvSpPr>
            <a:spLocks noGrp="1" noChangeArrowheads="1"/>
          </p:cNvSpPr>
          <p:nvPr>
            <p:ph type="body" idx="1"/>
          </p:nvPr>
        </p:nvSpPr>
        <p:spPr>
          <a:xfrm>
            <a:off x="366595" y="1295400"/>
            <a:ext cx="7896225" cy="1219200"/>
          </a:xfrm>
        </p:spPr>
        <p:txBody>
          <a:bodyPr/>
          <a:lstStyle/>
          <a:p>
            <a:r>
              <a:rPr lang="en-US"/>
              <a:t>The server loops endlessly, waiting for connection requests, then reading input from the client, and echoing the input back to the client. </a:t>
            </a:r>
          </a:p>
        </p:txBody>
      </p:sp>
      <p:sp>
        <p:nvSpPr>
          <p:cNvPr id="738308" name="Text Box 4"/>
          <p:cNvSpPr txBox="1">
            <a:spLocks noChangeArrowheads="1"/>
          </p:cNvSpPr>
          <p:nvPr/>
        </p:nvSpPr>
        <p:spPr bwMode="auto">
          <a:xfrm>
            <a:off x="457200" y="2784475"/>
            <a:ext cx="8142288" cy="2549525"/>
          </a:xfrm>
          <a:prstGeom prst="rect">
            <a:avLst/>
          </a:prstGeom>
          <a:solidFill>
            <a:srgbClr val="F6F5BD"/>
          </a:solidFill>
          <a:ln w="12700">
            <a:solidFill>
              <a:schemeClr val="tx1"/>
            </a:solidFill>
            <a:miter lim="800000"/>
            <a:headEnd/>
            <a:tailEnd/>
          </a:ln>
          <a:effectLst/>
        </p:spPr>
        <p:txBody>
          <a:bodyPr wrap="none">
            <a:spAutoFit/>
          </a:bodyPr>
          <a:lstStyle/>
          <a:p>
            <a:r>
              <a:rPr lang="en-US" sz="1600" dirty="0">
                <a:latin typeface="Courier New" pitchFamily="49" charset="0"/>
              </a:rPr>
              <a:t>main() {</a:t>
            </a:r>
          </a:p>
          <a:p>
            <a:endParaRPr lang="en-US" sz="1600" dirty="0">
              <a:latin typeface="Courier New" pitchFamily="49" charset="0"/>
            </a:endParaRPr>
          </a:p>
          <a:p>
            <a:r>
              <a:rPr lang="en-US" sz="1600" dirty="0">
                <a:latin typeface="Courier New" pitchFamily="49" charset="0"/>
              </a:rPr>
              <a:t>   </a:t>
            </a:r>
            <a:r>
              <a:rPr lang="en-US" sz="1600" dirty="0">
                <a:solidFill>
                  <a:srgbClr val="990000"/>
                </a:solidFill>
                <a:latin typeface="Courier New" pitchFamily="49" charset="0"/>
              </a:rPr>
              <a:t>/* create and configure the listening socket </a:t>
            </a:r>
            <a:r>
              <a:rPr lang="en-US" sz="1600" dirty="0">
                <a:latin typeface="Courier New" pitchFamily="49" charset="0"/>
              </a:rPr>
              <a:t>*/</a:t>
            </a:r>
          </a:p>
          <a:p>
            <a:endParaRPr lang="en-US" sz="1600" dirty="0">
              <a:latin typeface="Courier New" pitchFamily="49" charset="0"/>
            </a:endParaRPr>
          </a:p>
          <a:p>
            <a:r>
              <a:rPr lang="en-US" sz="1600" dirty="0">
                <a:latin typeface="Courier New" pitchFamily="49" charset="0"/>
              </a:rPr>
              <a:t>   while(1) {</a:t>
            </a:r>
          </a:p>
          <a:p>
            <a:r>
              <a:rPr lang="en-US" sz="1600" dirty="0">
                <a:latin typeface="Courier New" pitchFamily="49" charset="0"/>
              </a:rPr>
              <a:t>      </a:t>
            </a:r>
            <a:r>
              <a:rPr lang="en-US" sz="1600" dirty="0">
                <a:solidFill>
                  <a:srgbClr val="990000"/>
                </a:solidFill>
                <a:latin typeface="Courier New" pitchFamily="49" charset="0"/>
              </a:rPr>
              <a:t>/* Accept(): wait for a connection request */</a:t>
            </a:r>
          </a:p>
          <a:p>
            <a:r>
              <a:rPr lang="en-US" sz="1600" dirty="0">
                <a:solidFill>
                  <a:srgbClr val="990000"/>
                </a:solidFill>
                <a:latin typeface="Courier New" pitchFamily="49" charset="0"/>
              </a:rPr>
              <a:t>      /* echo(): read and echo input lines from client </a:t>
            </a:r>
            <a:r>
              <a:rPr lang="en-US" sz="1600" dirty="0" err="1">
                <a:solidFill>
                  <a:srgbClr val="990000"/>
                </a:solidFill>
                <a:latin typeface="Courier New" pitchFamily="49" charset="0"/>
              </a:rPr>
              <a:t>til</a:t>
            </a:r>
            <a:r>
              <a:rPr lang="en-US" sz="1600" dirty="0">
                <a:solidFill>
                  <a:srgbClr val="990000"/>
                </a:solidFill>
                <a:latin typeface="Courier New" pitchFamily="49" charset="0"/>
              </a:rPr>
              <a:t> EOF */</a:t>
            </a:r>
          </a:p>
          <a:p>
            <a:r>
              <a:rPr lang="en-US" sz="1600" dirty="0">
                <a:solidFill>
                  <a:srgbClr val="990000"/>
                </a:solidFill>
                <a:latin typeface="Courier New" pitchFamily="49" charset="0"/>
              </a:rPr>
              <a:t>      /* Close(): close the connection */ </a:t>
            </a:r>
          </a:p>
          <a:p>
            <a:r>
              <a:rPr lang="en-US" sz="1600" dirty="0">
                <a:latin typeface="Courier New" pitchFamily="49" charset="0"/>
              </a:rPr>
              <a:t>   }</a:t>
            </a:r>
          </a:p>
          <a:p>
            <a:r>
              <a:rPr lang="en-US" sz="1600" dirty="0">
                <a:latin typeface="Courier New"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56"/>
          <p:cNvGrpSpPr/>
          <p:nvPr/>
        </p:nvGrpSpPr>
        <p:grpSpPr>
          <a:xfrm>
            <a:off x="457200" y="4132968"/>
            <a:ext cx="6400800" cy="1371600"/>
            <a:chOff x="457200" y="4132968"/>
            <a:chExt cx="6400800" cy="1371600"/>
          </a:xfrm>
        </p:grpSpPr>
        <p:sp>
          <p:nvSpPr>
            <p:cNvPr id="56" name="Rectangle 55"/>
            <p:cNvSpPr/>
            <p:nvPr/>
          </p:nvSpPr>
          <p:spPr bwMode="auto">
            <a:xfrm>
              <a:off x="1447800" y="4132968"/>
              <a:ext cx="5410200" cy="1371600"/>
            </a:xfrm>
            <a:prstGeom prst="rect">
              <a:avLst/>
            </a:prstGeom>
            <a:solidFill>
              <a:srgbClr val="F1C7C7"/>
            </a:solidFill>
            <a:ln w="12700">
              <a:solidFill>
                <a:schemeClr val="tx1"/>
              </a:solidFill>
              <a:miter lim="800000"/>
              <a:headEnd type="none" w="med" len="med"/>
              <a:tailEnd type="none" w="med" len="med"/>
            </a:ln>
            <a:effectLst/>
          </p:spPr>
          <p:txBody>
            <a:bodyPr rtlCol="0" anchor="ctr"/>
            <a:lstStyle/>
            <a:p>
              <a:pPr algn="ctr"/>
              <a:endParaRPr lang="en-US"/>
            </a:p>
          </p:txBody>
        </p:sp>
        <p:grpSp>
          <p:nvGrpSpPr>
            <p:cNvPr id="3" name="Group 4"/>
            <p:cNvGrpSpPr>
              <a:grpSpLocks/>
            </p:cNvGrpSpPr>
            <p:nvPr/>
          </p:nvGrpSpPr>
          <p:grpSpPr bwMode="auto">
            <a:xfrm>
              <a:off x="6324600" y="4507795"/>
              <a:ext cx="381000" cy="685800"/>
              <a:chOff x="3984" y="3264"/>
              <a:chExt cx="240" cy="432"/>
            </a:xfrm>
          </p:grpSpPr>
          <p:sp>
            <p:nvSpPr>
              <p:cNvPr id="759813" name="Line 5"/>
              <p:cNvSpPr>
                <a:spLocks noChangeShapeType="1"/>
              </p:cNvSpPr>
              <p:nvPr/>
            </p:nvSpPr>
            <p:spPr bwMode="auto">
              <a:xfrm>
                <a:off x="3984" y="3696"/>
                <a:ext cx="240" cy="0"/>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4" name="Line 6"/>
              <p:cNvSpPr>
                <a:spLocks noChangeShapeType="1"/>
              </p:cNvSpPr>
              <p:nvPr/>
            </p:nvSpPr>
            <p:spPr bwMode="auto">
              <a:xfrm flipV="1">
                <a:off x="4224" y="3264"/>
                <a:ext cx="0" cy="432"/>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5" name="Line 7"/>
              <p:cNvSpPr>
                <a:spLocks noChangeShapeType="1"/>
              </p:cNvSpPr>
              <p:nvPr/>
            </p:nvSpPr>
            <p:spPr bwMode="auto">
              <a:xfrm flipH="1">
                <a:off x="3984" y="3264"/>
                <a:ext cx="240"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grpSp>
        <p:grpSp>
          <p:nvGrpSpPr>
            <p:cNvPr id="4" name="Group 8"/>
            <p:cNvGrpSpPr>
              <a:grpSpLocks/>
            </p:cNvGrpSpPr>
            <p:nvPr/>
          </p:nvGrpSpPr>
          <p:grpSpPr bwMode="auto">
            <a:xfrm rot="10800000" flipV="1">
              <a:off x="1676400" y="4507795"/>
              <a:ext cx="381000" cy="685800"/>
              <a:chOff x="3984" y="3264"/>
              <a:chExt cx="240" cy="432"/>
            </a:xfrm>
          </p:grpSpPr>
          <p:sp>
            <p:nvSpPr>
              <p:cNvPr id="759817" name="Line 9"/>
              <p:cNvSpPr>
                <a:spLocks noChangeShapeType="1"/>
              </p:cNvSpPr>
              <p:nvPr/>
            </p:nvSpPr>
            <p:spPr bwMode="auto">
              <a:xfrm>
                <a:off x="3984" y="3696"/>
                <a:ext cx="240" cy="0"/>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8" name="Line 10"/>
              <p:cNvSpPr>
                <a:spLocks noChangeShapeType="1"/>
              </p:cNvSpPr>
              <p:nvPr/>
            </p:nvSpPr>
            <p:spPr bwMode="auto">
              <a:xfrm flipV="1">
                <a:off x="4224" y="3264"/>
                <a:ext cx="0" cy="432"/>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19" name="Line 11"/>
              <p:cNvSpPr>
                <a:spLocks noChangeShapeType="1"/>
              </p:cNvSpPr>
              <p:nvPr/>
            </p:nvSpPr>
            <p:spPr bwMode="auto">
              <a:xfrm flipH="1">
                <a:off x="3984" y="3264"/>
                <a:ext cx="240"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grpSp>
        <p:sp>
          <p:nvSpPr>
            <p:cNvPr id="759820" name="Text Box 12"/>
            <p:cNvSpPr txBox="1">
              <a:spLocks noChangeArrowheads="1"/>
            </p:cNvSpPr>
            <p:nvPr/>
          </p:nvSpPr>
          <p:spPr bwMode="auto">
            <a:xfrm>
              <a:off x="457200" y="4401432"/>
              <a:ext cx="838200" cy="825500"/>
            </a:xfrm>
            <a:prstGeom prst="rect">
              <a:avLst/>
            </a:prstGeom>
            <a:noFill/>
            <a:ln w="12700">
              <a:noFill/>
              <a:miter lim="800000"/>
              <a:headEnd/>
              <a:tailEnd/>
            </a:ln>
            <a:effectLst/>
          </p:spPr>
          <p:txBody>
            <a:bodyPr wrap="square" anchor="ctr">
              <a:spAutoFit/>
            </a:bodyPr>
            <a:lstStyle/>
            <a:p>
              <a:r>
                <a:rPr lang="en-US" sz="1600" dirty="0">
                  <a:solidFill>
                    <a:srgbClr val="C00000"/>
                  </a:solidFill>
                  <a:latin typeface="Calibri" pitchFamily="34" charset="0"/>
                </a:rPr>
                <a:t>Client / Server</a:t>
              </a:r>
            </a:p>
            <a:p>
              <a:r>
                <a:rPr lang="en-US" sz="1600" dirty="0">
                  <a:solidFill>
                    <a:srgbClr val="C00000"/>
                  </a:solidFill>
                  <a:latin typeface="Calibri" pitchFamily="34" charset="0"/>
                </a:rPr>
                <a:t>Session</a:t>
              </a:r>
            </a:p>
          </p:txBody>
        </p:sp>
      </p:grpSp>
      <p:sp>
        <p:nvSpPr>
          <p:cNvPr id="759821" name="Rectangle 13"/>
          <p:cNvSpPr>
            <a:spLocks noGrp="1" noChangeArrowheads="1"/>
          </p:cNvSpPr>
          <p:nvPr>
            <p:ph type="title"/>
          </p:nvPr>
        </p:nvSpPr>
        <p:spPr>
          <a:xfrm>
            <a:off x="357018" y="381000"/>
            <a:ext cx="7592093" cy="762000"/>
          </a:xfrm>
        </p:spPr>
        <p:txBody>
          <a:bodyPr/>
          <a:lstStyle/>
          <a:p>
            <a:r>
              <a:rPr lang="en-US"/>
              <a:t>Overview of the Sockets Interface</a:t>
            </a:r>
          </a:p>
        </p:txBody>
      </p:sp>
      <p:sp>
        <p:nvSpPr>
          <p:cNvPr id="759822" name="Text Box 14"/>
          <p:cNvSpPr txBox="1">
            <a:spLocks noChangeArrowheads="1"/>
          </p:cNvSpPr>
          <p:nvPr/>
        </p:nvSpPr>
        <p:spPr bwMode="auto">
          <a:xfrm>
            <a:off x="2362200" y="1066800"/>
            <a:ext cx="912750" cy="461665"/>
          </a:xfrm>
          <a:prstGeom prst="rect">
            <a:avLst/>
          </a:prstGeom>
          <a:noFill/>
          <a:ln w="12700">
            <a:noFill/>
            <a:miter lim="800000"/>
            <a:headEnd/>
            <a:tailEnd/>
          </a:ln>
          <a:effectLst/>
        </p:spPr>
        <p:txBody>
          <a:bodyPr wrap="none" anchor="ctr">
            <a:spAutoFit/>
          </a:bodyPr>
          <a:lstStyle/>
          <a:p>
            <a:pPr algn="ctr"/>
            <a:r>
              <a:rPr lang="en-US" i="1" dirty="0">
                <a:solidFill>
                  <a:srgbClr val="C00000"/>
                </a:solidFill>
                <a:latin typeface="Calibri" pitchFamily="34" charset="0"/>
              </a:rPr>
              <a:t>Client</a:t>
            </a:r>
          </a:p>
        </p:txBody>
      </p:sp>
      <p:sp>
        <p:nvSpPr>
          <p:cNvPr id="759823" name="Text Box 15"/>
          <p:cNvSpPr txBox="1">
            <a:spLocks noChangeArrowheads="1"/>
          </p:cNvSpPr>
          <p:nvPr/>
        </p:nvSpPr>
        <p:spPr bwMode="auto">
          <a:xfrm>
            <a:off x="5136138" y="1066800"/>
            <a:ext cx="993670" cy="461665"/>
          </a:xfrm>
          <a:prstGeom prst="rect">
            <a:avLst/>
          </a:prstGeom>
          <a:noFill/>
          <a:ln w="12700">
            <a:noFill/>
            <a:miter lim="800000"/>
            <a:headEnd/>
            <a:tailEnd/>
          </a:ln>
          <a:effectLst/>
        </p:spPr>
        <p:txBody>
          <a:bodyPr wrap="none" anchor="ctr">
            <a:spAutoFit/>
          </a:bodyPr>
          <a:lstStyle/>
          <a:p>
            <a:pPr algn="ctr"/>
            <a:r>
              <a:rPr lang="en-US" i="1" dirty="0">
                <a:solidFill>
                  <a:srgbClr val="C00000"/>
                </a:solidFill>
                <a:latin typeface="Calibri" pitchFamily="34" charset="0"/>
              </a:rPr>
              <a:t>Server</a:t>
            </a:r>
          </a:p>
        </p:txBody>
      </p:sp>
      <p:sp>
        <p:nvSpPr>
          <p:cNvPr id="759824" name="Line 16"/>
          <p:cNvSpPr>
            <a:spLocks noChangeShapeType="1"/>
          </p:cNvSpPr>
          <p:nvPr/>
        </p:nvSpPr>
        <p:spPr bwMode="auto">
          <a:xfrm>
            <a:off x="2819400" y="1981200"/>
            <a:ext cx="0" cy="16764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5" name="Line 17"/>
          <p:cNvSpPr>
            <a:spLocks noChangeShapeType="1"/>
          </p:cNvSpPr>
          <p:nvPr/>
        </p:nvSpPr>
        <p:spPr bwMode="auto">
          <a:xfrm>
            <a:off x="5638800" y="19208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6" name="Line 18"/>
          <p:cNvSpPr>
            <a:spLocks noChangeShapeType="1"/>
          </p:cNvSpPr>
          <p:nvPr/>
        </p:nvSpPr>
        <p:spPr bwMode="auto">
          <a:xfrm>
            <a:off x="5638800" y="26066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7" name="Line 19"/>
          <p:cNvSpPr>
            <a:spLocks noChangeShapeType="1"/>
          </p:cNvSpPr>
          <p:nvPr/>
        </p:nvSpPr>
        <p:spPr bwMode="auto">
          <a:xfrm>
            <a:off x="5638800" y="3292475"/>
            <a:ext cx="0" cy="30480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28" name="Line 20"/>
          <p:cNvSpPr>
            <a:spLocks noChangeShapeType="1"/>
          </p:cNvSpPr>
          <p:nvPr/>
        </p:nvSpPr>
        <p:spPr bwMode="auto">
          <a:xfrm>
            <a:off x="3048000" y="3810000"/>
            <a:ext cx="1828800" cy="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
        <p:nvSpPr>
          <p:cNvPr id="759829" name="Rectangle 21"/>
          <p:cNvSpPr>
            <a:spLocks noChangeArrowheads="1"/>
          </p:cNvSpPr>
          <p:nvPr/>
        </p:nvSpPr>
        <p:spPr bwMode="auto">
          <a:xfrm>
            <a:off x="2057400" y="1582738"/>
            <a:ext cx="15240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socket</a:t>
            </a:r>
          </a:p>
        </p:txBody>
      </p:sp>
      <p:sp>
        <p:nvSpPr>
          <p:cNvPr id="759830" name="Rectangle 22"/>
          <p:cNvSpPr>
            <a:spLocks noChangeArrowheads="1"/>
          </p:cNvSpPr>
          <p:nvPr/>
        </p:nvSpPr>
        <p:spPr bwMode="auto">
          <a:xfrm>
            <a:off x="4876800" y="1582738"/>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socket</a:t>
            </a:r>
          </a:p>
        </p:txBody>
      </p:sp>
      <p:sp>
        <p:nvSpPr>
          <p:cNvPr id="759831" name="Rectangle 23"/>
          <p:cNvSpPr>
            <a:spLocks noChangeArrowheads="1"/>
          </p:cNvSpPr>
          <p:nvPr/>
        </p:nvSpPr>
        <p:spPr bwMode="auto">
          <a:xfrm>
            <a:off x="4876800" y="2257425"/>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bind</a:t>
            </a:r>
          </a:p>
        </p:txBody>
      </p:sp>
      <p:sp>
        <p:nvSpPr>
          <p:cNvPr id="759832" name="Rectangle 24"/>
          <p:cNvSpPr>
            <a:spLocks noChangeArrowheads="1"/>
          </p:cNvSpPr>
          <p:nvPr/>
        </p:nvSpPr>
        <p:spPr bwMode="auto">
          <a:xfrm>
            <a:off x="4876800" y="2932113"/>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listen</a:t>
            </a:r>
          </a:p>
        </p:txBody>
      </p:sp>
      <p:grpSp>
        <p:nvGrpSpPr>
          <p:cNvPr id="5" name="Group 25"/>
          <p:cNvGrpSpPr>
            <a:grpSpLocks/>
          </p:cNvGrpSpPr>
          <p:nvPr/>
        </p:nvGrpSpPr>
        <p:grpSpPr bwMode="auto">
          <a:xfrm>
            <a:off x="2057400" y="3978275"/>
            <a:ext cx="4267200" cy="1392238"/>
            <a:chOff x="1296" y="2506"/>
            <a:chExt cx="2688" cy="877"/>
          </a:xfrm>
        </p:grpSpPr>
        <p:sp>
          <p:nvSpPr>
            <p:cNvPr id="759834" name="Line 26"/>
            <p:cNvSpPr>
              <a:spLocks noChangeShapeType="1"/>
            </p:cNvSpPr>
            <p:nvPr/>
          </p:nvSpPr>
          <p:spPr bwMode="auto">
            <a:xfrm>
              <a:off x="1776" y="2506"/>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5" name="Line 27"/>
            <p:cNvSpPr>
              <a:spLocks noChangeShapeType="1"/>
            </p:cNvSpPr>
            <p:nvPr/>
          </p:nvSpPr>
          <p:spPr bwMode="auto">
            <a:xfrm>
              <a:off x="1776" y="2938"/>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6" name="Line 28"/>
            <p:cNvSpPr>
              <a:spLocks noChangeShapeType="1"/>
            </p:cNvSpPr>
            <p:nvPr/>
          </p:nvSpPr>
          <p:spPr bwMode="auto">
            <a:xfrm>
              <a:off x="3552" y="2506"/>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7" name="Line 29"/>
            <p:cNvSpPr>
              <a:spLocks noChangeShapeType="1"/>
            </p:cNvSpPr>
            <p:nvPr/>
          </p:nvSpPr>
          <p:spPr bwMode="auto">
            <a:xfrm>
              <a:off x="3552" y="2938"/>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8" name="Line 30"/>
            <p:cNvSpPr>
              <a:spLocks noChangeShapeType="1"/>
            </p:cNvSpPr>
            <p:nvPr/>
          </p:nvSpPr>
          <p:spPr bwMode="auto">
            <a:xfrm flipV="1">
              <a:off x="2256" y="2832"/>
              <a:ext cx="816"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39" name="Line 31"/>
            <p:cNvSpPr>
              <a:spLocks noChangeShapeType="1"/>
            </p:cNvSpPr>
            <p:nvPr/>
          </p:nvSpPr>
          <p:spPr bwMode="auto">
            <a:xfrm flipH="1">
              <a:off x="2256" y="3264"/>
              <a:ext cx="816"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0" name="Rectangle 32"/>
            <p:cNvSpPr>
              <a:spLocks noChangeArrowheads="1"/>
            </p:cNvSpPr>
            <p:nvPr/>
          </p:nvSpPr>
          <p:spPr bwMode="auto">
            <a:xfrm>
              <a:off x="3072" y="2718"/>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rio_readlineb</a:t>
              </a:r>
            </a:p>
          </p:txBody>
        </p:sp>
        <p:sp>
          <p:nvSpPr>
            <p:cNvPr id="759841" name="Rectangle 33"/>
            <p:cNvSpPr>
              <a:spLocks noChangeArrowheads="1"/>
            </p:cNvSpPr>
            <p:nvPr/>
          </p:nvSpPr>
          <p:spPr bwMode="auto">
            <a:xfrm>
              <a:off x="3072" y="3143"/>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rio_writen</a:t>
              </a:r>
            </a:p>
          </p:txBody>
        </p:sp>
        <p:sp>
          <p:nvSpPr>
            <p:cNvPr id="759842" name="Rectangle 34"/>
            <p:cNvSpPr>
              <a:spLocks noChangeArrowheads="1"/>
            </p:cNvSpPr>
            <p:nvPr/>
          </p:nvSpPr>
          <p:spPr bwMode="auto">
            <a:xfrm>
              <a:off x="1296" y="3143"/>
              <a:ext cx="960"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rio_readlineb</a:t>
              </a:r>
            </a:p>
          </p:txBody>
        </p:sp>
        <p:sp>
          <p:nvSpPr>
            <p:cNvPr id="759843" name="Rectangle 35"/>
            <p:cNvSpPr>
              <a:spLocks noChangeArrowheads="1"/>
            </p:cNvSpPr>
            <p:nvPr/>
          </p:nvSpPr>
          <p:spPr bwMode="auto">
            <a:xfrm>
              <a:off x="1296" y="2718"/>
              <a:ext cx="960"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dirty="0" err="1">
                  <a:latin typeface="Courier New" pitchFamily="49" charset="0"/>
                </a:rPr>
                <a:t>rio_writen</a:t>
              </a:r>
              <a:endParaRPr lang="en-US" sz="1400" dirty="0">
                <a:latin typeface="Courier New" pitchFamily="49" charset="0"/>
              </a:endParaRPr>
            </a:p>
          </p:txBody>
        </p:sp>
      </p:grpSp>
      <p:sp>
        <p:nvSpPr>
          <p:cNvPr id="759844" name="Text Box 36"/>
          <p:cNvSpPr txBox="1">
            <a:spLocks noChangeArrowheads="1"/>
          </p:cNvSpPr>
          <p:nvPr/>
        </p:nvSpPr>
        <p:spPr bwMode="auto">
          <a:xfrm>
            <a:off x="3632402" y="3200400"/>
            <a:ext cx="1156086" cy="584775"/>
          </a:xfrm>
          <a:prstGeom prst="rect">
            <a:avLst/>
          </a:prstGeom>
          <a:noFill/>
          <a:ln w="12700">
            <a:noFill/>
            <a:miter lim="800000"/>
            <a:headEnd/>
            <a:tailEnd/>
          </a:ln>
          <a:effectLst/>
        </p:spPr>
        <p:txBody>
          <a:bodyPr wrap="none" anchor="ctr">
            <a:spAutoFit/>
          </a:bodyPr>
          <a:lstStyle/>
          <a:p>
            <a:pPr algn="ctr"/>
            <a:r>
              <a:rPr lang="en-US" sz="1600" dirty="0">
                <a:latin typeface="Calibri" pitchFamily="34" charset="0"/>
              </a:rPr>
              <a:t>Connection</a:t>
            </a:r>
          </a:p>
          <a:p>
            <a:pPr algn="ctr"/>
            <a:r>
              <a:rPr lang="en-US" sz="1600" dirty="0">
                <a:latin typeface="Calibri" pitchFamily="34" charset="0"/>
              </a:rPr>
              <a:t>request</a:t>
            </a:r>
          </a:p>
        </p:txBody>
      </p:sp>
      <p:grpSp>
        <p:nvGrpSpPr>
          <p:cNvPr id="6" name="Group 37"/>
          <p:cNvGrpSpPr>
            <a:grpSpLocks/>
          </p:cNvGrpSpPr>
          <p:nvPr/>
        </p:nvGrpSpPr>
        <p:grpSpPr bwMode="auto">
          <a:xfrm>
            <a:off x="2057400" y="3822970"/>
            <a:ext cx="5105400" cy="2911475"/>
            <a:chOff x="1296" y="2400"/>
            <a:chExt cx="3216" cy="1834"/>
          </a:xfrm>
        </p:grpSpPr>
        <p:sp>
          <p:nvSpPr>
            <p:cNvPr id="759846" name="Line 38"/>
            <p:cNvSpPr>
              <a:spLocks noChangeShapeType="1"/>
            </p:cNvSpPr>
            <p:nvPr/>
          </p:nvSpPr>
          <p:spPr bwMode="auto">
            <a:xfrm>
              <a:off x="1776" y="3370"/>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7" name="Line 39"/>
            <p:cNvSpPr>
              <a:spLocks noChangeShapeType="1"/>
            </p:cNvSpPr>
            <p:nvPr/>
          </p:nvSpPr>
          <p:spPr bwMode="auto">
            <a:xfrm>
              <a:off x="3552" y="3370"/>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8" name="Line 40"/>
            <p:cNvSpPr>
              <a:spLocks noChangeShapeType="1"/>
            </p:cNvSpPr>
            <p:nvPr/>
          </p:nvSpPr>
          <p:spPr bwMode="auto">
            <a:xfrm>
              <a:off x="3552" y="3802"/>
              <a:ext cx="0" cy="192"/>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59849" name="Line 41"/>
            <p:cNvSpPr>
              <a:spLocks noChangeShapeType="1"/>
            </p:cNvSpPr>
            <p:nvPr/>
          </p:nvSpPr>
          <p:spPr bwMode="auto">
            <a:xfrm flipV="1">
              <a:off x="1920" y="3696"/>
              <a:ext cx="1152" cy="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
          <p:nvSpPr>
            <p:cNvPr id="759850" name="Rectangle 42"/>
            <p:cNvSpPr>
              <a:spLocks noChangeArrowheads="1"/>
            </p:cNvSpPr>
            <p:nvPr/>
          </p:nvSpPr>
          <p:spPr bwMode="auto">
            <a:xfrm>
              <a:off x="3072" y="3568"/>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rio_readlineb</a:t>
              </a:r>
            </a:p>
          </p:txBody>
        </p:sp>
        <p:sp>
          <p:nvSpPr>
            <p:cNvPr id="759851" name="Rectangle 43"/>
            <p:cNvSpPr>
              <a:spLocks noChangeArrowheads="1"/>
            </p:cNvSpPr>
            <p:nvPr/>
          </p:nvSpPr>
          <p:spPr bwMode="auto">
            <a:xfrm>
              <a:off x="3072" y="3994"/>
              <a:ext cx="912"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close</a:t>
              </a:r>
            </a:p>
          </p:txBody>
        </p:sp>
        <p:sp>
          <p:nvSpPr>
            <p:cNvPr id="759852" name="Rectangle 44"/>
            <p:cNvSpPr>
              <a:spLocks noChangeArrowheads="1"/>
            </p:cNvSpPr>
            <p:nvPr/>
          </p:nvSpPr>
          <p:spPr bwMode="auto">
            <a:xfrm>
              <a:off x="1296" y="3569"/>
              <a:ext cx="960" cy="24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close</a:t>
              </a:r>
            </a:p>
          </p:txBody>
        </p:sp>
        <p:sp>
          <p:nvSpPr>
            <p:cNvPr id="759853" name="Text Box 45"/>
            <p:cNvSpPr txBox="1">
              <a:spLocks noChangeArrowheads="1"/>
            </p:cNvSpPr>
            <p:nvPr/>
          </p:nvSpPr>
          <p:spPr bwMode="auto">
            <a:xfrm>
              <a:off x="2496" y="3524"/>
              <a:ext cx="298" cy="194"/>
            </a:xfrm>
            <a:prstGeom prst="rect">
              <a:avLst/>
            </a:prstGeom>
            <a:noFill/>
            <a:ln w="12700">
              <a:noFill/>
              <a:miter lim="800000"/>
              <a:headEnd/>
              <a:tailEnd/>
            </a:ln>
            <a:effectLst/>
          </p:spPr>
          <p:txBody>
            <a:bodyPr wrap="none" anchor="ctr">
              <a:spAutoFit/>
            </a:bodyPr>
            <a:lstStyle/>
            <a:p>
              <a:pPr algn="ctr"/>
              <a:r>
                <a:rPr lang="en-US" sz="1400" dirty="0">
                  <a:latin typeface="Calibri" pitchFamily="34" charset="0"/>
                </a:rPr>
                <a:t>EOF</a:t>
              </a:r>
            </a:p>
          </p:txBody>
        </p:sp>
        <p:sp>
          <p:nvSpPr>
            <p:cNvPr id="759854" name="Line 46"/>
            <p:cNvSpPr>
              <a:spLocks noChangeShapeType="1"/>
            </p:cNvSpPr>
            <p:nvPr/>
          </p:nvSpPr>
          <p:spPr bwMode="auto">
            <a:xfrm>
              <a:off x="3984" y="4128"/>
              <a:ext cx="528" cy="0"/>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55" name="Line 47"/>
            <p:cNvSpPr>
              <a:spLocks noChangeShapeType="1"/>
            </p:cNvSpPr>
            <p:nvPr/>
          </p:nvSpPr>
          <p:spPr bwMode="auto">
            <a:xfrm flipV="1">
              <a:off x="4512" y="2400"/>
              <a:ext cx="0" cy="1728"/>
            </a:xfrm>
            <a:prstGeom prst="line">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56" name="Line 48"/>
            <p:cNvSpPr>
              <a:spLocks noChangeShapeType="1"/>
            </p:cNvSpPr>
            <p:nvPr/>
          </p:nvSpPr>
          <p:spPr bwMode="auto">
            <a:xfrm flipH="1">
              <a:off x="3984" y="2400"/>
              <a:ext cx="528" cy="0"/>
            </a:xfrm>
            <a:prstGeom prst="line">
              <a:avLst/>
            </a:prstGeom>
            <a:noFill/>
            <a:ln w="12700">
              <a:solidFill>
                <a:schemeClr val="tx1"/>
              </a:solidFill>
              <a:round/>
              <a:headEnd/>
              <a:tailEnd type="triangle" w="med" len="med"/>
            </a:ln>
            <a:effectLst/>
          </p:spPr>
          <p:txBody>
            <a:bodyPr wrap="none" anchor="ctr"/>
            <a:lstStyle/>
            <a:p>
              <a:endParaRPr lang="en-US" dirty="0">
                <a:latin typeface="Calibri" pitchFamily="34" charset="0"/>
              </a:endParaRPr>
            </a:p>
          </p:txBody>
        </p:sp>
      </p:grpSp>
      <p:sp>
        <p:nvSpPr>
          <p:cNvPr id="759857" name="Text Box 49"/>
          <p:cNvSpPr txBox="1">
            <a:spLocks noChangeArrowheads="1"/>
          </p:cNvSpPr>
          <p:nvPr/>
        </p:nvSpPr>
        <p:spPr bwMode="auto">
          <a:xfrm>
            <a:off x="7239941" y="4800600"/>
            <a:ext cx="1675459" cy="830997"/>
          </a:xfrm>
          <a:prstGeom prst="rect">
            <a:avLst/>
          </a:prstGeom>
          <a:noFill/>
          <a:ln w="12700">
            <a:noFill/>
            <a:miter lim="800000"/>
            <a:headEnd/>
            <a:tailEnd/>
          </a:ln>
          <a:effectLst/>
        </p:spPr>
        <p:txBody>
          <a:bodyPr wrap="none" anchor="ctr">
            <a:spAutoFit/>
          </a:bodyPr>
          <a:lstStyle/>
          <a:p>
            <a:r>
              <a:rPr lang="en-US" sz="1600" dirty="0">
                <a:latin typeface="Calibri" pitchFamily="34" charset="0"/>
              </a:rPr>
              <a:t>Await connection</a:t>
            </a:r>
          </a:p>
          <a:p>
            <a:r>
              <a:rPr lang="en-US" sz="1600" dirty="0">
                <a:latin typeface="Calibri" pitchFamily="34" charset="0"/>
              </a:rPr>
              <a:t>request from</a:t>
            </a:r>
          </a:p>
          <a:p>
            <a:r>
              <a:rPr lang="en-US" sz="1600" dirty="0">
                <a:latin typeface="Calibri" pitchFamily="34" charset="0"/>
              </a:rPr>
              <a:t>next client</a:t>
            </a:r>
          </a:p>
        </p:txBody>
      </p:sp>
      <p:sp>
        <p:nvSpPr>
          <p:cNvPr id="759858" name="AutoShape 50"/>
          <p:cNvSpPr>
            <a:spLocks/>
          </p:cNvSpPr>
          <p:nvPr/>
        </p:nvSpPr>
        <p:spPr bwMode="auto">
          <a:xfrm>
            <a:off x="6477000" y="1600200"/>
            <a:ext cx="152400" cy="1752600"/>
          </a:xfrm>
          <a:prstGeom prst="rightBrace">
            <a:avLst>
              <a:gd name="adj1" fmla="val 95833"/>
              <a:gd name="adj2" fmla="val 50000"/>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59" name="Text Box 51"/>
          <p:cNvSpPr txBox="1">
            <a:spLocks noChangeArrowheads="1"/>
          </p:cNvSpPr>
          <p:nvPr/>
        </p:nvSpPr>
        <p:spPr bwMode="auto">
          <a:xfrm>
            <a:off x="6629400" y="2286000"/>
            <a:ext cx="1773238"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open_listenfd</a:t>
            </a:r>
          </a:p>
        </p:txBody>
      </p:sp>
      <p:sp>
        <p:nvSpPr>
          <p:cNvPr id="759860" name="AutoShape 52"/>
          <p:cNvSpPr>
            <a:spLocks/>
          </p:cNvSpPr>
          <p:nvPr/>
        </p:nvSpPr>
        <p:spPr bwMode="auto">
          <a:xfrm>
            <a:off x="1752600" y="1600200"/>
            <a:ext cx="152400" cy="2438400"/>
          </a:xfrm>
          <a:prstGeom prst="leftBrace">
            <a:avLst>
              <a:gd name="adj1" fmla="val 133333"/>
              <a:gd name="adj2" fmla="val 50000"/>
            </a:avLst>
          </a:prstGeom>
          <a:noFill/>
          <a:ln w="12700">
            <a:solidFill>
              <a:schemeClr val="tx1"/>
            </a:solidFill>
            <a:round/>
            <a:headEnd/>
            <a:tailEnd/>
          </a:ln>
          <a:effectLst/>
        </p:spPr>
        <p:txBody>
          <a:bodyPr wrap="none" anchor="ctr"/>
          <a:lstStyle/>
          <a:p>
            <a:endParaRPr lang="en-US" dirty="0">
              <a:latin typeface="Calibri" pitchFamily="34" charset="0"/>
            </a:endParaRPr>
          </a:p>
        </p:txBody>
      </p:sp>
      <p:sp>
        <p:nvSpPr>
          <p:cNvPr id="759861" name="Text Box 53"/>
          <p:cNvSpPr txBox="1">
            <a:spLocks noChangeArrowheads="1"/>
          </p:cNvSpPr>
          <p:nvPr/>
        </p:nvSpPr>
        <p:spPr bwMode="auto">
          <a:xfrm>
            <a:off x="0" y="2635250"/>
            <a:ext cx="1773238"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open_clientfd</a:t>
            </a:r>
          </a:p>
        </p:txBody>
      </p:sp>
      <p:sp>
        <p:nvSpPr>
          <p:cNvPr id="759862" name="Rectangle 54"/>
          <p:cNvSpPr>
            <a:spLocks noChangeArrowheads="1"/>
          </p:cNvSpPr>
          <p:nvPr/>
        </p:nvSpPr>
        <p:spPr bwMode="auto">
          <a:xfrm>
            <a:off x="4876800" y="3640138"/>
            <a:ext cx="14478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accept</a:t>
            </a:r>
          </a:p>
        </p:txBody>
      </p:sp>
      <p:sp>
        <p:nvSpPr>
          <p:cNvPr id="759863" name="Rectangle 55"/>
          <p:cNvSpPr>
            <a:spLocks noChangeArrowheads="1"/>
          </p:cNvSpPr>
          <p:nvPr/>
        </p:nvSpPr>
        <p:spPr bwMode="auto">
          <a:xfrm>
            <a:off x="2057400" y="3640138"/>
            <a:ext cx="1524000" cy="381000"/>
          </a:xfrm>
          <a:prstGeom prst="rect">
            <a:avLst/>
          </a:prstGeom>
          <a:solidFill>
            <a:srgbClr val="D5F1CF"/>
          </a:solidFill>
          <a:ln w="12700">
            <a:solidFill>
              <a:schemeClr val="tx1"/>
            </a:solidFill>
            <a:miter lim="800000"/>
            <a:headEnd/>
            <a:tailEnd/>
          </a:ln>
          <a:effectLst/>
        </p:spPr>
        <p:txBody>
          <a:bodyPr wrap="none" anchor="ctr"/>
          <a:lstStyle/>
          <a:p>
            <a:pPr algn="ctr"/>
            <a:r>
              <a:rPr lang="en-US" sz="1400">
                <a:latin typeface="Courier New" pitchFamily="49" charset="0"/>
              </a:rPr>
              <a:t>connect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9330" name="Rectangle 2"/>
          <p:cNvSpPr>
            <a:spLocks noChangeArrowheads="1"/>
          </p:cNvSpPr>
          <p:nvPr/>
        </p:nvSpPr>
        <p:spPr bwMode="auto">
          <a:xfrm>
            <a:off x="444500" y="1676400"/>
            <a:ext cx="8255000" cy="5638800"/>
          </a:xfrm>
          <a:prstGeom prst="rect">
            <a:avLst/>
          </a:prstGeom>
          <a:noFill/>
          <a:ln w="12700">
            <a:noFill/>
            <a:miter lim="800000"/>
            <a:headEnd/>
            <a:tailEnd/>
          </a:ln>
          <a:effectLst/>
        </p:spPr>
        <p:txBody>
          <a:bodyPr lIns="90487" tIns="44450" rIns="90487" bIns="44450"/>
          <a:lstStyle/>
          <a:p>
            <a:pPr marL="385763" indent="-385763" eaLnBrk="1" hangingPunct="1">
              <a:lnSpc>
                <a:spcPct val="95000"/>
              </a:lnSpc>
              <a:spcBef>
                <a:spcPct val="50000"/>
              </a:spcBef>
              <a:buClr>
                <a:schemeClr val="hlink"/>
              </a:buClr>
              <a:buFont typeface="Wingdings" pitchFamily="2" charset="2"/>
              <a:buNone/>
            </a:pPr>
            <a:endParaRPr lang="en-US" dirty="0">
              <a:solidFill>
                <a:schemeClr val="tx2"/>
              </a:solidFill>
              <a:effectLst>
                <a:outerShdw blurRad="38100" dist="38100" dir="2700000" algn="tl">
                  <a:srgbClr val="C0C0C0"/>
                </a:outerShdw>
              </a:effectLst>
              <a:latin typeface="Calibri" pitchFamily="34" charset="0"/>
            </a:endParaRPr>
          </a:p>
        </p:txBody>
      </p:sp>
      <p:sp>
        <p:nvSpPr>
          <p:cNvPr id="739331" name="Rectangle 3"/>
          <p:cNvSpPr>
            <a:spLocks noGrp="1" noChangeArrowheads="1"/>
          </p:cNvSpPr>
          <p:nvPr>
            <p:ph type="title"/>
          </p:nvPr>
        </p:nvSpPr>
        <p:spPr>
          <a:xfrm>
            <a:off x="341312" y="533400"/>
            <a:ext cx="6821488" cy="573087"/>
          </a:xfrm>
        </p:spPr>
        <p:txBody>
          <a:bodyPr/>
          <a:lstStyle/>
          <a:p>
            <a:r>
              <a:rPr lang="en-US"/>
              <a:t>Echo Server: </a:t>
            </a:r>
            <a:r>
              <a:rPr lang="en-US">
                <a:latin typeface="Courier New" pitchFamily="49" charset="0"/>
              </a:rPr>
              <a:t>accept</a:t>
            </a:r>
            <a:endParaRPr lang="en-US"/>
          </a:p>
        </p:txBody>
      </p:sp>
      <p:sp>
        <p:nvSpPr>
          <p:cNvPr id="739333" name="Text Box 5"/>
          <p:cNvSpPr txBox="1">
            <a:spLocks noChangeArrowheads="1"/>
          </p:cNvSpPr>
          <p:nvPr/>
        </p:nvSpPr>
        <p:spPr bwMode="auto">
          <a:xfrm>
            <a:off x="838200" y="1752600"/>
            <a:ext cx="7313240" cy="1816100"/>
          </a:xfrm>
          <a:prstGeom prst="rect">
            <a:avLst/>
          </a:prstGeom>
          <a:solidFill>
            <a:srgbClr val="F6F5BD"/>
          </a:solidFill>
          <a:ln w="12700">
            <a:solidFill>
              <a:schemeClr val="tx1"/>
            </a:solidFill>
            <a:miter lim="800000"/>
            <a:headEnd/>
            <a:tailEnd/>
          </a:ln>
          <a:effectLst/>
        </p:spPr>
        <p:txBody>
          <a:bodyPr wrap="square">
            <a:spAutoFit/>
          </a:bodyPr>
          <a:lstStyle/>
          <a:p>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listenfd</a:t>
            </a:r>
            <a:r>
              <a:rPr lang="en-US" sz="1600" dirty="0" smtClean="0">
                <a:latin typeface="Courier New" pitchFamily="49" charset="0"/>
              </a:rPr>
              <a:t>; </a:t>
            </a:r>
            <a:r>
              <a:rPr lang="en-US" sz="1600" dirty="0" smtClean="0">
                <a:solidFill>
                  <a:srgbClr val="990000"/>
                </a:solidFill>
                <a:latin typeface="Courier New" pitchFamily="49" charset="0"/>
              </a:rPr>
              <a:t>/* listening descriptor */</a:t>
            </a:r>
          </a:p>
          <a:p>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connfd</a:t>
            </a:r>
            <a:r>
              <a:rPr lang="en-US" sz="1600" dirty="0" smtClean="0">
                <a:latin typeface="Courier New" pitchFamily="49" charset="0"/>
              </a:rPr>
              <a:t>;   </a:t>
            </a:r>
            <a:r>
              <a:rPr lang="en-US" sz="1600" dirty="0" smtClean="0">
                <a:solidFill>
                  <a:srgbClr val="990000"/>
                </a:solidFill>
                <a:latin typeface="Courier New" pitchFamily="49" charset="0"/>
              </a:rPr>
              <a:t>/* connected descriptor */</a:t>
            </a:r>
          </a:p>
          <a:p>
            <a:r>
              <a:rPr lang="en-US" sz="1600" dirty="0" err="1" smtClean="0">
                <a:latin typeface="Courier New" pitchFamily="49" charset="0"/>
              </a:rPr>
              <a:t>struct</a:t>
            </a:r>
            <a:r>
              <a:rPr lang="en-US" sz="1600" dirty="0" smtClean="0">
                <a:latin typeface="Courier New" pitchFamily="49" charset="0"/>
              </a:rPr>
              <a:t> </a:t>
            </a:r>
            <a:r>
              <a:rPr lang="en-US" sz="1600" dirty="0" err="1" smtClean="0">
                <a:latin typeface="Courier New" pitchFamily="49" charset="0"/>
              </a:rPr>
              <a:t>sockaddr_in</a:t>
            </a:r>
            <a:r>
              <a:rPr lang="en-US" sz="1600" dirty="0" smtClean="0">
                <a:latin typeface="Courier New" pitchFamily="49" charset="0"/>
              </a:rPr>
              <a:t> </a:t>
            </a:r>
            <a:r>
              <a:rPr lang="en-US" sz="1600" dirty="0" err="1" smtClean="0">
                <a:latin typeface="Courier New" pitchFamily="49" charset="0"/>
              </a:rPr>
              <a:t>clientaddr</a:t>
            </a:r>
            <a:r>
              <a:rPr lang="en-US" sz="1600" dirty="0" smtClean="0">
                <a:latin typeface="Courier New" pitchFamily="49" charset="0"/>
              </a:rPr>
              <a:t>;</a:t>
            </a:r>
          </a:p>
          <a:p>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clientlen</a:t>
            </a:r>
            <a:r>
              <a:rPr lang="en-US" sz="1600" dirty="0" smtClean="0">
                <a:latin typeface="Courier New" pitchFamily="49" charset="0"/>
              </a:rPr>
              <a:t>;    </a:t>
            </a:r>
          </a:p>
          <a:p>
            <a:r>
              <a:rPr lang="en-US" sz="1600" dirty="0" smtClean="0">
                <a:latin typeface="Courier New" pitchFamily="49" charset="0"/>
              </a:rPr>
              <a:t> </a:t>
            </a:r>
          </a:p>
          <a:p>
            <a:r>
              <a:rPr lang="en-US" sz="1600" dirty="0" err="1" smtClean="0">
                <a:latin typeface="Courier New" pitchFamily="49" charset="0"/>
              </a:rPr>
              <a:t>clientlen</a:t>
            </a:r>
            <a:r>
              <a:rPr lang="en-US" sz="1600" dirty="0" smtClean="0">
                <a:latin typeface="Courier New" pitchFamily="49" charset="0"/>
              </a:rPr>
              <a:t> = </a:t>
            </a:r>
            <a:r>
              <a:rPr lang="en-US" sz="1600" dirty="0" err="1" smtClean="0">
                <a:latin typeface="Courier New" pitchFamily="49" charset="0"/>
              </a:rPr>
              <a:t>sizeof</a:t>
            </a:r>
            <a:r>
              <a:rPr lang="en-US" sz="1600" dirty="0" smtClean="0">
                <a:latin typeface="Courier New" pitchFamily="49" charset="0"/>
              </a:rPr>
              <a:t>(</a:t>
            </a:r>
            <a:r>
              <a:rPr lang="en-US" sz="1600" dirty="0" err="1" smtClean="0">
                <a:latin typeface="Courier New" pitchFamily="49" charset="0"/>
              </a:rPr>
              <a:t>clientaddr</a:t>
            </a:r>
            <a:r>
              <a:rPr lang="en-US" sz="1600" dirty="0" smtClean="0">
                <a:latin typeface="Courier New" pitchFamily="49" charset="0"/>
              </a:rPr>
              <a:t>); </a:t>
            </a:r>
          </a:p>
          <a:p>
            <a:r>
              <a:rPr lang="en-US" sz="1600" dirty="0" err="1" smtClean="0">
                <a:latin typeface="Courier New" pitchFamily="49" charset="0"/>
              </a:rPr>
              <a:t>connfd</a:t>
            </a:r>
            <a:r>
              <a:rPr lang="en-US" sz="1600" dirty="0" smtClean="0">
                <a:latin typeface="Courier New" pitchFamily="49" charset="0"/>
              </a:rPr>
              <a:t> = Accept(</a:t>
            </a:r>
            <a:r>
              <a:rPr lang="en-US" sz="1600" dirty="0" err="1" smtClean="0">
                <a:latin typeface="Courier New" pitchFamily="49" charset="0"/>
              </a:rPr>
              <a:t>listenfd</a:t>
            </a:r>
            <a:r>
              <a:rPr lang="en-US" sz="1600" dirty="0" smtClean="0">
                <a:latin typeface="Courier New" pitchFamily="49" charset="0"/>
              </a:rPr>
              <a:t>, (SA *)&amp;</a:t>
            </a:r>
            <a:r>
              <a:rPr lang="en-US" sz="1600" dirty="0" err="1" smtClean="0">
                <a:latin typeface="Courier New" pitchFamily="49" charset="0"/>
              </a:rPr>
              <a:t>clientaddr</a:t>
            </a:r>
            <a:r>
              <a:rPr lang="en-US" sz="1600" dirty="0" smtClean="0">
                <a:latin typeface="Courier New" pitchFamily="49" charset="0"/>
              </a:rPr>
              <a:t>, &amp;</a:t>
            </a:r>
            <a:r>
              <a:rPr lang="en-US" sz="1600" dirty="0" err="1" smtClean="0">
                <a:latin typeface="Courier New" pitchFamily="49" charset="0"/>
              </a:rPr>
              <a:t>clientlen</a:t>
            </a:r>
            <a:r>
              <a:rPr lang="en-US" sz="1600" dirty="0" smtClean="0">
                <a:latin typeface="Courier New" pitchFamily="49" charset="0"/>
              </a:rPr>
              <a:t>);</a:t>
            </a:r>
            <a:endParaRPr lang="en-US" sz="1600" dirty="0">
              <a:latin typeface="Courier New" pitchFamily="49" charset="0"/>
            </a:endParaRPr>
          </a:p>
        </p:txBody>
      </p:sp>
      <p:sp>
        <p:nvSpPr>
          <p:cNvPr id="7" name="Content Placeholder 6"/>
          <p:cNvSpPr>
            <a:spLocks noGrp="1"/>
          </p:cNvSpPr>
          <p:nvPr>
            <p:ph idx="1"/>
          </p:nvPr>
        </p:nvSpPr>
        <p:spPr>
          <a:xfrm>
            <a:off x="364450" y="1219200"/>
            <a:ext cx="7896225" cy="5410200"/>
          </a:xfrm>
        </p:spPr>
        <p:txBody>
          <a:bodyPr/>
          <a:lstStyle/>
          <a:p>
            <a:pPr marL="385763" indent="-385763">
              <a:lnSpc>
                <a:spcPct val="95000"/>
              </a:lnSpc>
              <a:spcBef>
                <a:spcPct val="50000"/>
              </a:spcBef>
              <a:buClr>
                <a:schemeClr val="hlink"/>
              </a:buClr>
            </a:pPr>
            <a:r>
              <a:rPr lang="en-US" dirty="0" smtClean="0">
                <a:solidFill>
                  <a:schemeClr val="tx2"/>
                </a:solidFill>
                <a:latin typeface="Courier New" pitchFamily="49" charset="0"/>
              </a:rPr>
              <a:t>accept()</a:t>
            </a:r>
            <a:r>
              <a:rPr lang="en-US" dirty="0" smtClean="0">
                <a:solidFill>
                  <a:schemeClr val="tx2"/>
                </a:solidFill>
              </a:rPr>
              <a:t> blocks waiting for a connection request</a:t>
            </a:r>
          </a:p>
          <a:p>
            <a:pPr marL="385763" indent="-385763">
              <a:lnSpc>
                <a:spcPct val="95000"/>
              </a:lnSpc>
              <a:spcBef>
                <a:spcPct val="50000"/>
              </a:spcBef>
              <a:buClr>
                <a:schemeClr val="hlink"/>
              </a:buClr>
              <a:buNone/>
            </a:pPr>
            <a:endParaRPr lang="en-US" dirty="0" smtClean="0">
              <a:solidFill>
                <a:schemeClr val="tx2"/>
              </a:solidFill>
              <a:effectLst>
                <a:outerShdw blurRad="38100" dist="38100" dir="2700000" algn="tl">
                  <a:srgbClr val="C0C0C0"/>
                </a:outerShdw>
              </a:effectLst>
            </a:endParaRPr>
          </a:p>
          <a:p>
            <a:pPr marL="385763" indent="-385763">
              <a:lnSpc>
                <a:spcPct val="95000"/>
              </a:lnSpc>
              <a:spcBef>
                <a:spcPct val="50000"/>
              </a:spcBef>
              <a:buClr>
                <a:schemeClr val="hlink"/>
              </a:buClr>
              <a:buNone/>
            </a:pPr>
            <a:endParaRPr lang="en-US" dirty="0" smtClean="0">
              <a:solidFill>
                <a:schemeClr val="tx2"/>
              </a:solidFill>
              <a:effectLst>
                <a:outerShdw blurRad="38100" dist="38100" dir="2700000" algn="tl">
                  <a:srgbClr val="C0C0C0"/>
                </a:outerShdw>
              </a:effectLst>
            </a:endParaRPr>
          </a:p>
          <a:p>
            <a:pPr marL="385763" indent="-385763">
              <a:lnSpc>
                <a:spcPct val="95000"/>
              </a:lnSpc>
              <a:spcBef>
                <a:spcPct val="50000"/>
              </a:spcBef>
              <a:buClr>
                <a:schemeClr val="hlink"/>
              </a:buClr>
              <a:buNone/>
            </a:pPr>
            <a:endParaRPr lang="en-US" dirty="0" smtClean="0">
              <a:solidFill>
                <a:schemeClr val="tx2"/>
              </a:solidFill>
              <a:effectLst>
                <a:outerShdw blurRad="38100" dist="38100" dir="2700000" algn="tl">
                  <a:srgbClr val="C0C0C0"/>
                </a:outerShdw>
              </a:effectLst>
            </a:endParaRPr>
          </a:p>
          <a:p>
            <a:pPr marL="385763" indent="-385763">
              <a:lnSpc>
                <a:spcPct val="95000"/>
              </a:lnSpc>
              <a:spcBef>
                <a:spcPct val="50000"/>
              </a:spcBef>
              <a:buClr>
                <a:schemeClr val="hlink"/>
              </a:buClr>
              <a:buNone/>
            </a:pPr>
            <a:endParaRPr lang="en-US" dirty="0" smtClean="0">
              <a:solidFill>
                <a:schemeClr val="tx2"/>
              </a:solidFill>
              <a:effectLst>
                <a:outerShdw blurRad="38100" dist="38100" dir="2700000" algn="tl">
                  <a:srgbClr val="C0C0C0"/>
                </a:outerShdw>
              </a:effectLst>
            </a:endParaRPr>
          </a:p>
          <a:p>
            <a:pPr marL="385763" indent="-385763">
              <a:lnSpc>
                <a:spcPct val="95000"/>
              </a:lnSpc>
              <a:spcBef>
                <a:spcPct val="50000"/>
              </a:spcBef>
              <a:buClr>
                <a:schemeClr val="hlink"/>
              </a:buClr>
            </a:pPr>
            <a:r>
              <a:rPr lang="en-US" dirty="0" smtClean="0">
                <a:solidFill>
                  <a:schemeClr val="tx2"/>
                </a:solidFill>
                <a:latin typeface="Courier New" pitchFamily="49" charset="0"/>
              </a:rPr>
              <a:t>accept</a:t>
            </a:r>
            <a:r>
              <a:rPr lang="en-US" dirty="0" smtClean="0">
                <a:solidFill>
                  <a:schemeClr val="tx2"/>
                </a:solidFill>
              </a:rPr>
              <a:t> returns a </a:t>
            </a:r>
            <a:r>
              <a:rPr lang="en-US" i="1" dirty="0" smtClean="0">
                <a:solidFill>
                  <a:srgbClr val="C00000"/>
                </a:solidFill>
              </a:rPr>
              <a:t>connected descriptor</a:t>
            </a:r>
            <a:r>
              <a:rPr lang="en-US" i="1" dirty="0" smtClean="0">
                <a:solidFill>
                  <a:srgbClr val="FF0000"/>
                </a:solidFill>
              </a:rPr>
              <a:t> </a:t>
            </a:r>
            <a:r>
              <a:rPr lang="en-US" dirty="0" smtClean="0">
                <a:solidFill>
                  <a:schemeClr val="tx2"/>
                </a:solidFill>
              </a:rPr>
              <a:t>(</a:t>
            </a:r>
            <a:r>
              <a:rPr lang="en-US" dirty="0" err="1" smtClean="0">
                <a:solidFill>
                  <a:schemeClr val="tx2"/>
                </a:solidFill>
                <a:latin typeface="Courier New" pitchFamily="49" charset="0"/>
              </a:rPr>
              <a:t>connfd</a:t>
            </a:r>
            <a:r>
              <a:rPr lang="en-US" dirty="0" smtClean="0">
                <a:solidFill>
                  <a:schemeClr val="tx2"/>
                </a:solidFill>
              </a:rPr>
              <a:t>) with the same properties as the </a:t>
            </a:r>
            <a:r>
              <a:rPr lang="en-US" i="1" dirty="0" smtClean="0">
                <a:solidFill>
                  <a:srgbClr val="C00000"/>
                </a:solidFill>
              </a:rPr>
              <a:t>listening descriptor</a:t>
            </a:r>
            <a:r>
              <a:rPr lang="en-US" dirty="0" smtClean="0">
                <a:solidFill>
                  <a:srgbClr val="C00000"/>
                </a:solidFill>
              </a:rPr>
              <a:t> </a:t>
            </a:r>
            <a:r>
              <a:rPr lang="en-US" dirty="0" smtClean="0">
                <a:solidFill>
                  <a:schemeClr val="tx2"/>
                </a:solidFill>
              </a:rPr>
              <a:t>(</a:t>
            </a:r>
            <a:r>
              <a:rPr lang="en-US" dirty="0" err="1" smtClean="0">
                <a:solidFill>
                  <a:schemeClr val="tx2"/>
                </a:solidFill>
                <a:latin typeface="Courier New" pitchFamily="49" charset="0"/>
              </a:rPr>
              <a:t>listenfd</a:t>
            </a:r>
            <a:r>
              <a:rPr lang="en-US" dirty="0" smtClean="0">
                <a:solidFill>
                  <a:schemeClr val="tx2"/>
                </a:solidFill>
                <a:latin typeface="Courier New" pitchFamily="49" charset="0"/>
              </a:rPr>
              <a:t>)</a:t>
            </a:r>
          </a:p>
          <a:p>
            <a:pPr marL="744538" lvl="1" indent="-246063">
              <a:spcBef>
                <a:spcPct val="25000"/>
              </a:spcBef>
              <a:buClr>
                <a:schemeClr val="hlink"/>
              </a:buClr>
              <a:buSzPct val="75000"/>
              <a:buFont typeface="Wingdings" pitchFamily="2" charset="2"/>
              <a:buChar char="n"/>
            </a:pPr>
            <a:r>
              <a:rPr lang="en-US" dirty="0" smtClean="0"/>
              <a:t>Returns when the connection between client and server is created and ready for I/O transfers</a:t>
            </a:r>
            <a:endParaRPr lang="en-US" dirty="0" smtClean="0">
              <a:latin typeface="Courier New" pitchFamily="49" charset="0"/>
            </a:endParaRPr>
          </a:p>
          <a:p>
            <a:pPr marL="744538" lvl="1" indent="-246063">
              <a:spcBef>
                <a:spcPct val="25000"/>
              </a:spcBef>
              <a:buClr>
                <a:schemeClr val="hlink"/>
              </a:buClr>
              <a:buSzPct val="75000"/>
              <a:buFont typeface="Wingdings" pitchFamily="2" charset="2"/>
              <a:buChar char="n"/>
            </a:pPr>
            <a:r>
              <a:rPr lang="en-US" dirty="0" smtClean="0"/>
              <a:t>All I/O with the client will be done via the connected socket</a:t>
            </a:r>
          </a:p>
          <a:p>
            <a:pPr marL="385763" indent="-385763">
              <a:lnSpc>
                <a:spcPct val="95000"/>
              </a:lnSpc>
              <a:spcBef>
                <a:spcPct val="50000"/>
              </a:spcBef>
              <a:buClr>
                <a:schemeClr val="hlink"/>
              </a:buClr>
            </a:pPr>
            <a:r>
              <a:rPr lang="en-US" dirty="0" smtClean="0">
                <a:solidFill>
                  <a:schemeClr val="tx2"/>
                </a:solidFill>
                <a:latin typeface="Courier New" pitchFamily="49" charset="0"/>
              </a:rPr>
              <a:t>accept </a:t>
            </a:r>
            <a:r>
              <a:rPr lang="en-US" dirty="0" smtClean="0">
                <a:solidFill>
                  <a:schemeClr val="tx2"/>
                </a:solidFill>
              </a:rPr>
              <a:t>also fills in client’s IP address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329120" y="476655"/>
            <a:ext cx="8382000" cy="573087"/>
          </a:xfrm>
        </p:spPr>
        <p:txBody>
          <a:bodyPr/>
          <a:lstStyle/>
          <a:p>
            <a:r>
              <a:rPr lang="en-US"/>
              <a:t>Echo Server: </a:t>
            </a:r>
            <a:r>
              <a:rPr lang="en-US">
                <a:latin typeface="Courier New" pitchFamily="49" charset="0"/>
              </a:rPr>
              <a:t>accept</a:t>
            </a:r>
            <a:r>
              <a:rPr lang="en-US"/>
              <a:t> Illustrated</a:t>
            </a:r>
          </a:p>
        </p:txBody>
      </p:sp>
      <p:sp>
        <p:nvSpPr>
          <p:cNvPr id="740356" name="Text Box 4"/>
          <p:cNvSpPr txBox="1">
            <a:spLocks noChangeArrowheads="1"/>
          </p:cNvSpPr>
          <p:nvPr/>
        </p:nvSpPr>
        <p:spPr bwMode="auto">
          <a:xfrm>
            <a:off x="2967038" y="1239838"/>
            <a:ext cx="1528762"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listenfd(3)</a:t>
            </a:r>
          </a:p>
        </p:txBody>
      </p:sp>
      <p:sp>
        <p:nvSpPr>
          <p:cNvPr id="740358" name="Rectangle 6"/>
          <p:cNvSpPr>
            <a:spLocks noChangeArrowheads="1"/>
          </p:cNvSpPr>
          <p:nvPr/>
        </p:nvSpPr>
        <p:spPr bwMode="auto">
          <a:xfrm>
            <a:off x="469900" y="1576388"/>
            <a:ext cx="1058863"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Client</a:t>
            </a:r>
          </a:p>
        </p:txBody>
      </p:sp>
      <p:sp>
        <p:nvSpPr>
          <p:cNvPr id="740359" name="Text Box 7"/>
          <p:cNvSpPr txBox="1">
            <a:spLocks noChangeArrowheads="1"/>
          </p:cNvSpPr>
          <p:nvPr/>
        </p:nvSpPr>
        <p:spPr bwMode="auto">
          <a:xfrm>
            <a:off x="5011738" y="1456920"/>
            <a:ext cx="3294062" cy="1190625"/>
          </a:xfrm>
          <a:prstGeom prst="rect">
            <a:avLst/>
          </a:prstGeom>
          <a:noFill/>
          <a:ln w="12700">
            <a:noFill/>
            <a:miter lim="800000"/>
            <a:headEnd/>
            <a:tailEnd/>
          </a:ln>
          <a:effectLst/>
        </p:spPr>
        <p:txBody>
          <a:bodyPr anchor="ctr">
            <a:spAutoFit/>
          </a:bodyPr>
          <a:lstStyle/>
          <a:p>
            <a:r>
              <a:rPr lang="en-US" sz="1800" i="1" dirty="0">
                <a:latin typeface="Calibri" pitchFamily="34" charset="0"/>
              </a:rPr>
              <a:t>1. Server blocks in </a:t>
            </a:r>
            <a:r>
              <a:rPr lang="en-US" sz="1800" i="1" dirty="0">
                <a:latin typeface="Courier New" pitchFamily="49" charset="0"/>
              </a:rPr>
              <a:t>accept</a:t>
            </a:r>
            <a:r>
              <a:rPr lang="en-US" sz="1800" i="1" dirty="0">
                <a:latin typeface="Calibri" pitchFamily="34" charset="0"/>
              </a:rPr>
              <a:t>, waiting for connection request on listening descriptor </a:t>
            </a:r>
            <a:r>
              <a:rPr lang="en-US" sz="1800" i="1" dirty="0" err="1" smtClean="0">
                <a:latin typeface="Courier New" pitchFamily="49" charset="0"/>
              </a:rPr>
              <a:t>listenfd</a:t>
            </a:r>
            <a:endParaRPr lang="en-US" sz="1800" i="1" dirty="0">
              <a:latin typeface="Calibri" pitchFamily="34" charset="0"/>
            </a:endParaRPr>
          </a:p>
        </p:txBody>
      </p:sp>
      <p:sp>
        <p:nvSpPr>
          <p:cNvPr id="740360" name="Text Box 8"/>
          <p:cNvSpPr txBox="1">
            <a:spLocks noChangeArrowheads="1"/>
          </p:cNvSpPr>
          <p:nvPr/>
        </p:nvSpPr>
        <p:spPr bwMode="auto">
          <a:xfrm>
            <a:off x="1003300" y="2106613"/>
            <a:ext cx="1162050"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clientfd</a:t>
            </a:r>
          </a:p>
        </p:txBody>
      </p:sp>
      <p:sp>
        <p:nvSpPr>
          <p:cNvPr id="740361" name="Rectangle 9"/>
          <p:cNvSpPr>
            <a:spLocks noChangeArrowheads="1"/>
          </p:cNvSpPr>
          <p:nvPr/>
        </p:nvSpPr>
        <p:spPr bwMode="auto">
          <a:xfrm>
            <a:off x="3449638" y="1576388"/>
            <a:ext cx="1058862"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Server</a:t>
            </a:r>
          </a:p>
        </p:txBody>
      </p:sp>
      <p:sp>
        <p:nvSpPr>
          <p:cNvPr id="740363" name="Text Box 11"/>
          <p:cNvSpPr txBox="1">
            <a:spLocks noChangeArrowheads="1"/>
          </p:cNvSpPr>
          <p:nvPr/>
        </p:nvSpPr>
        <p:spPr bwMode="auto">
          <a:xfrm>
            <a:off x="2967038" y="3108325"/>
            <a:ext cx="1528762"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listenfd(3)</a:t>
            </a:r>
          </a:p>
        </p:txBody>
      </p:sp>
      <p:sp>
        <p:nvSpPr>
          <p:cNvPr id="740365" name="Rectangle 13"/>
          <p:cNvSpPr>
            <a:spLocks noChangeArrowheads="1"/>
          </p:cNvSpPr>
          <p:nvPr/>
        </p:nvSpPr>
        <p:spPr bwMode="auto">
          <a:xfrm>
            <a:off x="469900" y="3444875"/>
            <a:ext cx="1058863"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Client</a:t>
            </a:r>
          </a:p>
        </p:txBody>
      </p:sp>
      <p:sp>
        <p:nvSpPr>
          <p:cNvPr id="740366" name="Text Box 14"/>
          <p:cNvSpPr txBox="1">
            <a:spLocks noChangeArrowheads="1"/>
          </p:cNvSpPr>
          <p:nvPr/>
        </p:nvSpPr>
        <p:spPr bwMode="auto">
          <a:xfrm>
            <a:off x="1003300" y="3975100"/>
            <a:ext cx="1162050"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clientfd</a:t>
            </a:r>
          </a:p>
        </p:txBody>
      </p:sp>
      <p:sp>
        <p:nvSpPr>
          <p:cNvPr id="740367" name="Rectangle 15"/>
          <p:cNvSpPr>
            <a:spLocks noChangeArrowheads="1"/>
          </p:cNvSpPr>
          <p:nvPr/>
        </p:nvSpPr>
        <p:spPr bwMode="auto">
          <a:xfrm>
            <a:off x="3449638" y="3444875"/>
            <a:ext cx="1058862"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Server</a:t>
            </a:r>
          </a:p>
        </p:txBody>
      </p:sp>
      <p:sp>
        <p:nvSpPr>
          <p:cNvPr id="740368" name="Line 16"/>
          <p:cNvSpPr>
            <a:spLocks noChangeShapeType="1"/>
          </p:cNvSpPr>
          <p:nvPr/>
        </p:nvSpPr>
        <p:spPr bwMode="auto">
          <a:xfrm>
            <a:off x="1536700" y="3575050"/>
            <a:ext cx="1752600" cy="0"/>
          </a:xfrm>
          <a:prstGeom prst="line">
            <a:avLst/>
          </a:prstGeom>
          <a:noFill/>
          <a:ln w="12700">
            <a:solidFill>
              <a:schemeClr val="tx1"/>
            </a:solidFill>
            <a:prstDash val="dash"/>
            <a:round/>
            <a:headEnd/>
            <a:tailEnd type="triangle" w="med" len="med"/>
          </a:ln>
          <a:effectLst/>
        </p:spPr>
        <p:txBody>
          <a:bodyPr wrap="none" anchor="ctr"/>
          <a:lstStyle/>
          <a:p>
            <a:endParaRPr lang="en-US" dirty="0">
              <a:latin typeface="Calibri" pitchFamily="34" charset="0"/>
            </a:endParaRPr>
          </a:p>
        </p:txBody>
      </p:sp>
      <p:sp>
        <p:nvSpPr>
          <p:cNvPr id="740369" name="Text Box 17"/>
          <p:cNvSpPr txBox="1">
            <a:spLocks noChangeArrowheads="1"/>
          </p:cNvSpPr>
          <p:nvPr/>
        </p:nvSpPr>
        <p:spPr bwMode="auto">
          <a:xfrm>
            <a:off x="5048250" y="3308350"/>
            <a:ext cx="3867150" cy="646331"/>
          </a:xfrm>
          <a:prstGeom prst="rect">
            <a:avLst/>
          </a:prstGeom>
          <a:noFill/>
          <a:ln w="12700">
            <a:noFill/>
            <a:miter lim="800000"/>
            <a:headEnd/>
            <a:tailEnd/>
          </a:ln>
          <a:effectLst/>
        </p:spPr>
        <p:txBody>
          <a:bodyPr anchor="ctr">
            <a:spAutoFit/>
          </a:bodyPr>
          <a:lstStyle/>
          <a:p>
            <a:r>
              <a:rPr lang="en-US" sz="1800" i="1" dirty="0">
                <a:latin typeface="Calibri" pitchFamily="34" charset="0"/>
              </a:rPr>
              <a:t>2. Client makes connection request by calling and blocking in </a:t>
            </a:r>
            <a:r>
              <a:rPr lang="en-US" sz="1800" i="1" dirty="0" smtClean="0">
                <a:latin typeface="Courier New" pitchFamily="49" charset="0"/>
              </a:rPr>
              <a:t>connect</a:t>
            </a:r>
            <a:endParaRPr lang="en-US" sz="1800" i="1" dirty="0">
              <a:latin typeface="Courier New" pitchFamily="49" charset="0"/>
            </a:endParaRPr>
          </a:p>
        </p:txBody>
      </p:sp>
      <p:sp>
        <p:nvSpPr>
          <p:cNvPr id="740377" name="Text Box 25"/>
          <p:cNvSpPr txBox="1">
            <a:spLocks noChangeArrowheads="1"/>
          </p:cNvSpPr>
          <p:nvPr/>
        </p:nvSpPr>
        <p:spPr bwMode="auto">
          <a:xfrm>
            <a:off x="1358514" y="2990850"/>
            <a:ext cx="1156086" cy="584775"/>
          </a:xfrm>
          <a:prstGeom prst="rect">
            <a:avLst/>
          </a:prstGeom>
          <a:noFill/>
          <a:ln w="12700">
            <a:noFill/>
            <a:miter lim="800000"/>
            <a:headEnd/>
            <a:tailEnd/>
          </a:ln>
          <a:effectLst/>
        </p:spPr>
        <p:txBody>
          <a:bodyPr wrap="none" anchor="ctr">
            <a:spAutoFit/>
          </a:bodyPr>
          <a:lstStyle/>
          <a:p>
            <a:pPr algn="ctr"/>
            <a:r>
              <a:rPr lang="en-US" sz="1600" dirty="0">
                <a:latin typeface="Calibri" pitchFamily="34" charset="0"/>
              </a:rPr>
              <a:t>Connection</a:t>
            </a:r>
          </a:p>
          <a:p>
            <a:pPr algn="ctr"/>
            <a:r>
              <a:rPr lang="en-US" sz="1600" dirty="0">
                <a:latin typeface="Calibri" pitchFamily="34" charset="0"/>
              </a:rPr>
              <a:t>request</a:t>
            </a:r>
          </a:p>
        </p:txBody>
      </p:sp>
      <p:sp>
        <p:nvSpPr>
          <p:cNvPr id="740371" name="Text Box 19"/>
          <p:cNvSpPr txBox="1">
            <a:spLocks noChangeArrowheads="1"/>
          </p:cNvSpPr>
          <p:nvPr/>
        </p:nvSpPr>
        <p:spPr bwMode="auto">
          <a:xfrm>
            <a:off x="2954338" y="4938713"/>
            <a:ext cx="1528762"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listenfd(3)</a:t>
            </a:r>
          </a:p>
        </p:txBody>
      </p:sp>
      <p:sp>
        <p:nvSpPr>
          <p:cNvPr id="740373" name="Rectangle 21"/>
          <p:cNvSpPr>
            <a:spLocks noChangeArrowheads="1"/>
          </p:cNvSpPr>
          <p:nvPr/>
        </p:nvSpPr>
        <p:spPr bwMode="auto">
          <a:xfrm>
            <a:off x="457200" y="5275263"/>
            <a:ext cx="1058863"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Client</a:t>
            </a:r>
          </a:p>
        </p:txBody>
      </p:sp>
      <p:sp>
        <p:nvSpPr>
          <p:cNvPr id="740374" name="Text Box 22"/>
          <p:cNvSpPr txBox="1">
            <a:spLocks noChangeArrowheads="1"/>
          </p:cNvSpPr>
          <p:nvPr/>
        </p:nvSpPr>
        <p:spPr bwMode="auto">
          <a:xfrm>
            <a:off x="990600" y="5805488"/>
            <a:ext cx="1162050"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clientfd</a:t>
            </a:r>
          </a:p>
        </p:txBody>
      </p:sp>
      <p:sp>
        <p:nvSpPr>
          <p:cNvPr id="740375" name="Rectangle 23"/>
          <p:cNvSpPr>
            <a:spLocks noChangeArrowheads="1"/>
          </p:cNvSpPr>
          <p:nvPr/>
        </p:nvSpPr>
        <p:spPr bwMode="auto">
          <a:xfrm>
            <a:off x="3436938" y="5275263"/>
            <a:ext cx="1058862" cy="581025"/>
          </a:xfrm>
          <a:prstGeom prst="rect">
            <a:avLst/>
          </a:prstGeom>
          <a:solidFill>
            <a:srgbClr val="D5F1CF"/>
          </a:solidFill>
          <a:ln w="12700">
            <a:solidFill>
              <a:schemeClr val="tx1"/>
            </a:solidFill>
            <a:miter lim="800000"/>
            <a:headEnd/>
            <a:tailEnd/>
          </a:ln>
          <a:effectLst/>
        </p:spPr>
        <p:txBody>
          <a:bodyPr wrap="none" lIns="91430" tIns="45716" rIns="91430" bIns="45716" anchor="ctr"/>
          <a:lstStyle/>
          <a:p>
            <a:pPr algn="ctr" defTabSz="912813"/>
            <a:r>
              <a:rPr lang="en-US" sz="1600" dirty="0">
                <a:latin typeface="Calibri" pitchFamily="34" charset="0"/>
              </a:rPr>
              <a:t>Server</a:t>
            </a:r>
          </a:p>
        </p:txBody>
      </p:sp>
      <p:sp>
        <p:nvSpPr>
          <p:cNvPr id="740376" name="Text Box 24"/>
          <p:cNvSpPr txBox="1">
            <a:spLocks noChangeArrowheads="1"/>
          </p:cNvSpPr>
          <p:nvPr/>
        </p:nvSpPr>
        <p:spPr bwMode="auto">
          <a:xfrm>
            <a:off x="5057775" y="5137241"/>
            <a:ext cx="4010025" cy="1200329"/>
          </a:xfrm>
          <a:prstGeom prst="rect">
            <a:avLst/>
          </a:prstGeom>
          <a:noFill/>
          <a:ln w="12700">
            <a:noFill/>
            <a:miter lim="800000"/>
            <a:headEnd/>
            <a:tailEnd/>
          </a:ln>
          <a:effectLst/>
        </p:spPr>
        <p:txBody>
          <a:bodyPr anchor="ctr">
            <a:spAutoFit/>
          </a:bodyPr>
          <a:lstStyle/>
          <a:p>
            <a:r>
              <a:rPr lang="en-US" sz="1800" i="1" dirty="0">
                <a:latin typeface="Calibri" pitchFamily="34" charset="0"/>
              </a:rPr>
              <a:t>3. Server returns </a:t>
            </a:r>
            <a:r>
              <a:rPr lang="en-US" sz="1800" i="1" dirty="0" err="1">
                <a:latin typeface="Courier New" pitchFamily="49" charset="0"/>
              </a:rPr>
              <a:t>connfd</a:t>
            </a:r>
            <a:r>
              <a:rPr lang="en-US" sz="1800" i="1" dirty="0">
                <a:latin typeface="Calibri" pitchFamily="34" charset="0"/>
              </a:rPr>
              <a:t> from </a:t>
            </a:r>
            <a:r>
              <a:rPr lang="en-US" sz="1800" i="1" dirty="0">
                <a:latin typeface="Courier New" pitchFamily="49" charset="0"/>
              </a:rPr>
              <a:t>accept</a:t>
            </a:r>
            <a:r>
              <a:rPr lang="en-US" sz="1800" i="1" dirty="0">
                <a:latin typeface="Calibri" pitchFamily="34" charset="0"/>
              </a:rPr>
              <a:t>. Client returns from </a:t>
            </a:r>
            <a:r>
              <a:rPr lang="en-US" sz="1800" i="1" dirty="0">
                <a:latin typeface="Courier New" pitchFamily="49" charset="0"/>
              </a:rPr>
              <a:t>connect</a:t>
            </a:r>
            <a:r>
              <a:rPr lang="en-US" sz="1800" i="1" dirty="0">
                <a:latin typeface="Calibri" pitchFamily="34" charset="0"/>
              </a:rPr>
              <a:t>. Connection is now established between </a:t>
            </a:r>
            <a:r>
              <a:rPr lang="en-US" sz="1800" i="1" dirty="0" err="1">
                <a:latin typeface="Courier New" pitchFamily="49" charset="0"/>
              </a:rPr>
              <a:t>clientfd</a:t>
            </a:r>
            <a:r>
              <a:rPr lang="en-US" sz="1800" i="1" dirty="0">
                <a:latin typeface="Calibri" pitchFamily="34" charset="0"/>
              </a:rPr>
              <a:t> and </a:t>
            </a:r>
            <a:r>
              <a:rPr lang="en-US" sz="1800" i="1" dirty="0" err="1" smtClean="0">
                <a:latin typeface="Courier New" pitchFamily="49" charset="0"/>
              </a:rPr>
              <a:t>connfd</a:t>
            </a:r>
            <a:endParaRPr lang="en-US" sz="1800" i="1" dirty="0">
              <a:latin typeface="Calibri" pitchFamily="34" charset="0"/>
            </a:endParaRPr>
          </a:p>
        </p:txBody>
      </p:sp>
      <p:sp>
        <p:nvSpPr>
          <p:cNvPr id="740378" name="Oval 26"/>
          <p:cNvSpPr>
            <a:spLocks noChangeAspect="1" noChangeArrowheads="1"/>
          </p:cNvSpPr>
          <p:nvPr/>
        </p:nvSpPr>
        <p:spPr bwMode="auto">
          <a:xfrm>
            <a:off x="3388804" y="5664200"/>
            <a:ext cx="128588" cy="128588"/>
          </a:xfrm>
          <a:prstGeom prst="ellipse">
            <a:avLst/>
          </a:prstGeom>
          <a:solidFill>
            <a:srgbClr val="C00000"/>
          </a:solidFill>
          <a:ln w="12700">
            <a:noFill/>
            <a:round/>
            <a:headEnd/>
            <a:tailEnd/>
          </a:ln>
          <a:effectLst/>
        </p:spPr>
        <p:txBody>
          <a:bodyPr wrap="none" anchor="ctr"/>
          <a:lstStyle/>
          <a:p>
            <a:endParaRPr lang="en-US" dirty="0">
              <a:solidFill>
                <a:srgbClr val="990000"/>
              </a:solidFill>
              <a:latin typeface="Calibri" pitchFamily="34" charset="0"/>
            </a:endParaRPr>
          </a:p>
        </p:txBody>
      </p:sp>
      <p:sp>
        <p:nvSpPr>
          <p:cNvPr id="740379" name="Text Box 27"/>
          <p:cNvSpPr txBox="1">
            <a:spLocks noChangeArrowheads="1"/>
          </p:cNvSpPr>
          <p:nvPr/>
        </p:nvSpPr>
        <p:spPr bwMode="auto">
          <a:xfrm>
            <a:off x="3067050" y="5818188"/>
            <a:ext cx="1284288" cy="336550"/>
          </a:xfrm>
          <a:prstGeom prst="rect">
            <a:avLst/>
          </a:prstGeom>
          <a:noFill/>
          <a:ln w="12700">
            <a:noFill/>
            <a:miter lim="800000"/>
            <a:headEnd/>
            <a:tailEnd/>
          </a:ln>
          <a:effectLst/>
        </p:spPr>
        <p:txBody>
          <a:bodyPr wrap="none" anchor="ctr">
            <a:spAutoFit/>
          </a:bodyPr>
          <a:lstStyle/>
          <a:p>
            <a:pPr algn="ctr"/>
            <a:r>
              <a:rPr lang="en-US" sz="1600">
                <a:latin typeface="Courier New" pitchFamily="49" charset="0"/>
              </a:rPr>
              <a:t>connfd(4)</a:t>
            </a:r>
          </a:p>
        </p:txBody>
      </p:sp>
      <p:sp>
        <p:nvSpPr>
          <p:cNvPr id="740380" name="Line 28"/>
          <p:cNvSpPr>
            <a:spLocks noChangeShapeType="1"/>
          </p:cNvSpPr>
          <p:nvPr/>
        </p:nvSpPr>
        <p:spPr bwMode="auto">
          <a:xfrm>
            <a:off x="1651000" y="5722938"/>
            <a:ext cx="1676400" cy="0"/>
          </a:xfrm>
          <a:prstGeom prst="line">
            <a:avLst/>
          </a:prstGeom>
          <a:noFill/>
          <a:ln w="28575">
            <a:solidFill>
              <a:schemeClr val="tx1"/>
            </a:solidFill>
            <a:round/>
            <a:headEnd type="triangle" w="med" len="med"/>
            <a:tailEnd type="triangle" w="med" len="med"/>
          </a:ln>
          <a:effectLst/>
        </p:spPr>
        <p:txBody>
          <a:bodyPr wrap="none" anchor="ctr"/>
          <a:lstStyle/>
          <a:p>
            <a:endParaRPr lang="en-US" dirty="0">
              <a:latin typeface="Calibri" pitchFamily="34" charset="0"/>
            </a:endParaRPr>
          </a:p>
        </p:txBody>
      </p:sp>
      <p:sp>
        <p:nvSpPr>
          <p:cNvPr id="740357" name="Oval 5"/>
          <p:cNvSpPr>
            <a:spLocks noChangeAspect="1" noChangeArrowheads="1"/>
          </p:cNvSpPr>
          <p:nvPr/>
        </p:nvSpPr>
        <p:spPr bwMode="auto">
          <a:xfrm>
            <a:off x="1459285" y="1952625"/>
            <a:ext cx="128588" cy="128588"/>
          </a:xfrm>
          <a:prstGeom prst="ellipse">
            <a:avLst/>
          </a:prstGeom>
          <a:solidFill>
            <a:srgbClr val="C00000"/>
          </a:solidFill>
          <a:ln w="12700">
            <a:noFill/>
            <a:round/>
            <a:headEnd/>
            <a:tailEnd/>
          </a:ln>
          <a:effectLst/>
        </p:spPr>
        <p:txBody>
          <a:bodyPr wrap="none" anchor="ctr"/>
          <a:lstStyle/>
          <a:p>
            <a:endParaRPr lang="en-US" dirty="0">
              <a:solidFill>
                <a:srgbClr val="990000"/>
              </a:solidFill>
              <a:latin typeface="Calibri" pitchFamily="34" charset="0"/>
            </a:endParaRPr>
          </a:p>
        </p:txBody>
      </p:sp>
      <p:sp>
        <p:nvSpPr>
          <p:cNvPr id="740364" name="Oval 12"/>
          <p:cNvSpPr>
            <a:spLocks noChangeAspect="1" noChangeArrowheads="1"/>
          </p:cNvSpPr>
          <p:nvPr/>
        </p:nvSpPr>
        <p:spPr bwMode="auto">
          <a:xfrm>
            <a:off x="1459285" y="3821113"/>
            <a:ext cx="128588" cy="128587"/>
          </a:xfrm>
          <a:prstGeom prst="ellipse">
            <a:avLst/>
          </a:prstGeom>
          <a:solidFill>
            <a:srgbClr val="C00000"/>
          </a:solidFill>
          <a:ln w="12700">
            <a:noFill/>
            <a:round/>
            <a:headEnd/>
            <a:tailEnd/>
          </a:ln>
          <a:effectLst/>
        </p:spPr>
        <p:txBody>
          <a:bodyPr wrap="none" anchor="ctr"/>
          <a:lstStyle/>
          <a:p>
            <a:endParaRPr lang="en-US" dirty="0">
              <a:solidFill>
                <a:srgbClr val="990000"/>
              </a:solidFill>
              <a:latin typeface="Calibri" pitchFamily="34" charset="0"/>
            </a:endParaRPr>
          </a:p>
        </p:txBody>
      </p:sp>
      <p:sp>
        <p:nvSpPr>
          <p:cNvPr id="740372" name="Oval 20"/>
          <p:cNvSpPr>
            <a:spLocks noChangeAspect="1" noChangeArrowheads="1"/>
          </p:cNvSpPr>
          <p:nvPr/>
        </p:nvSpPr>
        <p:spPr bwMode="auto">
          <a:xfrm>
            <a:off x="1459285" y="5651500"/>
            <a:ext cx="128588" cy="128588"/>
          </a:xfrm>
          <a:prstGeom prst="ellipse">
            <a:avLst/>
          </a:prstGeom>
          <a:solidFill>
            <a:srgbClr val="C00000"/>
          </a:solidFill>
          <a:ln w="12700">
            <a:noFill/>
            <a:round/>
            <a:headEnd/>
            <a:tailEnd/>
          </a:ln>
          <a:effectLst/>
        </p:spPr>
        <p:txBody>
          <a:bodyPr wrap="none" anchor="ctr"/>
          <a:lstStyle/>
          <a:p>
            <a:endParaRPr lang="en-US" dirty="0">
              <a:solidFill>
                <a:srgbClr val="990000"/>
              </a:solidFill>
              <a:latin typeface="Calibri" pitchFamily="34" charset="0"/>
            </a:endParaRPr>
          </a:p>
        </p:txBody>
      </p:sp>
      <p:sp>
        <p:nvSpPr>
          <p:cNvPr id="740355" name="Oval 3"/>
          <p:cNvSpPr>
            <a:spLocks noChangeAspect="1" noChangeArrowheads="1"/>
          </p:cNvSpPr>
          <p:nvPr/>
        </p:nvSpPr>
        <p:spPr bwMode="auto">
          <a:xfrm>
            <a:off x="3388805" y="1635125"/>
            <a:ext cx="128587" cy="128588"/>
          </a:xfrm>
          <a:prstGeom prst="ellipse">
            <a:avLst/>
          </a:prstGeom>
          <a:solidFill>
            <a:schemeClr val="tx1"/>
          </a:solidFill>
          <a:ln w="12700">
            <a:noFill/>
            <a:round/>
            <a:headEnd/>
            <a:tailEnd/>
          </a:ln>
          <a:effectLst/>
        </p:spPr>
        <p:txBody>
          <a:bodyPr wrap="none" anchor="ctr"/>
          <a:lstStyle/>
          <a:p>
            <a:endParaRPr lang="en-US" dirty="0">
              <a:latin typeface="Calibri" pitchFamily="34" charset="0"/>
            </a:endParaRPr>
          </a:p>
        </p:txBody>
      </p:sp>
      <p:sp>
        <p:nvSpPr>
          <p:cNvPr id="740362" name="Oval 10"/>
          <p:cNvSpPr>
            <a:spLocks noChangeAspect="1" noChangeArrowheads="1"/>
          </p:cNvSpPr>
          <p:nvPr/>
        </p:nvSpPr>
        <p:spPr bwMode="auto">
          <a:xfrm>
            <a:off x="3388805" y="3503613"/>
            <a:ext cx="128587" cy="128587"/>
          </a:xfrm>
          <a:prstGeom prst="ellipse">
            <a:avLst/>
          </a:prstGeom>
          <a:solidFill>
            <a:schemeClr val="tx1"/>
          </a:solidFill>
          <a:ln w="12700">
            <a:noFill/>
            <a:round/>
            <a:headEnd/>
            <a:tailEnd/>
          </a:ln>
          <a:effectLst/>
        </p:spPr>
        <p:txBody>
          <a:bodyPr wrap="none" anchor="ctr"/>
          <a:lstStyle/>
          <a:p>
            <a:endParaRPr lang="en-US" dirty="0">
              <a:latin typeface="Calibri" pitchFamily="34" charset="0"/>
            </a:endParaRPr>
          </a:p>
        </p:txBody>
      </p:sp>
      <p:sp>
        <p:nvSpPr>
          <p:cNvPr id="740370" name="Oval 18"/>
          <p:cNvSpPr>
            <a:spLocks noChangeAspect="1" noChangeArrowheads="1"/>
          </p:cNvSpPr>
          <p:nvPr/>
        </p:nvSpPr>
        <p:spPr bwMode="auto">
          <a:xfrm>
            <a:off x="3388805" y="5334000"/>
            <a:ext cx="128587" cy="128588"/>
          </a:xfrm>
          <a:prstGeom prst="ellipse">
            <a:avLst/>
          </a:prstGeom>
          <a:solidFill>
            <a:schemeClr val="tx1"/>
          </a:solidFill>
          <a:ln w="12700">
            <a:noFill/>
            <a:round/>
            <a:headEnd/>
            <a:tailEnd/>
          </a:ln>
          <a:effectLst/>
        </p:spPr>
        <p:txBody>
          <a:bodyPr wrap="none" anchor="ctr"/>
          <a:lstStyle/>
          <a:p>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3666" name="Rectangle 1026"/>
          <p:cNvSpPr>
            <a:spLocks noGrp="1" noChangeArrowheads="1"/>
          </p:cNvSpPr>
          <p:nvPr>
            <p:ph type="title"/>
          </p:nvPr>
        </p:nvSpPr>
        <p:spPr/>
        <p:txBody>
          <a:bodyPr/>
          <a:lstStyle/>
          <a:p>
            <a:r>
              <a:rPr lang="en-US"/>
              <a:t>Connected vs. Listening Descriptors</a:t>
            </a:r>
          </a:p>
        </p:txBody>
      </p:sp>
      <p:sp>
        <p:nvSpPr>
          <p:cNvPr id="753667" name="Rectangle 1027"/>
          <p:cNvSpPr>
            <a:spLocks noGrp="1" noChangeArrowheads="1"/>
          </p:cNvSpPr>
          <p:nvPr>
            <p:ph type="body" idx="1"/>
          </p:nvPr>
        </p:nvSpPr>
        <p:spPr>
          <a:xfrm>
            <a:off x="364450" y="1362075"/>
            <a:ext cx="7896225" cy="4972050"/>
          </a:xfrm>
        </p:spPr>
        <p:txBody>
          <a:bodyPr/>
          <a:lstStyle/>
          <a:p>
            <a:pPr>
              <a:lnSpc>
                <a:spcPct val="85000"/>
              </a:lnSpc>
            </a:pPr>
            <a:r>
              <a:rPr lang="en-US" dirty="0"/>
              <a:t>Listening descriptor</a:t>
            </a:r>
          </a:p>
          <a:p>
            <a:pPr lvl="1">
              <a:lnSpc>
                <a:spcPct val="90000"/>
              </a:lnSpc>
            </a:pPr>
            <a:r>
              <a:rPr lang="en-US" dirty="0"/>
              <a:t>End point for client connection </a:t>
            </a:r>
            <a:r>
              <a:rPr lang="en-US" dirty="0" smtClean="0"/>
              <a:t>requests</a:t>
            </a:r>
            <a:endParaRPr lang="en-US" dirty="0"/>
          </a:p>
          <a:p>
            <a:pPr lvl="1">
              <a:lnSpc>
                <a:spcPct val="90000"/>
              </a:lnSpc>
            </a:pPr>
            <a:r>
              <a:rPr lang="en-US" dirty="0"/>
              <a:t>Created once and exists for lifetime of the </a:t>
            </a:r>
            <a:r>
              <a:rPr lang="en-US" dirty="0" smtClean="0"/>
              <a:t>server</a:t>
            </a:r>
            <a:endParaRPr lang="en-US" dirty="0"/>
          </a:p>
          <a:p>
            <a:pPr>
              <a:lnSpc>
                <a:spcPct val="85000"/>
              </a:lnSpc>
            </a:pPr>
            <a:endParaRPr lang="en-US" dirty="0" smtClean="0"/>
          </a:p>
          <a:p>
            <a:pPr>
              <a:lnSpc>
                <a:spcPct val="85000"/>
              </a:lnSpc>
            </a:pPr>
            <a:r>
              <a:rPr lang="en-US" dirty="0" smtClean="0"/>
              <a:t>Connected </a:t>
            </a:r>
            <a:r>
              <a:rPr lang="en-US" dirty="0"/>
              <a:t>descriptor</a:t>
            </a:r>
          </a:p>
          <a:p>
            <a:pPr lvl="1">
              <a:lnSpc>
                <a:spcPct val="90000"/>
              </a:lnSpc>
            </a:pPr>
            <a:r>
              <a:rPr lang="en-US" dirty="0"/>
              <a:t>End point of the connection between client and </a:t>
            </a:r>
            <a:r>
              <a:rPr lang="en-US" dirty="0" smtClean="0"/>
              <a:t>server</a:t>
            </a:r>
            <a:endParaRPr lang="en-US" dirty="0"/>
          </a:p>
          <a:p>
            <a:pPr lvl="1">
              <a:lnSpc>
                <a:spcPct val="90000"/>
              </a:lnSpc>
            </a:pPr>
            <a:r>
              <a:rPr lang="en-US" dirty="0"/>
              <a:t>A new descriptor is created each time the server accepts a connection request from a </a:t>
            </a:r>
            <a:r>
              <a:rPr lang="en-US" dirty="0" smtClean="0"/>
              <a:t>client</a:t>
            </a:r>
            <a:endParaRPr lang="en-US" dirty="0"/>
          </a:p>
          <a:p>
            <a:pPr lvl="1">
              <a:lnSpc>
                <a:spcPct val="90000"/>
              </a:lnSpc>
            </a:pPr>
            <a:r>
              <a:rPr lang="en-US" dirty="0"/>
              <a:t>Exists only as long as it takes to service </a:t>
            </a:r>
            <a:r>
              <a:rPr lang="en-US" dirty="0" smtClean="0"/>
              <a:t>client</a:t>
            </a:r>
            <a:endParaRPr lang="en-US" dirty="0"/>
          </a:p>
          <a:p>
            <a:pPr>
              <a:lnSpc>
                <a:spcPct val="85000"/>
              </a:lnSpc>
            </a:pPr>
            <a:endParaRPr lang="en-US" dirty="0" smtClean="0"/>
          </a:p>
          <a:p>
            <a:pPr>
              <a:lnSpc>
                <a:spcPct val="85000"/>
              </a:lnSpc>
            </a:pPr>
            <a:r>
              <a:rPr lang="en-US" dirty="0" smtClean="0"/>
              <a:t>Why </a:t>
            </a:r>
            <a:r>
              <a:rPr lang="en-US" dirty="0"/>
              <a:t>the distinction?</a:t>
            </a:r>
          </a:p>
          <a:p>
            <a:pPr lvl="1">
              <a:lnSpc>
                <a:spcPct val="90000"/>
              </a:lnSpc>
            </a:pPr>
            <a:r>
              <a:rPr lang="en-US" dirty="0"/>
              <a:t>Allows for concurrent servers that can communicate over many client connections </a:t>
            </a:r>
            <a:r>
              <a:rPr lang="en-US" dirty="0" smtClean="0"/>
              <a:t>simultaneously</a:t>
            </a:r>
            <a:endParaRPr lang="en-US" dirty="0"/>
          </a:p>
          <a:p>
            <a:pPr lvl="2">
              <a:lnSpc>
                <a:spcPct val="97000"/>
              </a:lnSpc>
            </a:pPr>
            <a:r>
              <a:rPr lang="en-US" dirty="0"/>
              <a:t>E.g., Each time we receive a new request, we fork a child to handle the </a:t>
            </a:r>
            <a:r>
              <a:rPr lang="en-US" dirty="0" smtClean="0"/>
              <a:t>request</a:t>
            </a:r>
            <a:endParaRPr lang="en-US" dirty="0"/>
          </a:p>
          <a:p>
            <a:pPr>
              <a:lnSpc>
                <a:spcPct val="85000"/>
              </a:lnSpc>
            </a:pP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381000" y="417513"/>
            <a:ext cx="6777038" cy="573087"/>
          </a:xfrm>
        </p:spPr>
        <p:txBody>
          <a:bodyPr/>
          <a:lstStyle/>
          <a:p>
            <a:r>
              <a:rPr lang="en-US" dirty="0" smtClean="0"/>
              <a:t>Internet </a:t>
            </a:r>
            <a:r>
              <a:rPr lang="en-US" dirty="0"/>
              <a:t>Connections</a:t>
            </a:r>
          </a:p>
        </p:txBody>
      </p:sp>
      <p:sp>
        <p:nvSpPr>
          <p:cNvPr id="703491" name="Rectangle 3"/>
          <p:cNvSpPr>
            <a:spLocks noGrp="1" noChangeArrowheads="1"/>
          </p:cNvSpPr>
          <p:nvPr>
            <p:ph type="body" idx="1"/>
          </p:nvPr>
        </p:nvSpPr>
        <p:spPr>
          <a:xfrm>
            <a:off x="387651" y="1116228"/>
            <a:ext cx="8307387" cy="5484812"/>
          </a:xfrm>
        </p:spPr>
        <p:txBody>
          <a:bodyPr/>
          <a:lstStyle/>
          <a:p>
            <a:pPr>
              <a:lnSpc>
                <a:spcPct val="85000"/>
              </a:lnSpc>
            </a:pPr>
            <a:r>
              <a:rPr lang="en-US" dirty="0"/>
              <a:t>Clients and servers communicate by sending streams of bytes over </a:t>
            </a:r>
            <a:r>
              <a:rPr lang="en-US" i="1" dirty="0">
                <a:solidFill>
                  <a:srgbClr val="C00000"/>
                </a:solidFill>
              </a:rPr>
              <a:t>connections</a:t>
            </a:r>
            <a:r>
              <a:rPr lang="en-US" dirty="0">
                <a:solidFill>
                  <a:srgbClr val="C00000"/>
                </a:solidFill>
              </a:rPr>
              <a:t>:</a:t>
            </a:r>
          </a:p>
          <a:p>
            <a:pPr lvl="1">
              <a:lnSpc>
                <a:spcPct val="90000"/>
              </a:lnSpc>
            </a:pPr>
            <a:r>
              <a:rPr lang="en-US" dirty="0"/>
              <a:t>Point-to-point, full-duplex (2-way communication), and reliable.</a:t>
            </a:r>
          </a:p>
          <a:p>
            <a:pPr>
              <a:lnSpc>
                <a:spcPct val="85000"/>
              </a:lnSpc>
            </a:pPr>
            <a:endParaRPr lang="en-US" i="1" dirty="0" smtClean="0"/>
          </a:p>
          <a:p>
            <a:pPr>
              <a:lnSpc>
                <a:spcPct val="85000"/>
              </a:lnSpc>
            </a:pPr>
            <a:r>
              <a:rPr lang="en-US" i="1" dirty="0" smtClean="0"/>
              <a:t>A </a:t>
            </a:r>
            <a:r>
              <a:rPr lang="en-US" i="1" dirty="0">
                <a:solidFill>
                  <a:srgbClr val="C00000"/>
                </a:solidFill>
              </a:rPr>
              <a:t>socket</a:t>
            </a:r>
            <a:r>
              <a:rPr lang="en-US" dirty="0"/>
              <a:t> is an endpoint of a connection</a:t>
            </a:r>
          </a:p>
          <a:p>
            <a:pPr lvl="1">
              <a:lnSpc>
                <a:spcPct val="90000"/>
              </a:lnSpc>
            </a:pPr>
            <a:r>
              <a:rPr lang="en-US" dirty="0"/>
              <a:t>Socket address is an </a:t>
            </a:r>
            <a:r>
              <a:rPr lang="en-US" b="1" dirty="0" err="1">
                <a:latin typeface="Courier New" pitchFamily="49" charset="0"/>
              </a:rPr>
              <a:t>IPaddress:port</a:t>
            </a:r>
            <a:r>
              <a:rPr lang="en-US" dirty="0"/>
              <a:t> </a:t>
            </a:r>
            <a:r>
              <a:rPr lang="en-US" dirty="0" smtClean="0"/>
              <a:t> pair</a:t>
            </a:r>
            <a:endParaRPr lang="en-US" dirty="0"/>
          </a:p>
          <a:p>
            <a:pPr>
              <a:lnSpc>
                <a:spcPct val="85000"/>
              </a:lnSpc>
            </a:pPr>
            <a:endParaRPr lang="en-US" dirty="0" smtClean="0"/>
          </a:p>
          <a:p>
            <a:pPr>
              <a:lnSpc>
                <a:spcPct val="85000"/>
              </a:lnSpc>
            </a:pPr>
            <a:r>
              <a:rPr lang="en-US" dirty="0" smtClean="0"/>
              <a:t>A </a:t>
            </a:r>
            <a:r>
              <a:rPr lang="en-US" i="1" dirty="0">
                <a:solidFill>
                  <a:srgbClr val="C00000"/>
                </a:solidFill>
              </a:rPr>
              <a:t>port</a:t>
            </a:r>
            <a:r>
              <a:rPr lang="en-US" dirty="0"/>
              <a:t> is a 16-bit integer that identifies a process:</a:t>
            </a:r>
          </a:p>
          <a:p>
            <a:pPr lvl="1">
              <a:lnSpc>
                <a:spcPct val="90000"/>
              </a:lnSpc>
            </a:pPr>
            <a:r>
              <a:rPr lang="en-US" b="1" i="1" dirty="0">
                <a:solidFill>
                  <a:srgbClr val="C00000"/>
                </a:solidFill>
              </a:rPr>
              <a:t>Ephemeral port</a:t>
            </a:r>
            <a:r>
              <a:rPr lang="en-US" b="1" dirty="0">
                <a:solidFill>
                  <a:srgbClr val="C00000"/>
                </a:solidFill>
              </a:rPr>
              <a:t>: </a:t>
            </a:r>
            <a:r>
              <a:rPr lang="en-US" dirty="0"/>
              <a:t>Assigned automatically on client when client makes a connection request</a:t>
            </a:r>
          </a:p>
          <a:p>
            <a:pPr lvl="1">
              <a:lnSpc>
                <a:spcPct val="90000"/>
              </a:lnSpc>
            </a:pPr>
            <a:r>
              <a:rPr lang="en-US" b="1" i="1" dirty="0">
                <a:solidFill>
                  <a:srgbClr val="C00000"/>
                </a:solidFill>
              </a:rPr>
              <a:t>Well-known port: </a:t>
            </a:r>
            <a:r>
              <a:rPr lang="en-US" dirty="0"/>
              <a:t>Associated with some service provided by a server (e.g., port 80 is associated with Web servers)</a:t>
            </a:r>
          </a:p>
          <a:p>
            <a:pPr>
              <a:lnSpc>
                <a:spcPct val="85000"/>
              </a:lnSpc>
            </a:pPr>
            <a:endParaRPr lang="en-US" dirty="0" smtClean="0"/>
          </a:p>
          <a:p>
            <a:pPr>
              <a:lnSpc>
                <a:spcPct val="85000"/>
              </a:lnSpc>
            </a:pPr>
            <a:r>
              <a:rPr lang="en-US" dirty="0" smtClean="0"/>
              <a:t>A </a:t>
            </a:r>
            <a:r>
              <a:rPr lang="en-US" dirty="0"/>
              <a:t>connection is uniquely identified by the socket addresses of its endpoints (</a:t>
            </a:r>
            <a:r>
              <a:rPr lang="en-US" i="1" dirty="0">
                <a:solidFill>
                  <a:srgbClr val="C00000"/>
                </a:solidFill>
              </a:rPr>
              <a:t>socket pair</a:t>
            </a:r>
            <a:r>
              <a:rPr lang="en-US" dirty="0"/>
              <a:t>)</a:t>
            </a:r>
          </a:p>
          <a:p>
            <a:pPr lvl="1">
              <a:lnSpc>
                <a:spcPct val="90000"/>
              </a:lnSpc>
            </a:pPr>
            <a:r>
              <a:rPr lang="en-US" b="1" dirty="0">
                <a:latin typeface="Courier New" pitchFamily="49" charset="0"/>
              </a:rPr>
              <a:t>(</a:t>
            </a:r>
            <a:r>
              <a:rPr lang="en-US" b="1" dirty="0" err="1">
                <a:latin typeface="Courier New" pitchFamily="49" charset="0"/>
              </a:rPr>
              <a:t>cliaddr:cliport</a:t>
            </a:r>
            <a:r>
              <a:rPr lang="en-US" b="1" dirty="0">
                <a:latin typeface="Courier New" pitchFamily="49" charset="0"/>
              </a:rPr>
              <a:t>, </a:t>
            </a:r>
            <a:r>
              <a:rPr lang="en-US" b="1" dirty="0" err="1">
                <a:latin typeface="Courier New" pitchFamily="49" charset="0"/>
              </a:rPr>
              <a:t>servaddr:servport</a:t>
            </a:r>
            <a:r>
              <a:rPr lang="en-US" b="1" dirty="0">
                <a:latin typeface="Courier New" pitchFamily="49" charset="0"/>
              </a:rPr>
              <a:t>)</a:t>
            </a:r>
          </a:p>
          <a:p>
            <a:pPr lvl="1">
              <a:lnSpc>
                <a:spcPct val="90000"/>
              </a:lnSpc>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324255" y="533400"/>
            <a:ext cx="8382000" cy="573087"/>
          </a:xfrm>
        </p:spPr>
        <p:txBody>
          <a:bodyPr/>
          <a:lstStyle/>
          <a:p>
            <a:r>
              <a:rPr lang="en-US"/>
              <a:t>Echo Server: Identifying the Client</a:t>
            </a:r>
          </a:p>
        </p:txBody>
      </p:sp>
      <p:sp>
        <p:nvSpPr>
          <p:cNvPr id="741379" name="Rectangle 3"/>
          <p:cNvSpPr>
            <a:spLocks noGrp="1" noChangeArrowheads="1"/>
          </p:cNvSpPr>
          <p:nvPr>
            <p:ph type="body" idx="1"/>
          </p:nvPr>
        </p:nvSpPr>
        <p:spPr>
          <a:xfrm>
            <a:off x="340130" y="1295400"/>
            <a:ext cx="7896225" cy="4972050"/>
          </a:xfrm>
        </p:spPr>
        <p:txBody>
          <a:bodyPr/>
          <a:lstStyle/>
          <a:p>
            <a:r>
              <a:rPr lang="en-US" dirty="0"/>
              <a:t>The server can determine the domain </a:t>
            </a:r>
            <a:r>
              <a:rPr lang="en-US" dirty="0" smtClean="0"/>
              <a:t>name, </a:t>
            </a:r>
            <a:r>
              <a:rPr lang="en-US" dirty="0"/>
              <a:t>IP </a:t>
            </a:r>
            <a:r>
              <a:rPr lang="en-US" dirty="0" smtClean="0"/>
              <a:t>address, and port </a:t>
            </a:r>
            <a:r>
              <a:rPr lang="en-US" dirty="0"/>
              <a:t>of the </a:t>
            </a:r>
            <a:r>
              <a:rPr lang="en-US" dirty="0" smtClean="0"/>
              <a:t>client</a:t>
            </a:r>
            <a:endParaRPr lang="en-US" dirty="0"/>
          </a:p>
        </p:txBody>
      </p:sp>
      <p:sp>
        <p:nvSpPr>
          <p:cNvPr id="741380" name="Text Box 4"/>
          <p:cNvSpPr txBox="1">
            <a:spLocks noChangeArrowheads="1"/>
          </p:cNvSpPr>
          <p:nvPr/>
        </p:nvSpPr>
        <p:spPr bwMode="auto">
          <a:xfrm>
            <a:off x="152400" y="2359025"/>
            <a:ext cx="8701421" cy="2554545"/>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smtClean="0">
                <a:latin typeface="Courier New" pitchFamily="49" charset="0"/>
              </a:rPr>
              <a:t>struct</a:t>
            </a:r>
            <a:r>
              <a:rPr lang="en-US" sz="1600" dirty="0" smtClean="0">
                <a:latin typeface="Courier New" pitchFamily="49" charset="0"/>
              </a:rPr>
              <a:t> </a:t>
            </a:r>
            <a:r>
              <a:rPr lang="en-US" sz="1600" dirty="0" err="1">
                <a:latin typeface="Courier New" pitchFamily="49" charset="0"/>
              </a:rPr>
              <a:t>hostent</a:t>
            </a:r>
            <a:r>
              <a:rPr lang="en-US" sz="1600" dirty="0">
                <a:latin typeface="Courier New" pitchFamily="49" charset="0"/>
              </a:rPr>
              <a:t> *hp;  </a:t>
            </a:r>
            <a:r>
              <a:rPr lang="en-US" sz="1600" dirty="0">
                <a:solidFill>
                  <a:srgbClr val="990000"/>
                </a:solidFill>
                <a:latin typeface="Courier New" pitchFamily="49" charset="0"/>
              </a:rPr>
              <a:t>/* pointer to DNS host entry */</a:t>
            </a:r>
          </a:p>
          <a:p>
            <a:r>
              <a:rPr lang="en-US" sz="1600" dirty="0" smtClean="0">
                <a:latin typeface="Courier New" pitchFamily="49" charset="0"/>
              </a:rPr>
              <a:t>char </a:t>
            </a:r>
            <a:r>
              <a:rPr lang="en-US" sz="1600" dirty="0">
                <a:latin typeface="Courier New" pitchFamily="49" charset="0"/>
              </a:rPr>
              <a:t>*</a:t>
            </a:r>
            <a:r>
              <a:rPr lang="en-US" sz="1600" dirty="0" err="1">
                <a:latin typeface="Courier New" pitchFamily="49" charset="0"/>
              </a:rPr>
              <a:t>haddrp</a:t>
            </a:r>
            <a:r>
              <a:rPr lang="en-US" sz="1600" dirty="0">
                <a:latin typeface="Courier New" pitchFamily="49" charset="0"/>
              </a:rPr>
              <a:t>;        </a:t>
            </a:r>
            <a:r>
              <a:rPr lang="en-US" sz="1600" dirty="0">
                <a:solidFill>
                  <a:srgbClr val="990000"/>
                </a:solidFill>
                <a:latin typeface="Courier New" pitchFamily="49" charset="0"/>
              </a:rPr>
              <a:t>/* pointer to dotted decimal string */</a:t>
            </a:r>
          </a:p>
          <a:p>
            <a:r>
              <a:rPr lang="en-US" sz="1600" dirty="0" smtClean="0">
                <a:latin typeface="Courier New" pitchFamily="49" charset="0"/>
              </a:rPr>
              <a:t>unsigned short </a:t>
            </a:r>
            <a:r>
              <a:rPr lang="en-US" sz="1600" dirty="0" err="1" smtClean="0">
                <a:latin typeface="Courier New" pitchFamily="49" charset="0"/>
              </a:rPr>
              <a:t>client_port</a:t>
            </a:r>
            <a:r>
              <a:rPr lang="en-US" sz="1600" dirty="0" smtClean="0">
                <a:latin typeface="Courier New" pitchFamily="49" charset="0"/>
              </a:rPr>
              <a:t>;</a:t>
            </a:r>
            <a:endParaRPr lang="en-US" sz="1600" dirty="0">
              <a:latin typeface="Courier New" pitchFamily="49" charset="0"/>
            </a:endParaRPr>
          </a:p>
          <a:p>
            <a:r>
              <a:rPr lang="en-US" sz="1600" dirty="0" smtClean="0">
                <a:latin typeface="Courier New" pitchFamily="49" charset="0"/>
              </a:rPr>
              <a:t>hp </a:t>
            </a:r>
            <a:r>
              <a:rPr lang="en-US" sz="1600" dirty="0">
                <a:latin typeface="Courier New" pitchFamily="49" charset="0"/>
              </a:rPr>
              <a:t>= </a:t>
            </a:r>
            <a:r>
              <a:rPr lang="en-US" sz="1600" dirty="0" err="1">
                <a:latin typeface="Courier New" pitchFamily="49" charset="0"/>
              </a:rPr>
              <a:t>Gethostbyaddr</a:t>
            </a:r>
            <a:r>
              <a:rPr lang="en-US" sz="1600" dirty="0">
                <a:latin typeface="Courier New" pitchFamily="49" charset="0"/>
              </a:rPr>
              <a:t>((const char *)&amp;</a:t>
            </a:r>
            <a:r>
              <a:rPr lang="en-US" sz="1600" dirty="0" err="1">
                <a:latin typeface="Courier New" pitchFamily="49" charset="0"/>
              </a:rPr>
              <a:t>clientaddr.sin_addr.s_addr</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sizeof</a:t>
            </a:r>
            <a:r>
              <a:rPr lang="en-US" sz="1600" dirty="0">
                <a:latin typeface="Courier New" pitchFamily="49" charset="0"/>
              </a:rPr>
              <a:t>(</a:t>
            </a:r>
            <a:r>
              <a:rPr lang="en-US" sz="1600" dirty="0" err="1">
                <a:latin typeface="Courier New" pitchFamily="49" charset="0"/>
              </a:rPr>
              <a:t>clientaddr.sin_addr.s_addr</a:t>
            </a:r>
            <a:r>
              <a:rPr lang="en-US" sz="1600" dirty="0">
                <a:latin typeface="Courier New" pitchFamily="49" charset="0"/>
              </a:rPr>
              <a:t>), AF_INET);</a:t>
            </a:r>
          </a:p>
          <a:p>
            <a:r>
              <a:rPr lang="en-US" sz="1600" dirty="0" err="1" smtClean="0">
                <a:latin typeface="Courier New" pitchFamily="49" charset="0"/>
              </a:rPr>
              <a:t>haddrp</a:t>
            </a:r>
            <a:r>
              <a:rPr lang="en-US" sz="1600" dirty="0" smtClean="0">
                <a:latin typeface="Courier New" pitchFamily="49" charset="0"/>
              </a:rPr>
              <a:t> </a:t>
            </a:r>
            <a:r>
              <a:rPr lang="en-US" sz="1600" dirty="0">
                <a:latin typeface="Courier New" pitchFamily="49" charset="0"/>
              </a:rPr>
              <a:t>= </a:t>
            </a:r>
            <a:r>
              <a:rPr lang="en-US" sz="1600" dirty="0" err="1">
                <a:latin typeface="Courier New" pitchFamily="49" charset="0"/>
              </a:rPr>
              <a:t>inet_ntoa</a:t>
            </a:r>
            <a:r>
              <a:rPr lang="en-US" sz="1600" dirty="0">
                <a:latin typeface="Courier New" pitchFamily="49" charset="0"/>
              </a:rPr>
              <a:t>(</a:t>
            </a:r>
            <a:r>
              <a:rPr lang="en-US" sz="1600" dirty="0" err="1">
                <a:latin typeface="Courier New" pitchFamily="49" charset="0"/>
              </a:rPr>
              <a:t>clientaddr.sin_addr</a:t>
            </a:r>
            <a:r>
              <a:rPr lang="en-US" sz="1600" dirty="0">
                <a:latin typeface="Courier New" pitchFamily="49" charset="0"/>
              </a:rPr>
              <a:t>);</a:t>
            </a:r>
          </a:p>
          <a:p>
            <a:r>
              <a:rPr lang="en-US" sz="1600" dirty="0" err="1" smtClean="0">
                <a:latin typeface="Courier New" pitchFamily="49" charset="0"/>
              </a:rPr>
              <a:t>client_port</a:t>
            </a:r>
            <a:r>
              <a:rPr lang="en-US" sz="1600" dirty="0" smtClean="0">
                <a:latin typeface="Courier New" pitchFamily="49" charset="0"/>
              </a:rPr>
              <a:t> = </a:t>
            </a:r>
            <a:r>
              <a:rPr lang="en-US" sz="1600" dirty="0" err="1" smtClean="0">
                <a:latin typeface="Courier New" pitchFamily="49" charset="0"/>
              </a:rPr>
              <a:t>ntohs</a:t>
            </a:r>
            <a:r>
              <a:rPr lang="en-US" sz="1600" dirty="0" smtClean="0">
                <a:latin typeface="Courier New" pitchFamily="49" charset="0"/>
              </a:rPr>
              <a:t>(</a:t>
            </a:r>
            <a:r>
              <a:rPr lang="en-US" sz="1600" dirty="0" err="1" smtClean="0">
                <a:latin typeface="Courier New" pitchFamily="49" charset="0"/>
              </a:rPr>
              <a:t>clientaddr.sin_port</a:t>
            </a:r>
            <a:r>
              <a:rPr lang="en-US" sz="1600" dirty="0" smtClean="0">
                <a:latin typeface="Courier New" pitchFamily="49" charset="0"/>
              </a:rPr>
              <a:t>);</a:t>
            </a:r>
          </a:p>
          <a:p>
            <a:r>
              <a:rPr lang="en-US" sz="1600" dirty="0" err="1" smtClean="0">
                <a:latin typeface="Courier New" pitchFamily="49" charset="0"/>
              </a:rPr>
              <a:t>printf</a:t>
            </a:r>
            <a:r>
              <a:rPr lang="en-US" sz="1600" dirty="0" smtClean="0">
                <a:latin typeface="Courier New" pitchFamily="49" charset="0"/>
              </a:rPr>
              <a:t>("server connected to %s (%s), port %u\n",</a:t>
            </a:r>
          </a:p>
          <a:p>
            <a:r>
              <a:rPr lang="en-US" sz="1600" dirty="0" smtClean="0">
                <a:latin typeface="Courier New" pitchFamily="49" charset="0"/>
              </a:rPr>
              <a:t>	hp-&gt;</a:t>
            </a:r>
            <a:r>
              <a:rPr lang="en-US" sz="1600" dirty="0" err="1" smtClean="0">
                <a:latin typeface="Courier New" pitchFamily="49" charset="0"/>
              </a:rPr>
              <a:t>h_name</a:t>
            </a:r>
            <a:r>
              <a:rPr lang="en-US" sz="1600" dirty="0" smtClean="0">
                <a:latin typeface="Courier New" pitchFamily="49" charset="0"/>
              </a:rPr>
              <a:t>, </a:t>
            </a:r>
            <a:r>
              <a:rPr lang="en-US" sz="1600" dirty="0" err="1" smtClean="0">
                <a:latin typeface="Courier New" pitchFamily="49" charset="0"/>
              </a:rPr>
              <a:t>haddrp</a:t>
            </a:r>
            <a:r>
              <a:rPr lang="en-US" sz="1600" dirty="0" smtClean="0">
                <a:latin typeface="Courier New" pitchFamily="49" charset="0"/>
              </a:rPr>
              <a:t>, </a:t>
            </a:r>
            <a:r>
              <a:rPr lang="en-US" sz="1600" dirty="0" err="1" smtClean="0">
                <a:latin typeface="Courier New" pitchFamily="49" charset="0"/>
              </a:rPr>
              <a:t>client_port</a:t>
            </a:r>
            <a:r>
              <a:rPr lang="en-US" sz="1600" dirty="0" smtClean="0">
                <a:latin typeface="Courier New" pitchFamily="49" charset="0"/>
              </a:rPr>
              <a:t>);</a:t>
            </a:r>
          </a:p>
          <a:p>
            <a:endParaRPr lang="en-US" sz="1600" dirty="0">
              <a:latin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a:xfrm>
            <a:off x="304800" y="533400"/>
            <a:ext cx="6546850" cy="573087"/>
          </a:xfrm>
        </p:spPr>
        <p:txBody>
          <a:bodyPr/>
          <a:lstStyle/>
          <a:p>
            <a:r>
              <a:rPr lang="en-US"/>
              <a:t>Echo Server: </a:t>
            </a:r>
            <a:r>
              <a:rPr lang="en-US">
                <a:latin typeface="Courier New" pitchFamily="49" charset="0"/>
              </a:rPr>
              <a:t>echo</a:t>
            </a:r>
            <a:endParaRPr lang="en-US"/>
          </a:p>
        </p:txBody>
      </p:sp>
      <p:sp>
        <p:nvSpPr>
          <p:cNvPr id="742403" name="Rectangle 3"/>
          <p:cNvSpPr>
            <a:spLocks noChangeArrowheads="1"/>
          </p:cNvSpPr>
          <p:nvPr/>
        </p:nvSpPr>
        <p:spPr bwMode="auto">
          <a:xfrm>
            <a:off x="751665" y="3041650"/>
            <a:ext cx="7286625" cy="3282950"/>
          </a:xfrm>
          <a:prstGeom prst="rect">
            <a:avLst/>
          </a:prstGeom>
          <a:solidFill>
            <a:srgbClr val="F6F5BD"/>
          </a:solidFill>
          <a:ln w="12700">
            <a:solidFill>
              <a:schemeClr val="tx1"/>
            </a:solidFill>
            <a:miter lim="800000"/>
            <a:headEnd/>
            <a:tailEnd/>
          </a:ln>
          <a:effectLst/>
        </p:spPr>
        <p:txBody>
          <a:bodyPr wrap="none">
            <a:spAutoFit/>
          </a:bodyPr>
          <a:lstStyle/>
          <a:p>
            <a:r>
              <a:rPr lang="en-US" sz="1600" dirty="0">
                <a:latin typeface="Courier New" pitchFamily="49" charset="0"/>
              </a:rPr>
              <a:t>void echo(</a:t>
            </a: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connfd</a:t>
            </a:r>
            <a:r>
              <a:rPr lang="en-US" sz="1600" dirty="0">
                <a:latin typeface="Courier New" pitchFamily="49" charset="0"/>
              </a:rPr>
              <a:t>)  </a:t>
            </a:r>
          </a:p>
          <a:p>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size_t</a:t>
            </a:r>
            <a:r>
              <a:rPr lang="en-US" sz="1600" dirty="0">
                <a:latin typeface="Courier New" pitchFamily="49" charset="0"/>
              </a:rPr>
              <a:t> n;  </a:t>
            </a:r>
          </a:p>
          <a:p>
            <a:r>
              <a:rPr lang="en-US" sz="1600" dirty="0">
                <a:latin typeface="Courier New" pitchFamily="49" charset="0"/>
              </a:rPr>
              <a:t>    char </a:t>
            </a:r>
            <a:r>
              <a:rPr lang="en-US" sz="1600" dirty="0" err="1">
                <a:latin typeface="Courier New" pitchFamily="49" charset="0"/>
              </a:rPr>
              <a:t>buf</a:t>
            </a:r>
            <a:r>
              <a:rPr lang="en-US" sz="1600" dirty="0">
                <a:latin typeface="Courier New" pitchFamily="49" charset="0"/>
              </a:rPr>
              <a:t>[MAXLINE];  </a:t>
            </a:r>
          </a:p>
          <a:p>
            <a:r>
              <a:rPr lang="en-US" sz="1600" dirty="0">
                <a:latin typeface="Courier New" pitchFamily="49" charset="0"/>
              </a:rPr>
              <a:t>    </a:t>
            </a:r>
            <a:r>
              <a:rPr lang="en-US" sz="1600" dirty="0" err="1">
                <a:latin typeface="Courier New" pitchFamily="49" charset="0"/>
              </a:rPr>
              <a:t>rio_t</a:t>
            </a:r>
            <a:r>
              <a:rPr lang="en-US" sz="1600" dirty="0">
                <a:latin typeface="Courier New" pitchFamily="49" charset="0"/>
              </a:rPr>
              <a:t> </a:t>
            </a:r>
            <a:r>
              <a:rPr lang="en-US" sz="1600" dirty="0" err="1">
                <a:latin typeface="Courier New" pitchFamily="49" charset="0"/>
              </a:rPr>
              <a:t>rio</a:t>
            </a:r>
            <a:r>
              <a:rPr lang="en-US" sz="1600" dirty="0">
                <a:latin typeface="Courier New" pitchFamily="49" charset="0"/>
              </a:rPr>
              <a:t>; </a:t>
            </a:r>
          </a:p>
          <a:p>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Rio_readinitb</a:t>
            </a:r>
            <a:r>
              <a:rPr lang="en-US" sz="1600" dirty="0">
                <a:latin typeface="Courier New" pitchFamily="49" charset="0"/>
              </a:rPr>
              <a:t>(&amp;</a:t>
            </a:r>
            <a:r>
              <a:rPr lang="en-US" sz="1600" dirty="0" err="1">
                <a:latin typeface="Courier New" pitchFamily="49" charset="0"/>
              </a:rPr>
              <a:t>rio</a:t>
            </a:r>
            <a:r>
              <a:rPr lang="en-US" sz="1600" dirty="0">
                <a:latin typeface="Courier New" pitchFamily="49" charset="0"/>
              </a:rPr>
              <a:t>, </a:t>
            </a:r>
            <a:r>
              <a:rPr lang="en-US" sz="1600" dirty="0" err="1">
                <a:latin typeface="Courier New" pitchFamily="49" charset="0"/>
              </a:rPr>
              <a:t>connfd</a:t>
            </a:r>
            <a:r>
              <a:rPr lang="en-US" sz="1600" dirty="0">
                <a:latin typeface="Courier New" pitchFamily="49" charset="0"/>
              </a:rPr>
              <a:t>); </a:t>
            </a:r>
          </a:p>
          <a:p>
            <a:r>
              <a:rPr lang="en-US" sz="1600" dirty="0">
                <a:latin typeface="Courier New" pitchFamily="49" charset="0"/>
              </a:rPr>
              <a:t>    while((n = </a:t>
            </a:r>
            <a:r>
              <a:rPr lang="en-US" sz="1600" dirty="0" err="1">
                <a:latin typeface="Courier New" pitchFamily="49" charset="0"/>
              </a:rPr>
              <a:t>Rio_readlineb</a:t>
            </a:r>
            <a:r>
              <a:rPr lang="en-US" sz="1600" dirty="0">
                <a:latin typeface="Courier New" pitchFamily="49" charset="0"/>
              </a:rPr>
              <a:t>(&amp;</a:t>
            </a:r>
            <a:r>
              <a:rPr lang="en-US" sz="1600" dirty="0" err="1">
                <a:latin typeface="Courier New" pitchFamily="49" charset="0"/>
              </a:rPr>
              <a:t>rio</a:t>
            </a:r>
            <a:r>
              <a:rPr lang="en-US" sz="1600" dirty="0">
                <a:latin typeface="Courier New" pitchFamily="49" charset="0"/>
              </a:rPr>
              <a:t>, </a:t>
            </a:r>
            <a:r>
              <a:rPr lang="en-US" sz="1600" dirty="0" err="1">
                <a:latin typeface="Courier New" pitchFamily="49" charset="0"/>
              </a:rPr>
              <a:t>buf</a:t>
            </a:r>
            <a:r>
              <a:rPr lang="en-US" sz="1600" dirty="0">
                <a:latin typeface="Courier New" pitchFamily="49" charset="0"/>
              </a:rPr>
              <a:t>, MAXLINE)) != 0) { </a:t>
            </a:r>
          </a:p>
          <a:p>
            <a:r>
              <a:rPr lang="en-US" sz="1600" dirty="0">
                <a:latin typeface="Courier New" pitchFamily="49" charset="0"/>
              </a:rPr>
              <a:t>        </a:t>
            </a:r>
            <a:r>
              <a:rPr lang="en-US" sz="1600" dirty="0" err="1">
                <a:latin typeface="Courier New" pitchFamily="49" charset="0"/>
              </a:rPr>
              <a:t>upper_case</a:t>
            </a:r>
            <a:r>
              <a:rPr lang="en-US" sz="1600" dirty="0">
                <a:latin typeface="Courier New" pitchFamily="49" charset="0"/>
              </a:rPr>
              <a:t>(</a:t>
            </a:r>
            <a:r>
              <a:rPr lang="en-US" sz="1600" dirty="0" err="1">
                <a:latin typeface="Courier New" pitchFamily="49" charset="0"/>
              </a:rPr>
              <a:t>buf</a:t>
            </a:r>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Rio_writen</a:t>
            </a:r>
            <a:r>
              <a:rPr lang="en-US" sz="1600" dirty="0">
                <a:latin typeface="Courier New" pitchFamily="49" charset="0"/>
              </a:rPr>
              <a:t>(</a:t>
            </a:r>
            <a:r>
              <a:rPr lang="en-US" sz="1600" dirty="0" err="1">
                <a:latin typeface="Courier New" pitchFamily="49" charset="0"/>
              </a:rPr>
              <a:t>connfd</a:t>
            </a:r>
            <a:r>
              <a:rPr lang="en-US" sz="1600" dirty="0">
                <a:latin typeface="Courier New" pitchFamily="49" charset="0"/>
              </a:rPr>
              <a:t>, </a:t>
            </a:r>
            <a:r>
              <a:rPr lang="en-US" sz="1600" dirty="0" err="1">
                <a:latin typeface="Courier New" pitchFamily="49" charset="0"/>
              </a:rPr>
              <a:t>buf</a:t>
            </a:r>
            <a:r>
              <a:rPr lang="en-US" sz="1600" dirty="0">
                <a:latin typeface="Courier New" pitchFamily="49" charset="0"/>
              </a:rPr>
              <a:t>, n); </a:t>
            </a:r>
          </a:p>
          <a:p>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("server received %d bytes\n", n);</a:t>
            </a:r>
          </a:p>
          <a:p>
            <a:r>
              <a:rPr lang="en-US" sz="1600" dirty="0">
                <a:latin typeface="Courier New" pitchFamily="49" charset="0"/>
              </a:rPr>
              <a:t>    } </a:t>
            </a:r>
          </a:p>
          <a:p>
            <a:r>
              <a:rPr lang="en-US" sz="1600" dirty="0">
                <a:latin typeface="Courier New" pitchFamily="49" charset="0"/>
              </a:rPr>
              <a:t>} </a:t>
            </a:r>
          </a:p>
        </p:txBody>
      </p:sp>
      <p:sp>
        <p:nvSpPr>
          <p:cNvPr id="742404" name="Rectangle 4"/>
          <p:cNvSpPr>
            <a:spLocks noGrp="1" noChangeArrowheads="1"/>
          </p:cNvSpPr>
          <p:nvPr>
            <p:ph type="body" idx="1"/>
          </p:nvPr>
        </p:nvSpPr>
        <p:spPr>
          <a:xfrm>
            <a:off x="329153" y="1220788"/>
            <a:ext cx="8307387" cy="1446212"/>
          </a:xfrm>
          <a:noFill/>
          <a:ln/>
        </p:spPr>
        <p:txBody>
          <a:bodyPr lIns="90487" tIns="44450" rIns="90487" bIns="44450"/>
          <a:lstStyle/>
          <a:p>
            <a:r>
              <a:rPr lang="en-US" dirty="0"/>
              <a:t>The server uses RIO to read and echo text lines until EOF (end-of-file) is encountered.</a:t>
            </a:r>
          </a:p>
          <a:p>
            <a:pPr lvl="1"/>
            <a:r>
              <a:rPr lang="en-US" dirty="0" smtClean="0"/>
              <a:t>EOF </a:t>
            </a:r>
            <a:r>
              <a:rPr lang="en-US" dirty="0"/>
              <a:t>notification caused by client calling  </a:t>
            </a:r>
            <a:r>
              <a:rPr lang="en-US" b="1" dirty="0">
                <a:latin typeface="Courier New" pitchFamily="49" charset="0"/>
              </a:rPr>
              <a:t>close(</a:t>
            </a:r>
            <a:r>
              <a:rPr lang="en-US" b="1" dirty="0" err="1">
                <a:latin typeface="Courier New" pitchFamily="49" charset="0"/>
              </a:rPr>
              <a:t>clientfd</a:t>
            </a:r>
            <a:r>
              <a:rPr lang="en-US" b="1" dirty="0" smtClean="0">
                <a:latin typeface="Courier New" pitchFamily="49" charset="0"/>
              </a:rPr>
              <a:t>)</a:t>
            </a:r>
            <a:endParaRPr lang="en-US" b="1" dirty="0">
              <a:latin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381000" y="569913"/>
            <a:ext cx="7524750" cy="573087"/>
          </a:xfrm>
        </p:spPr>
        <p:txBody>
          <a:bodyPr/>
          <a:lstStyle/>
          <a:p>
            <a:r>
              <a:rPr lang="en-US"/>
              <a:t>Testing Servers Using </a:t>
            </a:r>
            <a:r>
              <a:rPr lang="en-US">
                <a:latin typeface="Courier New" pitchFamily="49" charset="0"/>
              </a:rPr>
              <a:t>telnet</a:t>
            </a:r>
            <a:endParaRPr lang="en-US"/>
          </a:p>
        </p:txBody>
      </p:sp>
      <p:sp>
        <p:nvSpPr>
          <p:cNvPr id="743427" name="Rectangle 3"/>
          <p:cNvSpPr>
            <a:spLocks noGrp="1" noChangeArrowheads="1"/>
          </p:cNvSpPr>
          <p:nvPr>
            <p:ph type="body" idx="1"/>
          </p:nvPr>
        </p:nvSpPr>
        <p:spPr/>
        <p:txBody>
          <a:bodyPr/>
          <a:lstStyle/>
          <a:p>
            <a:r>
              <a:rPr lang="en-US" dirty="0"/>
              <a:t>The </a:t>
            </a:r>
            <a:r>
              <a:rPr lang="en-US" dirty="0">
                <a:latin typeface="Courier New" pitchFamily="49" charset="0"/>
              </a:rPr>
              <a:t>telnet </a:t>
            </a:r>
            <a:r>
              <a:rPr lang="en-US" dirty="0"/>
              <a:t>program is invaluable for testing servers that transmit ASCII strings over Internet connections</a:t>
            </a:r>
          </a:p>
          <a:p>
            <a:pPr lvl="1"/>
            <a:r>
              <a:rPr lang="en-US" dirty="0"/>
              <a:t>Our simple echo server</a:t>
            </a:r>
          </a:p>
          <a:p>
            <a:pPr lvl="1"/>
            <a:r>
              <a:rPr lang="en-US" dirty="0"/>
              <a:t>Web servers</a:t>
            </a:r>
          </a:p>
          <a:p>
            <a:pPr lvl="1"/>
            <a:r>
              <a:rPr lang="en-US" dirty="0"/>
              <a:t>Mail servers</a:t>
            </a:r>
          </a:p>
          <a:p>
            <a:endParaRPr lang="en-US" dirty="0"/>
          </a:p>
          <a:p>
            <a:r>
              <a:rPr lang="en-US" dirty="0"/>
              <a:t>Usage: </a:t>
            </a:r>
          </a:p>
          <a:p>
            <a:pPr lvl="1"/>
            <a:r>
              <a:rPr lang="en-US" b="1" dirty="0" err="1">
                <a:latin typeface="Courier New" pitchFamily="49" charset="0"/>
              </a:rPr>
              <a:t>unix</a:t>
            </a:r>
            <a:r>
              <a:rPr lang="en-US" b="1" dirty="0">
                <a:latin typeface="Courier New" pitchFamily="49" charset="0"/>
              </a:rPr>
              <a:t>&gt; </a:t>
            </a:r>
            <a:r>
              <a:rPr lang="en-US" b="1" i="1" dirty="0">
                <a:latin typeface="Courier New" pitchFamily="49" charset="0"/>
              </a:rPr>
              <a:t>telnet &lt;host&gt; &lt;</a:t>
            </a:r>
            <a:r>
              <a:rPr lang="en-US" b="1" i="1" dirty="0" err="1">
                <a:latin typeface="Courier New" pitchFamily="49" charset="0"/>
              </a:rPr>
              <a:t>portnumber</a:t>
            </a:r>
            <a:r>
              <a:rPr lang="en-US" b="1" i="1" dirty="0">
                <a:latin typeface="Courier New" pitchFamily="49" charset="0"/>
              </a:rPr>
              <a:t>&gt;</a:t>
            </a:r>
          </a:p>
          <a:p>
            <a:pPr lvl="1"/>
            <a:r>
              <a:rPr lang="en-US" dirty="0"/>
              <a:t>Creates a connection with a server running on </a:t>
            </a:r>
            <a:r>
              <a:rPr lang="en-US" b="1" i="1" dirty="0">
                <a:latin typeface="Courier New" pitchFamily="49" charset="0"/>
              </a:rPr>
              <a:t>&lt;host&gt;</a:t>
            </a:r>
            <a:r>
              <a:rPr lang="en-US" b="1" dirty="0"/>
              <a:t> </a:t>
            </a:r>
            <a:r>
              <a:rPr lang="en-US" dirty="0"/>
              <a:t>and  listening on port </a:t>
            </a:r>
            <a:r>
              <a:rPr lang="en-US" b="1" i="1" dirty="0">
                <a:latin typeface="Courier New" pitchFamily="49" charset="0"/>
              </a:rPr>
              <a:t>&lt;</a:t>
            </a:r>
            <a:r>
              <a:rPr lang="en-US" b="1" i="1" dirty="0" err="1">
                <a:latin typeface="Courier New" pitchFamily="49" charset="0"/>
              </a:rPr>
              <a:t>portnumber</a:t>
            </a:r>
            <a:r>
              <a:rPr lang="en-US" b="1" i="1" dirty="0" smtClean="0">
                <a:latin typeface="Courier New" pitchFamily="49" charset="0"/>
              </a:rPr>
              <a:t>&gt;</a:t>
            </a:r>
            <a:endParaRPr lang="en-US" b="1" dirty="0">
              <a:latin typeface="Courier New" pitchFamily="49" charset="0"/>
            </a:endParaRPr>
          </a:p>
          <a:p>
            <a:endParaRPr lang="en-US" dirty="0">
              <a:latin typeface="Courier New" pitchFamily="49" charset="0"/>
            </a:endParaRP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348575" y="436967"/>
            <a:ext cx="8588375" cy="573088"/>
          </a:xfrm>
        </p:spPr>
        <p:txBody>
          <a:bodyPr/>
          <a:lstStyle/>
          <a:p>
            <a:r>
              <a:rPr lang="en-US"/>
              <a:t>Testing the Echo Server With </a:t>
            </a:r>
            <a:r>
              <a:rPr lang="en-US">
                <a:latin typeface="Courier New" pitchFamily="49" charset="0"/>
              </a:rPr>
              <a:t>telnet</a:t>
            </a:r>
            <a:endParaRPr lang="en-US"/>
          </a:p>
        </p:txBody>
      </p:sp>
      <p:sp>
        <p:nvSpPr>
          <p:cNvPr id="744451" name="Text Box 3"/>
          <p:cNvSpPr txBox="1">
            <a:spLocks noChangeArrowheads="1"/>
          </p:cNvSpPr>
          <p:nvPr/>
        </p:nvSpPr>
        <p:spPr bwMode="auto">
          <a:xfrm>
            <a:off x="195717" y="1219200"/>
            <a:ext cx="5739072" cy="2062103"/>
          </a:xfrm>
          <a:prstGeom prst="rect">
            <a:avLst/>
          </a:prstGeom>
          <a:solidFill>
            <a:schemeClr val="bg1">
              <a:lumMod val="85000"/>
            </a:schemeClr>
          </a:solidFill>
          <a:ln w="12700">
            <a:noFill/>
            <a:miter lim="800000"/>
            <a:headEnd/>
            <a:tailEnd/>
          </a:ln>
          <a:effectLst/>
        </p:spPr>
        <p:txBody>
          <a:bodyPr wrap="none">
            <a:spAutoFit/>
          </a:bodyPr>
          <a:lstStyle/>
          <a:p>
            <a:r>
              <a:rPr lang="en-US" sz="1600" dirty="0" err="1" smtClean="0">
                <a:latin typeface="Courier New" pitchFamily="49" charset="0"/>
              </a:rPr>
              <a:t>greatwhite</a:t>
            </a:r>
            <a:r>
              <a:rPr lang="en-US" sz="1600" dirty="0" smtClean="0">
                <a:latin typeface="Courier New" pitchFamily="49" charset="0"/>
              </a:rPr>
              <a:t>&gt; </a:t>
            </a:r>
            <a:r>
              <a:rPr lang="en-US" sz="1600" i="1" dirty="0" err="1">
                <a:latin typeface="Courier New" pitchFamily="49" charset="0"/>
              </a:rPr>
              <a:t>echoserver</a:t>
            </a:r>
            <a:r>
              <a:rPr lang="en-US" sz="1600" i="1" dirty="0">
                <a:latin typeface="Courier New" pitchFamily="49" charset="0"/>
              </a:rPr>
              <a:t> </a:t>
            </a:r>
            <a:r>
              <a:rPr lang="en-US" sz="1600" i="1" dirty="0" smtClean="0">
                <a:latin typeface="Courier New" pitchFamily="49" charset="0"/>
              </a:rPr>
              <a:t>15213</a:t>
            </a:r>
            <a:endParaRPr lang="en-US" sz="1600" dirty="0">
              <a:latin typeface="Courier New" pitchFamily="49" charset="0"/>
            </a:endParaRPr>
          </a:p>
          <a:p>
            <a:endParaRPr lang="en-US" sz="1600" dirty="0">
              <a:latin typeface="Courier New" pitchFamily="49" charset="0"/>
            </a:endParaRPr>
          </a:p>
          <a:p>
            <a:r>
              <a:rPr lang="en-US" sz="1600" dirty="0" err="1" smtClean="0">
                <a:latin typeface="Courier New" pitchFamily="49" charset="0"/>
              </a:rPr>
              <a:t>linux</a:t>
            </a:r>
            <a:r>
              <a:rPr lang="en-US" sz="1600" dirty="0" smtClean="0">
                <a:latin typeface="Courier New" pitchFamily="49" charset="0"/>
              </a:rPr>
              <a:t>&gt; </a:t>
            </a:r>
            <a:r>
              <a:rPr lang="en-US" sz="1600" i="1" dirty="0">
                <a:latin typeface="Courier New" pitchFamily="49" charset="0"/>
              </a:rPr>
              <a:t>telnet </a:t>
            </a:r>
            <a:r>
              <a:rPr lang="en-US" sz="1600" i="1" dirty="0" smtClean="0">
                <a:latin typeface="Courier New" pitchFamily="49" charset="0"/>
              </a:rPr>
              <a:t>greatwhite.ics.cs.cmu.edu 15213</a:t>
            </a:r>
            <a:endParaRPr lang="en-US" sz="1600" dirty="0">
              <a:latin typeface="Courier New" pitchFamily="49" charset="0"/>
            </a:endParaRPr>
          </a:p>
          <a:p>
            <a:r>
              <a:rPr lang="en-US" sz="1600" dirty="0">
                <a:latin typeface="Courier New" pitchFamily="49" charset="0"/>
              </a:rPr>
              <a:t>Trying </a:t>
            </a:r>
            <a:r>
              <a:rPr lang="en-US" sz="1600" dirty="0" smtClean="0">
                <a:latin typeface="Courier New" pitchFamily="49" charset="0"/>
              </a:rPr>
              <a:t>128.2.220.10...</a:t>
            </a:r>
            <a:endParaRPr lang="en-US" sz="1600" dirty="0">
              <a:latin typeface="Courier New" pitchFamily="49" charset="0"/>
            </a:endParaRPr>
          </a:p>
          <a:p>
            <a:r>
              <a:rPr lang="en-US" sz="1600" dirty="0">
                <a:latin typeface="Courier New" pitchFamily="49" charset="0"/>
              </a:rPr>
              <a:t>Connected to </a:t>
            </a:r>
            <a:r>
              <a:rPr lang="en-US" sz="1600" dirty="0" smtClean="0">
                <a:latin typeface="Courier New" pitchFamily="49" charset="0"/>
              </a:rPr>
              <a:t>greatwhite.ics.cs.cmu.edu.</a:t>
            </a:r>
            <a:endParaRPr lang="en-US" sz="1600" dirty="0">
              <a:latin typeface="Courier New" pitchFamily="49" charset="0"/>
            </a:endParaRPr>
          </a:p>
          <a:p>
            <a:r>
              <a:rPr lang="en-US" sz="1600" dirty="0">
                <a:latin typeface="Courier New" pitchFamily="49" charset="0"/>
              </a:rPr>
              <a:t>Escape character is '^]'.</a:t>
            </a:r>
          </a:p>
          <a:p>
            <a:r>
              <a:rPr lang="en-US" sz="1600" dirty="0" smtClean="0">
                <a:latin typeface="Courier New" pitchFamily="49" charset="0"/>
              </a:rPr>
              <a:t>hi there</a:t>
            </a:r>
          </a:p>
          <a:p>
            <a:r>
              <a:rPr lang="en-US" sz="1600" dirty="0" smtClean="0">
                <a:latin typeface="Courier New" pitchFamily="49" charset="0"/>
              </a:rPr>
              <a:t>HI THERE</a:t>
            </a:r>
            <a:endParaRPr lang="en-US" sz="1600" dirty="0">
              <a:latin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a:xfrm>
            <a:off x="347662" y="493713"/>
            <a:ext cx="6053138" cy="573087"/>
          </a:xfrm>
        </p:spPr>
        <p:txBody>
          <a:bodyPr/>
          <a:lstStyle/>
          <a:p>
            <a:r>
              <a:rPr lang="en-US"/>
              <a:t>For More Information</a:t>
            </a:r>
          </a:p>
        </p:txBody>
      </p:sp>
      <p:sp>
        <p:nvSpPr>
          <p:cNvPr id="746499" name="Rectangle 3"/>
          <p:cNvSpPr>
            <a:spLocks noGrp="1" noChangeArrowheads="1"/>
          </p:cNvSpPr>
          <p:nvPr>
            <p:ph type="body" idx="1"/>
          </p:nvPr>
        </p:nvSpPr>
        <p:spPr>
          <a:xfrm>
            <a:off x="339860" y="1276350"/>
            <a:ext cx="7896225" cy="4972050"/>
          </a:xfrm>
        </p:spPr>
        <p:txBody>
          <a:bodyPr/>
          <a:lstStyle/>
          <a:p>
            <a:r>
              <a:rPr lang="en-US" dirty="0"/>
              <a:t>W. Richard Stevens, “Unix Network Programming: Networking APIs: Sockets and XTI”, Volume 1, Second Edition, Prentice Hall, </a:t>
            </a:r>
            <a:r>
              <a:rPr lang="en-US" dirty="0" smtClean="0"/>
              <a:t>1998</a:t>
            </a:r>
            <a:endParaRPr lang="en-US" dirty="0"/>
          </a:p>
          <a:p>
            <a:pPr lvl="1"/>
            <a:r>
              <a:rPr lang="en-US" dirty="0"/>
              <a:t>THE network programming </a:t>
            </a:r>
            <a:r>
              <a:rPr lang="en-US" dirty="0" smtClean="0"/>
              <a:t>bible</a:t>
            </a:r>
            <a:endParaRPr lang="en-US" dirty="0"/>
          </a:p>
          <a:p>
            <a:r>
              <a:rPr lang="en-US" dirty="0"/>
              <a:t>Unix Man Pages</a:t>
            </a:r>
          </a:p>
          <a:p>
            <a:pPr lvl="1"/>
            <a:r>
              <a:rPr lang="en-US" dirty="0"/>
              <a:t>Good for detailed information about specific functions</a:t>
            </a:r>
          </a:p>
          <a:p>
            <a:r>
              <a:rPr lang="en-US" dirty="0"/>
              <a:t>Complete versions of the echo client and server are developed in the </a:t>
            </a:r>
            <a:r>
              <a:rPr lang="en-US" dirty="0" smtClean="0"/>
              <a:t>text</a:t>
            </a:r>
            <a:endParaRPr lang="en-US" dirty="0"/>
          </a:p>
          <a:p>
            <a:pPr lvl="1"/>
            <a:r>
              <a:rPr lang="en-US" dirty="0" smtClean="0"/>
              <a:t>Updated versions linked to course website</a:t>
            </a:r>
          </a:p>
          <a:p>
            <a:pPr lvl="1"/>
            <a:r>
              <a:rPr lang="en-US" dirty="0" smtClean="0"/>
              <a:t>Feel free to use this code in your assignments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4527" name="Rectangle 15"/>
          <p:cNvSpPr>
            <a:spLocks noChangeArrowheads="1"/>
          </p:cNvSpPr>
          <p:nvPr/>
        </p:nvSpPr>
        <p:spPr bwMode="auto">
          <a:xfrm>
            <a:off x="6740525" y="3000375"/>
            <a:ext cx="1465263" cy="1035050"/>
          </a:xfrm>
          <a:prstGeom prst="rect">
            <a:avLst/>
          </a:prstGeom>
          <a:solidFill>
            <a:schemeClr val="bg1">
              <a:lumMod val="95000"/>
            </a:schemeClr>
          </a:solidFill>
          <a:ln w="12700">
            <a:solidFill>
              <a:schemeClr val="tx1"/>
            </a:solidFill>
            <a:miter lim="800000"/>
            <a:headEnd/>
            <a:tailEnd/>
          </a:ln>
          <a:effectLst/>
        </p:spPr>
        <p:txBody>
          <a:bodyPr wrap="none" anchor="ctr"/>
          <a:lstStyle/>
          <a:p>
            <a:endParaRPr lang="en-US" sz="1800" dirty="0">
              <a:latin typeface="Calibri" pitchFamily="34" charset="0"/>
            </a:endParaRPr>
          </a:p>
        </p:txBody>
      </p:sp>
      <p:sp>
        <p:nvSpPr>
          <p:cNvPr id="704528" name="Rectangle 16"/>
          <p:cNvSpPr>
            <a:spLocks noChangeArrowheads="1"/>
          </p:cNvSpPr>
          <p:nvPr/>
        </p:nvSpPr>
        <p:spPr bwMode="auto">
          <a:xfrm>
            <a:off x="796925" y="3000375"/>
            <a:ext cx="1465263" cy="1035050"/>
          </a:xfrm>
          <a:prstGeom prst="rect">
            <a:avLst/>
          </a:prstGeom>
          <a:solidFill>
            <a:schemeClr val="bg1">
              <a:lumMod val="95000"/>
            </a:schemeClr>
          </a:solidFill>
          <a:ln w="12700">
            <a:solidFill>
              <a:schemeClr val="tx1"/>
            </a:solidFill>
            <a:miter lim="800000"/>
            <a:headEnd/>
            <a:tailEnd/>
          </a:ln>
          <a:effectLst/>
        </p:spPr>
        <p:txBody>
          <a:bodyPr wrap="none" anchor="ctr"/>
          <a:lstStyle/>
          <a:p>
            <a:endParaRPr lang="en-US" sz="1800" dirty="0">
              <a:latin typeface="Calibri" pitchFamily="34" charset="0"/>
            </a:endParaRPr>
          </a:p>
        </p:txBody>
      </p:sp>
      <p:sp>
        <p:nvSpPr>
          <p:cNvPr id="704514" name="Rectangle 2"/>
          <p:cNvSpPr>
            <a:spLocks noGrp="1" noChangeArrowheads="1"/>
          </p:cNvSpPr>
          <p:nvPr>
            <p:ph type="title"/>
          </p:nvPr>
        </p:nvSpPr>
        <p:spPr>
          <a:xfrm>
            <a:off x="381000" y="504825"/>
            <a:ext cx="8047038" cy="1095375"/>
          </a:xfrm>
        </p:spPr>
        <p:txBody>
          <a:bodyPr/>
          <a:lstStyle/>
          <a:p>
            <a:pPr marL="0" indent="0"/>
            <a:r>
              <a:rPr lang="en-US" dirty="0"/>
              <a:t>Putting it all Together: </a:t>
            </a:r>
            <a:br>
              <a:rPr lang="en-US" dirty="0"/>
            </a:br>
            <a:r>
              <a:rPr lang="en-US" dirty="0"/>
              <a:t>Anatomy of an Internet Connection</a:t>
            </a:r>
          </a:p>
        </p:txBody>
      </p:sp>
      <p:sp>
        <p:nvSpPr>
          <p:cNvPr id="704515" name="Text Box 3"/>
          <p:cNvSpPr txBox="1">
            <a:spLocks noChangeArrowheads="1"/>
          </p:cNvSpPr>
          <p:nvPr/>
        </p:nvSpPr>
        <p:spPr bwMode="auto">
          <a:xfrm>
            <a:off x="2503488" y="3479800"/>
            <a:ext cx="4211409" cy="646331"/>
          </a:xfrm>
          <a:prstGeom prst="rect">
            <a:avLst/>
          </a:prstGeom>
          <a:noFill/>
          <a:ln w="12700">
            <a:noFill/>
            <a:miter lim="800000"/>
            <a:headEnd/>
            <a:tailEnd/>
          </a:ln>
          <a:effectLst/>
        </p:spPr>
        <p:txBody>
          <a:bodyPr wrap="none" anchor="ctr">
            <a:spAutoFit/>
          </a:bodyPr>
          <a:lstStyle/>
          <a:p>
            <a:pPr algn="ctr"/>
            <a:r>
              <a:rPr lang="en-US" sz="1800" dirty="0">
                <a:latin typeface="Calibri" pitchFamily="34" charset="0"/>
              </a:rPr>
              <a:t>Connection socket pair</a:t>
            </a:r>
          </a:p>
          <a:p>
            <a:pPr algn="ctr"/>
            <a:r>
              <a:rPr lang="en-US" sz="1800" dirty="0">
                <a:latin typeface="Calibri" pitchFamily="34" charset="0"/>
              </a:rPr>
              <a:t>(</a:t>
            </a:r>
            <a:r>
              <a:rPr lang="en-US" sz="1800" dirty="0">
                <a:solidFill>
                  <a:srgbClr val="C00000"/>
                </a:solidFill>
                <a:latin typeface="Calibri" pitchFamily="34" charset="0"/>
              </a:rPr>
              <a:t>128.2.194.242</a:t>
            </a:r>
            <a:r>
              <a:rPr lang="en-US" sz="1800" dirty="0">
                <a:latin typeface="Calibri" pitchFamily="34" charset="0"/>
              </a:rPr>
              <a:t>:</a:t>
            </a:r>
            <a:r>
              <a:rPr lang="en-US" sz="1800" dirty="0">
                <a:solidFill>
                  <a:srgbClr val="00B050"/>
                </a:solidFill>
                <a:latin typeface="Calibri" pitchFamily="34" charset="0"/>
              </a:rPr>
              <a:t>51213</a:t>
            </a:r>
            <a:r>
              <a:rPr lang="en-US" sz="1800" dirty="0">
                <a:latin typeface="Calibri" pitchFamily="34" charset="0"/>
              </a:rPr>
              <a:t>, </a:t>
            </a:r>
            <a:r>
              <a:rPr lang="en-US" sz="1800" dirty="0">
                <a:solidFill>
                  <a:srgbClr val="D09E00"/>
                </a:solidFill>
                <a:latin typeface="Calibri" pitchFamily="34" charset="0"/>
              </a:rPr>
              <a:t>208.216.181.15</a:t>
            </a:r>
            <a:r>
              <a:rPr lang="en-US" sz="1800" dirty="0">
                <a:latin typeface="Calibri" pitchFamily="34" charset="0"/>
              </a:rPr>
              <a:t>:</a:t>
            </a:r>
            <a:r>
              <a:rPr lang="en-US" sz="1800" dirty="0">
                <a:solidFill>
                  <a:srgbClr val="7030A0"/>
                </a:solidFill>
                <a:latin typeface="Calibri" pitchFamily="34" charset="0"/>
              </a:rPr>
              <a:t>80</a:t>
            </a:r>
            <a:r>
              <a:rPr lang="en-US" sz="1800" dirty="0">
                <a:latin typeface="Calibri" pitchFamily="34" charset="0"/>
              </a:rPr>
              <a:t>)</a:t>
            </a:r>
          </a:p>
        </p:txBody>
      </p:sp>
      <p:sp>
        <p:nvSpPr>
          <p:cNvPr id="704516" name="Oval 4"/>
          <p:cNvSpPr>
            <a:spLocks noChangeArrowheads="1"/>
          </p:cNvSpPr>
          <p:nvPr/>
        </p:nvSpPr>
        <p:spPr bwMode="auto">
          <a:xfrm>
            <a:off x="6788150" y="3119438"/>
            <a:ext cx="1287463" cy="796925"/>
          </a:xfrm>
          <a:prstGeom prst="ellipse">
            <a:avLst/>
          </a:prstGeom>
          <a:solidFill>
            <a:srgbClr val="D5F1CF"/>
          </a:solidFill>
          <a:ln w="12700">
            <a:solidFill>
              <a:schemeClr val="tx1"/>
            </a:solidFill>
            <a:round/>
            <a:headEnd/>
            <a:tailEnd/>
          </a:ln>
          <a:effectLst/>
        </p:spPr>
        <p:txBody>
          <a:bodyPr wrap="none" lIns="91430" tIns="45716" rIns="91430" bIns="45716" anchor="ctr"/>
          <a:lstStyle/>
          <a:p>
            <a:pPr algn="ctr" defTabSz="912813"/>
            <a:r>
              <a:rPr lang="en-US" sz="1800" dirty="0">
                <a:latin typeface="Calibri" pitchFamily="34" charset="0"/>
              </a:rPr>
              <a:t>Server</a:t>
            </a:r>
          </a:p>
          <a:p>
            <a:pPr algn="ctr" defTabSz="912813"/>
            <a:r>
              <a:rPr lang="en-US" sz="1800" dirty="0">
                <a:latin typeface="Calibri" pitchFamily="34" charset="0"/>
              </a:rPr>
              <a:t>(port 80)</a:t>
            </a:r>
          </a:p>
        </p:txBody>
      </p:sp>
      <p:sp>
        <p:nvSpPr>
          <p:cNvPr id="704517" name="Oval 5"/>
          <p:cNvSpPr>
            <a:spLocks noChangeArrowheads="1"/>
          </p:cNvSpPr>
          <p:nvPr/>
        </p:nvSpPr>
        <p:spPr bwMode="auto">
          <a:xfrm>
            <a:off x="933450" y="3119438"/>
            <a:ext cx="1287463" cy="796925"/>
          </a:xfrm>
          <a:prstGeom prst="ellipse">
            <a:avLst/>
          </a:prstGeom>
          <a:solidFill>
            <a:srgbClr val="D5F1CF"/>
          </a:solidFill>
          <a:ln w="12700">
            <a:solidFill>
              <a:schemeClr val="tx1"/>
            </a:solidFill>
            <a:round/>
            <a:headEnd/>
            <a:tailEnd/>
          </a:ln>
          <a:effectLst/>
        </p:spPr>
        <p:txBody>
          <a:bodyPr wrap="none" lIns="91430" tIns="45716" rIns="91430" bIns="45716" anchor="ctr"/>
          <a:lstStyle/>
          <a:p>
            <a:pPr algn="ctr" defTabSz="912813"/>
            <a:r>
              <a:rPr lang="en-US" sz="1800" dirty="0">
                <a:latin typeface="Calibri" pitchFamily="34" charset="0"/>
              </a:rPr>
              <a:t>Client</a:t>
            </a:r>
          </a:p>
        </p:txBody>
      </p:sp>
      <p:sp>
        <p:nvSpPr>
          <p:cNvPr id="704518" name="Line 6"/>
          <p:cNvSpPr>
            <a:spLocks noChangeShapeType="1"/>
          </p:cNvSpPr>
          <p:nvPr/>
        </p:nvSpPr>
        <p:spPr bwMode="auto">
          <a:xfrm>
            <a:off x="2278063" y="3517900"/>
            <a:ext cx="4451350" cy="0"/>
          </a:xfrm>
          <a:prstGeom prst="line">
            <a:avLst/>
          </a:prstGeom>
          <a:noFill/>
          <a:ln w="28575">
            <a:solidFill>
              <a:schemeClr val="tx1"/>
            </a:solidFill>
            <a:round/>
            <a:headEnd type="triangle" w="med" len="med"/>
            <a:tailEnd type="triangle" w="med" len="med"/>
          </a:ln>
          <a:effectLst/>
        </p:spPr>
        <p:txBody>
          <a:bodyPr wrap="none" anchor="ctr"/>
          <a:lstStyle/>
          <a:p>
            <a:endParaRPr lang="en-US" sz="1800" dirty="0">
              <a:latin typeface="Calibri" pitchFamily="34" charset="0"/>
            </a:endParaRPr>
          </a:p>
        </p:txBody>
      </p:sp>
      <p:sp>
        <p:nvSpPr>
          <p:cNvPr id="704519" name="Oval 7"/>
          <p:cNvSpPr>
            <a:spLocks noChangeAspect="1" noChangeArrowheads="1"/>
          </p:cNvSpPr>
          <p:nvPr/>
        </p:nvSpPr>
        <p:spPr bwMode="auto">
          <a:xfrm>
            <a:off x="2149475" y="3453607"/>
            <a:ext cx="128588" cy="128587"/>
          </a:xfrm>
          <a:prstGeom prst="ellipse">
            <a:avLst/>
          </a:prstGeom>
          <a:solidFill>
            <a:schemeClr val="tx1"/>
          </a:solidFill>
          <a:ln w="12700">
            <a:solidFill>
              <a:schemeClr val="tx1"/>
            </a:solidFill>
            <a:round/>
            <a:headEnd/>
            <a:tailEnd/>
          </a:ln>
          <a:effectLst/>
        </p:spPr>
        <p:txBody>
          <a:bodyPr wrap="none" anchor="ctr"/>
          <a:lstStyle/>
          <a:p>
            <a:endParaRPr lang="en-US" sz="1800" dirty="0">
              <a:latin typeface="Calibri" pitchFamily="34" charset="0"/>
            </a:endParaRPr>
          </a:p>
        </p:txBody>
      </p:sp>
      <p:sp>
        <p:nvSpPr>
          <p:cNvPr id="704520" name="Oval 8"/>
          <p:cNvSpPr>
            <a:spLocks noChangeAspect="1" noChangeArrowheads="1"/>
          </p:cNvSpPr>
          <p:nvPr/>
        </p:nvSpPr>
        <p:spPr bwMode="auto">
          <a:xfrm>
            <a:off x="6729413" y="3453607"/>
            <a:ext cx="128587" cy="128587"/>
          </a:xfrm>
          <a:prstGeom prst="ellipse">
            <a:avLst/>
          </a:prstGeom>
          <a:solidFill>
            <a:schemeClr val="tx1"/>
          </a:solidFill>
          <a:ln w="12700">
            <a:solidFill>
              <a:schemeClr val="tx1"/>
            </a:solidFill>
            <a:round/>
            <a:headEnd/>
            <a:tailEnd/>
          </a:ln>
          <a:effectLst/>
        </p:spPr>
        <p:txBody>
          <a:bodyPr wrap="none" anchor="ctr"/>
          <a:lstStyle/>
          <a:p>
            <a:endParaRPr lang="en-US" sz="1800" dirty="0">
              <a:latin typeface="Calibri" pitchFamily="34" charset="0"/>
            </a:endParaRPr>
          </a:p>
        </p:txBody>
      </p:sp>
      <p:sp>
        <p:nvSpPr>
          <p:cNvPr id="704521" name="Text Box 9"/>
          <p:cNvSpPr txBox="1">
            <a:spLocks noChangeArrowheads="1"/>
          </p:cNvSpPr>
          <p:nvPr/>
        </p:nvSpPr>
        <p:spPr bwMode="auto">
          <a:xfrm>
            <a:off x="1473200" y="2238375"/>
            <a:ext cx="2186816" cy="646331"/>
          </a:xfrm>
          <a:prstGeom prst="rect">
            <a:avLst/>
          </a:prstGeom>
          <a:noFill/>
          <a:ln w="12700">
            <a:noFill/>
            <a:miter lim="800000"/>
            <a:headEnd/>
            <a:tailEnd/>
          </a:ln>
          <a:effectLst/>
        </p:spPr>
        <p:txBody>
          <a:bodyPr wrap="none" anchor="ctr">
            <a:spAutoFit/>
          </a:bodyPr>
          <a:lstStyle/>
          <a:p>
            <a:pPr algn="ctr"/>
            <a:r>
              <a:rPr lang="en-US" sz="1800" i="1" dirty="0">
                <a:latin typeface="Calibri" pitchFamily="34" charset="0"/>
              </a:rPr>
              <a:t>Client socket address</a:t>
            </a:r>
          </a:p>
          <a:p>
            <a:pPr algn="ctr"/>
            <a:r>
              <a:rPr lang="en-US" sz="1800" dirty="0">
                <a:solidFill>
                  <a:srgbClr val="C00000"/>
                </a:solidFill>
                <a:latin typeface="Calibri" pitchFamily="34" charset="0"/>
              </a:rPr>
              <a:t>128.2.194.242</a:t>
            </a:r>
            <a:r>
              <a:rPr lang="en-US" sz="1800" dirty="0">
                <a:latin typeface="Calibri" pitchFamily="34" charset="0"/>
              </a:rPr>
              <a:t>:</a:t>
            </a:r>
            <a:r>
              <a:rPr lang="en-US" sz="1800" dirty="0">
                <a:solidFill>
                  <a:srgbClr val="00B050"/>
                </a:solidFill>
                <a:latin typeface="Calibri" pitchFamily="34" charset="0"/>
              </a:rPr>
              <a:t>51213</a:t>
            </a:r>
          </a:p>
        </p:txBody>
      </p:sp>
      <p:sp>
        <p:nvSpPr>
          <p:cNvPr id="704522" name="Text Box 10"/>
          <p:cNvSpPr txBox="1">
            <a:spLocks noChangeArrowheads="1"/>
          </p:cNvSpPr>
          <p:nvPr/>
        </p:nvSpPr>
        <p:spPr bwMode="auto">
          <a:xfrm>
            <a:off x="5157788" y="2238375"/>
            <a:ext cx="2589212" cy="646331"/>
          </a:xfrm>
          <a:prstGeom prst="rect">
            <a:avLst/>
          </a:prstGeom>
          <a:noFill/>
          <a:ln w="12700">
            <a:noFill/>
            <a:miter lim="800000"/>
            <a:headEnd/>
            <a:tailEnd/>
          </a:ln>
          <a:effectLst/>
        </p:spPr>
        <p:txBody>
          <a:bodyPr anchor="ctr">
            <a:spAutoFit/>
          </a:bodyPr>
          <a:lstStyle/>
          <a:p>
            <a:pPr algn="ctr"/>
            <a:r>
              <a:rPr lang="en-US" sz="1800" i="1" dirty="0">
                <a:latin typeface="Calibri" pitchFamily="34" charset="0"/>
              </a:rPr>
              <a:t>Server socket address</a:t>
            </a:r>
          </a:p>
          <a:p>
            <a:pPr algn="ctr"/>
            <a:r>
              <a:rPr lang="en-US" sz="1800" dirty="0">
                <a:solidFill>
                  <a:srgbClr val="D09E00"/>
                </a:solidFill>
                <a:latin typeface="Calibri" pitchFamily="34" charset="0"/>
              </a:rPr>
              <a:t>208.216.181.15</a:t>
            </a:r>
            <a:r>
              <a:rPr lang="en-US" sz="1800" dirty="0">
                <a:latin typeface="Calibri" pitchFamily="34" charset="0"/>
              </a:rPr>
              <a:t>:</a:t>
            </a:r>
            <a:r>
              <a:rPr lang="en-US" sz="1800" dirty="0">
                <a:solidFill>
                  <a:srgbClr val="7030A0"/>
                </a:solidFill>
                <a:latin typeface="Calibri" pitchFamily="34" charset="0"/>
              </a:rPr>
              <a:t>80</a:t>
            </a:r>
          </a:p>
        </p:txBody>
      </p:sp>
      <p:sp>
        <p:nvSpPr>
          <p:cNvPr id="704523" name="Line 11"/>
          <p:cNvSpPr>
            <a:spLocks noChangeShapeType="1"/>
          </p:cNvSpPr>
          <p:nvPr/>
        </p:nvSpPr>
        <p:spPr bwMode="auto">
          <a:xfrm flipH="1">
            <a:off x="2278063" y="2819400"/>
            <a:ext cx="303212" cy="627063"/>
          </a:xfrm>
          <a:prstGeom prst="line">
            <a:avLst/>
          </a:prstGeom>
          <a:noFill/>
          <a:ln w="12700">
            <a:solidFill>
              <a:schemeClr val="tx1"/>
            </a:solidFill>
            <a:round/>
            <a:headEnd/>
            <a:tailEnd type="triangle" w="med" len="med"/>
          </a:ln>
          <a:effectLst/>
        </p:spPr>
        <p:txBody>
          <a:bodyPr wrap="none" anchor="ctr"/>
          <a:lstStyle/>
          <a:p>
            <a:endParaRPr lang="en-US" sz="1800" dirty="0">
              <a:latin typeface="Calibri" pitchFamily="34" charset="0"/>
            </a:endParaRPr>
          </a:p>
        </p:txBody>
      </p:sp>
      <p:sp>
        <p:nvSpPr>
          <p:cNvPr id="704524" name="Line 12"/>
          <p:cNvSpPr>
            <a:spLocks noChangeShapeType="1"/>
          </p:cNvSpPr>
          <p:nvPr/>
        </p:nvSpPr>
        <p:spPr bwMode="auto">
          <a:xfrm>
            <a:off x="6445250" y="2819400"/>
            <a:ext cx="303213" cy="627063"/>
          </a:xfrm>
          <a:prstGeom prst="line">
            <a:avLst/>
          </a:prstGeom>
          <a:noFill/>
          <a:ln w="12700">
            <a:solidFill>
              <a:schemeClr val="tx1"/>
            </a:solidFill>
            <a:round/>
            <a:headEnd/>
            <a:tailEnd type="triangle" w="med" len="med"/>
          </a:ln>
          <a:effectLst/>
        </p:spPr>
        <p:txBody>
          <a:bodyPr wrap="none" anchor="ctr"/>
          <a:lstStyle/>
          <a:p>
            <a:endParaRPr lang="en-US" sz="1800" dirty="0">
              <a:latin typeface="Calibri" pitchFamily="34" charset="0"/>
            </a:endParaRPr>
          </a:p>
        </p:txBody>
      </p:sp>
      <p:sp>
        <p:nvSpPr>
          <p:cNvPr id="704525" name="Text Box 13"/>
          <p:cNvSpPr txBox="1">
            <a:spLocks noChangeArrowheads="1"/>
          </p:cNvSpPr>
          <p:nvPr/>
        </p:nvSpPr>
        <p:spPr bwMode="auto">
          <a:xfrm>
            <a:off x="593725" y="4143375"/>
            <a:ext cx="1995225" cy="646331"/>
          </a:xfrm>
          <a:prstGeom prst="rect">
            <a:avLst/>
          </a:prstGeom>
          <a:noFill/>
          <a:ln w="12700">
            <a:noFill/>
            <a:miter lim="800000"/>
            <a:headEnd/>
            <a:tailEnd/>
          </a:ln>
          <a:effectLst/>
        </p:spPr>
        <p:txBody>
          <a:bodyPr wrap="none" anchor="ctr">
            <a:spAutoFit/>
          </a:bodyPr>
          <a:lstStyle/>
          <a:p>
            <a:pPr algn="ctr"/>
            <a:r>
              <a:rPr lang="en-US" sz="1800" dirty="0">
                <a:latin typeface="Calibri" pitchFamily="34" charset="0"/>
              </a:rPr>
              <a:t>Client host address</a:t>
            </a:r>
          </a:p>
          <a:p>
            <a:pPr algn="ctr"/>
            <a:r>
              <a:rPr lang="en-US" sz="1800" dirty="0">
                <a:solidFill>
                  <a:srgbClr val="C00000"/>
                </a:solidFill>
                <a:latin typeface="Calibri" pitchFamily="34" charset="0"/>
              </a:rPr>
              <a:t>128.2.194.242 </a:t>
            </a:r>
            <a:endParaRPr lang="en-US" sz="1800" dirty="0">
              <a:solidFill>
                <a:srgbClr val="C00000"/>
              </a:solidFill>
              <a:latin typeface="Times" pitchFamily="18" charset="0"/>
            </a:endParaRPr>
          </a:p>
        </p:txBody>
      </p:sp>
      <p:sp>
        <p:nvSpPr>
          <p:cNvPr id="704526" name="Text Box 14"/>
          <p:cNvSpPr txBox="1">
            <a:spLocks noChangeArrowheads="1"/>
          </p:cNvSpPr>
          <p:nvPr/>
        </p:nvSpPr>
        <p:spPr bwMode="auto">
          <a:xfrm>
            <a:off x="6453188" y="4143375"/>
            <a:ext cx="2056589" cy="646331"/>
          </a:xfrm>
          <a:prstGeom prst="rect">
            <a:avLst/>
          </a:prstGeom>
          <a:noFill/>
          <a:ln w="12700">
            <a:noFill/>
            <a:miter lim="800000"/>
            <a:headEnd/>
            <a:tailEnd/>
          </a:ln>
          <a:effectLst/>
        </p:spPr>
        <p:txBody>
          <a:bodyPr wrap="none" anchor="ctr">
            <a:spAutoFit/>
          </a:bodyPr>
          <a:lstStyle/>
          <a:p>
            <a:pPr algn="ctr"/>
            <a:r>
              <a:rPr lang="en-US" sz="1800" dirty="0">
                <a:latin typeface="Calibri" pitchFamily="34" charset="0"/>
              </a:rPr>
              <a:t>Server host address</a:t>
            </a:r>
          </a:p>
          <a:p>
            <a:pPr algn="ctr"/>
            <a:r>
              <a:rPr lang="en-US" sz="1800" dirty="0">
                <a:solidFill>
                  <a:srgbClr val="D09E00"/>
                </a:solidFill>
                <a:latin typeface="Calibri" pitchFamily="34" charset="0"/>
              </a:rPr>
              <a:t>208.216.181.15</a:t>
            </a:r>
          </a:p>
        </p:txBody>
      </p:sp>
      <p:sp>
        <p:nvSpPr>
          <p:cNvPr id="17" name="Text Box 21"/>
          <p:cNvSpPr txBox="1">
            <a:spLocks noChangeArrowheads="1"/>
          </p:cNvSpPr>
          <p:nvPr/>
        </p:nvSpPr>
        <p:spPr bwMode="auto">
          <a:xfrm>
            <a:off x="685800" y="5408069"/>
            <a:ext cx="2562240" cy="535531"/>
          </a:xfrm>
          <a:prstGeom prst="rect">
            <a:avLst/>
          </a:prstGeom>
          <a:noFill/>
          <a:ln w="9525">
            <a:noFill/>
            <a:miter lim="800000"/>
            <a:headEnd/>
            <a:tailEnd/>
          </a:ln>
          <a:effectLst/>
        </p:spPr>
        <p:txBody>
          <a:bodyPr wrap="none">
            <a:spAutoFit/>
          </a:bodyPr>
          <a:lstStyle/>
          <a:p>
            <a:pPr>
              <a:lnSpc>
                <a:spcPct val="90000"/>
              </a:lnSpc>
            </a:pPr>
            <a:r>
              <a:rPr lang="en-US" sz="1600" dirty="0" smtClean="0">
                <a:solidFill>
                  <a:srgbClr val="00B050"/>
                </a:solidFill>
                <a:latin typeface="Calibri" pitchFamily="34" charset="0"/>
              </a:rPr>
              <a:t>51213</a:t>
            </a:r>
            <a:r>
              <a:rPr lang="en-US" sz="1600" dirty="0" smtClean="0">
                <a:latin typeface="+mn-lt"/>
              </a:rPr>
              <a:t> </a:t>
            </a:r>
            <a:r>
              <a:rPr lang="en-US" sz="1600" b="0" dirty="0">
                <a:latin typeface="+mn-lt"/>
              </a:rPr>
              <a:t>is </a:t>
            </a:r>
            <a:r>
              <a:rPr lang="en-US" sz="1600" b="0" dirty="0" smtClean="0">
                <a:latin typeface="+mn-lt"/>
              </a:rPr>
              <a:t>an ephemeral </a:t>
            </a:r>
            <a:r>
              <a:rPr lang="en-US" sz="1600" b="0" dirty="0">
                <a:latin typeface="+mn-lt"/>
              </a:rPr>
              <a:t>port </a:t>
            </a:r>
            <a:endParaRPr lang="en-US" sz="1600" b="0" dirty="0" smtClean="0">
              <a:latin typeface="+mn-lt"/>
            </a:endParaRPr>
          </a:p>
          <a:p>
            <a:pPr>
              <a:lnSpc>
                <a:spcPct val="90000"/>
              </a:lnSpc>
            </a:pPr>
            <a:r>
              <a:rPr lang="en-US" sz="1600" b="0" dirty="0" smtClean="0">
                <a:latin typeface="+mn-lt"/>
              </a:rPr>
              <a:t>allocated by </a:t>
            </a:r>
            <a:r>
              <a:rPr lang="en-US" sz="1600" b="0" dirty="0">
                <a:latin typeface="+mn-lt"/>
              </a:rPr>
              <a:t>the kernel </a:t>
            </a:r>
          </a:p>
        </p:txBody>
      </p:sp>
      <p:sp>
        <p:nvSpPr>
          <p:cNvPr id="18" name="Text Box 23"/>
          <p:cNvSpPr txBox="1">
            <a:spLocks noChangeArrowheads="1"/>
          </p:cNvSpPr>
          <p:nvPr/>
        </p:nvSpPr>
        <p:spPr bwMode="auto">
          <a:xfrm>
            <a:off x="6363868" y="5408069"/>
            <a:ext cx="2551532" cy="535531"/>
          </a:xfrm>
          <a:prstGeom prst="rect">
            <a:avLst/>
          </a:prstGeom>
          <a:noFill/>
          <a:ln w="9525">
            <a:noFill/>
            <a:miter lim="800000"/>
            <a:headEnd/>
            <a:tailEnd/>
          </a:ln>
          <a:effectLst/>
        </p:spPr>
        <p:txBody>
          <a:bodyPr wrap="none">
            <a:spAutoFit/>
          </a:bodyPr>
          <a:lstStyle/>
          <a:p>
            <a:pPr>
              <a:lnSpc>
                <a:spcPct val="90000"/>
              </a:lnSpc>
            </a:pPr>
            <a:r>
              <a:rPr lang="en-US" sz="1600" dirty="0" smtClean="0">
                <a:solidFill>
                  <a:srgbClr val="7030A0"/>
                </a:solidFill>
                <a:latin typeface="Calibri" pitchFamily="34" charset="0"/>
              </a:rPr>
              <a:t>80</a:t>
            </a:r>
            <a:r>
              <a:rPr lang="en-US" sz="1600" dirty="0" smtClean="0">
                <a:latin typeface="+mn-lt"/>
              </a:rPr>
              <a:t> </a:t>
            </a:r>
            <a:r>
              <a:rPr lang="en-US" sz="1600" b="0" dirty="0">
                <a:latin typeface="+mn-lt"/>
              </a:rPr>
              <a:t>is a well-known port</a:t>
            </a:r>
          </a:p>
          <a:p>
            <a:pPr>
              <a:lnSpc>
                <a:spcPct val="90000"/>
              </a:lnSpc>
            </a:pPr>
            <a:r>
              <a:rPr lang="en-US" sz="1600" b="0" dirty="0">
                <a:latin typeface="+mn-lt"/>
              </a:rPr>
              <a:t>associated with Web servers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2710" name="Rectangle 6"/>
          <p:cNvSpPr>
            <a:spLocks noGrp="1" noChangeArrowheads="1"/>
          </p:cNvSpPr>
          <p:nvPr>
            <p:ph type="title"/>
          </p:nvPr>
        </p:nvSpPr>
        <p:spPr/>
        <p:txBody>
          <a:bodyPr/>
          <a:lstStyle/>
          <a:p>
            <a:r>
              <a:rPr lang="en-US"/>
              <a:t>Clients</a:t>
            </a:r>
          </a:p>
        </p:txBody>
      </p:sp>
      <p:sp>
        <p:nvSpPr>
          <p:cNvPr id="712711" name="Rectangle 7"/>
          <p:cNvSpPr>
            <a:spLocks noGrp="1" noChangeArrowheads="1"/>
          </p:cNvSpPr>
          <p:nvPr>
            <p:ph type="body" idx="1"/>
          </p:nvPr>
        </p:nvSpPr>
        <p:spPr>
          <a:xfrm>
            <a:off x="361245" y="1220788"/>
            <a:ext cx="8307387" cy="5408612"/>
          </a:xfrm>
        </p:spPr>
        <p:txBody>
          <a:bodyPr/>
          <a:lstStyle/>
          <a:p>
            <a:r>
              <a:rPr lang="en-US" dirty="0"/>
              <a:t>Examples of client programs</a:t>
            </a:r>
          </a:p>
          <a:p>
            <a:pPr lvl="1"/>
            <a:r>
              <a:rPr lang="en-US" dirty="0"/>
              <a:t>Web browsers, </a:t>
            </a:r>
            <a:r>
              <a:rPr lang="en-US" b="1" dirty="0">
                <a:latin typeface="Courier New" pitchFamily="49" charset="0"/>
              </a:rPr>
              <a:t>ftp</a:t>
            </a:r>
            <a:r>
              <a:rPr lang="en-US" b="1" dirty="0"/>
              <a:t>, </a:t>
            </a:r>
            <a:r>
              <a:rPr lang="en-US" b="1" dirty="0">
                <a:latin typeface="Courier New" pitchFamily="49" charset="0"/>
              </a:rPr>
              <a:t>telnet</a:t>
            </a:r>
            <a:r>
              <a:rPr lang="en-US" b="1" dirty="0"/>
              <a:t>, </a:t>
            </a:r>
            <a:r>
              <a:rPr lang="en-US" b="1" dirty="0" err="1">
                <a:latin typeface="Courier New" pitchFamily="49" charset="0"/>
              </a:rPr>
              <a:t>ssh</a:t>
            </a:r>
            <a:endParaRPr lang="en-US" b="1" dirty="0">
              <a:latin typeface="Courier New" pitchFamily="49" charset="0"/>
            </a:endParaRPr>
          </a:p>
          <a:p>
            <a:endParaRPr lang="en-US" dirty="0" smtClean="0"/>
          </a:p>
          <a:p>
            <a:r>
              <a:rPr lang="en-US" dirty="0" smtClean="0"/>
              <a:t>How </a:t>
            </a:r>
            <a:r>
              <a:rPr lang="en-US" dirty="0"/>
              <a:t>does a client find the server?</a:t>
            </a:r>
          </a:p>
          <a:p>
            <a:pPr lvl="1"/>
            <a:r>
              <a:rPr lang="en-US" dirty="0"/>
              <a:t>The IP address in the server socket address identifies the host</a:t>
            </a:r>
            <a:r>
              <a:rPr lang="en-US" i="1" dirty="0"/>
              <a:t>  </a:t>
            </a:r>
            <a:r>
              <a:rPr lang="en-US" i="1" dirty="0" smtClean="0"/>
              <a:t/>
            </a:r>
            <a:br>
              <a:rPr lang="en-US" i="1" dirty="0" smtClean="0"/>
            </a:br>
            <a:r>
              <a:rPr lang="en-US" dirty="0" smtClean="0"/>
              <a:t>(</a:t>
            </a:r>
            <a:r>
              <a:rPr lang="en-US" dirty="0"/>
              <a:t>more precisely, an adapter on the host)</a:t>
            </a:r>
          </a:p>
          <a:p>
            <a:pPr lvl="1"/>
            <a:r>
              <a:rPr lang="en-US" dirty="0"/>
              <a:t>The (well-known) port in the server socket address identifies the service, and thus implicitly identifies the server process that performs that service.</a:t>
            </a:r>
          </a:p>
          <a:p>
            <a:pPr lvl="1"/>
            <a:r>
              <a:rPr lang="en-US" dirty="0"/>
              <a:t>Examples of well know ports</a:t>
            </a:r>
          </a:p>
          <a:p>
            <a:pPr lvl="2"/>
            <a:r>
              <a:rPr lang="en-US" dirty="0"/>
              <a:t>Port 7: Echo server</a:t>
            </a:r>
          </a:p>
          <a:p>
            <a:pPr lvl="2"/>
            <a:r>
              <a:rPr lang="en-US" dirty="0"/>
              <a:t>Port 23: Telnet server</a:t>
            </a:r>
          </a:p>
          <a:p>
            <a:pPr lvl="2"/>
            <a:r>
              <a:rPr lang="en-US" dirty="0"/>
              <a:t>Port 25: Mail server</a:t>
            </a:r>
          </a:p>
          <a:p>
            <a:pPr lvl="2"/>
            <a:r>
              <a:rPr lang="en-US" dirty="0"/>
              <a:t>Port 80: Web server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3733" name="Rectangle 5"/>
          <p:cNvSpPr>
            <a:spLocks noChangeArrowheads="1"/>
          </p:cNvSpPr>
          <p:nvPr/>
        </p:nvSpPr>
        <p:spPr bwMode="auto">
          <a:xfrm>
            <a:off x="381000" y="1913996"/>
            <a:ext cx="1295400" cy="1143000"/>
          </a:xfrm>
          <a:prstGeom prst="rect">
            <a:avLst/>
          </a:prstGeom>
          <a:solidFill>
            <a:schemeClr val="bg1">
              <a:lumMod val="95000"/>
            </a:schemeClr>
          </a:solidFill>
          <a:ln w="12700">
            <a:solidFill>
              <a:schemeClr val="tx1"/>
            </a:solidFill>
            <a:miter lim="800000"/>
            <a:headEnd/>
            <a:tailEnd/>
          </a:ln>
          <a:effectLst/>
        </p:spPr>
        <p:txBody>
          <a:bodyPr wrap="none" anchor="ctr"/>
          <a:lstStyle/>
          <a:p>
            <a:endParaRPr lang="en-US" sz="1800" dirty="0">
              <a:latin typeface="Calibri" pitchFamily="34" charset="0"/>
            </a:endParaRPr>
          </a:p>
        </p:txBody>
      </p:sp>
      <p:sp>
        <p:nvSpPr>
          <p:cNvPr id="713735" name="Rectangle 7"/>
          <p:cNvSpPr>
            <a:spLocks noChangeArrowheads="1"/>
          </p:cNvSpPr>
          <p:nvPr/>
        </p:nvSpPr>
        <p:spPr bwMode="auto">
          <a:xfrm>
            <a:off x="4800600" y="1492250"/>
            <a:ext cx="3505200" cy="1981200"/>
          </a:xfrm>
          <a:prstGeom prst="rect">
            <a:avLst/>
          </a:prstGeom>
          <a:solidFill>
            <a:schemeClr val="bg1">
              <a:lumMod val="95000"/>
            </a:schemeClr>
          </a:solidFill>
          <a:ln w="12700">
            <a:solidFill>
              <a:schemeClr val="tx1"/>
            </a:solidFill>
            <a:miter lim="800000"/>
            <a:headEnd/>
            <a:tailEnd/>
          </a:ln>
          <a:effectLst/>
        </p:spPr>
        <p:txBody>
          <a:bodyPr wrap="none" anchor="ctr"/>
          <a:lstStyle/>
          <a:p>
            <a:endParaRPr lang="en-US" sz="1800" dirty="0">
              <a:latin typeface="Calibri" pitchFamily="34" charset="0"/>
            </a:endParaRPr>
          </a:p>
        </p:txBody>
      </p:sp>
      <p:sp>
        <p:nvSpPr>
          <p:cNvPr id="713744" name="Rectangle 16"/>
          <p:cNvSpPr>
            <a:spLocks noChangeArrowheads="1"/>
          </p:cNvSpPr>
          <p:nvPr/>
        </p:nvSpPr>
        <p:spPr bwMode="auto">
          <a:xfrm>
            <a:off x="381000" y="4830880"/>
            <a:ext cx="1295400" cy="1143000"/>
          </a:xfrm>
          <a:prstGeom prst="rect">
            <a:avLst/>
          </a:prstGeom>
          <a:solidFill>
            <a:schemeClr val="bg1">
              <a:lumMod val="95000"/>
            </a:schemeClr>
          </a:solidFill>
          <a:ln w="12700">
            <a:solidFill>
              <a:schemeClr val="tx1"/>
            </a:solidFill>
            <a:miter lim="800000"/>
            <a:headEnd/>
            <a:tailEnd/>
          </a:ln>
          <a:effectLst/>
        </p:spPr>
        <p:txBody>
          <a:bodyPr wrap="none" anchor="ctr"/>
          <a:lstStyle/>
          <a:p>
            <a:endParaRPr lang="en-US" sz="1800" dirty="0">
              <a:latin typeface="Calibri" pitchFamily="34" charset="0"/>
            </a:endParaRPr>
          </a:p>
        </p:txBody>
      </p:sp>
      <p:sp>
        <p:nvSpPr>
          <p:cNvPr id="713745" name="Rectangle 17"/>
          <p:cNvSpPr>
            <a:spLocks noChangeArrowheads="1"/>
          </p:cNvSpPr>
          <p:nvPr/>
        </p:nvSpPr>
        <p:spPr bwMode="auto">
          <a:xfrm>
            <a:off x="4800600" y="4419600"/>
            <a:ext cx="3505200" cy="1981200"/>
          </a:xfrm>
          <a:prstGeom prst="rect">
            <a:avLst/>
          </a:prstGeom>
          <a:solidFill>
            <a:schemeClr val="bg1">
              <a:lumMod val="95000"/>
            </a:schemeClr>
          </a:solidFill>
          <a:ln w="12700">
            <a:solidFill>
              <a:schemeClr val="tx1"/>
            </a:solidFill>
            <a:miter lim="800000"/>
            <a:headEnd/>
            <a:tailEnd/>
          </a:ln>
          <a:effectLst/>
        </p:spPr>
        <p:txBody>
          <a:bodyPr wrap="none" anchor="ctr"/>
          <a:lstStyle/>
          <a:p>
            <a:endParaRPr lang="en-US" sz="1800" dirty="0">
              <a:latin typeface="Calibri" pitchFamily="34" charset="0"/>
            </a:endParaRPr>
          </a:p>
        </p:txBody>
      </p:sp>
      <p:sp>
        <p:nvSpPr>
          <p:cNvPr id="713751" name="Rectangle 23"/>
          <p:cNvSpPr>
            <a:spLocks noGrp="1" noChangeArrowheads="1"/>
          </p:cNvSpPr>
          <p:nvPr>
            <p:ph type="title"/>
          </p:nvPr>
        </p:nvSpPr>
        <p:spPr/>
        <p:txBody>
          <a:bodyPr/>
          <a:lstStyle/>
          <a:p>
            <a:r>
              <a:rPr lang="en-US"/>
              <a:t>Using Ports to Identify Services</a:t>
            </a:r>
          </a:p>
        </p:txBody>
      </p:sp>
      <p:sp>
        <p:nvSpPr>
          <p:cNvPr id="713732" name="Oval 4"/>
          <p:cNvSpPr>
            <a:spLocks noChangeArrowheads="1"/>
          </p:cNvSpPr>
          <p:nvPr/>
        </p:nvSpPr>
        <p:spPr bwMode="auto">
          <a:xfrm>
            <a:off x="6310313" y="1611313"/>
            <a:ext cx="1746250" cy="796925"/>
          </a:xfrm>
          <a:prstGeom prst="ellipse">
            <a:avLst/>
          </a:prstGeom>
          <a:solidFill>
            <a:srgbClr val="D5F1CF"/>
          </a:solidFill>
          <a:ln w="12700">
            <a:solidFill>
              <a:schemeClr val="tx1"/>
            </a:solidFill>
            <a:round/>
            <a:headEnd/>
            <a:tailEnd/>
          </a:ln>
          <a:effectLst/>
        </p:spPr>
        <p:txBody>
          <a:bodyPr wrap="none" lIns="91430" tIns="45716" rIns="91430" bIns="45716" anchor="ctr"/>
          <a:lstStyle/>
          <a:p>
            <a:pPr algn="ctr" defTabSz="912813"/>
            <a:r>
              <a:rPr lang="en-US" sz="1600" dirty="0">
                <a:latin typeface="Calibri" pitchFamily="34" charset="0"/>
              </a:rPr>
              <a:t>Web server</a:t>
            </a:r>
          </a:p>
          <a:p>
            <a:pPr algn="ctr" defTabSz="912813"/>
            <a:r>
              <a:rPr lang="en-US" sz="1600" dirty="0">
                <a:latin typeface="Calibri" pitchFamily="34" charset="0"/>
              </a:rPr>
              <a:t>(port 80)</a:t>
            </a:r>
          </a:p>
        </p:txBody>
      </p:sp>
      <p:sp>
        <p:nvSpPr>
          <p:cNvPr id="713734" name="Text Box 6"/>
          <p:cNvSpPr txBox="1">
            <a:spLocks noChangeArrowheads="1"/>
          </p:cNvSpPr>
          <p:nvPr/>
        </p:nvSpPr>
        <p:spPr bwMode="auto">
          <a:xfrm>
            <a:off x="279057" y="1612312"/>
            <a:ext cx="1092543" cy="338554"/>
          </a:xfrm>
          <a:prstGeom prst="rect">
            <a:avLst/>
          </a:prstGeom>
          <a:noFill/>
          <a:ln w="25400">
            <a:noFill/>
            <a:miter lim="800000"/>
            <a:headEnd/>
            <a:tailEnd/>
          </a:ln>
          <a:effectLst/>
        </p:spPr>
        <p:txBody>
          <a:bodyPr wrap="none">
            <a:spAutoFit/>
          </a:bodyPr>
          <a:lstStyle/>
          <a:p>
            <a:r>
              <a:rPr lang="en-US" sz="1600" dirty="0">
                <a:latin typeface="Calibri" pitchFamily="34" charset="0"/>
              </a:rPr>
              <a:t>Client host</a:t>
            </a:r>
          </a:p>
        </p:txBody>
      </p:sp>
      <p:sp>
        <p:nvSpPr>
          <p:cNvPr id="713736" name="Text Box 8"/>
          <p:cNvSpPr txBox="1">
            <a:spLocks noChangeArrowheads="1"/>
          </p:cNvSpPr>
          <p:nvPr/>
        </p:nvSpPr>
        <p:spPr bwMode="auto">
          <a:xfrm>
            <a:off x="4696323" y="1191502"/>
            <a:ext cx="2402389" cy="338554"/>
          </a:xfrm>
          <a:prstGeom prst="rect">
            <a:avLst/>
          </a:prstGeom>
          <a:noFill/>
          <a:ln w="25400">
            <a:noFill/>
            <a:miter lim="800000"/>
            <a:headEnd/>
            <a:tailEnd/>
          </a:ln>
          <a:effectLst/>
        </p:spPr>
        <p:txBody>
          <a:bodyPr wrap="none">
            <a:spAutoFit/>
          </a:bodyPr>
          <a:lstStyle/>
          <a:p>
            <a:r>
              <a:rPr lang="en-US" sz="1600" dirty="0">
                <a:latin typeface="Calibri" pitchFamily="34" charset="0"/>
              </a:rPr>
              <a:t>Server host 128.2.194.242</a:t>
            </a:r>
          </a:p>
        </p:txBody>
      </p:sp>
      <p:sp>
        <p:nvSpPr>
          <p:cNvPr id="713737" name="Line 9"/>
          <p:cNvSpPr>
            <a:spLocks noChangeShapeType="1"/>
          </p:cNvSpPr>
          <p:nvPr/>
        </p:nvSpPr>
        <p:spPr bwMode="auto">
          <a:xfrm flipV="1">
            <a:off x="1524000" y="2482850"/>
            <a:ext cx="3429000" cy="0"/>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13739" name="Oval 11"/>
          <p:cNvSpPr>
            <a:spLocks noChangeArrowheads="1"/>
          </p:cNvSpPr>
          <p:nvPr/>
        </p:nvSpPr>
        <p:spPr bwMode="auto">
          <a:xfrm>
            <a:off x="6324600" y="2559050"/>
            <a:ext cx="1746250" cy="796925"/>
          </a:xfrm>
          <a:prstGeom prst="ellipse">
            <a:avLst/>
          </a:prstGeom>
          <a:solidFill>
            <a:srgbClr val="D5F1CF"/>
          </a:solidFill>
          <a:ln w="12700">
            <a:solidFill>
              <a:schemeClr val="tx1"/>
            </a:solidFill>
            <a:round/>
            <a:headEnd/>
            <a:tailEnd/>
          </a:ln>
          <a:effectLst/>
        </p:spPr>
        <p:txBody>
          <a:bodyPr wrap="none" lIns="91430" tIns="45716" rIns="91430" bIns="45716" anchor="ctr"/>
          <a:lstStyle/>
          <a:p>
            <a:pPr algn="ctr" defTabSz="912813"/>
            <a:r>
              <a:rPr lang="en-US" sz="1600" dirty="0">
                <a:latin typeface="Calibri" pitchFamily="34" charset="0"/>
              </a:rPr>
              <a:t>Echo server</a:t>
            </a:r>
          </a:p>
          <a:p>
            <a:pPr algn="ctr" defTabSz="912813"/>
            <a:r>
              <a:rPr lang="en-US" sz="1600" dirty="0">
                <a:latin typeface="Calibri" pitchFamily="34" charset="0"/>
              </a:rPr>
              <a:t>(port 7)</a:t>
            </a:r>
          </a:p>
        </p:txBody>
      </p:sp>
      <p:sp>
        <p:nvSpPr>
          <p:cNvPr id="713740" name="Text Box 12"/>
          <p:cNvSpPr txBox="1">
            <a:spLocks noChangeArrowheads="1"/>
          </p:cNvSpPr>
          <p:nvPr/>
        </p:nvSpPr>
        <p:spPr bwMode="auto">
          <a:xfrm>
            <a:off x="1841500" y="1657350"/>
            <a:ext cx="2654300" cy="825500"/>
          </a:xfrm>
          <a:prstGeom prst="rect">
            <a:avLst/>
          </a:prstGeom>
          <a:noFill/>
          <a:ln w="25400">
            <a:noFill/>
            <a:miter lim="800000"/>
            <a:headEnd/>
            <a:tailEnd/>
          </a:ln>
          <a:effectLst/>
        </p:spPr>
        <p:txBody>
          <a:bodyPr>
            <a:spAutoFit/>
          </a:bodyPr>
          <a:lstStyle/>
          <a:p>
            <a:pPr algn="ctr"/>
            <a:r>
              <a:rPr lang="en-US" sz="1600" dirty="0">
                <a:latin typeface="Calibri" pitchFamily="34" charset="0"/>
              </a:rPr>
              <a:t>Service request for</a:t>
            </a:r>
          </a:p>
          <a:p>
            <a:pPr algn="ctr"/>
            <a:r>
              <a:rPr lang="en-US" sz="1600" dirty="0">
                <a:latin typeface="Calibri" pitchFamily="34" charset="0"/>
              </a:rPr>
              <a:t>128.2.194.242:80</a:t>
            </a:r>
          </a:p>
          <a:p>
            <a:pPr algn="ctr"/>
            <a:r>
              <a:rPr lang="en-US" sz="1600" dirty="0">
                <a:latin typeface="Calibri" pitchFamily="34" charset="0"/>
              </a:rPr>
              <a:t>(i.e., the Web server)</a:t>
            </a:r>
          </a:p>
        </p:txBody>
      </p:sp>
      <p:sp>
        <p:nvSpPr>
          <p:cNvPr id="713741" name="Line 13"/>
          <p:cNvSpPr>
            <a:spLocks noChangeShapeType="1"/>
          </p:cNvSpPr>
          <p:nvPr/>
        </p:nvSpPr>
        <p:spPr bwMode="auto">
          <a:xfrm flipV="1">
            <a:off x="5943600" y="2178050"/>
            <a:ext cx="457200" cy="228600"/>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13743" name="Oval 15"/>
          <p:cNvSpPr>
            <a:spLocks noChangeArrowheads="1"/>
          </p:cNvSpPr>
          <p:nvPr/>
        </p:nvSpPr>
        <p:spPr bwMode="auto">
          <a:xfrm>
            <a:off x="6310313" y="4538663"/>
            <a:ext cx="1746250" cy="796925"/>
          </a:xfrm>
          <a:prstGeom prst="ellipse">
            <a:avLst/>
          </a:prstGeom>
          <a:solidFill>
            <a:srgbClr val="D5F1CF"/>
          </a:solidFill>
          <a:ln w="12700">
            <a:solidFill>
              <a:schemeClr val="tx1"/>
            </a:solidFill>
            <a:round/>
            <a:headEnd/>
            <a:tailEnd/>
          </a:ln>
          <a:effectLst/>
        </p:spPr>
        <p:txBody>
          <a:bodyPr wrap="none" lIns="91430" tIns="45716" rIns="91430" bIns="45716" anchor="ctr"/>
          <a:lstStyle/>
          <a:p>
            <a:pPr algn="ctr" defTabSz="912813"/>
            <a:r>
              <a:rPr lang="en-US" sz="1600" dirty="0">
                <a:latin typeface="Calibri" pitchFamily="34" charset="0"/>
              </a:rPr>
              <a:t>Web server</a:t>
            </a:r>
          </a:p>
          <a:p>
            <a:pPr algn="ctr" defTabSz="912813"/>
            <a:r>
              <a:rPr lang="en-US" sz="1600" dirty="0">
                <a:latin typeface="Calibri" pitchFamily="34" charset="0"/>
              </a:rPr>
              <a:t>(port 80)</a:t>
            </a:r>
          </a:p>
        </p:txBody>
      </p:sp>
      <p:sp>
        <p:nvSpPr>
          <p:cNvPr id="713746" name="Line 18"/>
          <p:cNvSpPr>
            <a:spLocks noChangeShapeType="1"/>
          </p:cNvSpPr>
          <p:nvPr/>
        </p:nvSpPr>
        <p:spPr bwMode="auto">
          <a:xfrm flipV="1">
            <a:off x="1524000" y="5410200"/>
            <a:ext cx="3429000" cy="0"/>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13748" name="Oval 20"/>
          <p:cNvSpPr>
            <a:spLocks noChangeArrowheads="1"/>
          </p:cNvSpPr>
          <p:nvPr/>
        </p:nvSpPr>
        <p:spPr bwMode="auto">
          <a:xfrm>
            <a:off x="6324600" y="5486400"/>
            <a:ext cx="1746250" cy="796925"/>
          </a:xfrm>
          <a:prstGeom prst="ellipse">
            <a:avLst/>
          </a:prstGeom>
          <a:solidFill>
            <a:srgbClr val="D5F1CF"/>
          </a:solidFill>
          <a:ln w="12700">
            <a:solidFill>
              <a:schemeClr val="tx1"/>
            </a:solidFill>
            <a:round/>
            <a:headEnd/>
            <a:tailEnd/>
          </a:ln>
          <a:effectLst/>
        </p:spPr>
        <p:txBody>
          <a:bodyPr wrap="none" lIns="91430" tIns="45716" rIns="91430" bIns="45716" anchor="ctr"/>
          <a:lstStyle/>
          <a:p>
            <a:pPr algn="ctr" defTabSz="912813"/>
            <a:r>
              <a:rPr lang="en-US" sz="1600" dirty="0">
                <a:latin typeface="Calibri" pitchFamily="34" charset="0"/>
              </a:rPr>
              <a:t>Echo server</a:t>
            </a:r>
          </a:p>
          <a:p>
            <a:pPr algn="ctr" defTabSz="912813"/>
            <a:r>
              <a:rPr lang="en-US" sz="1600" dirty="0">
                <a:latin typeface="Calibri" pitchFamily="34" charset="0"/>
              </a:rPr>
              <a:t>(port 7)</a:t>
            </a:r>
          </a:p>
        </p:txBody>
      </p:sp>
      <p:sp>
        <p:nvSpPr>
          <p:cNvPr id="713749" name="Text Box 21"/>
          <p:cNvSpPr txBox="1">
            <a:spLocks noChangeArrowheads="1"/>
          </p:cNvSpPr>
          <p:nvPr/>
        </p:nvSpPr>
        <p:spPr bwMode="auto">
          <a:xfrm>
            <a:off x="2155825" y="4603750"/>
            <a:ext cx="1992725" cy="830997"/>
          </a:xfrm>
          <a:prstGeom prst="rect">
            <a:avLst/>
          </a:prstGeom>
          <a:noFill/>
          <a:ln w="25400">
            <a:noFill/>
            <a:miter lim="800000"/>
            <a:headEnd/>
            <a:tailEnd/>
          </a:ln>
          <a:effectLst/>
        </p:spPr>
        <p:txBody>
          <a:bodyPr wrap="none">
            <a:spAutoFit/>
          </a:bodyPr>
          <a:lstStyle/>
          <a:p>
            <a:pPr algn="ctr"/>
            <a:r>
              <a:rPr lang="en-US" sz="1600" dirty="0">
                <a:latin typeface="Calibri" pitchFamily="34" charset="0"/>
              </a:rPr>
              <a:t>Service request for</a:t>
            </a:r>
          </a:p>
          <a:p>
            <a:pPr algn="ctr"/>
            <a:r>
              <a:rPr lang="en-US" sz="1600" dirty="0">
                <a:latin typeface="Calibri" pitchFamily="34" charset="0"/>
              </a:rPr>
              <a:t>128.2.194.242:7</a:t>
            </a:r>
          </a:p>
          <a:p>
            <a:pPr algn="ctr"/>
            <a:r>
              <a:rPr lang="en-US" sz="1600" dirty="0">
                <a:latin typeface="Calibri" pitchFamily="34" charset="0"/>
              </a:rPr>
              <a:t>(i.e., the echo server)</a:t>
            </a:r>
          </a:p>
        </p:txBody>
      </p:sp>
      <p:sp>
        <p:nvSpPr>
          <p:cNvPr id="713750" name="Line 22"/>
          <p:cNvSpPr>
            <a:spLocks noChangeShapeType="1"/>
          </p:cNvSpPr>
          <p:nvPr/>
        </p:nvSpPr>
        <p:spPr bwMode="auto">
          <a:xfrm>
            <a:off x="5943600" y="5486400"/>
            <a:ext cx="457200" cy="228600"/>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713738" name="Oval 10"/>
          <p:cNvSpPr>
            <a:spLocks noChangeArrowheads="1"/>
          </p:cNvSpPr>
          <p:nvPr/>
        </p:nvSpPr>
        <p:spPr bwMode="auto">
          <a:xfrm>
            <a:off x="4953000" y="2254250"/>
            <a:ext cx="1066800" cy="457200"/>
          </a:xfrm>
          <a:prstGeom prst="ellipse">
            <a:avLst/>
          </a:prstGeom>
          <a:solidFill>
            <a:srgbClr val="F1C7C7"/>
          </a:solidFill>
          <a:ln w="25400">
            <a:solidFill>
              <a:schemeClr val="tx1"/>
            </a:solidFill>
            <a:round/>
            <a:headEnd/>
            <a:tailEnd/>
          </a:ln>
          <a:effectLst/>
        </p:spPr>
        <p:txBody>
          <a:bodyPr wrap="none" anchor="ctr"/>
          <a:lstStyle/>
          <a:p>
            <a:pPr algn="ctr"/>
            <a:r>
              <a:rPr lang="en-US" sz="1600" dirty="0">
                <a:latin typeface="Calibri" pitchFamily="34" charset="0"/>
              </a:rPr>
              <a:t>Kernel</a:t>
            </a:r>
          </a:p>
        </p:txBody>
      </p:sp>
      <p:sp>
        <p:nvSpPr>
          <p:cNvPr id="713747" name="Oval 19"/>
          <p:cNvSpPr>
            <a:spLocks noChangeArrowheads="1"/>
          </p:cNvSpPr>
          <p:nvPr/>
        </p:nvSpPr>
        <p:spPr bwMode="auto">
          <a:xfrm>
            <a:off x="4953000" y="5181600"/>
            <a:ext cx="1066800" cy="457200"/>
          </a:xfrm>
          <a:prstGeom prst="ellipse">
            <a:avLst/>
          </a:prstGeom>
          <a:solidFill>
            <a:srgbClr val="F1C7C7"/>
          </a:solidFill>
          <a:ln w="25400">
            <a:solidFill>
              <a:schemeClr val="tx1"/>
            </a:solidFill>
            <a:round/>
            <a:headEnd/>
            <a:tailEnd/>
          </a:ln>
          <a:effectLst/>
        </p:spPr>
        <p:txBody>
          <a:bodyPr wrap="none" anchor="ctr"/>
          <a:lstStyle/>
          <a:p>
            <a:pPr algn="ctr"/>
            <a:r>
              <a:rPr lang="en-US" sz="1600" dirty="0">
                <a:latin typeface="Calibri" pitchFamily="34" charset="0"/>
              </a:rPr>
              <a:t>Kernel</a:t>
            </a:r>
          </a:p>
        </p:txBody>
      </p:sp>
      <p:sp>
        <p:nvSpPr>
          <p:cNvPr id="713731" name="Oval 3"/>
          <p:cNvSpPr>
            <a:spLocks noChangeArrowheads="1"/>
          </p:cNvSpPr>
          <p:nvPr/>
        </p:nvSpPr>
        <p:spPr bwMode="auto">
          <a:xfrm>
            <a:off x="575042" y="2239434"/>
            <a:ext cx="948958" cy="476060"/>
          </a:xfrm>
          <a:prstGeom prst="ellipse">
            <a:avLst/>
          </a:prstGeom>
          <a:solidFill>
            <a:srgbClr val="D5F1CF"/>
          </a:solidFill>
          <a:ln w="12700">
            <a:solidFill>
              <a:schemeClr val="tx1"/>
            </a:solidFill>
            <a:round/>
            <a:headEnd/>
            <a:tailEnd/>
          </a:ln>
          <a:effectLst/>
        </p:spPr>
        <p:txBody>
          <a:bodyPr wrap="none" lIns="91430" tIns="45716" rIns="91430" bIns="45716" anchor="ctr">
            <a:spAutoFit/>
          </a:bodyPr>
          <a:lstStyle/>
          <a:p>
            <a:pPr algn="ctr" defTabSz="912813"/>
            <a:r>
              <a:rPr lang="en-US" sz="1600" dirty="0">
                <a:latin typeface="Calibri" pitchFamily="34" charset="0"/>
              </a:rPr>
              <a:t>Client</a:t>
            </a:r>
          </a:p>
        </p:txBody>
      </p:sp>
      <p:sp>
        <p:nvSpPr>
          <p:cNvPr id="713742" name="Oval 14"/>
          <p:cNvSpPr>
            <a:spLocks noChangeArrowheads="1"/>
          </p:cNvSpPr>
          <p:nvPr/>
        </p:nvSpPr>
        <p:spPr bwMode="auto">
          <a:xfrm>
            <a:off x="575042" y="5169488"/>
            <a:ext cx="948958" cy="476060"/>
          </a:xfrm>
          <a:prstGeom prst="ellipse">
            <a:avLst/>
          </a:prstGeom>
          <a:solidFill>
            <a:srgbClr val="D5F1CF"/>
          </a:solidFill>
          <a:ln w="12700">
            <a:solidFill>
              <a:schemeClr val="tx1"/>
            </a:solidFill>
            <a:round/>
            <a:headEnd/>
            <a:tailEnd/>
          </a:ln>
          <a:effectLst/>
        </p:spPr>
        <p:txBody>
          <a:bodyPr wrap="none" lIns="91430" tIns="45716" rIns="91430" bIns="45716" anchor="ctr">
            <a:spAutoFit/>
          </a:bodyPr>
          <a:lstStyle/>
          <a:p>
            <a:pPr algn="ctr" defTabSz="912813"/>
            <a:r>
              <a:rPr lang="en-US" sz="1600" dirty="0">
                <a:latin typeface="Calibri" pitchFamily="34" charset="0"/>
              </a:rPr>
              <a:t>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37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37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3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37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37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37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37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3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44" grpId="0" animBg="1"/>
      <p:bldP spid="713745" grpId="0" animBg="1"/>
      <p:bldP spid="713743" grpId="0" animBg="1"/>
      <p:bldP spid="713746" grpId="0" animBg="1"/>
      <p:bldP spid="713748" grpId="0" animBg="1"/>
      <p:bldP spid="713749" grpId="0"/>
      <p:bldP spid="713750" grpId="0" animBg="1"/>
      <p:bldP spid="713747" grpId="0" animBg="1"/>
      <p:bldP spid="713742"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4756" name="Rectangle 4"/>
          <p:cNvSpPr>
            <a:spLocks noGrp="1" noChangeArrowheads="1"/>
          </p:cNvSpPr>
          <p:nvPr>
            <p:ph type="title"/>
          </p:nvPr>
        </p:nvSpPr>
        <p:spPr/>
        <p:txBody>
          <a:bodyPr/>
          <a:lstStyle/>
          <a:p>
            <a:r>
              <a:rPr lang="en-US"/>
              <a:t>Servers</a:t>
            </a:r>
          </a:p>
        </p:txBody>
      </p:sp>
      <p:sp>
        <p:nvSpPr>
          <p:cNvPr id="714757" name="Rectangle 5"/>
          <p:cNvSpPr>
            <a:spLocks noGrp="1" noChangeArrowheads="1"/>
          </p:cNvSpPr>
          <p:nvPr>
            <p:ph type="body" idx="1"/>
          </p:nvPr>
        </p:nvSpPr>
        <p:spPr>
          <a:xfrm>
            <a:off x="342489" y="1220788"/>
            <a:ext cx="8420511" cy="5224462"/>
          </a:xfrm>
        </p:spPr>
        <p:txBody>
          <a:bodyPr/>
          <a:lstStyle/>
          <a:p>
            <a:r>
              <a:rPr lang="en-US" dirty="0"/>
              <a:t>Servers are long-running processes (daemons</a:t>
            </a:r>
            <a:r>
              <a:rPr lang="en-US" dirty="0" smtClean="0"/>
              <a:t>)</a:t>
            </a:r>
            <a:endParaRPr lang="en-US" dirty="0"/>
          </a:p>
          <a:p>
            <a:pPr lvl="1"/>
            <a:r>
              <a:rPr lang="en-US" dirty="0"/>
              <a:t>Created at boot-time (typically) by the init process (process 1)</a:t>
            </a:r>
          </a:p>
          <a:p>
            <a:pPr lvl="1"/>
            <a:r>
              <a:rPr lang="en-US" dirty="0"/>
              <a:t>Run continuously until the machine is turned </a:t>
            </a:r>
            <a:r>
              <a:rPr lang="en-US" dirty="0" smtClean="0"/>
              <a:t>off</a:t>
            </a:r>
            <a:endParaRPr lang="en-US" dirty="0"/>
          </a:p>
          <a:p>
            <a:endParaRPr lang="en-US" dirty="0" smtClean="0"/>
          </a:p>
          <a:p>
            <a:r>
              <a:rPr lang="en-US" dirty="0" smtClean="0"/>
              <a:t>Each </a:t>
            </a:r>
            <a:r>
              <a:rPr lang="en-US" dirty="0"/>
              <a:t>server waits for requests to arrive on a well-known port associated with a particular </a:t>
            </a:r>
            <a:r>
              <a:rPr lang="en-US" dirty="0" smtClean="0"/>
              <a:t>service</a:t>
            </a:r>
            <a:endParaRPr lang="en-US" dirty="0"/>
          </a:p>
          <a:p>
            <a:pPr lvl="1"/>
            <a:r>
              <a:rPr lang="en-US" dirty="0"/>
              <a:t>Port 7: echo server</a:t>
            </a:r>
          </a:p>
          <a:p>
            <a:pPr lvl="1"/>
            <a:r>
              <a:rPr lang="en-US" dirty="0"/>
              <a:t>Port 23: telnet server</a:t>
            </a:r>
          </a:p>
          <a:p>
            <a:pPr lvl="1"/>
            <a:r>
              <a:rPr lang="en-US" dirty="0"/>
              <a:t>Port 25: mail server</a:t>
            </a:r>
          </a:p>
          <a:p>
            <a:pPr lvl="1"/>
            <a:r>
              <a:rPr lang="en-US" dirty="0"/>
              <a:t>Port 80: HTTP server</a:t>
            </a:r>
          </a:p>
          <a:p>
            <a:endParaRPr lang="en-US" dirty="0" smtClean="0"/>
          </a:p>
          <a:p>
            <a:r>
              <a:rPr lang="en-US" dirty="0" smtClean="0"/>
              <a:t>A </a:t>
            </a:r>
            <a:r>
              <a:rPr lang="en-US" dirty="0"/>
              <a:t>machine that runs a server process is also </a:t>
            </a:r>
            <a:r>
              <a:rPr lang="en-US" dirty="0" smtClean="0"/>
              <a:t>often </a:t>
            </a:r>
            <a:r>
              <a:rPr lang="en-US" dirty="0"/>
              <a:t>referred to as a “</a:t>
            </a:r>
            <a:r>
              <a:rPr lang="en-US" dirty="0" smtClean="0"/>
              <a:t>server”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5781" name="Rectangle 5"/>
          <p:cNvSpPr>
            <a:spLocks noGrp="1" noChangeArrowheads="1"/>
          </p:cNvSpPr>
          <p:nvPr>
            <p:ph type="title"/>
          </p:nvPr>
        </p:nvSpPr>
        <p:spPr/>
        <p:txBody>
          <a:bodyPr/>
          <a:lstStyle/>
          <a:p>
            <a:r>
              <a:rPr lang="en-US"/>
              <a:t>Server Examples</a:t>
            </a:r>
          </a:p>
        </p:txBody>
      </p:sp>
      <p:sp>
        <p:nvSpPr>
          <p:cNvPr id="715782" name="Rectangle 6"/>
          <p:cNvSpPr>
            <a:spLocks noGrp="1" noChangeArrowheads="1"/>
          </p:cNvSpPr>
          <p:nvPr>
            <p:ph type="body" idx="1"/>
          </p:nvPr>
        </p:nvSpPr>
        <p:spPr>
          <a:xfrm>
            <a:off x="360539" y="1225551"/>
            <a:ext cx="8326261" cy="4972050"/>
          </a:xfrm>
        </p:spPr>
        <p:txBody>
          <a:bodyPr/>
          <a:lstStyle/>
          <a:p>
            <a:pPr>
              <a:lnSpc>
                <a:spcPct val="85000"/>
              </a:lnSpc>
            </a:pPr>
            <a:r>
              <a:rPr lang="en-US" dirty="0"/>
              <a:t>Web server (port 80)</a:t>
            </a:r>
          </a:p>
          <a:p>
            <a:pPr lvl="1">
              <a:lnSpc>
                <a:spcPct val="90000"/>
              </a:lnSpc>
            </a:pPr>
            <a:r>
              <a:rPr lang="en-US" dirty="0"/>
              <a:t>Resource: files/compute cycles (CGI programs)</a:t>
            </a:r>
          </a:p>
          <a:p>
            <a:pPr lvl="1">
              <a:lnSpc>
                <a:spcPct val="90000"/>
              </a:lnSpc>
            </a:pPr>
            <a:r>
              <a:rPr lang="en-US" dirty="0"/>
              <a:t>Service: retrieves files and runs CGI programs on behalf of the client</a:t>
            </a:r>
          </a:p>
          <a:p>
            <a:pPr>
              <a:lnSpc>
                <a:spcPct val="85000"/>
              </a:lnSpc>
            </a:pPr>
            <a:endParaRPr lang="en-US" dirty="0" smtClean="0"/>
          </a:p>
          <a:p>
            <a:pPr>
              <a:lnSpc>
                <a:spcPct val="85000"/>
              </a:lnSpc>
            </a:pPr>
            <a:r>
              <a:rPr lang="en-US" dirty="0" smtClean="0"/>
              <a:t>FTP </a:t>
            </a:r>
            <a:r>
              <a:rPr lang="en-US" dirty="0"/>
              <a:t>server (20, 21)</a:t>
            </a:r>
          </a:p>
          <a:p>
            <a:pPr lvl="1">
              <a:lnSpc>
                <a:spcPct val="90000"/>
              </a:lnSpc>
            </a:pPr>
            <a:r>
              <a:rPr lang="en-US" dirty="0"/>
              <a:t>Resource: files</a:t>
            </a:r>
          </a:p>
          <a:p>
            <a:pPr lvl="1">
              <a:lnSpc>
                <a:spcPct val="90000"/>
              </a:lnSpc>
            </a:pPr>
            <a:r>
              <a:rPr lang="en-US" dirty="0"/>
              <a:t>Service: stores and retrieve files</a:t>
            </a:r>
          </a:p>
          <a:p>
            <a:pPr>
              <a:lnSpc>
                <a:spcPct val="85000"/>
              </a:lnSpc>
            </a:pPr>
            <a:endParaRPr lang="en-US" dirty="0" smtClean="0"/>
          </a:p>
          <a:p>
            <a:pPr>
              <a:lnSpc>
                <a:spcPct val="85000"/>
              </a:lnSpc>
            </a:pPr>
            <a:r>
              <a:rPr lang="en-US" dirty="0" smtClean="0"/>
              <a:t>Telnet </a:t>
            </a:r>
            <a:r>
              <a:rPr lang="en-US" dirty="0"/>
              <a:t>server (23)</a:t>
            </a:r>
          </a:p>
          <a:p>
            <a:pPr lvl="1">
              <a:lnSpc>
                <a:spcPct val="90000"/>
              </a:lnSpc>
            </a:pPr>
            <a:r>
              <a:rPr lang="en-US" dirty="0"/>
              <a:t>Resource: terminal</a:t>
            </a:r>
          </a:p>
          <a:p>
            <a:pPr lvl="1">
              <a:lnSpc>
                <a:spcPct val="90000"/>
              </a:lnSpc>
            </a:pPr>
            <a:r>
              <a:rPr lang="en-US" dirty="0"/>
              <a:t>Service: proxies a terminal on the server machine</a:t>
            </a:r>
          </a:p>
          <a:p>
            <a:pPr>
              <a:lnSpc>
                <a:spcPct val="85000"/>
              </a:lnSpc>
            </a:pPr>
            <a:endParaRPr lang="en-US" dirty="0" smtClean="0"/>
          </a:p>
          <a:p>
            <a:pPr>
              <a:lnSpc>
                <a:spcPct val="85000"/>
              </a:lnSpc>
            </a:pPr>
            <a:r>
              <a:rPr lang="en-US" dirty="0" smtClean="0"/>
              <a:t>Mail </a:t>
            </a:r>
            <a:r>
              <a:rPr lang="en-US" dirty="0"/>
              <a:t>server (25)</a:t>
            </a:r>
          </a:p>
          <a:p>
            <a:pPr lvl="1">
              <a:lnSpc>
                <a:spcPct val="90000"/>
              </a:lnSpc>
            </a:pPr>
            <a:r>
              <a:rPr lang="en-US" dirty="0"/>
              <a:t>Resource: email “spool” file</a:t>
            </a:r>
          </a:p>
          <a:p>
            <a:pPr lvl="1">
              <a:lnSpc>
                <a:spcPct val="90000"/>
              </a:lnSpc>
            </a:pPr>
            <a:r>
              <a:rPr lang="en-US" dirty="0"/>
              <a:t>Service: stores mail messages in spool file </a:t>
            </a:r>
          </a:p>
        </p:txBody>
      </p:sp>
      <p:sp>
        <p:nvSpPr>
          <p:cNvPr id="715780" name="Rectangle 4"/>
          <p:cNvSpPr>
            <a:spLocks noChangeArrowheads="1"/>
          </p:cNvSpPr>
          <p:nvPr/>
        </p:nvSpPr>
        <p:spPr bwMode="auto">
          <a:xfrm>
            <a:off x="5715000" y="2759075"/>
            <a:ext cx="3124200" cy="923330"/>
          </a:xfrm>
          <a:prstGeom prst="rect">
            <a:avLst/>
          </a:prstGeom>
          <a:solidFill>
            <a:schemeClr val="accent2">
              <a:lumMod val="20000"/>
              <a:lumOff val="80000"/>
            </a:schemeClr>
          </a:solidFill>
          <a:ln w="12700">
            <a:noFill/>
            <a:miter lim="800000"/>
            <a:headEnd/>
            <a:tailEnd/>
          </a:ln>
          <a:effectLst/>
        </p:spPr>
        <p:txBody>
          <a:bodyPr>
            <a:spAutoFit/>
          </a:bodyPr>
          <a:lstStyle/>
          <a:p>
            <a:r>
              <a:rPr lang="en-US" sz="1800" dirty="0">
                <a:latin typeface="Calibri" pitchFamily="34" charset="0"/>
              </a:rPr>
              <a:t>See </a:t>
            </a:r>
            <a:r>
              <a:rPr lang="en-US" sz="1800" dirty="0">
                <a:latin typeface="Courier New" pitchFamily="49" charset="0"/>
              </a:rPr>
              <a:t>/etc/services</a:t>
            </a:r>
            <a:r>
              <a:rPr lang="en-US" sz="1800" dirty="0">
                <a:latin typeface="Calibri" pitchFamily="34" charset="0"/>
              </a:rPr>
              <a:t> for a comprehensive list of the </a:t>
            </a:r>
            <a:r>
              <a:rPr lang="en-US" sz="1800" dirty="0" smtClean="0">
                <a:latin typeface="Calibri" pitchFamily="34" charset="0"/>
              </a:rPr>
              <a:t>port mappings on </a:t>
            </a:r>
            <a:r>
              <a:rPr lang="en-US" sz="1800" dirty="0">
                <a:latin typeface="Calibri" pitchFamily="34" charset="0"/>
              </a:rPr>
              <a:t>a Linux </a:t>
            </a:r>
            <a:r>
              <a:rPr lang="en-US" sz="1800" dirty="0" smtClean="0">
                <a:latin typeface="Calibri" pitchFamily="34" charset="0"/>
              </a:rPr>
              <a:t>machine</a:t>
            </a:r>
            <a:endParaRPr lang="en-US" sz="1800" dirty="0">
              <a:latin typeface="Calibri"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C00000"/>
          </a:solidFill>
          <a:miter lim="800000"/>
          <a:headEnd type="none" w="med" len="med"/>
          <a:tailEnd type="none" w="med" len="med"/>
        </a:ln>
        <a:effectLst/>
      </a:spPr>
      <a:bodyPr rtlCol="0" anchor="ctr"/>
      <a:lstStyle>
        <a:defPPr algn="ctr">
          <a:defRPr/>
        </a:defPPr>
      </a:lstStyle>
    </a:spDef>
    <a:lnDef>
      <a:spPr bwMode="auto">
        <a:noFill/>
        <a:ln w="12700">
          <a:solidFill>
            <a:srgbClr val="000000"/>
          </a:solidFill>
          <a:miter lim="800000"/>
          <a:headEnd type="none" w="med" len="med"/>
          <a:tailEnd type="triangl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18586</TotalTime>
  <Words>4086</Words>
  <Application>Microsoft Macintosh PowerPoint</Application>
  <PresentationFormat>On-screen Show (4:3)</PresentationFormat>
  <Paragraphs>689</Paragraphs>
  <Slides>44</Slides>
  <Notes>44</Notes>
  <HiddenSlides>0</HiddenSlides>
  <MMClips>0</MMClips>
  <ScaleCrop>false</ScaleCrop>
  <HeadingPairs>
    <vt:vector size="4" baseType="variant">
      <vt:variant>
        <vt:lpstr>Design Template</vt:lpstr>
      </vt:variant>
      <vt:variant>
        <vt:i4>1</vt:i4>
      </vt:variant>
      <vt:variant>
        <vt:lpstr>Slide Titles</vt:lpstr>
      </vt:variant>
      <vt:variant>
        <vt:i4>44</vt:i4>
      </vt:variant>
    </vt:vector>
  </HeadingPairs>
  <TitlesOfParts>
    <vt:vector size="45" baseType="lpstr">
      <vt:lpstr>template2007</vt:lpstr>
      <vt:lpstr>Network Programming  15-213: Introduction to Computer Systems 20th Lecture, Nov. 2, 2010</vt:lpstr>
      <vt:lpstr>Last Time: Client-Server Transaction</vt:lpstr>
      <vt:lpstr>Last Time: Logical Structure of an internet</vt:lpstr>
      <vt:lpstr>Internet Connections</vt:lpstr>
      <vt:lpstr>Putting it all Together:  Anatomy of an Internet Connection</vt:lpstr>
      <vt:lpstr>Clients</vt:lpstr>
      <vt:lpstr>Using Ports to Identify Services</vt:lpstr>
      <vt:lpstr>Servers</vt:lpstr>
      <vt:lpstr>Server Examples</vt:lpstr>
      <vt:lpstr>Sockets Interface</vt:lpstr>
      <vt:lpstr>Sockets</vt:lpstr>
      <vt:lpstr>Example: Echo Client and Server</vt:lpstr>
      <vt:lpstr>Watching Echo Client / Server</vt:lpstr>
      <vt:lpstr>Ethical Issues</vt:lpstr>
      <vt:lpstr>Overview of the Sockets Interface</vt:lpstr>
      <vt:lpstr>Socket Address Structures</vt:lpstr>
      <vt:lpstr>Socket Address Structures</vt:lpstr>
      <vt:lpstr>Echo Client Main Routine</vt:lpstr>
      <vt:lpstr>Overview of the Sockets Interface</vt:lpstr>
      <vt:lpstr>Echo Client: open_clientfd</vt:lpstr>
      <vt:lpstr>Echo Client: open_clientfd  (socket)</vt:lpstr>
      <vt:lpstr>Echo Client: open_clientfd  (gethostbyname)</vt:lpstr>
      <vt:lpstr>A Careful Look at bcopy Arguments</vt:lpstr>
      <vt:lpstr>Bcopy Argument Data Structures</vt:lpstr>
      <vt:lpstr>Echo Client: open_clientfd  (connect)</vt:lpstr>
      <vt:lpstr>Echo Server: Main Routine</vt:lpstr>
      <vt:lpstr>Overview of the Sockets Interface</vt:lpstr>
      <vt:lpstr>Echo Server: open_listenfd</vt:lpstr>
      <vt:lpstr>Echo Server: open_listenfd (cont.)</vt:lpstr>
      <vt:lpstr>Echo Server: open_listenfd (socket)</vt:lpstr>
      <vt:lpstr>Echo Server: open_listenfd (setsockopt)</vt:lpstr>
      <vt:lpstr>Echo Server: open_listenfd  (initialize socket address)</vt:lpstr>
      <vt:lpstr>Echo Server: open_listenfd  (bind)</vt:lpstr>
      <vt:lpstr>Echo Server: open_listenfd  (listen)</vt:lpstr>
      <vt:lpstr>Echo Server: Main Loop</vt:lpstr>
      <vt:lpstr>Overview of the Sockets Interface</vt:lpstr>
      <vt:lpstr>Echo Server: accept</vt:lpstr>
      <vt:lpstr>Echo Server: accept Illustrated</vt:lpstr>
      <vt:lpstr>Connected vs. Listening Descriptors</vt:lpstr>
      <vt:lpstr>Echo Server: Identifying the Client</vt:lpstr>
      <vt:lpstr>Echo Server: echo</vt:lpstr>
      <vt:lpstr>Testing Servers Using telnet</vt:lpstr>
      <vt:lpstr>Testing the Echo Server With telnet</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David O'Hallaron</cp:lastModifiedBy>
  <cp:revision>773</cp:revision>
  <cp:lastPrinted>1999-09-20T15:19:18Z</cp:lastPrinted>
  <dcterms:created xsi:type="dcterms:W3CDTF">2011-01-05T23:36:13Z</dcterms:created>
  <dcterms:modified xsi:type="dcterms:W3CDTF">2011-01-05T23:40:22Z</dcterms:modified>
</cp:coreProperties>
</file>