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notesSlides/notesSlide38.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notesSlides/notesSlide36.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42"/>
  </p:notesMasterIdLst>
  <p:handoutMasterIdLst>
    <p:handoutMasterId r:id="rId43"/>
  </p:handoutMasterIdLst>
  <p:sldIdLst>
    <p:sldId id="542" r:id="rId2"/>
    <p:sldId id="543" r:id="rId3"/>
    <p:sldId id="544" r:id="rId4"/>
    <p:sldId id="545" r:id="rId5"/>
    <p:sldId id="546" r:id="rId6"/>
    <p:sldId id="547" r:id="rId7"/>
    <p:sldId id="548" r:id="rId8"/>
    <p:sldId id="549" r:id="rId9"/>
    <p:sldId id="550" r:id="rId10"/>
    <p:sldId id="551" r:id="rId11"/>
    <p:sldId id="552" r:id="rId12"/>
    <p:sldId id="583" r:id="rId13"/>
    <p:sldId id="553" r:id="rId14"/>
    <p:sldId id="554" r:id="rId15"/>
    <p:sldId id="556" r:id="rId16"/>
    <p:sldId id="557" r:id="rId17"/>
    <p:sldId id="558" r:id="rId18"/>
    <p:sldId id="559" r:id="rId19"/>
    <p:sldId id="585" r:id="rId20"/>
    <p:sldId id="586" r:id="rId21"/>
    <p:sldId id="587" r:id="rId22"/>
    <p:sldId id="560" r:id="rId23"/>
    <p:sldId id="561" r:id="rId24"/>
    <p:sldId id="562" r:id="rId25"/>
    <p:sldId id="563" r:id="rId26"/>
    <p:sldId id="564" r:id="rId27"/>
    <p:sldId id="565" r:id="rId28"/>
    <p:sldId id="566" r:id="rId29"/>
    <p:sldId id="567" r:id="rId30"/>
    <p:sldId id="568" r:id="rId31"/>
    <p:sldId id="570" r:id="rId32"/>
    <p:sldId id="571" r:id="rId33"/>
    <p:sldId id="572" r:id="rId34"/>
    <p:sldId id="573" r:id="rId35"/>
    <p:sldId id="588" r:id="rId36"/>
    <p:sldId id="584" r:id="rId37"/>
    <p:sldId id="581" r:id="rId38"/>
    <p:sldId id="574" r:id="rId39"/>
    <p:sldId id="575" r:id="rId40"/>
    <p:sldId id="582" r:id="rId41"/>
  </p:sldIdLst>
  <p:sldSz cx="9144000" cy="6858000" type="screen4x3"/>
  <p:notesSz cx="7302500" cy="9586913"/>
  <p:custDataLst>
    <p:tags r:id="rId4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5F1CF"/>
    <a:srgbClr val="F6F5BD"/>
    <a:srgbClr val="F1C7C7"/>
    <a:srgbClr val="E6E6E6"/>
    <a:srgbClr val="B3B3B3"/>
    <a:srgbClr val="990000"/>
    <a:srgbClr val="D09E00"/>
    <a:srgbClr val="EBAFAF"/>
    <a:srgbClr val="ACE3A1"/>
    <a:srgbClr val="CC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03" autoAdjust="0"/>
    <p:restoredTop sz="94643" autoAdjust="0"/>
  </p:normalViewPr>
  <p:slideViewPr>
    <p:cSldViewPr snapToObjects="1">
      <p:cViewPr varScale="1">
        <p:scale>
          <a:sx n="99" d="100"/>
          <a:sy n="99" d="100"/>
        </p:scale>
        <p:origin x="-512" y="-10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6816"/>
    </p:cViewPr>
  </p:sorterViewPr>
  <p:notesViewPr>
    <p:cSldViewPr snapToObject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2450" name="Rectangle 2"/>
          <p:cNvSpPr>
            <a:spLocks noGrp="1" noRot="1" noChangeAspect="1" noChangeArrowheads="1" noTextEdit="1"/>
          </p:cNvSpPr>
          <p:nvPr>
            <p:ph type="sldImg"/>
          </p:nvPr>
        </p:nvSpPr>
        <p:spPr>
          <a:ln/>
        </p:spPr>
      </p:sp>
      <p:sp>
        <p:nvSpPr>
          <p:cNvPr id="87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22" name="Rectangle 2"/>
          <p:cNvSpPr>
            <a:spLocks noGrp="1" noRot="1" noChangeAspect="1" noChangeArrowheads="1" noTextEdit="1"/>
          </p:cNvSpPr>
          <p:nvPr>
            <p:ph type="sldImg"/>
          </p:nvPr>
        </p:nvSpPr>
        <p:spPr>
          <a:ln/>
        </p:spPr>
      </p:sp>
      <p:sp>
        <p:nvSpPr>
          <p:cNvPr id="84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cmu.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949450"/>
          </a:xfrm>
        </p:spPr>
        <p:txBody>
          <a:bodyPr/>
          <a:lstStyle/>
          <a:p>
            <a:pPr marL="0" indent="0"/>
            <a:r>
              <a:rPr lang="en-US" dirty="0" smtClean="0"/>
              <a:t>Web </a:t>
            </a:r>
            <a:r>
              <a:rPr lang="en-US" dirty="0" smtClean="0"/>
              <a:t>Services</a:t>
            </a:r>
            <a:br>
              <a:rPr lang="en-US" dirty="0" smtClean="0"/>
            </a:br>
            <a:r>
              <a:rPr lang="en-US" dirty="0" smtClean="0"/>
              <a:t/>
            </a:r>
            <a:br>
              <a:rPr lang="en-US" dirty="0" smtClean="0"/>
            </a:br>
            <a:r>
              <a:rPr lang="en-US" sz="2000" b="0" dirty="0" smtClean="0"/>
              <a:t>15-</a:t>
            </a:r>
            <a:r>
              <a:rPr lang="en-US" sz="2000" b="0" dirty="0" smtClean="0"/>
              <a:t>213: </a:t>
            </a:r>
            <a:r>
              <a:rPr lang="en-US" sz="2000" b="0" dirty="0" smtClean="0"/>
              <a:t>Introduction to Computer Systems</a:t>
            </a:r>
            <a:r>
              <a:rPr lang="en-US" b="0" dirty="0" smtClean="0"/>
              <a:t/>
            </a:r>
            <a:br>
              <a:rPr lang="en-US" b="0" dirty="0" smtClean="0"/>
            </a:br>
            <a:r>
              <a:rPr lang="en-US" sz="2000" b="0" dirty="0" smtClean="0"/>
              <a:t>21</a:t>
            </a:r>
            <a:r>
              <a:rPr lang="en-US" sz="2000" b="0" baseline="30000" dirty="0" smtClean="0"/>
              <a:t>st</a:t>
            </a:r>
            <a:r>
              <a:rPr lang="en-US" sz="2000" b="0" dirty="0" smtClean="0"/>
              <a:t> Lecture, Nov. 4, 2010</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Instructors:</a:t>
            </a:r>
            <a:r>
              <a:rPr lang="en-US" dirty="0" smtClean="0"/>
              <a:t> </a:t>
            </a:r>
          </a:p>
          <a:p>
            <a:r>
              <a:rPr lang="en-US" dirty="0" smtClean="0"/>
              <a:t>Randy Bryant and Dave O’Hallaron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381000" y="417513"/>
            <a:ext cx="8229600" cy="573087"/>
          </a:xfrm>
        </p:spPr>
        <p:txBody>
          <a:bodyPr/>
          <a:lstStyle/>
          <a:p>
            <a:r>
              <a:rPr lang="en-US"/>
              <a:t>How Clients and Servers Use URLs</a:t>
            </a:r>
          </a:p>
        </p:txBody>
      </p:sp>
      <p:sp>
        <p:nvSpPr>
          <p:cNvPr id="762883" name="Rectangle 3"/>
          <p:cNvSpPr>
            <a:spLocks noGrp="1" noChangeArrowheads="1"/>
          </p:cNvSpPr>
          <p:nvPr>
            <p:ph type="body" idx="1"/>
          </p:nvPr>
        </p:nvSpPr>
        <p:spPr>
          <a:xfrm>
            <a:off x="290513" y="1220788"/>
            <a:ext cx="8307387" cy="5408612"/>
          </a:xfrm>
        </p:spPr>
        <p:txBody>
          <a:bodyPr/>
          <a:lstStyle/>
          <a:p>
            <a:r>
              <a:rPr lang="en-US" dirty="0"/>
              <a:t>Example URL: </a:t>
            </a:r>
            <a:r>
              <a:rPr lang="en-US" dirty="0">
                <a:solidFill>
                  <a:srgbClr val="FF0000"/>
                </a:solidFill>
                <a:latin typeface="Courier New" pitchFamily="49" charset="0"/>
              </a:rPr>
              <a:t>http://</a:t>
            </a:r>
            <a:r>
              <a:rPr lang="en-US" dirty="0" smtClean="0">
                <a:solidFill>
                  <a:srgbClr val="FF0000"/>
                </a:solidFill>
                <a:latin typeface="Courier New" pitchFamily="49" charset="0"/>
              </a:rPr>
              <a:t>www.cmu.edu:80</a:t>
            </a:r>
            <a:r>
              <a:rPr lang="en-US" dirty="0" smtClean="0">
                <a:solidFill>
                  <a:srgbClr val="00CC66"/>
                </a:solidFill>
                <a:latin typeface="Courier New" pitchFamily="49" charset="0"/>
              </a:rPr>
              <a:t>/index.html</a:t>
            </a:r>
            <a:endParaRPr lang="en-US" dirty="0">
              <a:solidFill>
                <a:srgbClr val="00CC66"/>
              </a:solidFill>
              <a:latin typeface="Courier New" pitchFamily="49" charset="0"/>
            </a:endParaRPr>
          </a:p>
          <a:p>
            <a:r>
              <a:rPr lang="en-US" dirty="0"/>
              <a:t>Clients use </a:t>
            </a:r>
            <a:r>
              <a:rPr lang="en-US" i="1" dirty="0">
                <a:solidFill>
                  <a:srgbClr val="000000"/>
                </a:solidFill>
              </a:rPr>
              <a:t>prefix</a:t>
            </a:r>
            <a:r>
              <a:rPr lang="en-US" i="1" dirty="0"/>
              <a:t> </a:t>
            </a:r>
            <a:r>
              <a:rPr lang="en-US" dirty="0"/>
              <a:t>(</a:t>
            </a:r>
            <a:r>
              <a:rPr lang="en-US" dirty="0">
                <a:solidFill>
                  <a:srgbClr val="FF0000"/>
                </a:solidFill>
                <a:latin typeface="Courier New" pitchFamily="49" charset="0"/>
              </a:rPr>
              <a:t>http://</a:t>
            </a:r>
            <a:r>
              <a:rPr lang="en-US" dirty="0" smtClean="0">
                <a:solidFill>
                  <a:srgbClr val="FF0000"/>
                </a:solidFill>
                <a:latin typeface="Courier New" pitchFamily="49" charset="0"/>
              </a:rPr>
              <a:t>www.cmu.edu:80</a:t>
            </a:r>
            <a:r>
              <a:rPr lang="en-US" dirty="0"/>
              <a:t>) to infer:</a:t>
            </a:r>
          </a:p>
          <a:p>
            <a:pPr lvl="1"/>
            <a:r>
              <a:rPr lang="en-US" dirty="0"/>
              <a:t>What kind of server to contact (Web server)</a:t>
            </a:r>
          </a:p>
          <a:p>
            <a:pPr lvl="1"/>
            <a:r>
              <a:rPr lang="en-US" dirty="0"/>
              <a:t>Where the server is (</a:t>
            </a:r>
            <a:r>
              <a:rPr lang="en-US" dirty="0" smtClean="0">
                <a:latin typeface="Courier New" pitchFamily="49" charset="0"/>
              </a:rPr>
              <a:t>www.cmu.edu</a:t>
            </a:r>
            <a:r>
              <a:rPr lang="en-US" dirty="0" smtClean="0"/>
              <a:t>)</a:t>
            </a:r>
            <a:endParaRPr lang="en-US" dirty="0"/>
          </a:p>
          <a:p>
            <a:pPr lvl="1"/>
            <a:r>
              <a:rPr lang="en-US" dirty="0"/>
              <a:t>What port it is listening on (80)</a:t>
            </a:r>
          </a:p>
          <a:p>
            <a:r>
              <a:rPr lang="en-US" dirty="0"/>
              <a:t>Servers use </a:t>
            </a:r>
            <a:r>
              <a:rPr lang="en-US" i="1" dirty="0">
                <a:solidFill>
                  <a:srgbClr val="000000"/>
                </a:solidFill>
              </a:rPr>
              <a:t>suffix</a:t>
            </a:r>
            <a:r>
              <a:rPr lang="en-US" dirty="0"/>
              <a:t> (</a:t>
            </a:r>
            <a:r>
              <a:rPr lang="en-US" dirty="0">
                <a:solidFill>
                  <a:srgbClr val="00CC66"/>
                </a:solidFill>
                <a:latin typeface="Courier New" pitchFamily="49" charset="0"/>
              </a:rPr>
              <a:t>/index.html</a:t>
            </a:r>
            <a:r>
              <a:rPr lang="en-US" dirty="0"/>
              <a:t>) to:</a:t>
            </a:r>
          </a:p>
          <a:p>
            <a:pPr lvl="1"/>
            <a:r>
              <a:rPr lang="en-US" dirty="0"/>
              <a:t>Determine if request is for static or dynamic content.</a:t>
            </a:r>
          </a:p>
          <a:p>
            <a:pPr lvl="2"/>
            <a:r>
              <a:rPr lang="en-US" dirty="0"/>
              <a:t>No hard and fast rules for this.</a:t>
            </a:r>
          </a:p>
          <a:p>
            <a:pPr lvl="2"/>
            <a:r>
              <a:rPr lang="en-US" dirty="0"/>
              <a:t>Convention: executables reside in </a:t>
            </a:r>
            <a:r>
              <a:rPr lang="en-US" dirty="0" err="1">
                <a:latin typeface="Courier New" pitchFamily="49" charset="0"/>
              </a:rPr>
              <a:t>cgi</a:t>
            </a:r>
            <a:r>
              <a:rPr lang="en-US" dirty="0">
                <a:latin typeface="Courier New" pitchFamily="49" charset="0"/>
              </a:rPr>
              <a:t>-bin </a:t>
            </a:r>
            <a:r>
              <a:rPr lang="en-US" dirty="0"/>
              <a:t>directory</a:t>
            </a:r>
          </a:p>
          <a:p>
            <a:pPr lvl="1"/>
            <a:r>
              <a:rPr lang="en-US" dirty="0"/>
              <a:t>Find file on file system.</a:t>
            </a:r>
          </a:p>
          <a:p>
            <a:pPr lvl="2"/>
            <a:r>
              <a:rPr lang="en-US" dirty="0"/>
              <a:t>Initial “</a:t>
            </a:r>
            <a:r>
              <a:rPr lang="en-US" dirty="0">
                <a:latin typeface="Courier New" pitchFamily="49" charset="0"/>
              </a:rPr>
              <a:t>/</a:t>
            </a:r>
            <a:r>
              <a:rPr lang="en-US" dirty="0"/>
              <a:t>” in suffix denotes home directory for requested content.</a:t>
            </a:r>
          </a:p>
          <a:p>
            <a:pPr lvl="2"/>
            <a:r>
              <a:rPr lang="en-US" dirty="0"/>
              <a:t>Minimal suffix is “</a:t>
            </a:r>
            <a:r>
              <a:rPr lang="en-US" dirty="0">
                <a:latin typeface="Courier New" pitchFamily="49" charset="0"/>
              </a:rPr>
              <a:t>/</a:t>
            </a:r>
            <a:r>
              <a:rPr lang="en-US" dirty="0"/>
              <a:t>”, which all servers expand to some default home page (e.g., </a:t>
            </a:r>
            <a:r>
              <a:rPr lang="en-US" dirty="0">
                <a:latin typeface="Courier New" pitchFamily="49" charset="0"/>
              </a:rPr>
              <a:t>index.html</a:t>
            </a:r>
            <a:r>
              <a:rPr lang="en-US" dirty="0"/>
              <a:t>).	</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381000" y="417513"/>
            <a:ext cx="7818438" cy="573087"/>
          </a:xfrm>
        </p:spPr>
        <p:txBody>
          <a:bodyPr/>
          <a:lstStyle/>
          <a:p>
            <a:r>
              <a:rPr lang="en-US"/>
              <a:t>Anatomy of an HTTP Transaction</a:t>
            </a:r>
          </a:p>
        </p:txBody>
      </p:sp>
      <p:sp>
        <p:nvSpPr>
          <p:cNvPr id="763907" name="Rectangle 3"/>
          <p:cNvSpPr>
            <a:spLocks noChangeArrowheads="1"/>
          </p:cNvSpPr>
          <p:nvPr/>
        </p:nvSpPr>
        <p:spPr bwMode="auto">
          <a:xfrm>
            <a:off x="152400" y="1206500"/>
            <a:ext cx="8706230" cy="3416320"/>
          </a:xfrm>
          <a:prstGeom prst="rect">
            <a:avLst/>
          </a:prstGeom>
          <a:noFill/>
          <a:ln w="25400">
            <a:noFill/>
            <a:miter lim="800000"/>
            <a:headEnd/>
            <a:tailEnd/>
          </a:ln>
          <a:effectLst/>
        </p:spPr>
        <p:txBody>
          <a:bodyPr wrap="none">
            <a:spAutoFit/>
          </a:bodyPr>
          <a:lstStyle/>
          <a:p>
            <a:pPr algn="l">
              <a:tabLst>
                <a:tab pos="4741863" algn="l"/>
              </a:tabLst>
            </a:pPr>
            <a:r>
              <a:rPr lang="en-US" sz="1800" dirty="0" err="1">
                <a:latin typeface="Courier New" pitchFamily="49" charset="0"/>
              </a:rPr>
              <a:t>unix</a:t>
            </a:r>
            <a:r>
              <a:rPr lang="en-US" sz="1800" dirty="0">
                <a:latin typeface="Courier New" pitchFamily="49" charset="0"/>
              </a:rPr>
              <a:t>&gt; </a:t>
            </a:r>
            <a:r>
              <a:rPr lang="en-US" sz="1800" i="1" dirty="0">
                <a:latin typeface="Courier New" pitchFamily="49" charset="0"/>
              </a:rPr>
              <a:t>telnet </a:t>
            </a:r>
            <a:r>
              <a:rPr lang="en-US" sz="1800" i="1" dirty="0" smtClean="0">
                <a:latin typeface="Courier New" pitchFamily="49" charset="0"/>
              </a:rPr>
              <a:t>www.cmu.edu 80	</a:t>
            </a:r>
            <a:r>
              <a:rPr lang="en-US" sz="1800" i="1" dirty="0" smtClean="0"/>
              <a:t>Client</a:t>
            </a:r>
            <a:r>
              <a:rPr lang="en-US" sz="1800" i="1" dirty="0"/>
              <a:t>: open connection to server</a:t>
            </a:r>
            <a:endParaRPr lang="en-US" sz="1800" dirty="0">
              <a:latin typeface="Courier New" pitchFamily="49" charset="0"/>
            </a:endParaRPr>
          </a:p>
          <a:p>
            <a:pPr algn="l">
              <a:tabLst>
                <a:tab pos="4741863" algn="l"/>
              </a:tabLst>
            </a:pPr>
            <a:r>
              <a:rPr lang="en-US" sz="1800" dirty="0">
                <a:latin typeface="Courier New" pitchFamily="49" charset="0"/>
              </a:rPr>
              <a:t>Trying </a:t>
            </a:r>
            <a:r>
              <a:rPr lang="en-US" sz="1800" dirty="0" smtClean="0">
                <a:latin typeface="Courier New" pitchFamily="49" charset="0"/>
              </a:rPr>
              <a:t>128.2.10.162...	</a:t>
            </a:r>
            <a:r>
              <a:rPr lang="en-US" sz="1800" i="1" dirty="0" smtClean="0"/>
              <a:t>Telnet </a:t>
            </a:r>
            <a:r>
              <a:rPr lang="en-US" sz="1800" i="1" dirty="0"/>
              <a:t>prints 3 lines to the terminal</a:t>
            </a:r>
            <a:endParaRPr lang="en-US" sz="1800" dirty="0">
              <a:latin typeface="Courier New" pitchFamily="49" charset="0"/>
            </a:endParaRPr>
          </a:p>
          <a:p>
            <a:pPr algn="l">
              <a:tabLst>
                <a:tab pos="4741863" algn="l"/>
              </a:tabLst>
            </a:pPr>
            <a:r>
              <a:rPr lang="en-US" sz="1800" dirty="0">
                <a:latin typeface="Courier New" pitchFamily="49" charset="0"/>
              </a:rPr>
              <a:t>Connected to </a:t>
            </a:r>
            <a:r>
              <a:rPr lang="en-US" sz="1800" dirty="0" smtClean="0">
                <a:latin typeface="Courier New" pitchFamily="49" charset="0"/>
              </a:rPr>
              <a:t>www.cmu.edu.</a:t>
            </a:r>
            <a:endParaRPr lang="en-US" sz="1800" dirty="0">
              <a:latin typeface="Courier New" pitchFamily="49" charset="0"/>
            </a:endParaRPr>
          </a:p>
          <a:p>
            <a:pPr algn="l">
              <a:tabLst>
                <a:tab pos="4741863" algn="l"/>
              </a:tabLst>
            </a:pPr>
            <a:r>
              <a:rPr lang="en-US" sz="1800" dirty="0">
                <a:latin typeface="Courier New" pitchFamily="49" charset="0"/>
              </a:rPr>
              <a:t>Escape character is '^]'.</a:t>
            </a:r>
          </a:p>
          <a:p>
            <a:pPr algn="l">
              <a:tabLst>
                <a:tab pos="4741863" algn="l"/>
              </a:tabLst>
            </a:pPr>
            <a:r>
              <a:rPr lang="en-US" sz="1800" i="1" dirty="0">
                <a:latin typeface="Courier New" pitchFamily="49" charset="0"/>
              </a:rPr>
              <a:t>GET / </a:t>
            </a:r>
            <a:r>
              <a:rPr lang="en-US" sz="1800" i="1" dirty="0" smtClean="0">
                <a:latin typeface="Courier New" pitchFamily="49" charset="0"/>
              </a:rPr>
              <a:t>HTTP/1.1</a:t>
            </a:r>
            <a:r>
              <a:rPr lang="en-US" sz="1800" dirty="0" smtClean="0">
                <a:latin typeface="Courier New" pitchFamily="49" charset="0"/>
              </a:rPr>
              <a:t>	</a:t>
            </a:r>
            <a:r>
              <a:rPr lang="en-US" sz="1800" i="1" dirty="0" smtClean="0"/>
              <a:t>Client</a:t>
            </a:r>
            <a:r>
              <a:rPr lang="en-US" sz="1800" i="1" dirty="0"/>
              <a:t>: </a:t>
            </a:r>
            <a:r>
              <a:rPr lang="en-US" sz="1800" i="1" dirty="0">
                <a:solidFill>
                  <a:srgbClr val="FF0000"/>
                </a:solidFill>
              </a:rPr>
              <a:t>request line</a:t>
            </a:r>
            <a:endParaRPr lang="en-US" sz="1800" dirty="0">
              <a:solidFill>
                <a:srgbClr val="FF0000"/>
              </a:solidFill>
              <a:latin typeface="Courier New" pitchFamily="49" charset="0"/>
            </a:endParaRPr>
          </a:p>
          <a:p>
            <a:pPr algn="l">
              <a:tabLst>
                <a:tab pos="4741863" algn="l"/>
              </a:tabLst>
            </a:pPr>
            <a:r>
              <a:rPr lang="en-US" sz="1800" i="1" dirty="0">
                <a:latin typeface="Courier New" pitchFamily="49" charset="0"/>
              </a:rPr>
              <a:t>host: </a:t>
            </a:r>
            <a:r>
              <a:rPr lang="en-US" sz="1800" i="1" dirty="0" smtClean="0">
                <a:latin typeface="Courier New" pitchFamily="49" charset="0"/>
              </a:rPr>
              <a:t>www.cmu.edu</a:t>
            </a:r>
            <a:r>
              <a:rPr lang="en-US" sz="1800" dirty="0" smtClean="0">
                <a:latin typeface="Courier New" pitchFamily="49" charset="0"/>
              </a:rPr>
              <a:t>	</a:t>
            </a:r>
            <a:r>
              <a:rPr lang="en-US" sz="1800" i="1" dirty="0" smtClean="0"/>
              <a:t>Client</a:t>
            </a:r>
            <a:r>
              <a:rPr lang="en-US" sz="1800" i="1" dirty="0"/>
              <a:t>: required HTTP/1.1 HOST header</a:t>
            </a:r>
          </a:p>
          <a:p>
            <a:pPr lvl="1">
              <a:tabLst>
                <a:tab pos="4741863" algn="l"/>
              </a:tabLst>
            </a:pPr>
            <a:r>
              <a:rPr lang="en-US" sz="1800" dirty="0">
                <a:latin typeface="Courier New" pitchFamily="49" charset="0"/>
              </a:rPr>
              <a:t>                               </a:t>
            </a:r>
            <a:r>
              <a:rPr lang="en-US" sz="1800" dirty="0" smtClean="0">
                <a:latin typeface="Courier New" pitchFamily="49" charset="0"/>
              </a:rPr>
              <a:t>	</a:t>
            </a:r>
            <a:r>
              <a:rPr lang="en-US" sz="1800" i="1" dirty="0" smtClean="0"/>
              <a:t>Client</a:t>
            </a:r>
            <a:r>
              <a:rPr lang="en-US" sz="1800" i="1" dirty="0"/>
              <a:t>: empty line terminates headers</a:t>
            </a:r>
            <a:r>
              <a:rPr lang="en-US" sz="1800" dirty="0">
                <a:latin typeface="Courier New" pitchFamily="49" charset="0"/>
              </a:rPr>
              <a:t>.</a:t>
            </a:r>
          </a:p>
          <a:p>
            <a:pPr>
              <a:tabLst>
                <a:tab pos="4741863" algn="l"/>
              </a:tabLst>
            </a:pPr>
            <a:r>
              <a:rPr lang="en-US" sz="1800" dirty="0" smtClean="0">
                <a:latin typeface="Courier New" pitchFamily="49" charset="0"/>
              </a:rPr>
              <a:t>HTTP/1.1 301 Moved Permanently	</a:t>
            </a:r>
            <a:r>
              <a:rPr lang="en-US" sz="1800" i="1" dirty="0" smtClean="0">
                <a:latin typeface="Arial" charset="0"/>
              </a:rPr>
              <a:t>Server</a:t>
            </a:r>
            <a:r>
              <a:rPr lang="en-US" sz="1800" i="1" dirty="0">
                <a:latin typeface="Arial" charset="0"/>
              </a:rPr>
              <a:t>: </a:t>
            </a:r>
            <a:r>
              <a:rPr lang="en-US" sz="1800" i="1" dirty="0">
                <a:solidFill>
                  <a:srgbClr val="FF0000"/>
                </a:solidFill>
                <a:latin typeface="Arial" charset="0"/>
              </a:rPr>
              <a:t>response line</a:t>
            </a:r>
            <a:endParaRPr lang="en-US" sz="1800" dirty="0">
              <a:solidFill>
                <a:srgbClr val="FF0000"/>
              </a:solidFill>
              <a:latin typeface="Courier New" pitchFamily="49" charset="0"/>
            </a:endParaRPr>
          </a:p>
          <a:p>
            <a:pPr>
              <a:tabLst>
                <a:tab pos="4741863" algn="l"/>
              </a:tabLst>
            </a:pPr>
            <a:r>
              <a:rPr lang="en-US" sz="1800" dirty="0" smtClean="0">
                <a:latin typeface="Courier New" pitchFamily="49" charset="0"/>
              </a:rPr>
              <a:t>Location: http://www.cmu.edu/index.shtml  </a:t>
            </a:r>
            <a:r>
              <a:rPr lang="en-US" sz="1800" i="1" dirty="0" smtClean="0"/>
              <a:t>Client should try again</a:t>
            </a:r>
            <a:endParaRPr lang="en-US" sz="1800" dirty="0">
              <a:solidFill>
                <a:srgbClr val="FF0000"/>
              </a:solidFill>
              <a:latin typeface="Courier New" pitchFamily="49" charset="0"/>
            </a:endParaRPr>
          </a:p>
          <a:p>
            <a:pPr algn="l">
              <a:tabLst>
                <a:tab pos="4741863" algn="l"/>
              </a:tabLst>
            </a:pPr>
            <a:endParaRPr lang="en-US" sz="1800" dirty="0" smtClean="0">
              <a:latin typeface="Courier New" pitchFamily="49" charset="0"/>
            </a:endParaRPr>
          </a:p>
          <a:p>
            <a:pPr algn="l">
              <a:tabLst>
                <a:tab pos="4741863" algn="l"/>
              </a:tabLst>
            </a:pPr>
            <a:r>
              <a:rPr lang="en-US" sz="1800" dirty="0" smtClean="0">
                <a:latin typeface="Courier New" pitchFamily="49" charset="0"/>
              </a:rPr>
              <a:t>Connection </a:t>
            </a:r>
            <a:r>
              <a:rPr lang="en-US" sz="1800" dirty="0">
                <a:latin typeface="Courier New" pitchFamily="49" charset="0"/>
              </a:rPr>
              <a:t>closed by foreign host. </a:t>
            </a:r>
            <a:r>
              <a:rPr lang="en-US" sz="1800" i="1" dirty="0"/>
              <a:t>Server: closes connection</a:t>
            </a:r>
          </a:p>
          <a:p>
            <a:pPr algn="l">
              <a:tabLst>
                <a:tab pos="4741863" algn="l"/>
              </a:tabLst>
            </a:pPr>
            <a:r>
              <a:rPr lang="en-US" sz="1800" dirty="0" err="1">
                <a:latin typeface="Courier New" pitchFamily="49" charset="0"/>
              </a:rPr>
              <a:t>unix</a:t>
            </a:r>
            <a:r>
              <a:rPr lang="en-US" sz="1800" dirty="0">
                <a:latin typeface="Courier New" pitchFamily="49" charset="0"/>
              </a:rPr>
              <a:t>&gt;                              </a:t>
            </a:r>
            <a:r>
              <a:rPr lang="en-US" sz="1800" i="1" dirty="0"/>
              <a:t>Client: closes connection and terminates</a:t>
            </a:r>
            <a:endParaRPr lang="en-US" sz="1800" dirty="0">
              <a:latin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381000" y="417513"/>
            <a:ext cx="8477630" cy="573087"/>
          </a:xfrm>
        </p:spPr>
        <p:txBody>
          <a:bodyPr/>
          <a:lstStyle/>
          <a:p>
            <a:r>
              <a:rPr lang="en-US" dirty="0"/>
              <a:t>Anatomy of an HTTP </a:t>
            </a:r>
            <a:r>
              <a:rPr lang="en-US" dirty="0" smtClean="0"/>
              <a:t>Transaction, Take 2</a:t>
            </a:r>
            <a:endParaRPr lang="en-US" dirty="0"/>
          </a:p>
        </p:txBody>
      </p:sp>
      <p:sp>
        <p:nvSpPr>
          <p:cNvPr id="763907" name="Rectangle 3"/>
          <p:cNvSpPr>
            <a:spLocks noChangeArrowheads="1"/>
          </p:cNvSpPr>
          <p:nvPr/>
        </p:nvSpPr>
        <p:spPr bwMode="auto">
          <a:xfrm>
            <a:off x="152400" y="1206500"/>
            <a:ext cx="8706230" cy="4247317"/>
          </a:xfrm>
          <a:prstGeom prst="rect">
            <a:avLst/>
          </a:prstGeom>
          <a:noFill/>
          <a:ln w="25400">
            <a:noFill/>
            <a:miter lim="800000"/>
            <a:headEnd/>
            <a:tailEnd/>
          </a:ln>
          <a:effectLst/>
        </p:spPr>
        <p:txBody>
          <a:bodyPr wrap="none">
            <a:spAutoFit/>
          </a:bodyPr>
          <a:lstStyle/>
          <a:p>
            <a:pPr algn="l">
              <a:tabLst>
                <a:tab pos="4741863" algn="l"/>
              </a:tabLst>
            </a:pPr>
            <a:r>
              <a:rPr lang="en-US" sz="1800" dirty="0" err="1">
                <a:latin typeface="Courier New" pitchFamily="49" charset="0"/>
              </a:rPr>
              <a:t>unix</a:t>
            </a:r>
            <a:r>
              <a:rPr lang="en-US" sz="1800" dirty="0">
                <a:latin typeface="Courier New" pitchFamily="49" charset="0"/>
              </a:rPr>
              <a:t>&gt; </a:t>
            </a:r>
            <a:r>
              <a:rPr lang="en-US" sz="1800" i="1" dirty="0">
                <a:latin typeface="Courier New" pitchFamily="49" charset="0"/>
              </a:rPr>
              <a:t>telnet </a:t>
            </a:r>
            <a:r>
              <a:rPr lang="en-US" sz="1800" i="1" dirty="0" smtClean="0">
                <a:latin typeface="Courier New" pitchFamily="49" charset="0"/>
              </a:rPr>
              <a:t>www.cmu.edu 80	</a:t>
            </a:r>
            <a:r>
              <a:rPr lang="en-US" sz="1800" i="1" dirty="0" smtClean="0"/>
              <a:t>Client</a:t>
            </a:r>
            <a:r>
              <a:rPr lang="en-US" sz="1800" i="1" dirty="0"/>
              <a:t>: open connection to server</a:t>
            </a:r>
            <a:endParaRPr lang="en-US" sz="1800" dirty="0">
              <a:latin typeface="Courier New" pitchFamily="49" charset="0"/>
            </a:endParaRPr>
          </a:p>
          <a:p>
            <a:pPr algn="l">
              <a:tabLst>
                <a:tab pos="4741863" algn="l"/>
              </a:tabLst>
            </a:pPr>
            <a:r>
              <a:rPr lang="en-US" sz="1800" dirty="0">
                <a:latin typeface="Courier New" pitchFamily="49" charset="0"/>
              </a:rPr>
              <a:t>Trying </a:t>
            </a:r>
            <a:r>
              <a:rPr lang="en-US" sz="1800" dirty="0" smtClean="0">
                <a:latin typeface="Courier New" pitchFamily="49" charset="0"/>
              </a:rPr>
              <a:t>128.2.10.162...	</a:t>
            </a:r>
            <a:r>
              <a:rPr lang="en-US" sz="1800" i="1" dirty="0" smtClean="0"/>
              <a:t>Telnet </a:t>
            </a:r>
            <a:r>
              <a:rPr lang="en-US" sz="1800" i="1" dirty="0"/>
              <a:t>prints 3 lines to the terminal</a:t>
            </a:r>
            <a:endParaRPr lang="en-US" sz="1800" dirty="0">
              <a:latin typeface="Courier New" pitchFamily="49" charset="0"/>
            </a:endParaRPr>
          </a:p>
          <a:p>
            <a:pPr algn="l">
              <a:tabLst>
                <a:tab pos="4741863" algn="l"/>
              </a:tabLst>
            </a:pPr>
            <a:r>
              <a:rPr lang="en-US" sz="1800" dirty="0">
                <a:latin typeface="Courier New" pitchFamily="49" charset="0"/>
              </a:rPr>
              <a:t>Connected to </a:t>
            </a:r>
            <a:r>
              <a:rPr lang="en-US" sz="1800" dirty="0" smtClean="0">
                <a:latin typeface="Courier New" pitchFamily="49" charset="0"/>
              </a:rPr>
              <a:t>www.cmu.edu.</a:t>
            </a:r>
            <a:endParaRPr lang="en-US" sz="1800" dirty="0">
              <a:latin typeface="Courier New" pitchFamily="49" charset="0"/>
            </a:endParaRPr>
          </a:p>
          <a:p>
            <a:pPr algn="l">
              <a:tabLst>
                <a:tab pos="4741863" algn="l"/>
              </a:tabLst>
            </a:pPr>
            <a:r>
              <a:rPr lang="en-US" sz="1800" dirty="0">
                <a:latin typeface="Courier New" pitchFamily="49" charset="0"/>
              </a:rPr>
              <a:t>Escape character is '^]'.</a:t>
            </a:r>
          </a:p>
          <a:p>
            <a:pPr algn="l">
              <a:tabLst>
                <a:tab pos="4741863" algn="l"/>
              </a:tabLst>
            </a:pPr>
            <a:r>
              <a:rPr lang="en-US" sz="1800" i="1" dirty="0">
                <a:latin typeface="Courier New" pitchFamily="49" charset="0"/>
              </a:rPr>
              <a:t>GET </a:t>
            </a:r>
            <a:r>
              <a:rPr lang="en-US" sz="1800" i="1" dirty="0" smtClean="0">
                <a:latin typeface="Courier New" pitchFamily="49" charset="0"/>
              </a:rPr>
              <a:t>/index.shtml HTTP/1.1</a:t>
            </a:r>
            <a:r>
              <a:rPr lang="en-US" sz="1800" dirty="0" smtClean="0">
                <a:latin typeface="Courier New" pitchFamily="49" charset="0"/>
              </a:rPr>
              <a:t>	</a:t>
            </a:r>
            <a:r>
              <a:rPr lang="en-US" sz="1800" i="1" dirty="0" smtClean="0"/>
              <a:t>Client</a:t>
            </a:r>
            <a:r>
              <a:rPr lang="en-US" sz="1800" i="1" dirty="0"/>
              <a:t>: </a:t>
            </a:r>
            <a:r>
              <a:rPr lang="en-US" sz="1800" i="1" dirty="0">
                <a:solidFill>
                  <a:srgbClr val="FF0000"/>
                </a:solidFill>
              </a:rPr>
              <a:t>request line</a:t>
            </a:r>
            <a:endParaRPr lang="en-US" sz="1800" dirty="0">
              <a:solidFill>
                <a:srgbClr val="FF0000"/>
              </a:solidFill>
              <a:latin typeface="Courier New" pitchFamily="49" charset="0"/>
            </a:endParaRPr>
          </a:p>
          <a:p>
            <a:pPr algn="l">
              <a:tabLst>
                <a:tab pos="4741863" algn="l"/>
              </a:tabLst>
            </a:pPr>
            <a:r>
              <a:rPr lang="en-US" sz="1800" i="1" dirty="0">
                <a:latin typeface="Courier New" pitchFamily="49" charset="0"/>
              </a:rPr>
              <a:t>host: </a:t>
            </a:r>
            <a:r>
              <a:rPr lang="en-US" sz="1800" i="1" dirty="0" smtClean="0">
                <a:latin typeface="Courier New" pitchFamily="49" charset="0"/>
              </a:rPr>
              <a:t>www.cmu.edu</a:t>
            </a:r>
            <a:r>
              <a:rPr lang="en-US" sz="1800" dirty="0" smtClean="0">
                <a:latin typeface="Courier New" pitchFamily="49" charset="0"/>
              </a:rPr>
              <a:t>	</a:t>
            </a:r>
            <a:r>
              <a:rPr lang="en-US" sz="1800" i="1" dirty="0" smtClean="0"/>
              <a:t>Client</a:t>
            </a:r>
            <a:r>
              <a:rPr lang="en-US" sz="1800" i="1" dirty="0"/>
              <a:t>: required HTTP/1.1 HOST header</a:t>
            </a:r>
          </a:p>
          <a:p>
            <a:pPr lvl="1">
              <a:tabLst>
                <a:tab pos="4741863" algn="l"/>
              </a:tabLst>
            </a:pPr>
            <a:r>
              <a:rPr lang="en-US" sz="1800" dirty="0">
                <a:latin typeface="Courier New" pitchFamily="49" charset="0"/>
              </a:rPr>
              <a:t>                               </a:t>
            </a:r>
            <a:r>
              <a:rPr lang="en-US" sz="1800" dirty="0" smtClean="0">
                <a:latin typeface="Courier New" pitchFamily="49" charset="0"/>
              </a:rPr>
              <a:t>	</a:t>
            </a:r>
            <a:r>
              <a:rPr lang="en-US" sz="1800" i="1" dirty="0" smtClean="0"/>
              <a:t>Client</a:t>
            </a:r>
            <a:r>
              <a:rPr lang="en-US" sz="1800" i="1" dirty="0"/>
              <a:t>: empty line terminates headers</a:t>
            </a:r>
            <a:r>
              <a:rPr lang="en-US" sz="1800" dirty="0">
                <a:latin typeface="Courier New" pitchFamily="49" charset="0"/>
              </a:rPr>
              <a:t>.</a:t>
            </a:r>
          </a:p>
          <a:p>
            <a:pPr>
              <a:tabLst>
                <a:tab pos="4741863" algn="l"/>
              </a:tabLst>
            </a:pPr>
            <a:r>
              <a:rPr lang="en-US" sz="1800" dirty="0" smtClean="0">
                <a:latin typeface="Courier New" pitchFamily="49" charset="0"/>
              </a:rPr>
              <a:t>HTTP/1.1 200 OK	</a:t>
            </a:r>
            <a:r>
              <a:rPr lang="en-US" sz="1800" i="1" dirty="0" smtClean="0"/>
              <a:t> Server: responds with web page</a:t>
            </a:r>
            <a:endParaRPr lang="en-US" sz="1800" dirty="0" smtClean="0">
              <a:latin typeface="Courier New" pitchFamily="49" charset="0"/>
            </a:endParaRPr>
          </a:p>
          <a:p>
            <a:pPr>
              <a:tabLst>
                <a:tab pos="4741863" algn="l"/>
              </a:tabLst>
            </a:pPr>
            <a:r>
              <a:rPr lang="en-US" sz="1800" dirty="0" smtClean="0">
                <a:latin typeface="Courier New" pitchFamily="49" charset="0"/>
              </a:rPr>
              <a:t>Date: Fri, 29 Oct 2010 19:41:08 GMT</a:t>
            </a:r>
          </a:p>
          <a:p>
            <a:pPr>
              <a:tabLst>
                <a:tab pos="4741863" algn="l"/>
              </a:tabLst>
            </a:pPr>
            <a:r>
              <a:rPr lang="en-US" sz="1800" dirty="0" smtClean="0">
                <a:latin typeface="Courier New" pitchFamily="49" charset="0"/>
              </a:rPr>
              <a:t>Server: Apache/1.3.39 (Unix) </a:t>
            </a:r>
            <a:r>
              <a:rPr lang="en-US" sz="1800" dirty="0" err="1" smtClean="0">
                <a:latin typeface="Courier New" pitchFamily="49" charset="0"/>
              </a:rPr>
              <a:t>mod_pubcookie</a:t>
            </a:r>
            <a:r>
              <a:rPr lang="en-US" sz="1800" dirty="0" smtClean="0">
                <a:latin typeface="Courier New" pitchFamily="49" charset="0"/>
              </a:rPr>
              <a:t>/3.3.3 ...</a:t>
            </a:r>
          </a:p>
          <a:p>
            <a:pPr>
              <a:tabLst>
                <a:tab pos="4741863" algn="l"/>
              </a:tabLst>
            </a:pPr>
            <a:r>
              <a:rPr lang="en-US" sz="1800" dirty="0" smtClean="0">
                <a:latin typeface="Courier New" pitchFamily="49" charset="0"/>
              </a:rPr>
              <a:t>Transfer-Encoding: </a:t>
            </a:r>
            <a:r>
              <a:rPr lang="en-US" sz="1800" dirty="0" smtClean="0">
                <a:solidFill>
                  <a:srgbClr val="C00000"/>
                </a:solidFill>
                <a:latin typeface="Courier New" pitchFamily="49" charset="0"/>
              </a:rPr>
              <a:t>chunked</a:t>
            </a:r>
          </a:p>
          <a:p>
            <a:pPr>
              <a:tabLst>
                <a:tab pos="4741863" algn="l"/>
              </a:tabLst>
            </a:pPr>
            <a:r>
              <a:rPr lang="en-US" sz="1800" dirty="0" smtClean="0">
                <a:latin typeface="Courier New" pitchFamily="49" charset="0"/>
              </a:rPr>
              <a:t>Content-Type: text/html </a:t>
            </a:r>
          </a:p>
          <a:p>
            <a:pPr>
              <a:tabLst>
                <a:tab pos="4741863" algn="l"/>
              </a:tabLst>
            </a:pPr>
            <a:r>
              <a:rPr lang="en-US" sz="1800" dirty="0" smtClean="0">
                <a:latin typeface="Courier New" pitchFamily="49" charset="0"/>
              </a:rPr>
              <a:t>...	</a:t>
            </a:r>
            <a:r>
              <a:rPr lang="en-US" sz="1800" dirty="0" smtClean="0"/>
              <a:t>Lots of stuff</a:t>
            </a:r>
          </a:p>
          <a:p>
            <a:pPr algn="l">
              <a:tabLst>
                <a:tab pos="4741863" algn="l"/>
              </a:tabLst>
            </a:pPr>
            <a:r>
              <a:rPr lang="en-US" sz="1800" dirty="0" smtClean="0">
                <a:latin typeface="Courier New" pitchFamily="49" charset="0"/>
              </a:rPr>
              <a:t>Connection </a:t>
            </a:r>
            <a:r>
              <a:rPr lang="en-US" sz="1800" dirty="0">
                <a:latin typeface="Courier New" pitchFamily="49" charset="0"/>
              </a:rPr>
              <a:t>closed by foreign host. </a:t>
            </a:r>
            <a:r>
              <a:rPr lang="en-US" sz="1800" i="1" dirty="0"/>
              <a:t>Server: closes connection</a:t>
            </a:r>
          </a:p>
          <a:p>
            <a:pPr algn="l">
              <a:tabLst>
                <a:tab pos="4741863" algn="l"/>
              </a:tabLst>
            </a:pPr>
            <a:r>
              <a:rPr lang="en-US" sz="1800" dirty="0" err="1">
                <a:latin typeface="Courier New" pitchFamily="49" charset="0"/>
              </a:rPr>
              <a:t>unix</a:t>
            </a:r>
            <a:r>
              <a:rPr lang="en-US" sz="1800" dirty="0">
                <a:latin typeface="Courier New" pitchFamily="49" charset="0"/>
              </a:rPr>
              <a:t>&gt;                              </a:t>
            </a:r>
            <a:r>
              <a:rPr lang="en-US" sz="1800" i="1" dirty="0"/>
              <a:t>Client: closes connection and terminates</a:t>
            </a:r>
            <a:endParaRPr lang="en-US" sz="1800" dirty="0">
              <a:latin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381000" y="381000"/>
            <a:ext cx="5888038" cy="573088"/>
          </a:xfrm>
        </p:spPr>
        <p:txBody>
          <a:bodyPr/>
          <a:lstStyle/>
          <a:p>
            <a:r>
              <a:rPr lang="en-US"/>
              <a:t>HTTP Requests</a:t>
            </a:r>
          </a:p>
        </p:txBody>
      </p:sp>
      <p:sp>
        <p:nvSpPr>
          <p:cNvPr id="764931" name="Rectangle 3"/>
          <p:cNvSpPr>
            <a:spLocks noGrp="1" noChangeArrowheads="1"/>
          </p:cNvSpPr>
          <p:nvPr>
            <p:ph type="body" idx="1"/>
          </p:nvPr>
        </p:nvSpPr>
        <p:spPr>
          <a:ln/>
        </p:spPr>
        <p:txBody>
          <a:bodyPr/>
          <a:lstStyle/>
          <a:p>
            <a:r>
              <a:rPr lang="en-US"/>
              <a:t>HTTP request is a </a:t>
            </a:r>
            <a:r>
              <a:rPr lang="en-US" i="1">
                <a:solidFill>
                  <a:srgbClr val="FF0000"/>
                </a:solidFill>
              </a:rPr>
              <a:t>request line</a:t>
            </a:r>
            <a:r>
              <a:rPr lang="en-US"/>
              <a:t>, followed by zero or more </a:t>
            </a:r>
            <a:r>
              <a:rPr lang="en-US" i="1">
                <a:solidFill>
                  <a:srgbClr val="FF0000"/>
                </a:solidFill>
              </a:rPr>
              <a:t>request headers</a:t>
            </a:r>
          </a:p>
          <a:p>
            <a:endParaRPr lang="en-US"/>
          </a:p>
          <a:p>
            <a:r>
              <a:rPr lang="en-US"/>
              <a:t>Request line: </a:t>
            </a:r>
            <a:r>
              <a:rPr lang="en-US">
                <a:latin typeface="Courier New" pitchFamily="49" charset="0"/>
              </a:rPr>
              <a:t>&lt;method&gt; &lt;uri&gt; &lt;version&gt;</a:t>
            </a:r>
          </a:p>
          <a:p>
            <a:pPr lvl="1"/>
            <a:r>
              <a:rPr lang="en-US">
                <a:latin typeface="Courier New" pitchFamily="49" charset="0"/>
              </a:rPr>
              <a:t>&lt;version&gt;</a:t>
            </a:r>
            <a:r>
              <a:rPr lang="en-US"/>
              <a:t> is HTTP version of request (</a:t>
            </a:r>
            <a:r>
              <a:rPr lang="en-US">
                <a:latin typeface="Courier New" pitchFamily="49" charset="0"/>
              </a:rPr>
              <a:t>HTTP/1.0</a:t>
            </a:r>
            <a:r>
              <a:rPr lang="en-US"/>
              <a:t> or </a:t>
            </a:r>
            <a:r>
              <a:rPr lang="en-US">
                <a:latin typeface="Courier New" pitchFamily="49" charset="0"/>
              </a:rPr>
              <a:t>HTTP/1.1</a:t>
            </a:r>
            <a:r>
              <a:rPr lang="en-US"/>
              <a:t>)</a:t>
            </a:r>
            <a:endParaRPr lang="en-US">
              <a:latin typeface="Courier New" pitchFamily="49" charset="0"/>
            </a:endParaRPr>
          </a:p>
          <a:p>
            <a:pPr lvl="1"/>
            <a:r>
              <a:rPr lang="en-US">
                <a:latin typeface="Courier New" pitchFamily="49" charset="0"/>
              </a:rPr>
              <a:t>&lt;uri&gt;</a:t>
            </a:r>
            <a:r>
              <a:rPr lang="en-US"/>
              <a:t> is typically URL for proxies, URL suffix for servers.</a:t>
            </a:r>
          </a:p>
          <a:p>
            <a:pPr lvl="2"/>
            <a:r>
              <a:rPr lang="en-US"/>
              <a:t>A URL is a type of URI (Uniform Resource Identifier)</a:t>
            </a:r>
          </a:p>
          <a:p>
            <a:pPr lvl="2"/>
            <a:r>
              <a:rPr lang="en-US"/>
              <a:t>See http://www.ietf.org/rfc/rfc2396.txt</a:t>
            </a:r>
          </a:p>
          <a:p>
            <a:pPr lvl="1"/>
            <a:r>
              <a:rPr lang="en-US">
                <a:latin typeface="Courier New" pitchFamily="49" charset="0"/>
              </a:rPr>
              <a:t>&lt;method&gt; </a:t>
            </a:r>
            <a:r>
              <a:rPr lang="en-US"/>
              <a:t>is either</a:t>
            </a:r>
            <a:r>
              <a:rPr lang="en-US">
                <a:latin typeface="Courier New" pitchFamily="49" charset="0"/>
              </a:rPr>
              <a:t> GET, POST, OPTIONS, HEAD, PUT, DELETE, </a:t>
            </a:r>
            <a:r>
              <a:rPr lang="en-US"/>
              <a:t>or</a:t>
            </a:r>
            <a:r>
              <a:rPr lang="en-US">
                <a:latin typeface="Courier New" pitchFamily="49" charset="0"/>
              </a:rPr>
              <a:t> TRACE.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381000" y="417513"/>
            <a:ext cx="6586538" cy="573087"/>
          </a:xfrm>
        </p:spPr>
        <p:txBody>
          <a:bodyPr/>
          <a:lstStyle/>
          <a:p>
            <a:r>
              <a:rPr lang="en-US"/>
              <a:t>HTTP Requests (cont)</a:t>
            </a:r>
          </a:p>
        </p:txBody>
      </p:sp>
      <p:sp>
        <p:nvSpPr>
          <p:cNvPr id="765955" name="Rectangle 3"/>
          <p:cNvSpPr>
            <a:spLocks noGrp="1" noChangeArrowheads="1"/>
          </p:cNvSpPr>
          <p:nvPr>
            <p:ph type="body" idx="1"/>
          </p:nvPr>
        </p:nvSpPr>
        <p:spPr>
          <a:xfrm>
            <a:off x="290513" y="1220788"/>
            <a:ext cx="8307387" cy="5332412"/>
          </a:xfrm>
        </p:spPr>
        <p:txBody>
          <a:bodyPr/>
          <a:lstStyle/>
          <a:p>
            <a:r>
              <a:rPr lang="en-US" dirty="0"/>
              <a:t>HTTP methods:</a:t>
            </a:r>
            <a:endParaRPr lang="en-US" dirty="0">
              <a:latin typeface="Courier New" pitchFamily="49" charset="0"/>
            </a:endParaRPr>
          </a:p>
          <a:p>
            <a:pPr lvl="1"/>
            <a:r>
              <a:rPr lang="en-US" dirty="0">
                <a:latin typeface="Courier New" pitchFamily="49" charset="0"/>
              </a:rPr>
              <a:t>GET</a:t>
            </a:r>
            <a:r>
              <a:rPr lang="en-US" dirty="0"/>
              <a:t>: Retrieve static or dynamic content</a:t>
            </a:r>
          </a:p>
          <a:p>
            <a:pPr lvl="2"/>
            <a:r>
              <a:rPr lang="en-US" dirty="0"/>
              <a:t>Arguments for dynamic content are in URI</a:t>
            </a:r>
          </a:p>
          <a:p>
            <a:pPr lvl="2"/>
            <a:r>
              <a:rPr lang="en-US" dirty="0"/>
              <a:t>Workhorse method (99% of requests)</a:t>
            </a:r>
          </a:p>
          <a:p>
            <a:pPr lvl="1"/>
            <a:r>
              <a:rPr lang="en-US" dirty="0">
                <a:latin typeface="Courier New" pitchFamily="49" charset="0"/>
              </a:rPr>
              <a:t>POST</a:t>
            </a:r>
            <a:r>
              <a:rPr lang="en-US" dirty="0"/>
              <a:t>: Retrieve dynamic content</a:t>
            </a:r>
          </a:p>
          <a:p>
            <a:pPr lvl="2"/>
            <a:r>
              <a:rPr lang="en-US" dirty="0"/>
              <a:t>Arguments for dynamic content are in the request body</a:t>
            </a:r>
          </a:p>
          <a:p>
            <a:pPr lvl="1"/>
            <a:r>
              <a:rPr lang="en-US" dirty="0">
                <a:latin typeface="Courier New" pitchFamily="49" charset="0"/>
              </a:rPr>
              <a:t>OPTIONS</a:t>
            </a:r>
            <a:r>
              <a:rPr lang="en-US" dirty="0"/>
              <a:t>: Get server or file attributes</a:t>
            </a:r>
          </a:p>
          <a:p>
            <a:pPr lvl="1"/>
            <a:r>
              <a:rPr lang="en-US" dirty="0">
                <a:latin typeface="Courier New" pitchFamily="49" charset="0"/>
              </a:rPr>
              <a:t>HEAD</a:t>
            </a:r>
            <a:r>
              <a:rPr lang="en-US" dirty="0"/>
              <a:t>: Like </a:t>
            </a:r>
            <a:r>
              <a:rPr lang="en-US" dirty="0">
                <a:latin typeface="Courier New" pitchFamily="49" charset="0"/>
              </a:rPr>
              <a:t>GET</a:t>
            </a:r>
            <a:r>
              <a:rPr lang="en-US" dirty="0"/>
              <a:t> but no data in response body</a:t>
            </a:r>
          </a:p>
          <a:p>
            <a:pPr lvl="1"/>
            <a:r>
              <a:rPr lang="en-US" dirty="0">
                <a:latin typeface="Courier New" pitchFamily="49" charset="0"/>
              </a:rPr>
              <a:t>PUT</a:t>
            </a:r>
            <a:r>
              <a:rPr lang="en-US" dirty="0"/>
              <a:t>: Write a file to the server!</a:t>
            </a:r>
          </a:p>
          <a:p>
            <a:pPr lvl="1"/>
            <a:r>
              <a:rPr lang="en-US" dirty="0">
                <a:latin typeface="Courier New" pitchFamily="49" charset="0"/>
              </a:rPr>
              <a:t>DELETE</a:t>
            </a:r>
            <a:r>
              <a:rPr lang="en-US" dirty="0"/>
              <a:t>: Delete a file on the server!</a:t>
            </a:r>
          </a:p>
          <a:p>
            <a:pPr lvl="1"/>
            <a:r>
              <a:rPr lang="en-US" dirty="0">
                <a:latin typeface="Courier New" pitchFamily="49" charset="0"/>
              </a:rPr>
              <a:t>TRACE</a:t>
            </a:r>
            <a:r>
              <a:rPr lang="en-US" dirty="0"/>
              <a:t>: Echo request in response body</a:t>
            </a:r>
          </a:p>
          <a:p>
            <a:pPr lvl="2"/>
            <a:r>
              <a:rPr lang="en-US" dirty="0"/>
              <a:t>Useful for debugging</a:t>
            </a:r>
            <a:r>
              <a:rPr lang="en-US" dirty="0" smtClean="0"/>
              <a:t>.</a:t>
            </a:r>
          </a:p>
          <a:p>
            <a:r>
              <a:rPr lang="en-US" dirty="0" smtClean="0"/>
              <a:t>Request headers: </a:t>
            </a:r>
            <a:r>
              <a:rPr lang="en-US" dirty="0" smtClean="0">
                <a:latin typeface="Courier New" pitchFamily="49" charset="0"/>
              </a:rPr>
              <a:t>&lt;header name&gt;: &lt;header data</a:t>
            </a:r>
            <a:r>
              <a:rPr lang="en-US" dirty="0" smtClean="0"/>
              <a:t>&gt;</a:t>
            </a:r>
          </a:p>
          <a:p>
            <a:pPr lvl="1"/>
            <a:r>
              <a:rPr lang="en-US" dirty="0" smtClean="0"/>
              <a:t>Provide additional information to the server.</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a:xfrm>
            <a:off x="381000" y="417513"/>
            <a:ext cx="6586538" cy="573087"/>
          </a:xfrm>
        </p:spPr>
        <p:txBody>
          <a:bodyPr/>
          <a:lstStyle/>
          <a:p>
            <a:r>
              <a:rPr lang="en-US"/>
              <a:t>HTTP Versions</a:t>
            </a:r>
          </a:p>
        </p:txBody>
      </p:sp>
      <p:sp>
        <p:nvSpPr>
          <p:cNvPr id="871427" name="Rectangle 3"/>
          <p:cNvSpPr>
            <a:spLocks noGrp="1" noChangeArrowheads="1"/>
          </p:cNvSpPr>
          <p:nvPr>
            <p:ph type="body" idx="1"/>
          </p:nvPr>
        </p:nvSpPr>
        <p:spPr/>
        <p:txBody>
          <a:bodyPr/>
          <a:lstStyle/>
          <a:p>
            <a:r>
              <a:rPr lang="en-US" dirty="0"/>
              <a:t>Major differences between HTTP/1.1 and HTTP/1.0</a:t>
            </a:r>
          </a:p>
          <a:p>
            <a:pPr lvl="1"/>
            <a:r>
              <a:rPr lang="en-US" dirty="0"/>
              <a:t>HTTP/1.0 uses a new connection for each transaction.</a:t>
            </a:r>
          </a:p>
          <a:p>
            <a:pPr lvl="1"/>
            <a:r>
              <a:rPr lang="en-US" dirty="0"/>
              <a:t>HTTP/1.1 also supports </a:t>
            </a:r>
            <a:r>
              <a:rPr lang="en-US" i="1" dirty="0"/>
              <a:t>persistent connections</a:t>
            </a:r>
            <a:r>
              <a:rPr lang="en-US" dirty="0"/>
              <a:t> </a:t>
            </a:r>
          </a:p>
          <a:p>
            <a:pPr lvl="2"/>
            <a:r>
              <a:rPr lang="en-US" dirty="0"/>
              <a:t>multiple transactions over the same connection</a:t>
            </a:r>
          </a:p>
          <a:p>
            <a:pPr lvl="2"/>
            <a:r>
              <a:rPr lang="en-US" dirty="0">
                <a:latin typeface="Courier New" pitchFamily="49" charset="0"/>
              </a:rPr>
              <a:t>Connection: Keep-Alive</a:t>
            </a:r>
          </a:p>
          <a:p>
            <a:pPr lvl="1"/>
            <a:r>
              <a:rPr lang="en-US" dirty="0"/>
              <a:t>HTTP/1.1 requires </a:t>
            </a:r>
            <a:r>
              <a:rPr lang="en-US" dirty="0">
                <a:latin typeface="Courier New" pitchFamily="49" charset="0"/>
              </a:rPr>
              <a:t>HOST</a:t>
            </a:r>
            <a:r>
              <a:rPr lang="en-US" dirty="0"/>
              <a:t> header</a:t>
            </a:r>
          </a:p>
          <a:p>
            <a:pPr lvl="2"/>
            <a:r>
              <a:rPr lang="en-US" dirty="0">
                <a:latin typeface="Courier New" pitchFamily="49" charset="0"/>
              </a:rPr>
              <a:t>Host: </a:t>
            </a:r>
            <a:r>
              <a:rPr lang="en-US" dirty="0" smtClean="0">
                <a:latin typeface="Courier New" pitchFamily="49" charset="0"/>
                <a:hlinkClick r:id="rId3"/>
              </a:rPr>
              <a:t>www.cmu.edu</a:t>
            </a:r>
            <a:endParaRPr lang="en-US" dirty="0" smtClean="0">
              <a:latin typeface="Courier New" pitchFamily="49" charset="0"/>
            </a:endParaRPr>
          </a:p>
          <a:p>
            <a:pPr lvl="2"/>
            <a:r>
              <a:rPr lang="en-US" dirty="0" smtClean="0"/>
              <a:t>Makes it possible to host multiple websites at single Internet host</a:t>
            </a:r>
            <a:endParaRPr lang="en-US" dirty="0"/>
          </a:p>
          <a:p>
            <a:pPr lvl="1"/>
            <a:r>
              <a:rPr lang="en-US" dirty="0"/>
              <a:t>HTTP/1.1 supports </a:t>
            </a:r>
            <a:r>
              <a:rPr lang="en-US" i="1" dirty="0"/>
              <a:t>chunked encoding</a:t>
            </a:r>
            <a:r>
              <a:rPr lang="en-US" dirty="0"/>
              <a:t> (described later)</a:t>
            </a:r>
          </a:p>
          <a:p>
            <a:pPr lvl="2"/>
            <a:r>
              <a:rPr lang="en-US" dirty="0"/>
              <a:t>Transfer-Encoding: chunked</a:t>
            </a:r>
          </a:p>
          <a:p>
            <a:pPr lvl="1"/>
            <a:r>
              <a:rPr lang="en-US" dirty="0"/>
              <a:t>HTTP/1.1 adds additional support for caching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381000" y="417513"/>
            <a:ext cx="6154738" cy="573087"/>
          </a:xfrm>
        </p:spPr>
        <p:txBody>
          <a:bodyPr/>
          <a:lstStyle/>
          <a:p>
            <a:r>
              <a:rPr lang="en-US"/>
              <a:t>HTTP Responses</a:t>
            </a:r>
          </a:p>
        </p:txBody>
      </p:sp>
      <p:sp>
        <p:nvSpPr>
          <p:cNvPr id="768003" name="Rectangle 3"/>
          <p:cNvSpPr>
            <a:spLocks noGrp="1" noChangeArrowheads="1"/>
          </p:cNvSpPr>
          <p:nvPr>
            <p:ph type="body" idx="1"/>
          </p:nvPr>
        </p:nvSpPr>
        <p:spPr>
          <a:xfrm>
            <a:off x="444500" y="1066800"/>
            <a:ext cx="8699500" cy="5265738"/>
          </a:xfrm>
        </p:spPr>
        <p:txBody>
          <a:bodyPr/>
          <a:lstStyle/>
          <a:p>
            <a:pPr>
              <a:lnSpc>
                <a:spcPct val="85000"/>
              </a:lnSpc>
            </a:pPr>
            <a:r>
              <a:rPr lang="en-US" dirty="0"/>
              <a:t>HTTP response is a </a:t>
            </a:r>
            <a:r>
              <a:rPr lang="en-US" i="1" dirty="0">
                <a:solidFill>
                  <a:srgbClr val="FF0000"/>
                </a:solidFill>
              </a:rPr>
              <a:t>response line</a:t>
            </a:r>
            <a:r>
              <a:rPr lang="en-US" dirty="0"/>
              <a:t> followed by zero or more </a:t>
            </a:r>
            <a:r>
              <a:rPr lang="en-US" i="1" dirty="0">
                <a:solidFill>
                  <a:srgbClr val="FF0000"/>
                </a:solidFill>
              </a:rPr>
              <a:t>response headers</a:t>
            </a:r>
            <a:r>
              <a:rPr lang="en-US" dirty="0"/>
              <a:t>.</a:t>
            </a:r>
          </a:p>
          <a:p>
            <a:pPr>
              <a:lnSpc>
                <a:spcPct val="85000"/>
              </a:lnSpc>
            </a:pPr>
            <a:r>
              <a:rPr lang="en-US" dirty="0"/>
              <a:t>Response line: </a:t>
            </a:r>
          </a:p>
          <a:p>
            <a:pPr>
              <a:lnSpc>
                <a:spcPct val="85000"/>
              </a:lnSpc>
            </a:pPr>
            <a:r>
              <a:rPr lang="en-US" dirty="0"/>
              <a:t>	</a:t>
            </a:r>
            <a:r>
              <a:rPr lang="en-US" dirty="0">
                <a:latin typeface="Courier New" pitchFamily="49" charset="0"/>
              </a:rPr>
              <a:t>&lt;version&gt; &lt;status code&gt; &lt;status </a:t>
            </a:r>
            <a:r>
              <a:rPr lang="en-US" dirty="0" err="1">
                <a:latin typeface="Courier New" pitchFamily="49" charset="0"/>
              </a:rPr>
              <a:t>msg</a:t>
            </a:r>
            <a:r>
              <a:rPr lang="en-US" dirty="0">
                <a:latin typeface="Courier New" pitchFamily="49" charset="0"/>
              </a:rPr>
              <a:t>&gt;</a:t>
            </a:r>
          </a:p>
          <a:p>
            <a:pPr lvl="1">
              <a:lnSpc>
                <a:spcPct val="90000"/>
              </a:lnSpc>
            </a:pPr>
            <a:r>
              <a:rPr lang="en-US" dirty="0"/>
              <a:t>&lt;version&gt; is HTTP version of the response.</a:t>
            </a:r>
          </a:p>
          <a:p>
            <a:pPr lvl="1">
              <a:lnSpc>
                <a:spcPct val="90000"/>
              </a:lnSpc>
            </a:pPr>
            <a:r>
              <a:rPr lang="en-US" dirty="0"/>
              <a:t>&lt;status code&gt; is numeric status.</a:t>
            </a:r>
          </a:p>
          <a:p>
            <a:pPr lvl="1">
              <a:lnSpc>
                <a:spcPct val="90000"/>
              </a:lnSpc>
            </a:pPr>
            <a:r>
              <a:rPr lang="en-US" dirty="0"/>
              <a:t>&lt;status </a:t>
            </a:r>
            <a:r>
              <a:rPr lang="en-US" dirty="0" err="1"/>
              <a:t>msg</a:t>
            </a:r>
            <a:r>
              <a:rPr lang="en-US" dirty="0"/>
              <a:t>&gt; is corresponding English text.</a:t>
            </a:r>
          </a:p>
          <a:p>
            <a:pPr lvl="2">
              <a:lnSpc>
                <a:spcPct val="97000"/>
              </a:lnSpc>
            </a:pPr>
            <a:r>
              <a:rPr lang="en-US" dirty="0"/>
              <a:t>200 	OK		Request was handled without </a:t>
            </a:r>
            <a:r>
              <a:rPr lang="en-US" dirty="0" smtClean="0"/>
              <a:t>error</a:t>
            </a:r>
          </a:p>
          <a:p>
            <a:pPr lvl="2">
              <a:lnSpc>
                <a:spcPct val="97000"/>
              </a:lnSpc>
            </a:pPr>
            <a:r>
              <a:rPr lang="en-US" dirty="0" smtClean="0"/>
              <a:t>301	Moved		Provide alternate URL</a:t>
            </a:r>
            <a:endParaRPr lang="en-US" dirty="0"/>
          </a:p>
          <a:p>
            <a:pPr lvl="2">
              <a:lnSpc>
                <a:spcPct val="97000"/>
              </a:lnSpc>
            </a:pPr>
            <a:r>
              <a:rPr lang="en-US" dirty="0"/>
              <a:t>403	Forbidden	Server lacks permission to access file</a:t>
            </a:r>
          </a:p>
          <a:p>
            <a:pPr lvl="2">
              <a:lnSpc>
                <a:spcPct val="97000"/>
              </a:lnSpc>
            </a:pPr>
            <a:r>
              <a:rPr lang="en-US" dirty="0"/>
              <a:t>404	Not found	Server couldn’t find the file.</a:t>
            </a:r>
          </a:p>
          <a:p>
            <a:pPr>
              <a:lnSpc>
                <a:spcPct val="85000"/>
              </a:lnSpc>
            </a:pPr>
            <a:r>
              <a:rPr lang="en-US" dirty="0"/>
              <a:t>Response headers: </a:t>
            </a:r>
            <a:r>
              <a:rPr lang="en-US" dirty="0">
                <a:latin typeface="Courier New" pitchFamily="49" charset="0"/>
              </a:rPr>
              <a:t>&lt;header name&gt;: &lt;header data&gt;</a:t>
            </a:r>
          </a:p>
          <a:p>
            <a:pPr lvl="1">
              <a:lnSpc>
                <a:spcPct val="90000"/>
              </a:lnSpc>
            </a:pPr>
            <a:r>
              <a:rPr lang="en-US" dirty="0"/>
              <a:t>Provide additional information about response</a:t>
            </a:r>
          </a:p>
          <a:p>
            <a:pPr lvl="1">
              <a:lnSpc>
                <a:spcPct val="90000"/>
              </a:lnSpc>
            </a:pPr>
            <a:r>
              <a:rPr lang="en-US" dirty="0">
                <a:latin typeface="Courier New" pitchFamily="49" charset="0"/>
              </a:rPr>
              <a:t>Content-Type: </a:t>
            </a:r>
            <a:r>
              <a:rPr lang="en-US" dirty="0"/>
              <a:t>MIME type of content in response body.</a:t>
            </a:r>
          </a:p>
          <a:p>
            <a:pPr lvl="1">
              <a:lnSpc>
                <a:spcPct val="90000"/>
              </a:lnSpc>
            </a:pPr>
            <a:r>
              <a:rPr lang="en-US" dirty="0">
                <a:latin typeface="Courier New" pitchFamily="49" charset="0"/>
              </a:rPr>
              <a:t>Content-Length: </a:t>
            </a:r>
            <a:r>
              <a:rPr lang="en-US" dirty="0"/>
              <a:t>Length of content in response body.</a:t>
            </a:r>
          </a:p>
          <a:p>
            <a:pPr>
              <a:lnSpc>
                <a:spcPct val="85000"/>
              </a:lnSpc>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381000" y="334963"/>
            <a:ext cx="8382000" cy="1112837"/>
          </a:xfrm>
        </p:spPr>
        <p:txBody>
          <a:bodyPr lIns="91294" tIns="45647" rIns="91294" bIns="45647" anchor="t"/>
          <a:lstStyle/>
          <a:p>
            <a:r>
              <a:rPr lang="en-US" dirty="0">
                <a:latin typeface="Courier New" pitchFamily="49" charset="0"/>
              </a:rPr>
              <a:t>GET</a:t>
            </a:r>
            <a:r>
              <a:rPr lang="en-US" dirty="0"/>
              <a:t> Request to Apache Server</a:t>
            </a:r>
            <a:br>
              <a:rPr lang="en-US" dirty="0"/>
            </a:br>
            <a:r>
              <a:rPr lang="en-US" dirty="0"/>
              <a:t>From </a:t>
            </a:r>
            <a:r>
              <a:rPr lang="en-US" dirty="0" smtClean="0"/>
              <a:t>Firefox </a:t>
            </a:r>
            <a:r>
              <a:rPr lang="en-US" dirty="0"/>
              <a:t>Browser</a:t>
            </a:r>
          </a:p>
        </p:txBody>
      </p:sp>
      <p:sp>
        <p:nvSpPr>
          <p:cNvPr id="769027" name="Rectangle 3"/>
          <p:cNvSpPr>
            <a:spLocks noChangeArrowheads="1"/>
          </p:cNvSpPr>
          <p:nvPr/>
        </p:nvSpPr>
        <p:spPr bwMode="auto">
          <a:xfrm>
            <a:off x="152400" y="2209800"/>
            <a:ext cx="8839200" cy="3416312"/>
          </a:xfrm>
          <a:prstGeom prst="rect">
            <a:avLst/>
          </a:prstGeom>
          <a:solidFill>
            <a:srgbClr val="D5F1CF"/>
          </a:solidFill>
          <a:ln w="12700">
            <a:solidFill>
              <a:schemeClr val="tx1"/>
            </a:solidFill>
            <a:miter lim="800000"/>
            <a:headEnd/>
            <a:tailEnd/>
          </a:ln>
          <a:effectLst/>
        </p:spPr>
        <p:txBody>
          <a:bodyPr wrap="square" lIns="91430" tIns="45716" rIns="91430" bIns="45716" anchor="ctr">
            <a:spAutoFit/>
          </a:bodyPr>
          <a:lstStyle/>
          <a:p>
            <a:pPr defTabSz="912813"/>
            <a:r>
              <a:rPr lang="en-US" sz="1800" i="1" dirty="0" smtClean="0">
                <a:latin typeface="Courier New" pitchFamily="49" charset="0"/>
              </a:rPr>
              <a:t>GET /~</a:t>
            </a:r>
            <a:r>
              <a:rPr lang="en-US" sz="1800" i="1" dirty="0" err="1" smtClean="0">
                <a:latin typeface="Courier New" pitchFamily="49" charset="0"/>
              </a:rPr>
              <a:t>bryant</a:t>
            </a:r>
            <a:r>
              <a:rPr lang="en-US" sz="1800" i="1" dirty="0" smtClean="0">
                <a:latin typeface="Courier New" pitchFamily="49" charset="0"/>
              </a:rPr>
              <a:t>/test.html HTTP/1.1</a:t>
            </a:r>
          </a:p>
          <a:p>
            <a:pPr defTabSz="912813"/>
            <a:r>
              <a:rPr lang="en-US" sz="1800" i="1" dirty="0" smtClean="0">
                <a:latin typeface="Courier New" pitchFamily="49" charset="0"/>
              </a:rPr>
              <a:t>Host: www.cs.cmu.edu</a:t>
            </a:r>
          </a:p>
          <a:p>
            <a:pPr defTabSz="912813"/>
            <a:r>
              <a:rPr lang="en-US" sz="1800" dirty="0" smtClean="0">
                <a:latin typeface="Courier New" pitchFamily="49" charset="0"/>
              </a:rPr>
              <a:t>User-Agent: Mozilla/5.0 (Windows; U; Windows NT 6.0; en-US; rv:1.9.2.11) Gecko/20101012 Firefox/3.6.11</a:t>
            </a:r>
          </a:p>
          <a:p>
            <a:pPr defTabSz="912813"/>
            <a:r>
              <a:rPr lang="en-US" sz="1800" dirty="0" smtClean="0">
                <a:latin typeface="Courier New" pitchFamily="49" charset="0"/>
              </a:rPr>
              <a:t>Accept: text/</a:t>
            </a:r>
            <a:r>
              <a:rPr lang="en-US" sz="1800" dirty="0" err="1" smtClean="0">
                <a:latin typeface="Courier New" pitchFamily="49" charset="0"/>
              </a:rPr>
              <a:t>html,application</a:t>
            </a:r>
            <a:r>
              <a:rPr lang="en-US" sz="1800" dirty="0" smtClean="0">
                <a:latin typeface="Courier New" pitchFamily="49" charset="0"/>
              </a:rPr>
              <a:t>/</a:t>
            </a:r>
            <a:r>
              <a:rPr lang="en-US" sz="1800" dirty="0" err="1" smtClean="0">
                <a:latin typeface="Courier New" pitchFamily="49" charset="0"/>
              </a:rPr>
              <a:t>xhtml+xml,application</a:t>
            </a:r>
            <a:r>
              <a:rPr lang="en-US" sz="1800" dirty="0" smtClean="0">
                <a:latin typeface="Courier New" pitchFamily="49" charset="0"/>
              </a:rPr>
              <a:t>/</a:t>
            </a:r>
            <a:r>
              <a:rPr lang="en-US" sz="1800" dirty="0" err="1" smtClean="0">
                <a:latin typeface="Courier New" pitchFamily="49" charset="0"/>
              </a:rPr>
              <a:t>xml;q</a:t>
            </a:r>
            <a:r>
              <a:rPr lang="en-US" sz="1800" dirty="0" smtClean="0">
                <a:latin typeface="Courier New" pitchFamily="49" charset="0"/>
              </a:rPr>
              <a:t>=0.9,*/*;q=0.8</a:t>
            </a:r>
          </a:p>
          <a:p>
            <a:pPr defTabSz="912813"/>
            <a:r>
              <a:rPr lang="en-US" sz="1800" dirty="0" smtClean="0">
                <a:latin typeface="Courier New" pitchFamily="49" charset="0"/>
              </a:rPr>
              <a:t>Accept-Language: en-</a:t>
            </a:r>
            <a:r>
              <a:rPr lang="en-US" sz="1800" dirty="0" err="1" smtClean="0">
                <a:latin typeface="Courier New" pitchFamily="49" charset="0"/>
              </a:rPr>
              <a:t>us,en;q</a:t>
            </a:r>
            <a:r>
              <a:rPr lang="en-US" sz="1800" dirty="0" smtClean="0">
                <a:latin typeface="Courier New" pitchFamily="49" charset="0"/>
              </a:rPr>
              <a:t>=0.5</a:t>
            </a:r>
          </a:p>
          <a:p>
            <a:pPr defTabSz="912813"/>
            <a:r>
              <a:rPr lang="en-US" sz="1800" dirty="0" smtClean="0">
                <a:latin typeface="Courier New" pitchFamily="49" charset="0"/>
              </a:rPr>
              <a:t>Accept-Encoding: </a:t>
            </a:r>
            <a:r>
              <a:rPr lang="en-US" sz="1800" dirty="0" err="1" smtClean="0">
                <a:latin typeface="Courier New" pitchFamily="49" charset="0"/>
              </a:rPr>
              <a:t>gzip,deflate</a:t>
            </a:r>
            <a:endParaRPr lang="en-US" sz="1800" dirty="0" smtClean="0">
              <a:latin typeface="Courier New" pitchFamily="49" charset="0"/>
            </a:endParaRPr>
          </a:p>
          <a:p>
            <a:pPr defTabSz="912813"/>
            <a:r>
              <a:rPr lang="en-US" sz="1800" dirty="0" smtClean="0">
                <a:latin typeface="Courier New" pitchFamily="49" charset="0"/>
              </a:rPr>
              <a:t>Accept-</a:t>
            </a:r>
            <a:r>
              <a:rPr lang="en-US" sz="1800" dirty="0" err="1" smtClean="0">
                <a:latin typeface="Courier New" pitchFamily="49" charset="0"/>
              </a:rPr>
              <a:t>Charset</a:t>
            </a:r>
            <a:r>
              <a:rPr lang="en-US" sz="1800" dirty="0" smtClean="0">
                <a:latin typeface="Courier New" pitchFamily="49" charset="0"/>
              </a:rPr>
              <a:t>: ISO-8859-1,utf-8;q=0.7,*;q=0.7</a:t>
            </a:r>
          </a:p>
          <a:p>
            <a:pPr defTabSz="912813"/>
            <a:r>
              <a:rPr lang="en-US" sz="1800" dirty="0" smtClean="0">
                <a:latin typeface="Courier New" pitchFamily="49" charset="0"/>
              </a:rPr>
              <a:t>Keep-Alive: 115</a:t>
            </a:r>
          </a:p>
          <a:p>
            <a:pPr defTabSz="912813"/>
            <a:r>
              <a:rPr lang="en-US" sz="1800" dirty="0" smtClean="0">
                <a:latin typeface="Courier New" pitchFamily="49" charset="0"/>
              </a:rPr>
              <a:t>Connection: keep-alive</a:t>
            </a:r>
          </a:p>
          <a:p>
            <a:pPr defTabSz="912813"/>
            <a:r>
              <a:rPr lang="en-US" sz="1800" dirty="0" smtClean="0">
                <a:latin typeface="Courier New" pitchFamily="49" charset="0"/>
              </a:rPr>
              <a:t>CRLF </a:t>
            </a:r>
            <a:r>
              <a:rPr lang="en-US" sz="1800" dirty="0">
                <a:latin typeface="Courier New" pitchFamily="49" charset="0"/>
              </a:rPr>
              <a:t>(\r\n)</a:t>
            </a:r>
          </a:p>
        </p:txBody>
      </p:sp>
      <p:sp>
        <p:nvSpPr>
          <p:cNvPr id="775183" name="Rectangle 15"/>
          <p:cNvSpPr>
            <a:spLocks noChangeArrowheads="1"/>
          </p:cNvSpPr>
          <p:nvPr/>
        </p:nvSpPr>
        <p:spPr bwMode="auto">
          <a:xfrm>
            <a:off x="762000" y="2209801"/>
            <a:ext cx="2590800" cy="363278"/>
          </a:xfrm>
          <a:prstGeom prst="rect">
            <a:avLst/>
          </a:prstGeom>
          <a:noFill/>
          <a:ln w="28575">
            <a:solidFill>
              <a:srgbClr val="FF0000"/>
            </a:solidFill>
            <a:miter lim="800000"/>
            <a:headEnd/>
            <a:tailEnd/>
          </a:ln>
          <a:effectLst/>
        </p:spPr>
        <p:txBody>
          <a:bodyPr wrap="square" anchor="ctr">
            <a:noAutofit/>
          </a:bodyPr>
          <a:lstStyle/>
          <a:p>
            <a:endParaRPr lang="en-US"/>
          </a:p>
        </p:txBody>
      </p:sp>
      <p:sp>
        <p:nvSpPr>
          <p:cNvPr id="775184" name="Text Box 16"/>
          <p:cNvSpPr txBox="1">
            <a:spLocks noChangeArrowheads="1"/>
          </p:cNvSpPr>
          <p:nvPr/>
        </p:nvSpPr>
        <p:spPr bwMode="auto">
          <a:xfrm>
            <a:off x="1203325" y="1676400"/>
            <a:ext cx="4017963" cy="336550"/>
          </a:xfrm>
          <a:prstGeom prst="rect">
            <a:avLst/>
          </a:prstGeom>
          <a:noFill/>
          <a:ln w="12700">
            <a:noFill/>
            <a:miter lim="800000"/>
            <a:headEnd/>
            <a:tailEnd/>
          </a:ln>
          <a:effectLst/>
        </p:spPr>
        <p:txBody>
          <a:bodyPr wrap="none">
            <a:spAutoFit/>
          </a:bodyPr>
          <a:lstStyle/>
          <a:p>
            <a:pPr algn="l"/>
            <a:r>
              <a:rPr lang="en-US"/>
              <a:t>URI is just the suffix, not the entire URL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334963"/>
            <a:ext cx="8534400" cy="573087"/>
          </a:xfrm>
        </p:spPr>
        <p:txBody>
          <a:bodyPr lIns="91294" tIns="45647" rIns="91294" bIns="45647" anchor="t"/>
          <a:lstStyle/>
          <a:p>
            <a:r>
              <a:rPr lang="en-US">
                <a:latin typeface="Courier New" pitchFamily="49" charset="0"/>
              </a:rPr>
              <a:t>GET</a:t>
            </a:r>
            <a:r>
              <a:rPr lang="en-US"/>
              <a:t> Response From Apache Server</a:t>
            </a:r>
          </a:p>
        </p:txBody>
      </p:sp>
      <p:sp>
        <p:nvSpPr>
          <p:cNvPr id="770051" name="Rectangle 3"/>
          <p:cNvSpPr>
            <a:spLocks noChangeArrowheads="1"/>
          </p:cNvSpPr>
          <p:nvPr/>
        </p:nvSpPr>
        <p:spPr bwMode="auto">
          <a:xfrm>
            <a:off x="304800" y="1371600"/>
            <a:ext cx="8534400" cy="5078305"/>
          </a:xfrm>
          <a:prstGeom prst="rect">
            <a:avLst/>
          </a:prstGeom>
          <a:solidFill>
            <a:srgbClr val="E6E6E6"/>
          </a:solidFill>
          <a:ln w="12700">
            <a:solidFill>
              <a:schemeClr val="tx1"/>
            </a:solidFill>
            <a:miter lim="800000"/>
            <a:headEnd/>
            <a:tailEnd/>
          </a:ln>
          <a:effectLst/>
        </p:spPr>
        <p:txBody>
          <a:bodyPr wrap="square" lIns="91430" tIns="45716" rIns="91430" bIns="45716" anchor="ctr">
            <a:spAutoFit/>
          </a:bodyPr>
          <a:lstStyle/>
          <a:p>
            <a:pPr defTabSz="912813"/>
            <a:r>
              <a:rPr lang="en-US" sz="1800" dirty="0" smtClean="0">
                <a:latin typeface="Courier New" pitchFamily="49" charset="0"/>
              </a:rPr>
              <a:t>HTTP/1.1 200 OK</a:t>
            </a:r>
          </a:p>
          <a:p>
            <a:pPr defTabSz="912813"/>
            <a:r>
              <a:rPr lang="en-US" sz="1800" dirty="0" smtClean="0">
                <a:latin typeface="Courier New" pitchFamily="49" charset="0"/>
              </a:rPr>
              <a:t>Date: Fri, 29 Oct 2010 19:48:32 GMT</a:t>
            </a:r>
          </a:p>
          <a:p>
            <a:pPr defTabSz="912813"/>
            <a:r>
              <a:rPr lang="en-US" sz="1800" dirty="0" smtClean="0">
                <a:latin typeface="Courier New" pitchFamily="49" charset="0"/>
              </a:rPr>
              <a:t>Server: Apache/2.2.14 (Unix) </a:t>
            </a:r>
            <a:r>
              <a:rPr lang="en-US" sz="1800" dirty="0" err="1" smtClean="0">
                <a:latin typeface="Courier New" pitchFamily="49" charset="0"/>
              </a:rPr>
              <a:t>mod_ssl</a:t>
            </a:r>
            <a:r>
              <a:rPr lang="en-US" sz="1800" dirty="0" smtClean="0">
                <a:latin typeface="Courier New" pitchFamily="49" charset="0"/>
              </a:rPr>
              <a:t>/2.2.14 </a:t>
            </a:r>
            <a:r>
              <a:rPr lang="en-US" sz="1800" dirty="0" err="1" smtClean="0">
                <a:latin typeface="Courier New" pitchFamily="49" charset="0"/>
              </a:rPr>
              <a:t>OpenSSL</a:t>
            </a:r>
            <a:r>
              <a:rPr lang="en-US" sz="1800" dirty="0" smtClean="0">
                <a:latin typeface="Courier New" pitchFamily="49" charset="0"/>
              </a:rPr>
              <a:t>/0.9.7m </a:t>
            </a:r>
            <a:r>
              <a:rPr lang="en-US" sz="1800" dirty="0" err="1" smtClean="0">
                <a:latin typeface="Courier New" pitchFamily="49" charset="0"/>
              </a:rPr>
              <a:t>mod_pubcookie</a:t>
            </a:r>
            <a:r>
              <a:rPr lang="en-US" sz="1800" dirty="0" smtClean="0">
                <a:latin typeface="Courier New" pitchFamily="49" charset="0"/>
              </a:rPr>
              <a:t>/3.3.2b PHP/5.3.1</a:t>
            </a:r>
          </a:p>
          <a:p>
            <a:pPr defTabSz="912813"/>
            <a:r>
              <a:rPr lang="en-US" sz="1800" dirty="0" smtClean="0">
                <a:latin typeface="Courier New" pitchFamily="49" charset="0"/>
              </a:rPr>
              <a:t>Accept-Ranges: bytes</a:t>
            </a:r>
          </a:p>
          <a:p>
            <a:pPr defTabSz="912813"/>
            <a:r>
              <a:rPr lang="en-US" sz="1800" dirty="0" smtClean="0">
                <a:latin typeface="Courier New" pitchFamily="49" charset="0"/>
              </a:rPr>
              <a:t>Content-Length: 479</a:t>
            </a:r>
          </a:p>
          <a:p>
            <a:pPr defTabSz="912813"/>
            <a:r>
              <a:rPr lang="en-US" sz="1800" dirty="0" smtClean="0">
                <a:latin typeface="Courier New" pitchFamily="49" charset="0"/>
              </a:rPr>
              <a:t>Keep-Alive: timeout=15, max=100</a:t>
            </a:r>
          </a:p>
          <a:p>
            <a:pPr defTabSz="912813"/>
            <a:r>
              <a:rPr lang="en-US" sz="1800" dirty="0" smtClean="0">
                <a:latin typeface="Courier New" pitchFamily="49" charset="0"/>
              </a:rPr>
              <a:t>Connection: Keep-Alive</a:t>
            </a:r>
          </a:p>
          <a:p>
            <a:pPr defTabSz="912813"/>
            <a:r>
              <a:rPr lang="en-US" sz="1800" dirty="0" smtClean="0">
                <a:latin typeface="Courier New" pitchFamily="49" charset="0"/>
              </a:rPr>
              <a:t>Content-Type: text/html</a:t>
            </a:r>
          </a:p>
          <a:p>
            <a:pPr defTabSz="912813"/>
            <a:r>
              <a:rPr lang="en-US" sz="1800" dirty="0" smtClean="0">
                <a:latin typeface="Courier New" pitchFamily="49" charset="0"/>
              </a:rPr>
              <a:t>&lt;html&gt;</a:t>
            </a:r>
          </a:p>
          <a:p>
            <a:pPr defTabSz="912813"/>
            <a:r>
              <a:rPr lang="en-US" sz="1800" dirty="0" smtClean="0">
                <a:latin typeface="Courier New" pitchFamily="49" charset="0"/>
              </a:rPr>
              <a:t>&lt;head&gt;&lt;title&gt;Some Tests&lt;/title&gt;&lt;/head&gt;</a:t>
            </a:r>
          </a:p>
          <a:p>
            <a:pPr defTabSz="912813"/>
            <a:endParaRPr lang="en-US" sz="1800" dirty="0" smtClean="0">
              <a:latin typeface="Courier New" pitchFamily="49" charset="0"/>
            </a:endParaRPr>
          </a:p>
          <a:p>
            <a:pPr defTabSz="912813"/>
            <a:r>
              <a:rPr lang="en-US" sz="1800" dirty="0" smtClean="0">
                <a:latin typeface="Courier New" pitchFamily="49" charset="0"/>
              </a:rPr>
              <a:t>&lt;body&gt;</a:t>
            </a:r>
          </a:p>
          <a:p>
            <a:pPr defTabSz="912813"/>
            <a:r>
              <a:rPr lang="en-US" sz="1800" dirty="0" smtClean="0">
                <a:latin typeface="Courier New" pitchFamily="49" charset="0"/>
              </a:rPr>
              <a:t>&lt;h1&gt;Some Tests&lt;/h1&gt;</a:t>
            </a:r>
          </a:p>
          <a:p>
            <a:pPr defTabSz="912813"/>
            <a:r>
              <a:rPr lang="en-US" sz="1800" dirty="0" smtClean="0">
                <a:latin typeface="Courier New" pitchFamily="49" charset="0"/>
              </a:rPr>
              <a:t> . . .</a:t>
            </a:r>
          </a:p>
          <a:p>
            <a:pPr defTabSz="912813"/>
            <a:r>
              <a:rPr lang="en-US" sz="1800" dirty="0" smtClean="0">
                <a:latin typeface="Courier New" pitchFamily="49" charset="0"/>
              </a:rPr>
              <a:t>&lt;/body&gt;</a:t>
            </a:r>
          </a:p>
          <a:p>
            <a:pPr defTabSz="912813"/>
            <a:r>
              <a:rPr lang="en-US" sz="1800" dirty="0" smtClean="0">
                <a:latin typeface="Courier New" pitchFamily="49" charset="0"/>
              </a:rPr>
              <a:t>&lt;/html&gt;</a:t>
            </a:r>
          </a:p>
          <a:p>
            <a:pPr algn="l" defTabSz="912813"/>
            <a:endParaRPr lang="en-US" sz="1800" dirty="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Tiny Web Server</a:t>
            </a:r>
            <a:endParaRPr lang="en-US" dirty="0"/>
          </a:p>
        </p:txBody>
      </p:sp>
      <p:sp>
        <p:nvSpPr>
          <p:cNvPr id="3" name="Content Placeholder 2"/>
          <p:cNvSpPr>
            <a:spLocks noGrp="1"/>
          </p:cNvSpPr>
          <p:nvPr>
            <p:ph idx="1"/>
          </p:nvPr>
        </p:nvSpPr>
        <p:spPr/>
        <p:txBody>
          <a:bodyPr/>
          <a:lstStyle/>
          <a:p>
            <a:r>
              <a:rPr lang="en-US" dirty="0" smtClean="0"/>
              <a:t>Tiny Web server described in text</a:t>
            </a:r>
          </a:p>
          <a:p>
            <a:pPr lvl="1"/>
            <a:r>
              <a:rPr lang="en-US" dirty="0" smtClean="0"/>
              <a:t>Tiny is a sequential Web server.</a:t>
            </a:r>
          </a:p>
          <a:p>
            <a:pPr lvl="1"/>
            <a:r>
              <a:rPr lang="en-US" dirty="0" smtClean="0"/>
              <a:t>Serves static and dynamic content to real browsers.</a:t>
            </a:r>
          </a:p>
          <a:p>
            <a:pPr lvl="2"/>
            <a:r>
              <a:rPr lang="en-US" dirty="0" smtClean="0"/>
              <a:t>text files, HTML files, GIF and JPEG images.</a:t>
            </a:r>
          </a:p>
          <a:p>
            <a:pPr lvl="1"/>
            <a:r>
              <a:rPr lang="en-US" dirty="0" smtClean="0"/>
              <a:t>226 lines of commented C code.</a:t>
            </a:r>
          </a:p>
          <a:p>
            <a:pPr lvl="1"/>
            <a:r>
              <a:rPr lang="en-US" dirty="0" smtClean="0"/>
              <a:t>Not as complete or robust as a real web server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381000" y="417513"/>
            <a:ext cx="4648200" cy="573087"/>
          </a:xfrm>
        </p:spPr>
        <p:txBody>
          <a:bodyPr lIns="91294" tIns="45647" rIns="91294" bIns="45647" anchor="t"/>
          <a:lstStyle/>
          <a:p>
            <a:r>
              <a:rPr lang="en-US"/>
              <a:t>Web History</a:t>
            </a:r>
          </a:p>
        </p:txBody>
      </p:sp>
      <p:sp>
        <p:nvSpPr>
          <p:cNvPr id="755715" name="Rectangle 3"/>
          <p:cNvSpPr>
            <a:spLocks noGrp="1" noChangeArrowheads="1"/>
          </p:cNvSpPr>
          <p:nvPr>
            <p:ph type="body" idx="1"/>
          </p:nvPr>
        </p:nvSpPr>
        <p:spPr>
          <a:xfrm>
            <a:off x="290513" y="4268788"/>
            <a:ext cx="8307387" cy="1903412"/>
          </a:xfrm>
        </p:spPr>
        <p:txBody>
          <a:bodyPr lIns="91294" tIns="45647" rIns="91294" bIns="45647"/>
          <a:lstStyle/>
          <a:p>
            <a:r>
              <a:rPr lang="en-US" dirty="0"/>
              <a:t>1945: </a:t>
            </a:r>
          </a:p>
          <a:p>
            <a:pPr lvl="1"/>
            <a:r>
              <a:rPr lang="en-US" dirty="0" err="1"/>
              <a:t>Vannevar</a:t>
            </a:r>
            <a:r>
              <a:rPr lang="en-US" dirty="0"/>
              <a:t> Bush, “As we may think”, Atlantic Monthly, July, 1945.</a:t>
            </a:r>
          </a:p>
          <a:p>
            <a:pPr lvl="2"/>
            <a:r>
              <a:rPr lang="en-US" dirty="0"/>
              <a:t>Describes the idea of a distributed hypertext system.</a:t>
            </a:r>
          </a:p>
          <a:p>
            <a:pPr lvl="2"/>
            <a:r>
              <a:rPr lang="en-US" dirty="0"/>
              <a:t>A “</a:t>
            </a:r>
            <a:r>
              <a:rPr lang="en-US" dirty="0" err="1"/>
              <a:t>memex</a:t>
            </a:r>
            <a:r>
              <a:rPr lang="en-US" dirty="0"/>
              <a:t>” that mimics the “web of trails” in our minds.</a:t>
            </a:r>
          </a:p>
        </p:txBody>
      </p:sp>
      <p:pic>
        <p:nvPicPr>
          <p:cNvPr id="760837" name="Picture 2053" descr="memex"/>
          <p:cNvPicPr>
            <a:picLocks noChangeAspect="1" noChangeArrowheads="1"/>
          </p:cNvPicPr>
          <p:nvPr/>
        </p:nvPicPr>
        <p:blipFill>
          <a:blip r:embed="rId3"/>
          <a:srcRect/>
          <a:stretch>
            <a:fillRect/>
          </a:stretch>
        </p:blipFill>
        <p:spPr bwMode="auto">
          <a:xfrm>
            <a:off x="685800" y="1066800"/>
            <a:ext cx="3810000" cy="2676525"/>
          </a:xfrm>
          <a:prstGeom prst="rect">
            <a:avLst/>
          </a:prstGeom>
          <a:noFill/>
        </p:spPr>
      </p:pic>
      <p:sp>
        <p:nvSpPr>
          <p:cNvPr id="760838" name="Text Box 2054"/>
          <p:cNvSpPr txBox="1">
            <a:spLocks noChangeArrowheads="1"/>
          </p:cNvSpPr>
          <p:nvPr/>
        </p:nvSpPr>
        <p:spPr bwMode="auto">
          <a:xfrm>
            <a:off x="4953000" y="685800"/>
            <a:ext cx="3810000" cy="3429000"/>
          </a:xfrm>
          <a:prstGeom prst="rect">
            <a:avLst/>
          </a:prstGeom>
          <a:noFill/>
          <a:ln w="12700">
            <a:noFill/>
            <a:miter lim="800000"/>
            <a:headEnd/>
            <a:tailEnd/>
          </a:ln>
          <a:effectLst/>
        </p:spPr>
        <p:txBody>
          <a:bodyPr/>
          <a:lstStyle/>
          <a:p>
            <a:pPr algn="l"/>
            <a:r>
              <a:rPr lang="en-US" sz="2000" dirty="0"/>
              <a:t>“Consider a future device for individual use, which is a sort of mechanized private file and library. It needs a name, and to coin one at random, "</a:t>
            </a:r>
            <a:r>
              <a:rPr lang="en-US" sz="2000" dirty="0" err="1"/>
              <a:t>memex</a:t>
            </a:r>
            <a:r>
              <a:rPr lang="en-US" sz="2000" dirty="0"/>
              <a:t>" will do. A </a:t>
            </a:r>
            <a:r>
              <a:rPr lang="en-US" sz="2000" dirty="0" err="1"/>
              <a:t>memex</a:t>
            </a:r>
            <a:r>
              <a:rPr lang="en-US" sz="2000" dirty="0"/>
              <a:t> is a device in which an individual stores all his books, records, and communications, and which is mechanized so that it may be consulted with exceeding speed and flexibility. It is an enlarged intimate supplement to his memory.”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lIns="91294" tIns="45647" rIns="91294" bIns="45647" anchor="t"/>
          <a:lstStyle/>
          <a:p>
            <a:r>
              <a:rPr lang="en-US" dirty="0" smtClean="0"/>
              <a:t>Tiny Operation</a:t>
            </a:r>
            <a:endParaRPr lang="en-US" dirty="0"/>
          </a:p>
        </p:txBody>
      </p:sp>
      <p:sp>
        <p:nvSpPr>
          <p:cNvPr id="6" name="Content Placeholder 5"/>
          <p:cNvSpPr>
            <a:spLocks noGrp="1"/>
          </p:cNvSpPr>
          <p:nvPr>
            <p:ph idx="1"/>
          </p:nvPr>
        </p:nvSpPr>
        <p:spPr/>
        <p:txBody>
          <a:bodyPr/>
          <a:lstStyle/>
          <a:p>
            <a:r>
              <a:rPr lang="en-US" dirty="0" smtClean="0"/>
              <a:t>Read request from client</a:t>
            </a:r>
          </a:p>
          <a:p>
            <a:r>
              <a:rPr lang="en-US" dirty="0" smtClean="0"/>
              <a:t>Split into method / </a:t>
            </a:r>
            <a:r>
              <a:rPr lang="en-US" dirty="0" err="1" smtClean="0"/>
              <a:t>uri</a:t>
            </a:r>
            <a:r>
              <a:rPr lang="en-US" dirty="0" smtClean="0"/>
              <a:t> / version</a:t>
            </a:r>
          </a:p>
          <a:p>
            <a:pPr lvl="1"/>
            <a:r>
              <a:rPr lang="en-US" dirty="0" smtClean="0"/>
              <a:t>If not GET, then return error</a:t>
            </a:r>
          </a:p>
          <a:p>
            <a:r>
              <a:rPr lang="en-US" dirty="0" smtClean="0"/>
              <a:t>If URI contains “</a:t>
            </a:r>
            <a:r>
              <a:rPr lang="en-US" dirty="0" err="1" smtClean="0">
                <a:latin typeface="Courier New" pitchFamily="49" charset="0"/>
                <a:cs typeface="Courier New" pitchFamily="49" charset="0"/>
              </a:rPr>
              <a:t>cgi</a:t>
            </a:r>
            <a:r>
              <a:rPr lang="en-US" dirty="0" smtClean="0">
                <a:latin typeface="Courier New" pitchFamily="49" charset="0"/>
                <a:cs typeface="Courier New" pitchFamily="49" charset="0"/>
              </a:rPr>
              <a:t>-bin</a:t>
            </a:r>
            <a:r>
              <a:rPr lang="en-US" dirty="0" smtClean="0"/>
              <a:t>” then serve dynamic content</a:t>
            </a:r>
          </a:p>
          <a:p>
            <a:pPr lvl="1"/>
            <a:r>
              <a:rPr lang="en-US" dirty="0" smtClean="0"/>
              <a:t>(Would do wrong thing if had file “</a:t>
            </a:r>
            <a:r>
              <a:rPr lang="en-US" dirty="0" smtClean="0">
                <a:latin typeface="Courier New" pitchFamily="49" charset="0"/>
                <a:cs typeface="Courier New" pitchFamily="49" charset="0"/>
              </a:rPr>
              <a:t>abcgi-bingo.htm</a:t>
            </a:r>
            <a:r>
              <a:rPr lang="en-US" dirty="0" smtClean="0"/>
              <a:t>l”)</a:t>
            </a:r>
          </a:p>
          <a:p>
            <a:pPr lvl="1"/>
            <a:r>
              <a:rPr lang="en-US" dirty="0" smtClean="0"/>
              <a:t>Fork process to execute program</a:t>
            </a:r>
          </a:p>
          <a:p>
            <a:r>
              <a:rPr lang="en-US" dirty="0" smtClean="0"/>
              <a:t>Otherwise serve static content</a:t>
            </a:r>
          </a:p>
          <a:p>
            <a:pPr lvl="1"/>
            <a:r>
              <a:rPr lang="en-US" dirty="0" smtClean="0"/>
              <a:t>Copy file to output</a:t>
            </a:r>
          </a:p>
          <a:p>
            <a:pPr lvl="1"/>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lIns="91294" tIns="45647" rIns="91294" bIns="45647" anchor="t"/>
          <a:lstStyle/>
          <a:p>
            <a:r>
              <a:rPr lang="en-US" dirty="0" smtClean="0"/>
              <a:t>Tiny Serving Static Content</a:t>
            </a:r>
            <a:endParaRPr lang="en-US" dirty="0"/>
          </a:p>
        </p:txBody>
      </p:sp>
      <p:sp>
        <p:nvSpPr>
          <p:cNvPr id="4" name="Content Placeholder 3"/>
          <p:cNvSpPr>
            <a:spLocks noGrp="1"/>
          </p:cNvSpPr>
          <p:nvPr>
            <p:ph idx="1"/>
          </p:nvPr>
        </p:nvSpPr>
        <p:spPr>
          <a:xfrm>
            <a:off x="396875" y="5237907"/>
            <a:ext cx="7896225" cy="1096217"/>
          </a:xfrm>
        </p:spPr>
        <p:txBody>
          <a:bodyPr/>
          <a:lstStyle/>
          <a:p>
            <a:pPr lvl="1"/>
            <a:r>
              <a:rPr lang="en-US" dirty="0" smtClean="0"/>
              <a:t>Serve file specified by </a:t>
            </a:r>
            <a:r>
              <a:rPr lang="en-US" dirty="0" smtClean="0">
                <a:latin typeface="Courier New" pitchFamily="49" charset="0"/>
                <a:cs typeface="Courier New" pitchFamily="49" charset="0"/>
              </a:rPr>
              <a:t>filename</a:t>
            </a:r>
          </a:p>
          <a:p>
            <a:pPr lvl="1"/>
            <a:r>
              <a:rPr lang="en-US" dirty="0" smtClean="0"/>
              <a:t>Use file metadata to compose header</a:t>
            </a:r>
          </a:p>
          <a:p>
            <a:pPr lvl="1"/>
            <a:r>
              <a:rPr lang="en-US" dirty="0" smtClean="0"/>
              <a:t>“Read” file via </a:t>
            </a:r>
            <a:r>
              <a:rPr lang="en-US" dirty="0" err="1" smtClean="0"/>
              <a:t>mmap</a:t>
            </a:r>
            <a:endParaRPr lang="en-US" dirty="0" smtClean="0"/>
          </a:p>
          <a:p>
            <a:pPr lvl="1"/>
            <a:r>
              <a:rPr lang="en-US" dirty="0" smtClean="0"/>
              <a:t>Write to output</a:t>
            </a:r>
            <a:endParaRPr lang="en-US" dirty="0"/>
          </a:p>
        </p:txBody>
      </p:sp>
      <p:sp>
        <p:nvSpPr>
          <p:cNvPr id="770051" name="Rectangle 3"/>
          <p:cNvSpPr>
            <a:spLocks noChangeArrowheads="1"/>
          </p:cNvSpPr>
          <p:nvPr/>
        </p:nvSpPr>
        <p:spPr bwMode="auto">
          <a:xfrm>
            <a:off x="76200" y="990600"/>
            <a:ext cx="8991600" cy="4247308"/>
          </a:xfrm>
          <a:prstGeom prst="rect">
            <a:avLst/>
          </a:prstGeom>
          <a:solidFill>
            <a:srgbClr val="E6E6E6"/>
          </a:solidFill>
          <a:ln w="12700">
            <a:solidFill>
              <a:schemeClr val="tx1"/>
            </a:solidFill>
            <a:miter lim="800000"/>
            <a:headEnd/>
            <a:tailEnd/>
          </a:ln>
          <a:effectLst/>
        </p:spPr>
        <p:txBody>
          <a:bodyPr wrap="square" lIns="91430" tIns="45716" rIns="91430" bIns="45716" anchor="ctr">
            <a:spAutoFit/>
          </a:bodyPr>
          <a:lstStyle/>
          <a:p>
            <a:pPr defTabSz="912813"/>
            <a:r>
              <a:rPr lang="en-US" sz="1800" dirty="0" smtClean="0">
                <a:latin typeface="Courier New" pitchFamily="49" charset="0"/>
              </a:rPr>
              <a:t>/* Send response headers to client */</a:t>
            </a:r>
          </a:p>
          <a:p>
            <a:pPr defTabSz="912813"/>
            <a:r>
              <a:rPr lang="en-US" sz="1800" dirty="0" smtClean="0">
                <a:latin typeface="Courier New" pitchFamily="49" charset="0"/>
              </a:rPr>
              <a:t>    </a:t>
            </a:r>
            <a:r>
              <a:rPr lang="en-US" sz="1800" dirty="0" err="1" smtClean="0">
                <a:latin typeface="Courier New" pitchFamily="49" charset="0"/>
              </a:rPr>
              <a:t>get_filetype</a:t>
            </a:r>
            <a:r>
              <a:rPr lang="en-US" sz="1800" dirty="0" smtClean="0">
                <a:latin typeface="Courier New" pitchFamily="49" charset="0"/>
              </a:rPr>
              <a:t>(filename, </a:t>
            </a:r>
            <a:r>
              <a:rPr lang="en-US" sz="1800" dirty="0" err="1" smtClean="0">
                <a:latin typeface="Courier New" pitchFamily="49" charset="0"/>
              </a:rPr>
              <a:t>filetype</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 "HTTP/1.0 200 OK\r\n");</a:t>
            </a:r>
          </a:p>
          <a:p>
            <a:pPr defTabSz="912813"/>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sServer</a:t>
            </a:r>
            <a:r>
              <a:rPr lang="en-US" sz="1800" dirty="0" smtClean="0">
                <a:latin typeface="Courier New" pitchFamily="49" charset="0"/>
              </a:rPr>
              <a:t>: Tiny Web Server\r\n", </a:t>
            </a:r>
            <a:r>
              <a:rPr lang="en-US" sz="1800" dirty="0" err="1" smtClean="0">
                <a:latin typeface="Courier New" pitchFamily="49" charset="0"/>
              </a:rPr>
              <a:t>buf</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sContent</a:t>
            </a:r>
            <a:r>
              <a:rPr lang="en-US" sz="1800" dirty="0" smtClean="0">
                <a:latin typeface="Courier New" pitchFamily="49" charset="0"/>
              </a:rPr>
              <a:t>-length: %d\r\n", </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filesize</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sContent</a:t>
            </a:r>
            <a:r>
              <a:rPr lang="en-US" sz="1800" dirty="0" smtClean="0">
                <a:latin typeface="Courier New" pitchFamily="49" charset="0"/>
              </a:rPr>
              <a:t>-type: %s\r\n\r\n",</a:t>
            </a:r>
          </a:p>
          <a:p>
            <a:pPr defTabSz="912813"/>
            <a:r>
              <a:rPr lang="en-US" sz="1800" dirty="0" smtClean="0">
                <a:latin typeface="Courier New" pitchFamily="49" charset="0"/>
              </a:rPr>
              <a:t>            </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filetype</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Rio_writen</a:t>
            </a:r>
            <a:r>
              <a:rPr lang="en-US" sz="1800" dirty="0" smtClean="0">
                <a:latin typeface="Courier New" pitchFamily="49" charset="0"/>
              </a:rPr>
              <a:t>(</a:t>
            </a:r>
            <a:r>
              <a:rPr lang="en-US" sz="1800" dirty="0" err="1" smtClean="0">
                <a:latin typeface="Courier New" pitchFamily="49" charset="0"/>
              </a:rPr>
              <a:t>fd</a:t>
            </a:r>
            <a:r>
              <a:rPr lang="en-US" sz="1800" dirty="0" smtClean="0">
                <a:latin typeface="Courier New" pitchFamily="49" charset="0"/>
              </a:rPr>
              <a:t>, </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strlen</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a:t>
            </a:r>
          </a:p>
          <a:p>
            <a:pPr defTabSz="912813"/>
            <a:endParaRPr lang="en-US" sz="1800" dirty="0" smtClean="0">
              <a:latin typeface="Courier New" pitchFamily="49" charset="0"/>
            </a:endParaRPr>
          </a:p>
          <a:p>
            <a:pPr defTabSz="912813"/>
            <a:r>
              <a:rPr lang="en-US" sz="1800" dirty="0" smtClean="0">
                <a:latin typeface="Courier New" pitchFamily="49" charset="0"/>
              </a:rPr>
              <a:t>    /* Send response body to client */</a:t>
            </a:r>
          </a:p>
          <a:p>
            <a:pPr defTabSz="912813"/>
            <a:r>
              <a:rPr lang="en-US" sz="1800" dirty="0" smtClean="0">
                <a:latin typeface="Courier New" pitchFamily="49" charset="0"/>
              </a:rPr>
              <a:t>    </a:t>
            </a:r>
            <a:r>
              <a:rPr lang="en-US" sz="1800" dirty="0" err="1" smtClean="0">
                <a:latin typeface="Courier New" pitchFamily="49" charset="0"/>
              </a:rPr>
              <a:t>srcfd</a:t>
            </a:r>
            <a:r>
              <a:rPr lang="en-US" sz="1800" dirty="0" smtClean="0">
                <a:latin typeface="Courier New" pitchFamily="49" charset="0"/>
              </a:rPr>
              <a:t> = Open(filename, O_RDONLY, 0);</a:t>
            </a:r>
          </a:p>
          <a:p>
            <a:pPr defTabSz="912813"/>
            <a:r>
              <a:rPr lang="en-US" sz="1800" dirty="0" smtClean="0">
                <a:latin typeface="Courier New" pitchFamily="49" charset="0"/>
              </a:rPr>
              <a:t>    </a:t>
            </a:r>
            <a:r>
              <a:rPr lang="en-US" sz="1800" dirty="0" err="1" smtClean="0">
                <a:latin typeface="Courier New" pitchFamily="49" charset="0"/>
              </a:rPr>
              <a:t>srcp</a:t>
            </a:r>
            <a:r>
              <a:rPr lang="en-US" sz="1800" dirty="0" smtClean="0">
                <a:latin typeface="Courier New" pitchFamily="49" charset="0"/>
              </a:rPr>
              <a:t> = </a:t>
            </a:r>
            <a:r>
              <a:rPr lang="en-US" sz="1800" dirty="0" err="1" smtClean="0">
                <a:latin typeface="Courier New" pitchFamily="49" charset="0"/>
              </a:rPr>
              <a:t>Mmap</a:t>
            </a:r>
            <a:r>
              <a:rPr lang="en-US" sz="1800" dirty="0" smtClean="0">
                <a:latin typeface="Courier New" pitchFamily="49" charset="0"/>
              </a:rPr>
              <a:t>(0, </a:t>
            </a:r>
            <a:r>
              <a:rPr lang="en-US" sz="1800" dirty="0" err="1" smtClean="0">
                <a:latin typeface="Courier New" pitchFamily="49" charset="0"/>
              </a:rPr>
              <a:t>filesize</a:t>
            </a:r>
            <a:r>
              <a:rPr lang="en-US" sz="1800" dirty="0" smtClean="0">
                <a:latin typeface="Courier New" pitchFamily="49" charset="0"/>
              </a:rPr>
              <a:t>, PROT_READ, MAP_PRIVATE, </a:t>
            </a:r>
            <a:r>
              <a:rPr lang="en-US" sz="1800" dirty="0" err="1" smtClean="0">
                <a:latin typeface="Courier New" pitchFamily="49" charset="0"/>
              </a:rPr>
              <a:t>srcfd</a:t>
            </a:r>
            <a:r>
              <a:rPr lang="en-US" sz="1800" dirty="0" smtClean="0">
                <a:latin typeface="Courier New" pitchFamily="49" charset="0"/>
              </a:rPr>
              <a:t>, 0);</a:t>
            </a:r>
          </a:p>
          <a:p>
            <a:pPr defTabSz="912813"/>
            <a:r>
              <a:rPr lang="en-US" sz="1800" dirty="0" smtClean="0">
                <a:latin typeface="Courier New" pitchFamily="49" charset="0"/>
              </a:rPr>
              <a:t>    Close(</a:t>
            </a:r>
            <a:r>
              <a:rPr lang="en-US" sz="1800" dirty="0" err="1" smtClean="0">
                <a:latin typeface="Courier New" pitchFamily="49" charset="0"/>
              </a:rPr>
              <a:t>srcfd</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Rio_writen</a:t>
            </a:r>
            <a:r>
              <a:rPr lang="en-US" sz="1800" dirty="0" smtClean="0">
                <a:latin typeface="Courier New" pitchFamily="49" charset="0"/>
              </a:rPr>
              <a:t>(</a:t>
            </a:r>
            <a:r>
              <a:rPr lang="en-US" sz="1800" dirty="0" err="1" smtClean="0">
                <a:latin typeface="Courier New" pitchFamily="49" charset="0"/>
              </a:rPr>
              <a:t>fd</a:t>
            </a:r>
            <a:r>
              <a:rPr lang="en-US" sz="1800" dirty="0" smtClean="0">
                <a:latin typeface="Courier New" pitchFamily="49" charset="0"/>
              </a:rPr>
              <a:t>, </a:t>
            </a:r>
            <a:r>
              <a:rPr lang="en-US" sz="1800" dirty="0" err="1" smtClean="0">
                <a:latin typeface="Courier New" pitchFamily="49" charset="0"/>
              </a:rPr>
              <a:t>srcp</a:t>
            </a:r>
            <a:r>
              <a:rPr lang="en-US" sz="1800" dirty="0" smtClean="0">
                <a:latin typeface="Courier New" pitchFamily="49" charset="0"/>
              </a:rPr>
              <a:t>, </a:t>
            </a:r>
            <a:r>
              <a:rPr lang="en-US" sz="1800" dirty="0" err="1" smtClean="0">
                <a:latin typeface="Courier New" pitchFamily="49" charset="0"/>
              </a:rPr>
              <a:t>filesize</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Munmap</a:t>
            </a:r>
            <a:r>
              <a:rPr lang="en-US" sz="1800" dirty="0" smtClean="0">
                <a:latin typeface="Courier New" pitchFamily="49" charset="0"/>
              </a:rPr>
              <a:t>(</a:t>
            </a:r>
            <a:r>
              <a:rPr lang="en-US" sz="1800" dirty="0" err="1" smtClean="0">
                <a:latin typeface="Courier New" pitchFamily="49" charset="0"/>
              </a:rPr>
              <a:t>srcp</a:t>
            </a:r>
            <a:r>
              <a:rPr lang="en-US" sz="1800" dirty="0" smtClean="0">
                <a:latin typeface="Courier New" pitchFamily="49" charset="0"/>
              </a:rPr>
              <a:t>, </a:t>
            </a:r>
            <a:r>
              <a:rPr lang="en-US" sz="1800" dirty="0" err="1" smtClean="0">
                <a:latin typeface="Courier New" pitchFamily="49" charset="0"/>
              </a:rPr>
              <a:t>filesize</a:t>
            </a:r>
            <a:r>
              <a:rPr lang="en-US" sz="1800" dirty="0" smtClean="0">
                <a:latin typeface="Courier New" pitchFamily="49" charset="0"/>
              </a:rPr>
              <a:t>);</a:t>
            </a:r>
            <a:endParaRPr lang="en-US" sz="1800" dirty="0">
              <a:latin typeface="Courier New" pitchFamily="49" charset="0"/>
            </a:endParaRPr>
          </a:p>
        </p:txBody>
      </p:sp>
      <p:sp>
        <p:nvSpPr>
          <p:cNvPr id="5" name="TextBox 4"/>
          <p:cNvSpPr txBox="1"/>
          <p:nvPr/>
        </p:nvSpPr>
        <p:spPr>
          <a:xfrm>
            <a:off x="7369515" y="1013012"/>
            <a:ext cx="1560427" cy="369332"/>
          </a:xfrm>
          <a:prstGeom prst="rect">
            <a:avLst/>
          </a:prstGeom>
          <a:solidFill>
            <a:srgbClr val="92D050"/>
          </a:solidFill>
        </p:spPr>
        <p:txBody>
          <a:bodyPr wrap="none" rtlCol="0">
            <a:spAutoFit/>
          </a:bodyPr>
          <a:lstStyle/>
          <a:p>
            <a:r>
              <a:rPr lang="en-US" sz="1800" dirty="0" smtClean="0">
                <a:latin typeface="Calibri" pitchFamily="34" charset="0"/>
              </a:rPr>
              <a:t>From </a:t>
            </a:r>
            <a:r>
              <a:rPr lang="en-US" sz="1800" dirty="0" err="1" smtClean="0">
                <a:latin typeface="Courier New" pitchFamily="49" charset="0"/>
                <a:cs typeface="Courier New" pitchFamily="49" charset="0"/>
              </a:rPr>
              <a:t>tiny.c</a:t>
            </a: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381000" y="417513"/>
            <a:ext cx="6096000" cy="573087"/>
          </a:xfrm>
        </p:spPr>
        <p:txBody>
          <a:bodyPr lIns="91294" tIns="45647" rIns="91294" bIns="45647" anchor="t"/>
          <a:lstStyle/>
          <a:p>
            <a:r>
              <a:rPr lang="en-US"/>
              <a:t>Serving Dynamic Content</a:t>
            </a:r>
          </a:p>
        </p:txBody>
      </p:sp>
      <p:sp>
        <p:nvSpPr>
          <p:cNvPr id="771075" name="Oval 3"/>
          <p:cNvSpPr>
            <a:spLocks noChangeArrowheads="1"/>
          </p:cNvSpPr>
          <p:nvPr/>
        </p:nvSpPr>
        <p:spPr bwMode="auto">
          <a:xfrm>
            <a:off x="5548313" y="2662238"/>
            <a:ext cx="1065212" cy="989012"/>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Client</a:t>
            </a:r>
            <a:endParaRPr lang="en-US" sz="1800">
              <a:latin typeface="Courier New" pitchFamily="49" charset="0"/>
            </a:endParaRPr>
          </a:p>
        </p:txBody>
      </p:sp>
      <p:sp>
        <p:nvSpPr>
          <p:cNvPr id="771076" name="Oval 4"/>
          <p:cNvSpPr>
            <a:spLocks noChangeArrowheads="1"/>
          </p:cNvSpPr>
          <p:nvPr/>
        </p:nvSpPr>
        <p:spPr bwMode="auto">
          <a:xfrm>
            <a:off x="7526338" y="2662238"/>
            <a:ext cx="1065212" cy="989012"/>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Server</a:t>
            </a:r>
            <a:endParaRPr lang="en-US" sz="1800">
              <a:latin typeface="Courier New" pitchFamily="49" charset="0"/>
            </a:endParaRPr>
          </a:p>
        </p:txBody>
      </p:sp>
      <p:sp>
        <p:nvSpPr>
          <p:cNvPr id="771077" name="Rectangle 5"/>
          <p:cNvSpPr>
            <a:spLocks noGrp="1" noChangeArrowheads="1"/>
          </p:cNvSpPr>
          <p:nvPr>
            <p:ph type="body" idx="1"/>
          </p:nvPr>
        </p:nvSpPr>
        <p:spPr>
          <a:xfrm>
            <a:off x="303213" y="1970088"/>
            <a:ext cx="4287837" cy="4456112"/>
          </a:xfrm>
          <a:noFill/>
          <a:ln/>
        </p:spPr>
        <p:txBody>
          <a:bodyPr lIns="90343" tIns="44379" rIns="90343" bIns="44379"/>
          <a:lstStyle/>
          <a:p>
            <a:r>
              <a:rPr lang="en-US" dirty="0" smtClean="0"/>
              <a:t>Client sends request to server.</a:t>
            </a:r>
          </a:p>
          <a:p>
            <a:r>
              <a:rPr lang="en-US" dirty="0" smtClean="0"/>
              <a:t>If request URI contains the string “</a:t>
            </a:r>
            <a:r>
              <a:rPr lang="en-US" dirty="0" smtClean="0">
                <a:latin typeface="Courier New" pitchFamily="49" charset="0"/>
              </a:rPr>
              <a:t>/</a:t>
            </a:r>
            <a:r>
              <a:rPr lang="en-US" dirty="0" err="1" smtClean="0">
                <a:latin typeface="Courier New" pitchFamily="49" charset="0"/>
              </a:rPr>
              <a:t>cgi</a:t>
            </a:r>
            <a:r>
              <a:rPr lang="en-US" dirty="0" smtClean="0">
                <a:latin typeface="Courier New" pitchFamily="49" charset="0"/>
              </a:rPr>
              <a:t>-bin</a:t>
            </a:r>
            <a:r>
              <a:rPr lang="en-US" dirty="0" smtClean="0"/>
              <a:t>”, then the server assumes that the request is for dynamic content. </a:t>
            </a:r>
            <a:endParaRPr lang="en-US" dirty="0"/>
          </a:p>
        </p:txBody>
      </p:sp>
      <p:sp>
        <p:nvSpPr>
          <p:cNvPr id="771078" name="Line 6"/>
          <p:cNvSpPr>
            <a:spLocks noChangeShapeType="1"/>
          </p:cNvSpPr>
          <p:nvPr/>
        </p:nvSpPr>
        <p:spPr bwMode="auto">
          <a:xfrm>
            <a:off x="6613525" y="3117850"/>
            <a:ext cx="912813" cy="0"/>
          </a:xfrm>
          <a:prstGeom prst="line">
            <a:avLst/>
          </a:prstGeom>
          <a:noFill/>
          <a:ln w="12700">
            <a:solidFill>
              <a:schemeClr val="tx1"/>
            </a:solidFill>
            <a:round/>
            <a:headEnd/>
            <a:tailEnd type="triangle" w="med" len="med"/>
          </a:ln>
          <a:effectLst/>
        </p:spPr>
        <p:txBody>
          <a:bodyPr wrap="none" lIns="91577" tIns="45789" rIns="91577" bIns="45789" anchor="ctr"/>
          <a:lstStyle/>
          <a:p>
            <a:endParaRPr lang="en-US"/>
          </a:p>
        </p:txBody>
      </p:sp>
      <p:sp>
        <p:nvSpPr>
          <p:cNvPr id="771079" name="Text Box 7"/>
          <p:cNvSpPr txBox="1">
            <a:spLocks noChangeArrowheads="1"/>
          </p:cNvSpPr>
          <p:nvPr/>
        </p:nvSpPr>
        <p:spPr bwMode="auto">
          <a:xfrm>
            <a:off x="5000625" y="2130425"/>
            <a:ext cx="4006850" cy="366713"/>
          </a:xfrm>
          <a:prstGeom prst="rect">
            <a:avLst/>
          </a:prstGeom>
          <a:noFill/>
          <a:ln w="12700">
            <a:noFill/>
            <a:miter lim="800000"/>
            <a:headEnd/>
            <a:tailEnd/>
          </a:ln>
          <a:effectLst/>
        </p:spPr>
        <p:txBody>
          <a:bodyPr wrap="none" lIns="91430" tIns="45716" rIns="91430" bIns="45716" anchor="ctr">
            <a:spAutoFit/>
          </a:bodyPr>
          <a:lstStyle/>
          <a:p>
            <a:pPr defTabSz="912813"/>
            <a:r>
              <a:rPr lang="en-US" sz="1800" dirty="0">
                <a:latin typeface="Courier New" pitchFamily="49" charset="0"/>
              </a:rPr>
              <a:t>GET /</a:t>
            </a:r>
            <a:r>
              <a:rPr lang="en-US" sz="1800" dirty="0" err="1">
                <a:latin typeface="Courier New" pitchFamily="49" charset="0"/>
              </a:rPr>
              <a:t>cgi</a:t>
            </a:r>
            <a:r>
              <a:rPr lang="en-US" sz="1800" dirty="0">
                <a:latin typeface="Courier New" pitchFamily="49" charset="0"/>
              </a:rPr>
              <a:t>-bin/env.pl HTTP/1.1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381000" y="341313"/>
            <a:ext cx="7772400" cy="573087"/>
          </a:xfrm>
        </p:spPr>
        <p:txBody>
          <a:bodyPr lIns="91294" tIns="45647" rIns="91294" bIns="45647" anchor="t"/>
          <a:lstStyle/>
          <a:p>
            <a:r>
              <a:rPr lang="en-US"/>
              <a:t>Serving Dynamic Content (cont)</a:t>
            </a:r>
          </a:p>
        </p:txBody>
      </p:sp>
      <p:sp>
        <p:nvSpPr>
          <p:cNvPr id="772099" name="Oval 3"/>
          <p:cNvSpPr>
            <a:spLocks noChangeArrowheads="1"/>
          </p:cNvSpPr>
          <p:nvPr/>
        </p:nvSpPr>
        <p:spPr bwMode="auto">
          <a:xfrm>
            <a:off x="5173663" y="1901825"/>
            <a:ext cx="1066800"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Client</a:t>
            </a:r>
            <a:endParaRPr lang="en-US" sz="1800">
              <a:latin typeface="Courier New" pitchFamily="49" charset="0"/>
            </a:endParaRPr>
          </a:p>
        </p:txBody>
      </p:sp>
      <p:sp>
        <p:nvSpPr>
          <p:cNvPr id="772100" name="Oval 4"/>
          <p:cNvSpPr>
            <a:spLocks noChangeArrowheads="1"/>
          </p:cNvSpPr>
          <p:nvPr/>
        </p:nvSpPr>
        <p:spPr bwMode="auto">
          <a:xfrm>
            <a:off x="7153275" y="1901825"/>
            <a:ext cx="1065213"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Server</a:t>
            </a:r>
            <a:endParaRPr lang="en-US" sz="1800">
              <a:latin typeface="Courier New" pitchFamily="49" charset="0"/>
            </a:endParaRPr>
          </a:p>
        </p:txBody>
      </p:sp>
      <p:sp>
        <p:nvSpPr>
          <p:cNvPr id="772101" name="Rectangle 5"/>
          <p:cNvSpPr>
            <a:spLocks noGrp="1" noChangeArrowheads="1"/>
          </p:cNvSpPr>
          <p:nvPr>
            <p:ph type="body" idx="1"/>
          </p:nvPr>
        </p:nvSpPr>
        <p:spPr>
          <a:xfrm>
            <a:off x="303213" y="1970088"/>
            <a:ext cx="4287837" cy="1890712"/>
          </a:xfrm>
          <a:noFill/>
          <a:ln/>
        </p:spPr>
        <p:txBody>
          <a:bodyPr lIns="90343" tIns="44379" rIns="90343" bIns="44379"/>
          <a:lstStyle/>
          <a:p>
            <a:r>
              <a:rPr lang="en-US" dirty="0"/>
              <a:t>The server creates a child process and runs the program identified by the URI in that process</a:t>
            </a:r>
          </a:p>
        </p:txBody>
      </p:sp>
      <p:sp>
        <p:nvSpPr>
          <p:cNvPr id="772102" name="Oval 6"/>
          <p:cNvSpPr>
            <a:spLocks noChangeArrowheads="1"/>
          </p:cNvSpPr>
          <p:nvPr/>
        </p:nvSpPr>
        <p:spPr bwMode="auto">
          <a:xfrm>
            <a:off x="7159625" y="3498850"/>
            <a:ext cx="1065213"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algn="ctr" defTabSz="912813"/>
            <a:r>
              <a:rPr lang="en-US" sz="1800">
                <a:latin typeface="Courier New" pitchFamily="49" charset="0"/>
              </a:rPr>
              <a:t>env.pl</a:t>
            </a:r>
          </a:p>
        </p:txBody>
      </p:sp>
      <p:sp>
        <p:nvSpPr>
          <p:cNvPr id="772103" name="Line 7"/>
          <p:cNvSpPr>
            <a:spLocks noChangeShapeType="1"/>
          </p:cNvSpPr>
          <p:nvPr/>
        </p:nvSpPr>
        <p:spPr bwMode="auto">
          <a:xfrm flipV="1">
            <a:off x="7685088" y="2890838"/>
            <a:ext cx="0" cy="608012"/>
          </a:xfrm>
          <a:prstGeom prst="line">
            <a:avLst/>
          </a:prstGeom>
          <a:noFill/>
          <a:ln w="12700">
            <a:solidFill>
              <a:schemeClr val="tx1"/>
            </a:solidFill>
            <a:round/>
            <a:headEnd type="triangle" w="med" len="med"/>
            <a:tailEnd/>
          </a:ln>
          <a:effectLst/>
        </p:spPr>
        <p:txBody>
          <a:bodyPr wrap="none" lIns="91577" tIns="45789" rIns="91577" bIns="45789" anchor="ctr"/>
          <a:lstStyle/>
          <a:p>
            <a:endParaRPr lang="en-US"/>
          </a:p>
        </p:txBody>
      </p:sp>
      <p:sp>
        <p:nvSpPr>
          <p:cNvPr id="772104" name="Text Box 8"/>
          <p:cNvSpPr txBox="1">
            <a:spLocks noChangeArrowheads="1"/>
          </p:cNvSpPr>
          <p:nvPr/>
        </p:nvSpPr>
        <p:spPr bwMode="auto">
          <a:xfrm>
            <a:off x="7654925" y="3011488"/>
            <a:ext cx="1412875" cy="366712"/>
          </a:xfrm>
          <a:prstGeom prst="rect">
            <a:avLst/>
          </a:prstGeom>
          <a:noFill/>
          <a:ln w="12700">
            <a:noFill/>
            <a:miter lim="800000"/>
            <a:headEnd/>
            <a:tailEnd/>
          </a:ln>
          <a:effectLst/>
        </p:spPr>
        <p:txBody>
          <a:bodyPr wrap="none" lIns="91430" tIns="45716" rIns="91430" bIns="45716" anchor="ctr">
            <a:spAutoFit/>
          </a:bodyPr>
          <a:lstStyle/>
          <a:p>
            <a:pPr defTabSz="912813"/>
            <a:r>
              <a:rPr lang="en-US" sz="1800">
                <a:latin typeface="Courier New" pitchFamily="49" charset="0"/>
              </a:rPr>
              <a:t>fork/exec</a:t>
            </a:r>
            <a:endParaRPr lang="en-US" sz="1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381000" y="334963"/>
            <a:ext cx="8229600" cy="573087"/>
          </a:xfrm>
        </p:spPr>
        <p:txBody>
          <a:bodyPr lIns="91294" tIns="45647" rIns="91294" bIns="45647" anchor="t"/>
          <a:lstStyle/>
          <a:p>
            <a:r>
              <a:rPr lang="en-US"/>
              <a:t>Serving Dynamic Content (cont)</a:t>
            </a:r>
          </a:p>
        </p:txBody>
      </p:sp>
      <p:sp>
        <p:nvSpPr>
          <p:cNvPr id="773123" name="Oval 3"/>
          <p:cNvSpPr>
            <a:spLocks noChangeArrowheads="1"/>
          </p:cNvSpPr>
          <p:nvPr/>
        </p:nvSpPr>
        <p:spPr bwMode="auto">
          <a:xfrm>
            <a:off x="5173663" y="1825625"/>
            <a:ext cx="1066800"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Client</a:t>
            </a:r>
            <a:endParaRPr lang="en-US" sz="1800">
              <a:latin typeface="Courier New" pitchFamily="49" charset="0"/>
            </a:endParaRPr>
          </a:p>
        </p:txBody>
      </p:sp>
      <p:sp>
        <p:nvSpPr>
          <p:cNvPr id="773124" name="Oval 4"/>
          <p:cNvSpPr>
            <a:spLocks noChangeArrowheads="1"/>
          </p:cNvSpPr>
          <p:nvPr/>
        </p:nvSpPr>
        <p:spPr bwMode="auto">
          <a:xfrm>
            <a:off x="7153275" y="1825625"/>
            <a:ext cx="1065213"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Server</a:t>
            </a:r>
            <a:endParaRPr lang="en-US" sz="1800">
              <a:latin typeface="Courier New" pitchFamily="49" charset="0"/>
            </a:endParaRPr>
          </a:p>
        </p:txBody>
      </p:sp>
      <p:sp>
        <p:nvSpPr>
          <p:cNvPr id="773125" name="Rectangle 5"/>
          <p:cNvSpPr>
            <a:spLocks noGrp="1" noChangeArrowheads="1"/>
          </p:cNvSpPr>
          <p:nvPr>
            <p:ph type="body" idx="1"/>
          </p:nvPr>
        </p:nvSpPr>
        <p:spPr>
          <a:xfrm>
            <a:off x="303213" y="1970088"/>
            <a:ext cx="4287837" cy="4456112"/>
          </a:xfrm>
          <a:noFill/>
          <a:ln/>
        </p:spPr>
        <p:txBody>
          <a:bodyPr lIns="90343" tIns="44379" rIns="90343" bIns="44379"/>
          <a:lstStyle/>
          <a:p>
            <a:r>
              <a:rPr lang="en-US"/>
              <a:t>The child runs and generates the dynamic content.</a:t>
            </a:r>
          </a:p>
          <a:p>
            <a:r>
              <a:rPr lang="en-US"/>
              <a:t>The server captures the content of the child and forwards it without modification to the client</a:t>
            </a:r>
          </a:p>
          <a:p>
            <a:endParaRPr lang="en-US"/>
          </a:p>
          <a:p>
            <a:endParaRPr lang="en-US"/>
          </a:p>
        </p:txBody>
      </p:sp>
      <p:sp>
        <p:nvSpPr>
          <p:cNvPr id="773126" name="Oval 6"/>
          <p:cNvSpPr>
            <a:spLocks noChangeArrowheads="1"/>
          </p:cNvSpPr>
          <p:nvPr/>
        </p:nvSpPr>
        <p:spPr bwMode="auto">
          <a:xfrm>
            <a:off x="7159625" y="3422650"/>
            <a:ext cx="1065213"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algn="ctr" defTabSz="912813"/>
            <a:r>
              <a:rPr lang="en-US" sz="1800">
                <a:latin typeface="Courier New" pitchFamily="49" charset="0"/>
              </a:rPr>
              <a:t>env.pl</a:t>
            </a:r>
          </a:p>
        </p:txBody>
      </p:sp>
      <p:sp>
        <p:nvSpPr>
          <p:cNvPr id="773127" name="Line 7"/>
          <p:cNvSpPr>
            <a:spLocks noChangeShapeType="1"/>
          </p:cNvSpPr>
          <p:nvPr/>
        </p:nvSpPr>
        <p:spPr bwMode="auto">
          <a:xfrm flipV="1">
            <a:off x="7685088" y="2814638"/>
            <a:ext cx="0" cy="608012"/>
          </a:xfrm>
          <a:prstGeom prst="line">
            <a:avLst/>
          </a:prstGeom>
          <a:noFill/>
          <a:ln w="12700">
            <a:solidFill>
              <a:schemeClr val="tx1"/>
            </a:solidFill>
            <a:round/>
            <a:headEnd/>
            <a:tailEnd type="triangle" w="med" len="med"/>
          </a:ln>
          <a:effectLst/>
        </p:spPr>
        <p:txBody>
          <a:bodyPr wrap="none" lIns="91577" tIns="45789" rIns="91577" bIns="45789" anchor="ctr"/>
          <a:lstStyle/>
          <a:p>
            <a:endParaRPr lang="en-US"/>
          </a:p>
        </p:txBody>
      </p:sp>
      <p:sp>
        <p:nvSpPr>
          <p:cNvPr id="773128" name="Text Box 8"/>
          <p:cNvSpPr txBox="1">
            <a:spLocks noChangeArrowheads="1"/>
          </p:cNvSpPr>
          <p:nvPr/>
        </p:nvSpPr>
        <p:spPr bwMode="auto">
          <a:xfrm>
            <a:off x="7616825" y="2967038"/>
            <a:ext cx="1047750" cy="366712"/>
          </a:xfrm>
          <a:prstGeom prst="rect">
            <a:avLst/>
          </a:prstGeom>
          <a:noFill/>
          <a:ln w="12700">
            <a:noFill/>
            <a:miter lim="800000"/>
            <a:headEnd/>
            <a:tailEnd/>
          </a:ln>
          <a:effectLst/>
        </p:spPr>
        <p:txBody>
          <a:bodyPr wrap="none" lIns="91430" tIns="45716" rIns="91430" bIns="45716" anchor="ctr">
            <a:spAutoFit/>
          </a:bodyPr>
          <a:lstStyle/>
          <a:p>
            <a:pPr defTabSz="912813"/>
            <a:r>
              <a:rPr lang="en-US" sz="1800"/>
              <a:t>Content</a:t>
            </a:r>
          </a:p>
        </p:txBody>
      </p:sp>
      <p:sp>
        <p:nvSpPr>
          <p:cNvPr id="773129" name="Text Box 9"/>
          <p:cNvSpPr txBox="1">
            <a:spLocks noChangeArrowheads="1"/>
          </p:cNvSpPr>
          <p:nvPr/>
        </p:nvSpPr>
        <p:spPr bwMode="auto">
          <a:xfrm>
            <a:off x="6202363" y="2266950"/>
            <a:ext cx="1047750" cy="366713"/>
          </a:xfrm>
          <a:prstGeom prst="rect">
            <a:avLst/>
          </a:prstGeom>
          <a:noFill/>
          <a:ln w="12700">
            <a:noFill/>
            <a:miter lim="800000"/>
            <a:headEnd/>
            <a:tailEnd/>
          </a:ln>
          <a:effectLst/>
        </p:spPr>
        <p:txBody>
          <a:bodyPr wrap="none" lIns="91430" tIns="45716" rIns="91430" bIns="45716" anchor="ctr">
            <a:spAutoFit/>
          </a:bodyPr>
          <a:lstStyle/>
          <a:p>
            <a:pPr defTabSz="912813"/>
            <a:r>
              <a:rPr lang="en-US" sz="1800"/>
              <a:t>Content</a:t>
            </a:r>
          </a:p>
        </p:txBody>
      </p:sp>
      <p:sp>
        <p:nvSpPr>
          <p:cNvPr id="773130" name="Line 10"/>
          <p:cNvSpPr>
            <a:spLocks noChangeShapeType="1"/>
          </p:cNvSpPr>
          <p:nvPr/>
        </p:nvSpPr>
        <p:spPr bwMode="auto">
          <a:xfrm flipH="1">
            <a:off x="6240463" y="2281238"/>
            <a:ext cx="912812" cy="0"/>
          </a:xfrm>
          <a:prstGeom prst="line">
            <a:avLst/>
          </a:prstGeom>
          <a:noFill/>
          <a:ln w="12700">
            <a:solidFill>
              <a:schemeClr val="tx1"/>
            </a:solidFill>
            <a:round/>
            <a:headEnd/>
            <a:tailEnd type="triangle" w="med" len="med"/>
          </a:ln>
          <a:effectLst/>
        </p:spPr>
        <p:txBody>
          <a:bodyPr wrap="none" lIns="91577" tIns="45789" rIns="91577" bIns="45789" anchor="ct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381000" y="341313"/>
            <a:ext cx="8305800" cy="573087"/>
          </a:xfrm>
        </p:spPr>
        <p:txBody>
          <a:bodyPr lIns="91294" tIns="45647" rIns="91294" bIns="45647" anchor="t"/>
          <a:lstStyle/>
          <a:p>
            <a:r>
              <a:rPr lang="en-US"/>
              <a:t>Issues in Serving Dynamic Content</a:t>
            </a:r>
          </a:p>
        </p:txBody>
      </p:sp>
      <p:sp>
        <p:nvSpPr>
          <p:cNvPr id="775171" name="Rectangle 3"/>
          <p:cNvSpPr>
            <a:spLocks noGrp="1" noChangeArrowheads="1"/>
          </p:cNvSpPr>
          <p:nvPr>
            <p:ph type="body" idx="1"/>
          </p:nvPr>
        </p:nvSpPr>
        <p:spPr>
          <a:xfrm>
            <a:off x="379413" y="1595438"/>
            <a:ext cx="5360987" cy="4830762"/>
          </a:xfrm>
        </p:spPr>
        <p:txBody>
          <a:bodyPr lIns="91294" tIns="45647" rIns="91294" bIns="45647"/>
          <a:lstStyle/>
          <a:p>
            <a:pPr>
              <a:lnSpc>
                <a:spcPct val="85000"/>
              </a:lnSpc>
            </a:pPr>
            <a:r>
              <a:rPr lang="en-US"/>
              <a:t>How does the client pass program arguments to the server?</a:t>
            </a:r>
          </a:p>
          <a:p>
            <a:pPr>
              <a:lnSpc>
                <a:spcPct val="85000"/>
              </a:lnSpc>
            </a:pPr>
            <a:r>
              <a:rPr lang="en-US"/>
              <a:t>How does the server pass these arguments to the child?</a:t>
            </a:r>
          </a:p>
          <a:p>
            <a:pPr>
              <a:lnSpc>
                <a:spcPct val="85000"/>
              </a:lnSpc>
            </a:pPr>
            <a:r>
              <a:rPr lang="en-US"/>
              <a:t>How does the server pass other info relevant to the request to the child?</a:t>
            </a:r>
          </a:p>
          <a:p>
            <a:pPr>
              <a:lnSpc>
                <a:spcPct val="85000"/>
              </a:lnSpc>
            </a:pPr>
            <a:r>
              <a:rPr lang="en-US"/>
              <a:t>How does the server capture the content produced by the child?</a:t>
            </a:r>
          </a:p>
          <a:p>
            <a:pPr>
              <a:lnSpc>
                <a:spcPct val="85000"/>
              </a:lnSpc>
            </a:pPr>
            <a:r>
              <a:rPr lang="en-US"/>
              <a:t>These issues are addressed by the </a:t>
            </a:r>
            <a:r>
              <a:rPr lang="en-US">
                <a:solidFill>
                  <a:srgbClr val="FF0000"/>
                </a:solidFill>
              </a:rPr>
              <a:t>Common Gateway Interface (CGI) </a:t>
            </a:r>
            <a:r>
              <a:rPr lang="en-US"/>
              <a:t>specification.</a:t>
            </a:r>
          </a:p>
          <a:p>
            <a:pPr>
              <a:lnSpc>
                <a:spcPct val="85000"/>
              </a:lnSpc>
            </a:pPr>
            <a:endParaRPr lang="en-US"/>
          </a:p>
        </p:txBody>
      </p:sp>
      <p:sp>
        <p:nvSpPr>
          <p:cNvPr id="775172" name="Oval 4"/>
          <p:cNvSpPr>
            <a:spLocks noChangeArrowheads="1"/>
          </p:cNvSpPr>
          <p:nvPr/>
        </p:nvSpPr>
        <p:spPr bwMode="auto">
          <a:xfrm>
            <a:off x="5459413" y="1825625"/>
            <a:ext cx="1065212"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Client</a:t>
            </a:r>
            <a:endParaRPr lang="en-US" sz="1800">
              <a:latin typeface="Courier New" pitchFamily="49" charset="0"/>
            </a:endParaRPr>
          </a:p>
        </p:txBody>
      </p:sp>
      <p:sp>
        <p:nvSpPr>
          <p:cNvPr id="775173" name="Oval 5"/>
          <p:cNvSpPr>
            <a:spLocks noChangeArrowheads="1"/>
          </p:cNvSpPr>
          <p:nvPr/>
        </p:nvSpPr>
        <p:spPr bwMode="auto">
          <a:xfrm>
            <a:off x="7437438" y="1825625"/>
            <a:ext cx="1066800"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defTabSz="912813"/>
            <a:r>
              <a:rPr lang="en-US" sz="1800"/>
              <a:t>Server</a:t>
            </a:r>
            <a:endParaRPr lang="en-US" sz="1800">
              <a:latin typeface="Courier New" pitchFamily="49" charset="0"/>
            </a:endParaRPr>
          </a:p>
        </p:txBody>
      </p:sp>
      <p:sp>
        <p:nvSpPr>
          <p:cNvPr id="775174" name="Line 6"/>
          <p:cNvSpPr>
            <a:spLocks noChangeShapeType="1"/>
          </p:cNvSpPr>
          <p:nvPr/>
        </p:nvSpPr>
        <p:spPr bwMode="auto">
          <a:xfrm flipH="1" flipV="1">
            <a:off x="7761288" y="2814638"/>
            <a:ext cx="0" cy="684212"/>
          </a:xfrm>
          <a:prstGeom prst="line">
            <a:avLst/>
          </a:prstGeom>
          <a:noFill/>
          <a:ln w="12700">
            <a:solidFill>
              <a:schemeClr val="tx1"/>
            </a:solidFill>
            <a:round/>
            <a:headEnd/>
            <a:tailEnd type="triangle" w="med" len="med"/>
          </a:ln>
          <a:effectLst/>
        </p:spPr>
        <p:txBody>
          <a:bodyPr wrap="none" lIns="91577" tIns="45789" rIns="91577" bIns="45789" anchor="ctr"/>
          <a:lstStyle/>
          <a:p>
            <a:endParaRPr lang="en-US"/>
          </a:p>
        </p:txBody>
      </p:sp>
      <p:sp>
        <p:nvSpPr>
          <p:cNvPr id="775175" name="Text Box 7"/>
          <p:cNvSpPr txBox="1">
            <a:spLocks noChangeArrowheads="1"/>
          </p:cNvSpPr>
          <p:nvPr/>
        </p:nvSpPr>
        <p:spPr bwMode="auto">
          <a:xfrm>
            <a:off x="6715125" y="2967038"/>
            <a:ext cx="1047750" cy="366712"/>
          </a:xfrm>
          <a:prstGeom prst="rect">
            <a:avLst/>
          </a:prstGeom>
          <a:noFill/>
          <a:ln w="12700">
            <a:noFill/>
            <a:miter lim="800000"/>
            <a:headEnd/>
            <a:tailEnd/>
          </a:ln>
          <a:effectLst/>
        </p:spPr>
        <p:txBody>
          <a:bodyPr wrap="none" lIns="91430" tIns="45716" rIns="91430" bIns="45716" anchor="ctr">
            <a:spAutoFit/>
          </a:bodyPr>
          <a:lstStyle/>
          <a:p>
            <a:pPr defTabSz="912813"/>
            <a:r>
              <a:rPr lang="en-US" sz="1800"/>
              <a:t>Content</a:t>
            </a:r>
          </a:p>
        </p:txBody>
      </p:sp>
      <p:sp>
        <p:nvSpPr>
          <p:cNvPr id="775176" name="Text Box 8"/>
          <p:cNvSpPr txBox="1">
            <a:spLocks noChangeArrowheads="1"/>
          </p:cNvSpPr>
          <p:nvPr/>
        </p:nvSpPr>
        <p:spPr bwMode="auto">
          <a:xfrm>
            <a:off x="6486525" y="2130425"/>
            <a:ext cx="1047750" cy="366713"/>
          </a:xfrm>
          <a:prstGeom prst="rect">
            <a:avLst/>
          </a:prstGeom>
          <a:noFill/>
          <a:ln w="12700">
            <a:noFill/>
            <a:miter lim="800000"/>
            <a:headEnd/>
            <a:tailEnd/>
          </a:ln>
          <a:effectLst/>
        </p:spPr>
        <p:txBody>
          <a:bodyPr wrap="none" lIns="91430" tIns="45716" rIns="91430" bIns="45716" anchor="ctr">
            <a:spAutoFit/>
          </a:bodyPr>
          <a:lstStyle/>
          <a:p>
            <a:pPr defTabSz="912813"/>
            <a:r>
              <a:rPr lang="en-US" sz="1800"/>
              <a:t>Content</a:t>
            </a:r>
          </a:p>
        </p:txBody>
      </p:sp>
      <p:sp>
        <p:nvSpPr>
          <p:cNvPr id="775177" name="Line 9"/>
          <p:cNvSpPr>
            <a:spLocks noChangeShapeType="1"/>
          </p:cNvSpPr>
          <p:nvPr/>
        </p:nvSpPr>
        <p:spPr bwMode="auto">
          <a:xfrm flipH="1">
            <a:off x="6524625" y="2462213"/>
            <a:ext cx="912813" cy="0"/>
          </a:xfrm>
          <a:prstGeom prst="line">
            <a:avLst/>
          </a:prstGeom>
          <a:noFill/>
          <a:ln w="12700">
            <a:solidFill>
              <a:schemeClr val="tx1"/>
            </a:solidFill>
            <a:round/>
            <a:headEnd/>
            <a:tailEnd type="triangle" w="med" len="med"/>
          </a:ln>
          <a:effectLst/>
        </p:spPr>
        <p:txBody>
          <a:bodyPr wrap="none" lIns="91577" tIns="45789" rIns="91577" bIns="45789" anchor="ctr">
            <a:spAutoFit/>
          </a:bodyPr>
          <a:lstStyle/>
          <a:p>
            <a:endParaRPr lang="en-US"/>
          </a:p>
        </p:txBody>
      </p:sp>
      <p:sp>
        <p:nvSpPr>
          <p:cNvPr id="775178" name="Text Box 10"/>
          <p:cNvSpPr txBox="1">
            <a:spLocks noChangeArrowheads="1"/>
          </p:cNvSpPr>
          <p:nvPr/>
        </p:nvSpPr>
        <p:spPr bwMode="auto">
          <a:xfrm>
            <a:off x="6410325" y="1673225"/>
            <a:ext cx="1085850" cy="366713"/>
          </a:xfrm>
          <a:prstGeom prst="rect">
            <a:avLst/>
          </a:prstGeom>
          <a:noFill/>
          <a:ln w="12700">
            <a:noFill/>
            <a:miter lim="800000"/>
            <a:headEnd/>
            <a:tailEnd/>
          </a:ln>
          <a:effectLst/>
        </p:spPr>
        <p:txBody>
          <a:bodyPr wrap="none" lIns="91430" tIns="45716" rIns="91430" bIns="45716" anchor="ctr">
            <a:spAutoFit/>
          </a:bodyPr>
          <a:lstStyle/>
          <a:p>
            <a:pPr defTabSz="912813"/>
            <a:r>
              <a:rPr lang="en-US" sz="1800"/>
              <a:t>Request</a:t>
            </a:r>
          </a:p>
        </p:txBody>
      </p:sp>
      <p:sp>
        <p:nvSpPr>
          <p:cNvPr id="775179" name="Line 11"/>
          <p:cNvSpPr>
            <a:spLocks noChangeShapeType="1"/>
          </p:cNvSpPr>
          <p:nvPr/>
        </p:nvSpPr>
        <p:spPr bwMode="auto">
          <a:xfrm flipH="1" flipV="1">
            <a:off x="6448425" y="2054225"/>
            <a:ext cx="1065213" cy="0"/>
          </a:xfrm>
          <a:prstGeom prst="line">
            <a:avLst/>
          </a:prstGeom>
          <a:noFill/>
          <a:ln w="12700">
            <a:solidFill>
              <a:schemeClr val="tx1"/>
            </a:solidFill>
            <a:round/>
            <a:headEnd type="triangle" w="med" len="med"/>
            <a:tailEnd/>
          </a:ln>
          <a:effectLst/>
        </p:spPr>
        <p:txBody>
          <a:bodyPr lIns="91577" tIns="45789" rIns="91577" bIns="45789" anchor="ctr">
            <a:spAutoFit/>
          </a:bodyPr>
          <a:lstStyle/>
          <a:p>
            <a:endParaRPr lang="en-US"/>
          </a:p>
        </p:txBody>
      </p:sp>
      <p:sp>
        <p:nvSpPr>
          <p:cNvPr id="775180" name="Line 12"/>
          <p:cNvSpPr>
            <a:spLocks noChangeShapeType="1"/>
          </p:cNvSpPr>
          <p:nvPr/>
        </p:nvSpPr>
        <p:spPr bwMode="auto">
          <a:xfrm flipH="1" flipV="1">
            <a:off x="8218488" y="2738438"/>
            <a:ext cx="0" cy="684212"/>
          </a:xfrm>
          <a:prstGeom prst="line">
            <a:avLst/>
          </a:prstGeom>
          <a:noFill/>
          <a:ln w="12700">
            <a:solidFill>
              <a:schemeClr val="tx1"/>
            </a:solidFill>
            <a:round/>
            <a:headEnd type="triangle" w="med" len="med"/>
            <a:tailEnd/>
          </a:ln>
          <a:effectLst/>
        </p:spPr>
        <p:txBody>
          <a:bodyPr wrap="none" lIns="91577" tIns="45789" rIns="91577" bIns="45789" anchor="ctr"/>
          <a:lstStyle/>
          <a:p>
            <a:endParaRPr lang="en-US"/>
          </a:p>
        </p:txBody>
      </p:sp>
      <p:sp>
        <p:nvSpPr>
          <p:cNvPr id="775181" name="Text Box 13"/>
          <p:cNvSpPr txBox="1">
            <a:spLocks noChangeArrowheads="1"/>
          </p:cNvSpPr>
          <p:nvPr/>
        </p:nvSpPr>
        <p:spPr bwMode="auto">
          <a:xfrm>
            <a:off x="8180388" y="2967038"/>
            <a:ext cx="895350" cy="366712"/>
          </a:xfrm>
          <a:prstGeom prst="rect">
            <a:avLst/>
          </a:prstGeom>
          <a:noFill/>
          <a:ln w="12700">
            <a:noFill/>
            <a:miter lim="800000"/>
            <a:headEnd/>
            <a:tailEnd/>
          </a:ln>
          <a:effectLst/>
        </p:spPr>
        <p:txBody>
          <a:bodyPr wrap="none" lIns="91430" tIns="45716" rIns="91430" bIns="45716" anchor="ctr">
            <a:spAutoFit/>
          </a:bodyPr>
          <a:lstStyle/>
          <a:p>
            <a:pPr defTabSz="912813"/>
            <a:r>
              <a:rPr lang="en-US" sz="1800"/>
              <a:t>Create</a:t>
            </a:r>
          </a:p>
        </p:txBody>
      </p:sp>
      <p:sp>
        <p:nvSpPr>
          <p:cNvPr id="775182" name="Oval 14"/>
          <p:cNvSpPr>
            <a:spLocks noChangeArrowheads="1"/>
          </p:cNvSpPr>
          <p:nvPr/>
        </p:nvSpPr>
        <p:spPr bwMode="auto">
          <a:xfrm>
            <a:off x="7443788" y="3422650"/>
            <a:ext cx="1066800" cy="989013"/>
          </a:xfrm>
          <a:prstGeom prst="ellipse">
            <a:avLst/>
          </a:prstGeom>
          <a:solidFill>
            <a:srgbClr val="FFFF99"/>
          </a:solidFill>
          <a:ln w="12700">
            <a:solidFill>
              <a:schemeClr val="tx1"/>
            </a:solidFill>
            <a:round/>
            <a:headEnd/>
            <a:tailEnd/>
          </a:ln>
          <a:effectLst/>
        </p:spPr>
        <p:txBody>
          <a:bodyPr wrap="none" lIns="91430" tIns="45716" rIns="91430" bIns="45716" anchor="ctr"/>
          <a:lstStyle/>
          <a:p>
            <a:pPr algn="ctr" defTabSz="912813"/>
            <a:r>
              <a:rPr lang="en-US" sz="1800">
                <a:latin typeface="Courier New" pitchFamily="49" charset="0"/>
              </a:rPr>
              <a:t>env.pl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404813" y="247650"/>
            <a:ext cx="8716962" cy="666750"/>
          </a:xfrm>
        </p:spPr>
        <p:txBody>
          <a:bodyPr lIns="91294" tIns="45647" rIns="91294" bIns="45647" anchor="t"/>
          <a:lstStyle/>
          <a:p>
            <a:r>
              <a:rPr lang="en-US"/>
              <a:t>CGI</a:t>
            </a:r>
          </a:p>
        </p:txBody>
      </p:sp>
      <p:sp>
        <p:nvSpPr>
          <p:cNvPr id="776195" name="Rectangle 3"/>
          <p:cNvSpPr>
            <a:spLocks noGrp="1" noChangeArrowheads="1"/>
          </p:cNvSpPr>
          <p:nvPr>
            <p:ph type="body" idx="1"/>
          </p:nvPr>
        </p:nvSpPr>
        <p:spPr/>
        <p:txBody>
          <a:bodyPr lIns="91294" tIns="45647" rIns="91294" bIns="45647"/>
          <a:lstStyle/>
          <a:p>
            <a:r>
              <a:rPr lang="en-US" dirty="0"/>
              <a:t>Because the children are written according to the CGI spec, they are often called </a:t>
            </a:r>
            <a:r>
              <a:rPr lang="en-US" i="1" dirty="0">
                <a:solidFill>
                  <a:srgbClr val="FF0000"/>
                </a:solidFill>
              </a:rPr>
              <a:t>CGI programs</a:t>
            </a:r>
            <a:r>
              <a:rPr lang="en-US" dirty="0"/>
              <a:t>.</a:t>
            </a:r>
          </a:p>
          <a:p>
            <a:pPr lvl="1"/>
            <a:endParaRPr lang="en-US" dirty="0"/>
          </a:p>
          <a:p>
            <a:r>
              <a:rPr lang="en-US" dirty="0"/>
              <a:t>Because many CGI programs are written in Perl, they are often called </a:t>
            </a:r>
            <a:r>
              <a:rPr lang="en-US" i="1" dirty="0">
                <a:solidFill>
                  <a:srgbClr val="FF0000"/>
                </a:solidFill>
              </a:rPr>
              <a:t>CGI scripts</a:t>
            </a:r>
            <a:r>
              <a:rPr lang="en-US" dirty="0"/>
              <a:t>.</a:t>
            </a:r>
          </a:p>
          <a:p>
            <a:endParaRPr lang="en-US" dirty="0"/>
          </a:p>
          <a:p>
            <a:r>
              <a:rPr lang="en-US" dirty="0"/>
              <a:t>However, CGI really defines a simple standard for transferring information between the client (browser), the server, and the child process.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38150" y="1666875"/>
            <a:ext cx="8267700" cy="3524250"/>
          </a:xfrm>
          <a:prstGeom prst="rect">
            <a:avLst/>
          </a:prstGeom>
          <a:noFill/>
          <a:ln w="9525">
            <a:noFill/>
            <a:miter lim="800000"/>
            <a:headEnd/>
            <a:tailEnd/>
          </a:ln>
        </p:spPr>
      </p:pic>
      <p:sp>
        <p:nvSpPr>
          <p:cNvPr id="778242" name="Rectangle 2"/>
          <p:cNvSpPr>
            <a:spLocks noGrp="1" noChangeArrowheads="1"/>
          </p:cNvSpPr>
          <p:nvPr>
            <p:ph type="title"/>
          </p:nvPr>
        </p:nvSpPr>
        <p:spPr>
          <a:xfrm>
            <a:off x="381000" y="334963"/>
            <a:ext cx="6942138" cy="573087"/>
          </a:xfrm>
        </p:spPr>
        <p:txBody>
          <a:bodyPr/>
          <a:lstStyle/>
          <a:p>
            <a:r>
              <a:rPr lang="en-US"/>
              <a:t>The add.com Experience</a:t>
            </a:r>
          </a:p>
        </p:txBody>
      </p:sp>
      <p:sp>
        <p:nvSpPr>
          <p:cNvPr id="778244" name="Text Box 4"/>
          <p:cNvSpPr txBox="1">
            <a:spLocks noChangeArrowheads="1"/>
          </p:cNvSpPr>
          <p:nvPr/>
        </p:nvSpPr>
        <p:spPr bwMode="auto">
          <a:xfrm>
            <a:off x="1524000" y="1066800"/>
            <a:ext cx="1276350" cy="366713"/>
          </a:xfrm>
          <a:prstGeom prst="rect">
            <a:avLst/>
          </a:prstGeom>
          <a:noFill/>
          <a:ln w="25400">
            <a:noFill/>
            <a:miter lim="800000"/>
            <a:headEnd/>
            <a:tailEnd/>
          </a:ln>
          <a:effectLst/>
        </p:spPr>
        <p:txBody>
          <a:bodyPr wrap="none">
            <a:spAutoFit/>
          </a:bodyPr>
          <a:lstStyle/>
          <a:p>
            <a:pPr algn="l"/>
            <a:r>
              <a:rPr lang="en-US" sz="1800"/>
              <a:t>input URL</a:t>
            </a:r>
          </a:p>
        </p:txBody>
      </p:sp>
      <p:sp>
        <p:nvSpPr>
          <p:cNvPr id="778245" name="Line 5"/>
          <p:cNvSpPr>
            <a:spLocks noChangeShapeType="1"/>
          </p:cNvSpPr>
          <p:nvPr/>
        </p:nvSpPr>
        <p:spPr bwMode="auto">
          <a:xfrm>
            <a:off x="2266950" y="1433513"/>
            <a:ext cx="533400" cy="6096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78246" name="Text Box 6"/>
          <p:cNvSpPr txBox="1">
            <a:spLocks noChangeArrowheads="1"/>
          </p:cNvSpPr>
          <p:nvPr/>
        </p:nvSpPr>
        <p:spPr bwMode="auto">
          <a:xfrm>
            <a:off x="6477000" y="5684044"/>
            <a:ext cx="1530350" cy="366712"/>
          </a:xfrm>
          <a:prstGeom prst="rect">
            <a:avLst/>
          </a:prstGeom>
          <a:noFill/>
          <a:ln w="25400">
            <a:noFill/>
            <a:miter lim="800000"/>
            <a:headEnd/>
            <a:tailEnd/>
          </a:ln>
          <a:effectLst/>
        </p:spPr>
        <p:txBody>
          <a:bodyPr wrap="none">
            <a:spAutoFit/>
          </a:bodyPr>
          <a:lstStyle/>
          <a:p>
            <a:pPr algn="l"/>
            <a:r>
              <a:rPr lang="en-US" sz="1800" dirty="0"/>
              <a:t>Output page</a:t>
            </a:r>
          </a:p>
        </p:txBody>
      </p:sp>
      <p:sp>
        <p:nvSpPr>
          <p:cNvPr id="778247" name="Line 7"/>
          <p:cNvSpPr>
            <a:spLocks noChangeShapeType="1"/>
          </p:cNvSpPr>
          <p:nvPr/>
        </p:nvSpPr>
        <p:spPr bwMode="auto">
          <a:xfrm flipH="1" flipV="1">
            <a:off x="2971799" y="4267200"/>
            <a:ext cx="3505201" cy="16002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78248" name="Text Box 8"/>
          <p:cNvSpPr txBox="1">
            <a:spLocks noChangeArrowheads="1"/>
          </p:cNvSpPr>
          <p:nvPr/>
        </p:nvSpPr>
        <p:spPr bwMode="auto">
          <a:xfrm>
            <a:off x="2638425" y="1081087"/>
            <a:ext cx="666750" cy="366713"/>
          </a:xfrm>
          <a:prstGeom prst="rect">
            <a:avLst/>
          </a:prstGeom>
          <a:noFill/>
          <a:ln w="25400">
            <a:noFill/>
            <a:miter lim="800000"/>
            <a:headEnd/>
            <a:tailEnd/>
          </a:ln>
          <a:effectLst/>
        </p:spPr>
        <p:txBody>
          <a:bodyPr wrap="none">
            <a:spAutoFit/>
          </a:bodyPr>
          <a:lstStyle/>
          <a:p>
            <a:pPr algn="l"/>
            <a:r>
              <a:rPr lang="en-US" sz="1800" dirty="0"/>
              <a:t>host</a:t>
            </a:r>
          </a:p>
        </p:txBody>
      </p:sp>
      <p:sp>
        <p:nvSpPr>
          <p:cNvPr id="778249" name="Text Box 9"/>
          <p:cNvSpPr txBox="1">
            <a:spLocks noChangeArrowheads="1"/>
          </p:cNvSpPr>
          <p:nvPr/>
        </p:nvSpPr>
        <p:spPr bwMode="auto">
          <a:xfrm>
            <a:off x="3305175" y="1066800"/>
            <a:ext cx="628650" cy="366713"/>
          </a:xfrm>
          <a:prstGeom prst="rect">
            <a:avLst/>
          </a:prstGeom>
          <a:noFill/>
          <a:ln w="25400">
            <a:noFill/>
            <a:miter lim="800000"/>
            <a:headEnd/>
            <a:tailEnd/>
          </a:ln>
          <a:effectLst/>
        </p:spPr>
        <p:txBody>
          <a:bodyPr wrap="none">
            <a:spAutoFit/>
          </a:bodyPr>
          <a:lstStyle/>
          <a:p>
            <a:pPr algn="l"/>
            <a:r>
              <a:rPr lang="en-US" sz="1800" dirty="0"/>
              <a:t>port</a:t>
            </a:r>
          </a:p>
        </p:txBody>
      </p:sp>
      <p:sp>
        <p:nvSpPr>
          <p:cNvPr id="778250" name="Text Box 10"/>
          <p:cNvSpPr txBox="1">
            <a:spLocks noChangeArrowheads="1"/>
          </p:cNvSpPr>
          <p:nvPr/>
        </p:nvSpPr>
        <p:spPr bwMode="auto">
          <a:xfrm>
            <a:off x="3933825" y="1066800"/>
            <a:ext cx="1581150" cy="366713"/>
          </a:xfrm>
          <a:prstGeom prst="rect">
            <a:avLst/>
          </a:prstGeom>
          <a:noFill/>
          <a:ln w="25400">
            <a:noFill/>
            <a:miter lim="800000"/>
            <a:headEnd/>
            <a:tailEnd/>
          </a:ln>
          <a:effectLst/>
        </p:spPr>
        <p:txBody>
          <a:bodyPr wrap="none">
            <a:spAutoFit/>
          </a:bodyPr>
          <a:lstStyle/>
          <a:p>
            <a:pPr algn="l"/>
            <a:r>
              <a:rPr lang="en-US" sz="1800" dirty="0"/>
              <a:t>CGI program</a:t>
            </a:r>
          </a:p>
        </p:txBody>
      </p:sp>
      <p:sp>
        <p:nvSpPr>
          <p:cNvPr id="778251" name="Text Box 11"/>
          <p:cNvSpPr txBox="1">
            <a:spLocks noChangeArrowheads="1"/>
          </p:cNvSpPr>
          <p:nvPr/>
        </p:nvSpPr>
        <p:spPr bwMode="auto">
          <a:xfrm>
            <a:off x="5181600" y="1066800"/>
            <a:ext cx="666750" cy="366713"/>
          </a:xfrm>
          <a:prstGeom prst="rect">
            <a:avLst/>
          </a:prstGeom>
          <a:noFill/>
          <a:ln w="25400">
            <a:noFill/>
            <a:miter lim="800000"/>
            <a:headEnd/>
            <a:tailEnd/>
          </a:ln>
          <a:effectLst/>
        </p:spPr>
        <p:txBody>
          <a:bodyPr wrap="none">
            <a:spAutoFit/>
          </a:bodyPr>
          <a:lstStyle/>
          <a:p>
            <a:pPr algn="l"/>
            <a:r>
              <a:rPr lang="en-US" sz="1800" dirty="0" err="1"/>
              <a:t>args</a:t>
            </a:r>
            <a:endParaRPr lang="en-US" sz="1800" dirty="0"/>
          </a:p>
        </p:txBody>
      </p:sp>
      <p:sp>
        <p:nvSpPr>
          <p:cNvPr id="778252" name="Line 12"/>
          <p:cNvSpPr>
            <a:spLocks noChangeShapeType="1"/>
          </p:cNvSpPr>
          <p:nvPr/>
        </p:nvSpPr>
        <p:spPr bwMode="auto">
          <a:xfrm flipH="1">
            <a:off x="2971799" y="1447800"/>
            <a:ext cx="45719" cy="5953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778253" name="Line 13"/>
          <p:cNvSpPr>
            <a:spLocks noChangeShapeType="1"/>
          </p:cNvSpPr>
          <p:nvPr/>
        </p:nvSpPr>
        <p:spPr bwMode="auto">
          <a:xfrm flipH="1">
            <a:off x="3429000" y="1447800"/>
            <a:ext cx="45719" cy="5953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778254" name="Line 14"/>
          <p:cNvSpPr>
            <a:spLocks noChangeShapeType="1"/>
          </p:cNvSpPr>
          <p:nvPr/>
        </p:nvSpPr>
        <p:spPr bwMode="auto">
          <a:xfrm flipH="1">
            <a:off x="4114800" y="1433513"/>
            <a:ext cx="152400" cy="609599"/>
          </a:xfrm>
          <a:prstGeom prst="line">
            <a:avLst/>
          </a:prstGeom>
          <a:noFill/>
          <a:ln w="25400">
            <a:solidFill>
              <a:schemeClr val="tx1"/>
            </a:solidFill>
            <a:round/>
            <a:headEnd/>
            <a:tailEnd type="triangle" w="med" len="med"/>
          </a:ln>
          <a:effectLst/>
        </p:spPr>
        <p:txBody>
          <a:bodyPr wrap="none" anchor="ctr"/>
          <a:lstStyle/>
          <a:p>
            <a:endParaRPr lang="en-US"/>
          </a:p>
        </p:txBody>
      </p:sp>
      <p:sp>
        <p:nvSpPr>
          <p:cNvPr id="778255" name="Line 15"/>
          <p:cNvSpPr>
            <a:spLocks noChangeShapeType="1"/>
          </p:cNvSpPr>
          <p:nvPr/>
        </p:nvSpPr>
        <p:spPr bwMode="auto">
          <a:xfrm flipH="1">
            <a:off x="4724399" y="1447800"/>
            <a:ext cx="790575" cy="571500"/>
          </a:xfrm>
          <a:prstGeom prst="line">
            <a:avLst/>
          </a:prstGeom>
          <a:noFill/>
          <a:ln w="254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381000" y="304800"/>
            <a:ext cx="8382000" cy="609600"/>
          </a:xfrm>
        </p:spPr>
        <p:txBody>
          <a:bodyPr lIns="91294" tIns="45647" rIns="91294" bIns="45647" anchor="t"/>
          <a:lstStyle/>
          <a:p>
            <a:r>
              <a:rPr lang="en-US"/>
              <a:t>Serving Dynamic Content With GET</a:t>
            </a:r>
          </a:p>
        </p:txBody>
      </p:sp>
      <p:sp>
        <p:nvSpPr>
          <p:cNvPr id="779267" name="Rectangle 3"/>
          <p:cNvSpPr>
            <a:spLocks noGrp="1" noChangeArrowheads="1"/>
          </p:cNvSpPr>
          <p:nvPr>
            <p:ph type="body" idx="1"/>
          </p:nvPr>
        </p:nvSpPr>
        <p:spPr>
          <a:xfrm>
            <a:off x="457200" y="995363"/>
            <a:ext cx="8305800" cy="5253037"/>
          </a:xfrm>
        </p:spPr>
        <p:txBody>
          <a:bodyPr lIns="91294" tIns="45647" rIns="91294" bIns="45647"/>
          <a:lstStyle/>
          <a:p>
            <a:r>
              <a:rPr lang="en-US" u="sng" dirty="0">
                <a:solidFill>
                  <a:schemeClr val="tx1"/>
                </a:solidFill>
              </a:rPr>
              <a:t>Question:</a:t>
            </a:r>
            <a:r>
              <a:rPr lang="en-US" dirty="0">
                <a:solidFill>
                  <a:schemeClr val="tx1"/>
                </a:solidFill>
              </a:rPr>
              <a:t> How does the client pass arguments to the server?</a:t>
            </a:r>
          </a:p>
          <a:p>
            <a:r>
              <a:rPr lang="en-US" u="sng" dirty="0">
                <a:solidFill>
                  <a:schemeClr val="tx1"/>
                </a:solidFill>
              </a:rPr>
              <a:t>Answer:</a:t>
            </a:r>
            <a:r>
              <a:rPr lang="en-US" dirty="0">
                <a:solidFill>
                  <a:schemeClr val="tx1"/>
                </a:solidFill>
              </a:rPr>
              <a:t> The arguments are appended to the URI</a:t>
            </a:r>
          </a:p>
          <a:p>
            <a:r>
              <a:rPr lang="en-US" dirty="0">
                <a:solidFill>
                  <a:schemeClr val="tx1"/>
                </a:solidFill>
              </a:rPr>
              <a:t>Can be encoded directly in a URL typed to a browser or a URL in an HTML link  </a:t>
            </a:r>
          </a:p>
          <a:p>
            <a:pPr lvl="1"/>
            <a:r>
              <a:rPr lang="en-US" dirty="0">
                <a:latin typeface="Courier New" pitchFamily="49" charset="0"/>
              </a:rPr>
              <a:t>http://</a:t>
            </a:r>
            <a:r>
              <a:rPr lang="en-US" dirty="0" smtClean="0">
                <a:latin typeface="Courier New" pitchFamily="49" charset="0"/>
              </a:rPr>
              <a:t>add.com/cgi-bin/adder?n1=15213&amp;n2=18243</a:t>
            </a:r>
            <a:endParaRPr lang="en-US" dirty="0">
              <a:latin typeface="Courier New" pitchFamily="49" charset="0"/>
            </a:endParaRPr>
          </a:p>
          <a:p>
            <a:pPr lvl="1"/>
            <a:r>
              <a:rPr lang="en-US" dirty="0">
                <a:latin typeface="Courier New" pitchFamily="49" charset="0"/>
              </a:rPr>
              <a:t>adder</a:t>
            </a:r>
            <a:r>
              <a:rPr lang="en-US" dirty="0"/>
              <a:t> is the CGI program on the server that will do the addition.</a:t>
            </a:r>
          </a:p>
          <a:p>
            <a:pPr lvl="1"/>
            <a:r>
              <a:rPr lang="en-US" dirty="0"/>
              <a:t>argument list starts with </a:t>
            </a:r>
            <a:r>
              <a:rPr lang="en-US" dirty="0">
                <a:latin typeface="Courier New" pitchFamily="49" charset="0"/>
              </a:rPr>
              <a:t>“?”</a:t>
            </a:r>
            <a:endParaRPr lang="en-US" dirty="0"/>
          </a:p>
          <a:p>
            <a:pPr lvl="1"/>
            <a:r>
              <a:rPr lang="en-US" dirty="0"/>
              <a:t>arguments separated by </a:t>
            </a:r>
            <a:r>
              <a:rPr lang="en-US" dirty="0">
                <a:latin typeface="Courier New" pitchFamily="49" charset="0"/>
              </a:rPr>
              <a:t>“&amp;”</a:t>
            </a:r>
            <a:r>
              <a:rPr lang="en-US" dirty="0"/>
              <a:t> </a:t>
            </a:r>
          </a:p>
          <a:p>
            <a:pPr lvl="1"/>
            <a:r>
              <a:rPr lang="en-US" dirty="0"/>
              <a:t>spaces represented by  </a:t>
            </a:r>
            <a:r>
              <a:rPr lang="en-US" dirty="0">
                <a:latin typeface="Courier New" pitchFamily="49" charset="0"/>
              </a:rPr>
              <a:t>“+” or “%20”</a:t>
            </a:r>
          </a:p>
          <a:p>
            <a:r>
              <a:rPr lang="en-US" dirty="0" smtClean="0"/>
              <a:t>URI often</a:t>
            </a:r>
            <a:r>
              <a:rPr lang="en-US" dirty="0" smtClean="0">
                <a:solidFill>
                  <a:schemeClr val="tx1"/>
                </a:solidFill>
              </a:rPr>
              <a:t> generated </a:t>
            </a:r>
            <a:r>
              <a:rPr lang="en-US" dirty="0">
                <a:solidFill>
                  <a:schemeClr val="tx1"/>
                </a:solidFill>
              </a:rPr>
              <a:t>by an HTML form</a:t>
            </a:r>
          </a:p>
        </p:txBody>
      </p:sp>
      <p:sp>
        <p:nvSpPr>
          <p:cNvPr id="779268" name="Rectangle 4"/>
          <p:cNvSpPr>
            <a:spLocks noChangeArrowheads="1"/>
          </p:cNvSpPr>
          <p:nvPr/>
        </p:nvSpPr>
        <p:spPr bwMode="auto">
          <a:xfrm>
            <a:off x="805656" y="4976340"/>
            <a:ext cx="7532688" cy="1631208"/>
          </a:xfrm>
          <a:prstGeom prst="rect">
            <a:avLst/>
          </a:prstGeom>
          <a:noFill/>
          <a:ln w="12700">
            <a:noFill/>
            <a:miter lim="800000"/>
            <a:headEnd/>
            <a:tailEnd/>
          </a:ln>
          <a:effectLst/>
        </p:spPr>
        <p:txBody>
          <a:bodyPr lIns="91430" tIns="45716" rIns="91430" bIns="45716" anchor="ctr">
            <a:spAutoFit/>
          </a:bodyPr>
          <a:lstStyle/>
          <a:p>
            <a:pPr defTabSz="912813"/>
            <a:r>
              <a:rPr lang="en-US" sz="2000" dirty="0" smtClean="0">
                <a:latin typeface="Courier New" pitchFamily="49" charset="0"/>
              </a:rPr>
              <a:t>&lt;FORM METHOD=GET ACTION="</a:t>
            </a:r>
            <a:r>
              <a:rPr lang="en-US" sz="2000" dirty="0" err="1" smtClean="0">
                <a:latin typeface="Courier New" pitchFamily="49" charset="0"/>
              </a:rPr>
              <a:t>cgi</a:t>
            </a:r>
            <a:r>
              <a:rPr lang="en-US" sz="2000" dirty="0" smtClean="0">
                <a:latin typeface="Courier New" pitchFamily="49" charset="0"/>
              </a:rPr>
              <a:t>-bin/adder"&gt;</a:t>
            </a:r>
          </a:p>
          <a:p>
            <a:pPr defTabSz="912813"/>
            <a:r>
              <a:rPr lang="en-US" sz="2000" dirty="0" smtClean="0">
                <a:latin typeface="Courier New" pitchFamily="49" charset="0"/>
              </a:rPr>
              <a:t>&lt;p&gt;X &lt;INPUT NAME="n1"&gt;</a:t>
            </a:r>
          </a:p>
          <a:p>
            <a:pPr defTabSz="912813"/>
            <a:r>
              <a:rPr lang="en-US" sz="2000" dirty="0" smtClean="0">
                <a:latin typeface="Courier New" pitchFamily="49" charset="0"/>
              </a:rPr>
              <a:t>&lt;p&gt;Y &lt;INPUT NAME="n2"&gt;</a:t>
            </a:r>
          </a:p>
          <a:p>
            <a:pPr defTabSz="912813"/>
            <a:r>
              <a:rPr lang="en-US" sz="2000" dirty="0" smtClean="0">
                <a:latin typeface="Courier New" pitchFamily="49" charset="0"/>
              </a:rPr>
              <a:t>&lt;p&gt;&lt;INPUT TYPE=submit&gt;</a:t>
            </a:r>
          </a:p>
          <a:p>
            <a:pPr defTabSz="912813"/>
            <a:r>
              <a:rPr lang="en-US" sz="2000" dirty="0" smtClean="0">
                <a:latin typeface="Courier New" pitchFamily="49" charset="0"/>
              </a:rPr>
              <a:t>&lt;/FORM&gt;</a:t>
            </a:r>
            <a:endParaRPr lang="en-US" sz="2000" dirty="0">
              <a:latin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381000" y="304800"/>
            <a:ext cx="8534400" cy="685800"/>
          </a:xfrm>
        </p:spPr>
        <p:txBody>
          <a:bodyPr lIns="91294" tIns="45647" rIns="91294" bIns="45647" anchor="t"/>
          <a:lstStyle/>
          <a:p>
            <a:r>
              <a:rPr lang="en-US"/>
              <a:t>Serving Dynamic Content With GET</a:t>
            </a:r>
          </a:p>
        </p:txBody>
      </p:sp>
      <p:sp>
        <p:nvSpPr>
          <p:cNvPr id="780291" name="Rectangle 3"/>
          <p:cNvSpPr>
            <a:spLocks noGrp="1" noChangeArrowheads="1"/>
          </p:cNvSpPr>
          <p:nvPr>
            <p:ph type="body" idx="1"/>
          </p:nvPr>
        </p:nvSpPr>
        <p:spPr/>
        <p:txBody>
          <a:bodyPr lIns="91294" tIns="45647" rIns="91294" bIns="45647"/>
          <a:lstStyle/>
          <a:p>
            <a:r>
              <a:rPr lang="en-US" dirty="0"/>
              <a:t>URL: </a:t>
            </a:r>
          </a:p>
          <a:p>
            <a:pPr lvl="1"/>
            <a:r>
              <a:rPr lang="en-US" dirty="0" err="1" smtClean="0">
                <a:latin typeface="Courier New" pitchFamily="49" charset="0"/>
              </a:rPr>
              <a:t>cgi</a:t>
            </a:r>
            <a:r>
              <a:rPr lang="en-US" dirty="0" smtClean="0">
                <a:latin typeface="Courier New" pitchFamily="49" charset="0"/>
              </a:rPr>
              <a:t>-bin/adder?n1=15213&amp;n2=18243</a:t>
            </a:r>
            <a:endParaRPr lang="en-US" dirty="0">
              <a:latin typeface="Courier New" pitchFamily="49" charset="0"/>
            </a:endParaRPr>
          </a:p>
          <a:p>
            <a:endParaRPr lang="en-US" dirty="0"/>
          </a:p>
          <a:p>
            <a:r>
              <a:rPr lang="en-US" dirty="0"/>
              <a:t>Result displayed on browser: </a:t>
            </a:r>
          </a:p>
        </p:txBody>
      </p:sp>
      <p:sp>
        <p:nvSpPr>
          <p:cNvPr id="780292" name="Rectangle 4"/>
          <p:cNvSpPr>
            <a:spLocks noChangeArrowheads="1"/>
          </p:cNvSpPr>
          <p:nvPr/>
        </p:nvSpPr>
        <p:spPr bwMode="auto">
          <a:xfrm>
            <a:off x="1143000" y="3276600"/>
            <a:ext cx="7150100" cy="1200321"/>
          </a:xfrm>
          <a:prstGeom prst="rect">
            <a:avLst/>
          </a:prstGeom>
          <a:solidFill>
            <a:srgbClr val="D5F1CF"/>
          </a:solidFill>
          <a:ln w="3175">
            <a:solidFill>
              <a:schemeClr val="tx1"/>
            </a:solidFill>
            <a:miter lim="800000"/>
            <a:headEnd/>
            <a:tailEnd/>
          </a:ln>
          <a:effectLst/>
        </p:spPr>
        <p:txBody>
          <a:bodyPr wrap="square" lIns="91430" tIns="45716" rIns="91430" bIns="45716" anchor="ctr">
            <a:spAutoFit/>
          </a:bodyPr>
          <a:lstStyle/>
          <a:p>
            <a:r>
              <a:rPr lang="en-US" dirty="0" smtClean="0"/>
              <a:t>Welcome to add.com: THE Internet addition portal. The answer is: 15213 + 18243 -&gt; 33456 </a:t>
            </a:r>
          </a:p>
          <a:p>
            <a:r>
              <a:rPr lang="en-US" dirty="0" smtClean="0"/>
              <a:t>Thanks for visiting!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381000" y="417513"/>
            <a:ext cx="4648200" cy="573087"/>
          </a:xfrm>
        </p:spPr>
        <p:txBody>
          <a:bodyPr lIns="91294" tIns="45647" rIns="91294" bIns="45647" anchor="t"/>
          <a:lstStyle/>
          <a:p>
            <a:r>
              <a:rPr lang="en-US"/>
              <a:t>Web History</a:t>
            </a:r>
          </a:p>
        </p:txBody>
      </p:sp>
      <p:sp>
        <p:nvSpPr>
          <p:cNvPr id="869379" name="Rectangle 3"/>
          <p:cNvSpPr>
            <a:spLocks noGrp="1" noChangeArrowheads="1"/>
          </p:cNvSpPr>
          <p:nvPr>
            <p:ph type="body" idx="1"/>
          </p:nvPr>
        </p:nvSpPr>
        <p:spPr/>
        <p:txBody>
          <a:bodyPr lIns="91294" tIns="45647" rIns="91294" bIns="45647"/>
          <a:lstStyle/>
          <a:p>
            <a:r>
              <a:rPr lang="en-US"/>
              <a:t>1989:</a:t>
            </a:r>
          </a:p>
          <a:p>
            <a:pPr lvl="1"/>
            <a:r>
              <a:rPr lang="en-US"/>
              <a:t>Tim Berners-Lee (CERN) writes internal proposal to develop a distributed hypertext system.</a:t>
            </a:r>
          </a:p>
          <a:p>
            <a:pPr lvl="2"/>
            <a:r>
              <a:rPr lang="en-US"/>
              <a:t>Connects “a web of notes with links.”</a:t>
            </a:r>
          </a:p>
          <a:p>
            <a:pPr lvl="2"/>
            <a:r>
              <a:rPr lang="en-US"/>
              <a:t>Intended to help CERN physicists in large projects share and manage information </a:t>
            </a:r>
          </a:p>
          <a:p>
            <a:r>
              <a:rPr lang="en-US"/>
              <a:t>1990:</a:t>
            </a:r>
          </a:p>
          <a:p>
            <a:pPr lvl="1"/>
            <a:r>
              <a:rPr lang="en-US"/>
              <a:t>Tim BL writes a graphical browser for Next machines.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381000" y="304800"/>
            <a:ext cx="8382000" cy="685800"/>
          </a:xfrm>
        </p:spPr>
        <p:txBody>
          <a:bodyPr lIns="91294" tIns="45647" rIns="91294" bIns="45647" anchor="t"/>
          <a:lstStyle/>
          <a:p>
            <a:r>
              <a:rPr lang="en-US"/>
              <a:t>Serving Dynamic Content With GET</a:t>
            </a:r>
          </a:p>
        </p:txBody>
      </p:sp>
      <p:sp>
        <p:nvSpPr>
          <p:cNvPr id="781315" name="Rectangle 3"/>
          <p:cNvSpPr>
            <a:spLocks noGrp="1" noChangeArrowheads="1"/>
          </p:cNvSpPr>
          <p:nvPr>
            <p:ph type="body" idx="1"/>
          </p:nvPr>
        </p:nvSpPr>
        <p:spPr>
          <a:xfrm>
            <a:off x="609600" y="1220788"/>
            <a:ext cx="7804150" cy="2284412"/>
          </a:xfrm>
        </p:spPr>
        <p:txBody>
          <a:bodyPr lIns="91294" tIns="45647" rIns="91294" bIns="45647"/>
          <a:lstStyle/>
          <a:p>
            <a:r>
              <a:rPr lang="en-US" u="sng" dirty="0"/>
              <a:t>Question</a:t>
            </a:r>
            <a:r>
              <a:rPr lang="en-US" dirty="0"/>
              <a:t>: How does the server pass these arguments to the child?</a:t>
            </a:r>
          </a:p>
          <a:p>
            <a:r>
              <a:rPr lang="en-US" u="sng" dirty="0"/>
              <a:t>Answer:</a:t>
            </a:r>
            <a:r>
              <a:rPr lang="en-US" dirty="0"/>
              <a:t> In environment variable QUERY_STRING</a:t>
            </a:r>
            <a:endParaRPr lang="en-US" dirty="0">
              <a:latin typeface="Courier New" pitchFamily="49" charset="0"/>
            </a:endParaRPr>
          </a:p>
          <a:p>
            <a:pPr lvl="1"/>
            <a:r>
              <a:rPr lang="en-US" dirty="0"/>
              <a:t>A single string containing everything after the “?”</a:t>
            </a:r>
          </a:p>
          <a:p>
            <a:pPr lvl="1"/>
            <a:r>
              <a:rPr lang="en-US" dirty="0"/>
              <a:t>For </a:t>
            </a:r>
            <a:r>
              <a:rPr lang="en-US" dirty="0" smtClean="0"/>
              <a:t>add: </a:t>
            </a:r>
            <a:r>
              <a:rPr lang="en-US" dirty="0">
                <a:latin typeface="Courier New" pitchFamily="49" charset="0"/>
              </a:rPr>
              <a:t>QUERY_STRING</a:t>
            </a:r>
            <a:r>
              <a:rPr lang="en-US" dirty="0"/>
              <a:t> = </a:t>
            </a:r>
            <a:r>
              <a:rPr lang="en-US" dirty="0" smtClean="0">
                <a:latin typeface="+mn-lt"/>
                <a:cs typeface="Courier New" pitchFamily="49" charset="0"/>
              </a:rPr>
              <a:t>“</a:t>
            </a:r>
            <a:r>
              <a:rPr lang="en-US" dirty="0" smtClean="0">
                <a:latin typeface="Courier New" pitchFamily="49" charset="0"/>
                <a:cs typeface="Courier New" pitchFamily="49" charset="0"/>
              </a:rPr>
              <a:t>n1=15213&amp;n2=18243</a:t>
            </a:r>
            <a:r>
              <a:rPr lang="en-US" dirty="0" smtClean="0"/>
              <a:t>”</a:t>
            </a:r>
            <a:endParaRPr lang="en-US" dirty="0"/>
          </a:p>
        </p:txBody>
      </p:sp>
      <p:sp>
        <p:nvSpPr>
          <p:cNvPr id="781316" name="Text Box 4"/>
          <p:cNvSpPr txBox="1">
            <a:spLocks noChangeArrowheads="1"/>
          </p:cNvSpPr>
          <p:nvPr/>
        </p:nvSpPr>
        <p:spPr bwMode="auto">
          <a:xfrm>
            <a:off x="247739" y="4267200"/>
            <a:ext cx="8648521" cy="1938992"/>
          </a:xfrm>
          <a:prstGeom prst="rect">
            <a:avLst/>
          </a:prstGeom>
          <a:solidFill>
            <a:srgbClr val="F6F5BD"/>
          </a:solidFill>
          <a:ln w="12700">
            <a:solidFill>
              <a:schemeClr val="tx1"/>
            </a:solidFill>
            <a:miter lim="800000"/>
            <a:headEnd/>
            <a:tailEnd/>
          </a:ln>
          <a:effectLst/>
        </p:spPr>
        <p:txBody>
          <a:bodyPr wrap="none">
            <a:spAutoFit/>
          </a:bodyPr>
          <a:lstStyle/>
          <a:p>
            <a:r>
              <a:rPr lang="en-US" sz="2000" dirty="0">
                <a:latin typeface="Courier New" pitchFamily="49" charset="0"/>
              </a:rPr>
              <a:t>  </a:t>
            </a:r>
            <a:r>
              <a:rPr lang="en-US" sz="2000" dirty="0" smtClean="0">
                <a:latin typeface="Courier New" pitchFamily="49" charset="0"/>
              </a:rPr>
              <a:t> if ((</a:t>
            </a:r>
            <a:r>
              <a:rPr lang="en-US" sz="2000" dirty="0" err="1" smtClean="0">
                <a:latin typeface="Courier New" pitchFamily="49" charset="0"/>
              </a:rPr>
              <a:t>buf</a:t>
            </a:r>
            <a:r>
              <a:rPr lang="en-US" sz="2000" dirty="0" smtClean="0">
                <a:latin typeface="Courier New" pitchFamily="49" charset="0"/>
              </a:rPr>
              <a:t> = </a:t>
            </a:r>
            <a:r>
              <a:rPr lang="en-US" sz="2000" dirty="0" err="1" smtClean="0">
                <a:latin typeface="Courier New" pitchFamily="49" charset="0"/>
              </a:rPr>
              <a:t>getenv</a:t>
            </a:r>
            <a:r>
              <a:rPr lang="en-US" sz="2000" dirty="0" smtClean="0">
                <a:latin typeface="Courier New" pitchFamily="49" charset="0"/>
              </a:rPr>
              <a:t>("QUERY_STRING")) != NULL) {</a:t>
            </a:r>
          </a:p>
          <a:p>
            <a:r>
              <a:rPr lang="en-US" sz="2000" dirty="0" smtClean="0">
                <a:latin typeface="Courier New" pitchFamily="49" charset="0"/>
              </a:rPr>
              <a:t>      if (</a:t>
            </a:r>
            <a:r>
              <a:rPr lang="en-US" sz="2000" dirty="0" err="1" smtClean="0">
                <a:latin typeface="Courier New" pitchFamily="49" charset="0"/>
              </a:rPr>
              <a:t>sscanf</a:t>
            </a:r>
            <a:r>
              <a:rPr lang="en-US" sz="2000" dirty="0" smtClean="0">
                <a:latin typeface="Courier New" pitchFamily="49" charset="0"/>
              </a:rPr>
              <a:t>(</a:t>
            </a:r>
            <a:r>
              <a:rPr lang="en-US" sz="2000" dirty="0" err="1" smtClean="0">
                <a:latin typeface="Courier New" pitchFamily="49" charset="0"/>
              </a:rPr>
              <a:t>buf</a:t>
            </a:r>
            <a:r>
              <a:rPr lang="en-US" sz="2000" dirty="0" smtClean="0">
                <a:latin typeface="Courier New" pitchFamily="49" charset="0"/>
              </a:rPr>
              <a:t>, "n1=%d&amp;n2=%d\n", &amp;n1, &amp;n2) == 2) </a:t>
            </a:r>
          </a:p>
          <a:p>
            <a:r>
              <a:rPr lang="en-US" sz="2000" dirty="0" smtClean="0">
                <a:latin typeface="Courier New" pitchFamily="49" charset="0"/>
              </a:rPr>
              <a:t>	  </a:t>
            </a:r>
            <a:r>
              <a:rPr lang="en-US" sz="2000" dirty="0" err="1" smtClean="0">
                <a:latin typeface="Courier New" pitchFamily="49" charset="0"/>
              </a:rPr>
              <a:t>sprintf</a:t>
            </a:r>
            <a:r>
              <a:rPr lang="en-US" sz="2000" dirty="0" smtClean="0">
                <a:latin typeface="Courier New" pitchFamily="49" charset="0"/>
              </a:rPr>
              <a:t>(</a:t>
            </a:r>
            <a:r>
              <a:rPr lang="en-US" sz="2000" dirty="0" err="1" smtClean="0">
                <a:latin typeface="Courier New" pitchFamily="49" charset="0"/>
              </a:rPr>
              <a:t>msg</a:t>
            </a:r>
            <a:r>
              <a:rPr lang="en-US" sz="2000" dirty="0" smtClean="0">
                <a:latin typeface="Courier New" pitchFamily="49" charset="0"/>
              </a:rPr>
              <a:t>, "%d + %d -&gt; %d\n", n1, n2, n1+n2);</a:t>
            </a:r>
          </a:p>
          <a:p>
            <a:r>
              <a:rPr lang="en-US" sz="2000" dirty="0" smtClean="0">
                <a:latin typeface="Courier New" pitchFamily="49" charset="0"/>
              </a:rPr>
              <a:t>      else</a:t>
            </a:r>
          </a:p>
          <a:p>
            <a:r>
              <a:rPr lang="en-US" sz="2000" dirty="0" smtClean="0">
                <a:latin typeface="Courier New" pitchFamily="49" charset="0"/>
              </a:rPr>
              <a:t>	  </a:t>
            </a:r>
            <a:r>
              <a:rPr lang="en-US" sz="2000" dirty="0" err="1" smtClean="0">
                <a:latin typeface="Courier New" pitchFamily="49" charset="0"/>
              </a:rPr>
              <a:t>sprintf</a:t>
            </a:r>
            <a:r>
              <a:rPr lang="en-US" sz="2000" dirty="0" smtClean="0">
                <a:latin typeface="Courier New" pitchFamily="49" charset="0"/>
              </a:rPr>
              <a:t>(</a:t>
            </a:r>
            <a:r>
              <a:rPr lang="en-US" sz="2000" dirty="0" err="1" smtClean="0">
                <a:latin typeface="Courier New" pitchFamily="49" charset="0"/>
              </a:rPr>
              <a:t>msg</a:t>
            </a:r>
            <a:r>
              <a:rPr lang="en-US" sz="2000" dirty="0" smtClean="0">
                <a:latin typeface="Courier New" pitchFamily="49" charset="0"/>
              </a:rPr>
              <a:t>, "Can't parse buffer '%</a:t>
            </a:r>
            <a:r>
              <a:rPr lang="en-US" sz="2000" dirty="0" err="1" smtClean="0">
                <a:latin typeface="Courier New" pitchFamily="49" charset="0"/>
              </a:rPr>
              <a:t>s'</a:t>
            </a:r>
            <a:r>
              <a:rPr lang="en-US" sz="2000" dirty="0" smtClean="0">
                <a:latin typeface="Courier New" pitchFamily="49" charset="0"/>
              </a:rPr>
              <a:t>\n", </a:t>
            </a:r>
            <a:r>
              <a:rPr lang="en-US" sz="2000" dirty="0" err="1" smtClean="0">
                <a:latin typeface="Courier New" pitchFamily="49" charset="0"/>
              </a:rPr>
              <a:t>buf</a:t>
            </a:r>
            <a:r>
              <a:rPr lang="en-US" sz="2000" dirty="0" smtClean="0">
                <a:latin typeface="Courier New" pitchFamily="49" charset="0"/>
              </a:rPr>
              <a:t>);</a:t>
            </a:r>
          </a:p>
          <a:p>
            <a:r>
              <a:rPr lang="en-US" sz="2000" dirty="0" smtClean="0">
                <a:latin typeface="Courier New" pitchFamily="49" charset="0"/>
              </a:rPr>
              <a:t>    }</a:t>
            </a:r>
            <a:endParaRPr lang="en-US" sz="2000" dirty="0">
              <a:latin typeface="Courier New" pitchFamily="49" charset="0"/>
            </a:endParaRPr>
          </a:p>
        </p:txBody>
      </p:sp>
      <p:sp>
        <p:nvSpPr>
          <p:cNvPr id="5" name="TextBox 4"/>
          <p:cNvSpPr txBox="1"/>
          <p:nvPr/>
        </p:nvSpPr>
        <p:spPr>
          <a:xfrm>
            <a:off x="7197975" y="3897868"/>
            <a:ext cx="1698285" cy="369332"/>
          </a:xfrm>
          <a:prstGeom prst="rect">
            <a:avLst/>
          </a:prstGeom>
          <a:solidFill>
            <a:srgbClr val="92D050"/>
          </a:solidFill>
        </p:spPr>
        <p:txBody>
          <a:bodyPr wrap="none" rtlCol="0">
            <a:spAutoFit/>
          </a:bodyPr>
          <a:lstStyle/>
          <a:p>
            <a:r>
              <a:rPr lang="en-US" sz="1800" dirty="0" smtClean="0">
                <a:latin typeface="Calibri" pitchFamily="34" charset="0"/>
              </a:rPr>
              <a:t>From </a:t>
            </a:r>
            <a:r>
              <a:rPr lang="en-US" sz="1800" dirty="0" err="1" smtClean="0">
                <a:latin typeface="Courier New" pitchFamily="49" charset="0"/>
                <a:cs typeface="Courier New" pitchFamily="49" charset="0"/>
              </a:rPr>
              <a:t>adder.c</a:t>
            </a: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304800"/>
            <a:ext cx="8534400" cy="573088"/>
          </a:xfrm>
        </p:spPr>
        <p:txBody>
          <a:bodyPr lIns="91294" tIns="45647" rIns="91294" bIns="45647" anchor="t"/>
          <a:lstStyle/>
          <a:p>
            <a:r>
              <a:rPr lang="en-US" dirty="0" smtClean="0"/>
              <a:t>Additional CGI </a:t>
            </a:r>
            <a:r>
              <a:rPr lang="en-US" dirty="0"/>
              <a:t>Environment Variables</a:t>
            </a:r>
          </a:p>
        </p:txBody>
      </p:sp>
      <p:sp>
        <p:nvSpPr>
          <p:cNvPr id="783363" name="Rectangle 3"/>
          <p:cNvSpPr>
            <a:spLocks noGrp="1" noChangeArrowheads="1"/>
          </p:cNvSpPr>
          <p:nvPr>
            <p:ph type="body" idx="1"/>
          </p:nvPr>
        </p:nvSpPr>
        <p:spPr>
          <a:xfrm>
            <a:off x="290513" y="1220788"/>
            <a:ext cx="8307387" cy="5484812"/>
          </a:xfrm>
        </p:spPr>
        <p:txBody>
          <a:bodyPr lIns="91294" tIns="45647" rIns="91294" bIns="45647"/>
          <a:lstStyle/>
          <a:p>
            <a:r>
              <a:rPr lang="en-US" dirty="0"/>
              <a:t>General</a:t>
            </a:r>
          </a:p>
          <a:p>
            <a:pPr lvl="1"/>
            <a:r>
              <a:rPr lang="en-US" dirty="0">
                <a:latin typeface="Courier New" pitchFamily="49" charset="0"/>
              </a:rPr>
              <a:t>SERVER_SOFTWARE</a:t>
            </a:r>
            <a:endParaRPr lang="en-US" dirty="0"/>
          </a:p>
          <a:p>
            <a:pPr lvl="1"/>
            <a:r>
              <a:rPr lang="en-US" dirty="0">
                <a:latin typeface="Courier New" pitchFamily="49" charset="0"/>
              </a:rPr>
              <a:t>SERVER_NAME</a:t>
            </a:r>
            <a:endParaRPr lang="en-US" dirty="0"/>
          </a:p>
          <a:p>
            <a:pPr lvl="1"/>
            <a:r>
              <a:rPr lang="en-US" dirty="0">
                <a:latin typeface="Courier New" pitchFamily="49" charset="0"/>
              </a:rPr>
              <a:t>GATEWAY_INTERFACE</a:t>
            </a:r>
            <a:r>
              <a:rPr lang="en-US" dirty="0"/>
              <a:t> (CGI version)</a:t>
            </a:r>
          </a:p>
          <a:p>
            <a:r>
              <a:rPr lang="en-US" dirty="0"/>
              <a:t>Request-specific</a:t>
            </a:r>
          </a:p>
          <a:p>
            <a:pPr lvl="1"/>
            <a:r>
              <a:rPr lang="en-US" dirty="0">
                <a:latin typeface="Courier New" pitchFamily="49" charset="0"/>
              </a:rPr>
              <a:t>SERVER_PORT</a:t>
            </a:r>
            <a:endParaRPr lang="en-US" dirty="0"/>
          </a:p>
          <a:p>
            <a:pPr lvl="1"/>
            <a:r>
              <a:rPr lang="en-US" dirty="0">
                <a:latin typeface="Courier New" pitchFamily="49" charset="0"/>
              </a:rPr>
              <a:t>REQUEST_METHOD</a:t>
            </a:r>
            <a:r>
              <a:rPr lang="en-US" dirty="0"/>
              <a:t> (</a:t>
            </a:r>
            <a:r>
              <a:rPr lang="en-US" dirty="0">
                <a:latin typeface="Courier New" pitchFamily="49" charset="0"/>
              </a:rPr>
              <a:t>GET</a:t>
            </a:r>
            <a:r>
              <a:rPr lang="en-US" dirty="0"/>
              <a:t>, </a:t>
            </a:r>
            <a:r>
              <a:rPr lang="en-US" dirty="0">
                <a:latin typeface="Courier New" pitchFamily="49" charset="0"/>
              </a:rPr>
              <a:t>POST</a:t>
            </a:r>
            <a:r>
              <a:rPr lang="en-US" dirty="0"/>
              <a:t>, etc)</a:t>
            </a:r>
          </a:p>
          <a:p>
            <a:pPr lvl="1"/>
            <a:r>
              <a:rPr lang="en-US" dirty="0">
                <a:latin typeface="Courier New" pitchFamily="49" charset="0"/>
              </a:rPr>
              <a:t>QUERY_STRING</a:t>
            </a:r>
            <a:r>
              <a:rPr lang="en-US" dirty="0"/>
              <a:t> (contains </a:t>
            </a:r>
            <a:r>
              <a:rPr lang="en-US" dirty="0">
                <a:latin typeface="Courier New" pitchFamily="49" charset="0"/>
              </a:rPr>
              <a:t>GET</a:t>
            </a:r>
            <a:r>
              <a:rPr lang="en-US" dirty="0"/>
              <a:t> </a:t>
            </a:r>
            <a:r>
              <a:rPr lang="en-US" dirty="0" err="1"/>
              <a:t>args</a:t>
            </a:r>
            <a:r>
              <a:rPr lang="en-US" dirty="0"/>
              <a:t>)</a:t>
            </a:r>
          </a:p>
          <a:p>
            <a:pPr lvl="1"/>
            <a:r>
              <a:rPr lang="en-US" dirty="0">
                <a:latin typeface="Courier New" pitchFamily="49" charset="0"/>
              </a:rPr>
              <a:t>REMOTE_HOST</a:t>
            </a:r>
            <a:r>
              <a:rPr lang="en-US" dirty="0"/>
              <a:t> (domain name of client)</a:t>
            </a:r>
          </a:p>
          <a:p>
            <a:pPr lvl="1"/>
            <a:r>
              <a:rPr lang="en-US" dirty="0">
                <a:latin typeface="Courier New" pitchFamily="49" charset="0"/>
              </a:rPr>
              <a:t>REMOTE_ADDR</a:t>
            </a:r>
            <a:r>
              <a:rPr lang="en-US" dirty="0"/>
              <a:t> (IP address of client)</a:t>
            </a:r>
          </a:p>
          <a:p>
            <a:pPr lvl="1"/>
            <a:r>
              <a:rPr lang="en-US" dirty="0">
                <a:latin typeface="Courier New" pitchFamily="49" charset="0"/>
              </a:rPr>
              <a:t>CONTENT_TYPE</a:t>
            </a:r>
            <a:r>
              <a:rPr lang="en-US" dirty="0"/>
              <a:t> (for </a:t>
            </a:r>
            <a:r>
              <a:rPr lang="en-US" dirty="0">
                <a:latin typeface="Courier New" pitchFamily="49" charset="0"/>
              </a:rPr>
              <a:t>POST</a:t>
            </a:r>
            <a:r>
              <a:rPr lang="en-US" dirty="0"/>
              <a:t>, type of data in message body, e.g., </a:t>
            </a:r>
            <a:r>
              <a:rPr lang="en-US" dirty="0">
                <a:latin typeface="Courier New" pitchFamily="49" charset="0"/>
              </a:rPr>
              <a:t>text/html</a:t>
            </a:r>
            <a:r>
              <a:rPr lang="en-US" dirty="0"/>
              <a:t>)</a:t>
            </a:r>
          </a:p>
          <a:p>
            <a:pPr lvl="1"/>
            <a:r>
              <a:rPr lang="en-US" dirty="0">
                <a:latin typeface="Courier New" pitchFamily="49" charset="0"/>
              </a:rPr>
              <a:t>CONTENT_LENGTH</a:t>
            </a:r>
            <a:r>
              <a:rPr lang="en-US" dirty="0"/>
              <a:t> (length in bytes)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381000" y="334963"/>
            <a:ext cx="8001000" cy="573087"/>
          </a:xfrm>
        </p:spPr>
        <p:txBody>
          <a:bodyPr lIns="91294" tIns="45647" rIns="91294" bIns="45647" anchor="t"/>
          <a:lstStyle/>
          <a:p>
            <a:r>
              <a:rPr lang="en-US" dirty="0" smtClean="0"/>
              <a:t>Even More </a:t>
            </a:r>
            <a:r>
              <a:rPr lang="en-US" dirty="0"/>
              <a:t>CGI Environment Variables</a:t>
            </a:r>
          </a:p>
        </p:txBody>
      </p:sp>
      <p:sp>
        <p:nvSpPr>
          <p:cNvPr id="784387" name="Rectangle 3"/>
          <p:cNvSpPr>
            <a:spLocks noGrp="1" noChangeArrowheads="1"/>
          </p:cNvSpPr>
          <p:nvPr>
            <p:ph type="body" idx="1"/>
          </p:nvPr>
        </p:nvSpPr>
        <p:spPr/>
        <p:txBody>
          <a:bodyPr lIns="91294" tIns="45647" rIns="91294" bIns="45647"/>
          <a:lstStyle/>
          <a:p>
            <a:r>
              <a:rPr lang="en-US" dirty="0"/>
              <a:t>In addition, the value of each header of type </a:t>
            </a:r>
            <a:r>
              <a:rPr lang="en-US" i="1" dirty="0" err="1"/>
              <a:t>type</a:t>
            </a:r>
            <a:r>
              <a:rPr lang="en-US" dirty="0"/>
              <a:t> received from the client is placed in environment variable </a:t>
            </a:r>
            <a:r>
              <a:rPr lang="en-US" dirty="0" err="1">
                <a:latin typeface="Courier New" pitchFamily="49" charset="0"/>
              </a:rPr>
              <a:t>HTTP_</a:t>
            </a:r>
            <a:r>
              <a:rPr lang="en-US" i="1" dirty="0" err="1"/>
              <a:t>type</a:t>
            </a:r>
            <a:endParaRPr lang="en-US" i="1" dirty="0"/>
          </a:p>
          <a:p>
            <a:pPr lvl="1"/>
            <a:r>
              <a:rPr lang="en-US" dirty="0" smtClean="0"/>
              <a:t>Examples (any “-” is changed to “_”) :</a:t>
            </a:r>
            <a:endParaRPr lang="en-US" dirty="0"/>
          </a:p>
          <a:p>
            <a:pPr lvl="2"/>
            <a:r>
              <a:rPr lang="en-US" dirty="0">
                <a:latin typeface="Courier New" pitchFamily="49" charset="0"/>
              </a:rPr>
              <a:t>HTTP_ACCEPT</a:t>
            </a:r>
            <a:endParaRPr lang="en-US" dirty="0"/>
          </a:p>
          <a:p>
            <a:pPr lvl="2"/>
            <a:r>
              <a:rPr lang="en-US" dirty="0">
                <a:latin typeface="Courier New" pitchFamily="49" charset="0"/>
              </a:rPr>
              <a:t>HTTP_HOST</a:t>
            </a:r>
            <a:endParaRPr lang="en-US" dirty="0"/>
          </a:p>
          <a:p>
            <a:pPr lvl="2"/>
            <a:r>
              <a:rPr lang="en-US" dirty="0" smtClean="0">
                <a:latin typeface="Courier New" pitchFamily="49" charset="0"/>
              </a:rPr>
              <a:t>HTTP_USER_AGENT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28600"/>
            <a:ext cx="8382000" cy="685800"/>
          </a:xfrm>
        </p:spPr>
        <p:txBody>
          <a:bodyPr lIns="91294" tIns="45647" rIns="91294" bIns="45647" anchor="t"/>
          <a:lstStyle/>
          <a:p>
            <a:r>
              <a:rPr lang="en-US"/>
              <a:t>Serving Dynamic Content With GET</a:t>
            </a:r>
          </a:p>
        </p:txBody>
      </p:sp>
      <p:sp>
        <p:nvSpPr>
          <p:cNvPr id="785411" name="Rectangle 3"/>
          <p:cNvSpPr>
            <a:spLocks noGrp="1" noChangeArrowheads="1"/>
          </p:cNvSpPr>
          <p:nvPr>
            <p:ph type="body" idx="1"/>
          </p:nvPr>
        </p:nvSpPr>
        <p:spPr>
          <a:xfrm>
            <a:off x="444500" y="1066800"/>
            <a:ext cx="8699500" cy="2209800"/>
          </a:xfrm>
        </p:spPr>
        <p:txBody>
          <a:bodyPr lIns="91294" tIns="45647" rIns="91294" bIns="45647"/>
          <a:lstStyle/>
          <a:p>
            <a:r>
              <a:rPr lang="en-US" sz="2000" u="sng" dirty="0"/>
              <a:t>Question:</a:t>
            </a:r>
            <a:r>
              <a:rPr lang="en-US" sz="2000" dirty="0"/>
              <a:t> How does the server capture the content produced by the child?</a:t>
            </a:r>
          </a:p>
          <a:p>
            <a:r>
              <a:rPr lang="en-US" sz="2000" u="sng" dirty="0"/>
              <a:t>Answer:</a:t>
            </a:r>
            <a:r>
              <a:rPr lang="en-US" sz="2000" dirty="0"/>
              <a:t> The child generates its output on </a:t>
            </a:r>
            <a:r>
              <a:rPr lang="en-US" sz="2000" dirty="0" err="1">
                <a:latin typeface="Courier New" pitchFamily="49" charset="0"/>
              </a:rPr>
              <a:t>stdout</a:t>
            </a:r>
            <a:r>
              <a:rPr lang="en-US" sz="2000" dirty="0"/>
              <a:t>.  Server uses </a:t>
            </a:r>
            <a:r>
              <a:rPr lang="en-US" sz="2000" dirty="0">
                <a:latin typeface="Courier New" pitchFamily="49" charset="0"/>
              </a:rPr>
              <a:t>dup2 </a:t>
            </a:r>
            <a:r>
              <a:rPr lang="en-US" sz="2000" dirty="0"/>
              <a:t>to redirect </a:t>
            </a:r>
            <a:r>
              <a:rPr lang="en-US" sz="2000" dirty="0" err="1">
                <a:latin typeface="Courier New" pitchFamily="49" charset="0"/>
              </a:rPr>
              <a:t>stdout</a:t>
            </a:r>
            <a:r>
              <a:rPr lang="en-US" sz="2000" dirty="0">
                <a:latin typeface="Courier New" pitchFamily="49" charset="0"/>
              </a:rPr>
              <a:t> </a:t>
            </a:r>
            <a:r>
              <a:rPr lang="en-US" sz="2000" dirty="0"/>
              <a:t>to its connected socket. </a:t>
            </a:r>
          </a:p>
          <a:p>
            <a:pPr lvl="1"/>
            <a:r>
              <a:rPr lang="en-US" sz="1800" dirty="0"/>
              <a:t>Notice that only the child knows the type and size of the content. Thus the child (not the server) must generate the corresponding headers.</a:t>
            </a:r>
          </a:p>
        </p:txBody>
      </p:sp>
      <p:sp>
        <p:nvSpPr>
          <p:cNvPr id="785412" name="Text Box 4"/>
          <p:cNvSpPr txBox="1">
            <a:spLocks noChangeArrowheads="1"/>
          </p:cNvSpPr>
          <p:nvPr/>
        </p:nvSpPr>
        <p:spPr bwMode="auto">
          <a:xfrm>
            <a:off x="0" y="2895600"/>
            <a:ext cx="9145452" cy="3416320"/>
          </a:xfrm>
          <a:prstGeom prst="rect">
            <a:avLst/>
          </a:prstGeom>
          <a:solidFill>
            <a:srgbClr val="F6F5BD"/>
          </a:solidFill>
          <a:ln w="12700">
            <a:solidFill>
              <a:schemeClr val="tx1"/>
            </a:solidFill>
            <a:miter lim="800000"/>
            <a:headEnd/>
            <a:tailEnd/>
          </a:ln>
          <a:effectLst/>
        </p:spPr>
        <p:txBody>
          <a:bodyPr wrap="none">
            <a:spAutoFit/>
          </a:bodyPr>
          <a:lstStyle/>
          <a:p>
            <a:r>
              <a:rPr lang="en-US" sz="1800" dirty="0" smtClean="0">
                <a:latin typeface="Courier New" pitchFamily="49" charset="0"/>
              </a:rPr>
              <a:t>/* Make the response body */</a:t>
            </a:r>
          </a:p>
          <a:p>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(content, "Welcome to add.com: ");</a:t>
            </a:r>
          </a:p>
          <a:p>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(content, "%</a:t>
            </a:r>
            <a:r>
              <a:rPr lang="en-US" sz="1800" dirty="0" err="1" smtClean="0">
                <a:latin typeface="Courier New" pitchFamily="49" charset="0"/>
              </a:rPr>
              <a:t>sTHE</a:t>
            </a:r>
            <a:r>
              <a:rPr lang="en-US" sz="1800" dirty="0" smtClean="0">
                <a:latin typeface="Courier New" pitchFamily="49" charset="0"/>
              </a:rPr>
              <a:t> Internet addition portal.\r\n&lt;p&gt;",</a:t>
            </a:r>
          </a:p>
          <a:p>
            <a:r>
              <a:rPr lang="en-US" sz="1800" dirty="0" smtClean="0">
                <a:latin typeface="Courier New" pitchFamily="49" charset="0"/>
              </a:rPr>
              <a:t>            content);</a:t>
            </a:r>
          </a:p>
          <a:p>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(content, "%</a:t>
            </a:r>
            <a:r>
              <a:rPr lang="en-US" sz="1800" dirty="0" err="1" smtClean="0">
                <a:latin typeface="Courier New" pitchFamily="49" charset="0"/>
              </a:rPr>
              <a:t>sThe</a:t>
            </a:r>
            <a:r>
              <a:rPr lang="en-US" sz="1800" dirty="0" smtClean="0">
                <a:latin typeface="Courier New" pitchFamily="49" charset="0"/>
              </a:rPr>
              <a:t> answer is: %s\r\n&lt;p&gt;", </a:t>
            </a:r>
          </a:p>
          <a:p>
            <a:r>
              <a:rPr lang="en-US" sz="1800" dirty="0" smtClean="0">
                <a:latin typeface="Courier New" pitchFamily="49" charset="0"/>
              </a:rPr>
              <a:t>	     content, </a:t>
            </a:r>
            <a:r>
              <a:rPr lang="en-US" sz="1800" dirty="0" err="1" smtClean="0">
                <a:latin typeface="Courier New" pitchFamily="49" charset="0"/>
              </a:rPr>
              <a:t>msg</a:t>
            </a:r>
            <a:r>
              <a:rPr lang="en-US" sz="1800" dirty="0" smtClean="0">
                <a:latin typeface="Courier New" pitchFamily="49" charset="0"/>
              </a:rPr>
              <a:t>);</a:t>
            </a:r>
          </a:p>
          <a:p>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(content, "%</a:t>
            </a:r>
            <a:r>
              <a:rPr lang="en-US" sz="1800" dirty="0" err="1" smtClean="0">
                <a:latin typeface="Courier New" pitchFamily="49" charset="0"/>
              </a:rPr>
              <a:t>sThanks</a:t>
            </a:r>
            <a:r>
              <a:rPr lang="en-US" sz="1800" dirty="0" smtClean="0">
                <a:latin typeface="Courier New" pitchFamily="49" charset="0"/>
              </a:rPr>
              <a:t> for visiting!\r\n", content);</a:t>
            </a:r>
          </a:p>
          <a:p>
            <a:r>
              <a:rPr lang="en-US" sz="1800" dirty="0" smtClean="0">
                <a:latin typeface="Courier New" pitchFamily="49" charset="0"/>
              </a:rPr>
              <a:t>  </a:t>
            </a:r>
          </a:p>
          <a:p>
            <a:r>
              <a:rPr lang="en-US" sz="1800" dirty="0" smtClean="0">
                <a:latin typeface="Courier New" pitchFamily="49" charset="0"/>
              </a:rPr>
              <a:t>    /* Generate the HTTP response */</a:t>
            </a:r>
          </a:p>
          <a:p>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("Content-length: %u\r\n", (unsigned) </a:t>
            </a:r>
            <a:r>
              <a:rPr lang="en-US" sz="1800" dirty="0" err="1" smtClean="0">
                <a:solidFill>
                  <a:srgbClr val="C00000"/>
                </a:solidFill>
                <a:latin typeface="Courier New" pitchFamily="49" charset="0"/>
              </a:rPr>
              <a:t>strlen</a:t>
            </a:r>
            <a:r>
              <a:rPr lang="en-US" sz="1800" dirty="0" smtClean="0">
                <a:solidFill>
                  <a:srgbClr val="C00000"/>
                </a:solidFill>
                <a:latin typeface="Courier New" pitchFamily="49" charset="0"/>
              </a:rPr>
              <a:t>(content)</a:t>
            </a:r>
            <a:r>
              <a:rPr lang="en-US" sz="1800" dirty="0" smtClean="0">
                <a:latin typeface="Courier New" pitchFamily="49" charset="0"/>
              </a:rPr>
              <a:t>);</a:t>
            </a:r>
          </a:p>
          <a:p>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("Content-type: text/html\r\n\r\n");</a:t>
            </a:r>
          </a:p>
          <a:p>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("%s", content);</a:t>
            </a:r>
            <a:endParaRPr lang="en-US" sz="1800" dirty="0">
              <a:latin typeface="Courier New" pitchFamily="49" charset="0"/>
            </a:endParaRPr>
          </a:p>
        </p:txBody>
      </p:sp>
      <p:sp>
        <p:nvSpPr>
          <p:cNvPr id="5" name="TextBox 4"/>
          <p:cNvSpPr txBox="1"/>
          <p:nvPr/>
        </p:nvSpPr>
        <p:spPr>
          <a:xfrm>
            <a:off x="7064715" y="2927866"/>
            <a:ext cx="1698285" cy="369332"/>
          </a:xfrm>
          <a:prstGeom prst="rect">
            <a:avLst/>
          </a:prstGeom>
          <a:solidFill>
            <a:srgbClr val="92D050"/>
          </a:solidFill>
        </p:spPr>
        <p:txBody>
          <a:bodyPr wrap="none" rtlCol="0">
            <a:spAutoFit/>
          </a:bodyPr>
          <a:lstStyle/>
          <a:p>
            <a:r>
              <a:rPr lang="en-US" sz="1800" dirty="0" smtClean="0">
                <a:latin typeface="Calibri" pitchFamily="34" charset="0"/>
              </a:rPr>
              <a:t>From </a:t>
            </a:r>
            <a:r>
              <a:rPr lang="en-US" sz="1800" dirty="0" err="1" smtClean="0">
                <a:latin typeface="Courier New" pitchFamily="49" charset="0"/>
                <a:cs typeface="Courier New" pitchFamily="49" charset="0"/>
              </a:rPr>
              <a:t>adder.c</a:t>
            </a: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381000" y="334963"/>
            <a:ext cx="8382000" cy="573087"/>
          </a:xfrm>
        </p:spPr>
        <p:txBody>
          <a:bodyPr/>
          <a:lstStyle/>
          <a:p>
            <a:r>
              <a:rPr lang="en-US"/>
              <a:t>Serving Dynamic Content With GET </a:t>
            </a:r>
          </a:p>
        </p:txBody>
      </p:sp>
      <p:sp>
        <p:nvSpPr>
          <p:cNvPr id="786437" name="Text Box 5"/>
          <p:cNvSpPr txBox="1">
            <a:spLocks noChangeArrowheads="1"/>
          </p:cNvSpPr>
          <p:nvPr/>
        </p:nvSpPr>
        <p:spPr bwMode="auto">
          <a:xfrm>
            <a:off x="5492750" y="2057400"/>
            <a:ext cx="2677271" cy="369332"/>
          </a:xfrm>
          <a:prstGeom prst="rect">
            <a:avLst/>
          </a:prstGeom>
          <a:noFill/>
          <a:ln w="25400">
            <a:noFill/>
            <a:miter lim="800000"/>
            <a:headEnd/>
            <a:tailEnd/>
          </a:ln>
          <a:effectLst/>
        </p:spPr>
        <p:txBody>
          <a:bodyPr wrap="none">
            <a:spAutoFit/>
          </a:bodyPr>
          <a:lstStyle/>
          <a:p>
            <a:pPr algn="l"/>
            <a:r>
              <a:rPr lang="en-US" sz="1800" i="1" dirty="0">
                <a:solidFill>
                  <a:schemeClr val="accent6">
                    <a:lumMod val="75000"/>
                  </a:schemeClr>
                </a:solidFill>
              </a:rPr>
              <a:t>HTTP request sent by client</a:t>
            </a:r>
          </a:p>
        </p:txBody>
      </p:sp>
      <p:sp>
        <p:nvSpPr>
          <p:cNvPr id="786438" name="Text Box 6"/>
          <p:cNvSpPr txBox="1">
            <a:spLocks noChangeArrowheads="1"/>
          </p:cNvSpPr>
          <p:nvPr/>
        </p:nvSpPr>
        <p:spPr bwMode="auto">
          <a:xfrm>
            <a:off x="5257800" y="2787650"/>
            <a:ext cx="3810000" cy="369332"/>
          </a:xfrm>
          <a:prstGeom prst="rect">
            <a:avLst/>
          </a:prstGeom>
          <a:noFill/>
          <a:ln w="25400">
            <a:noFill/>
            <a:miter lim="800000"/>
            <a:headEnd/>
            <a:tailEnd/>
          </a:ln>
          <a:effectLst/>
        </p:spPr>
        <p:txBody>
          <a:bodyPr wrap="square">
            <a:spAutoFit/>
          </a:bodyPr>
          <a:lstStyle/>
          <a:p>
            <a:pPr algn="l"/>
            <a:r>
              <a:rPr lang="en-US" sz="1800" i="1" dirty="0">
                <a:solidFill>
                  <a:schemeClr val="accent6">
                    <a:lumMod val="75000"/>
                  </a:schemeClr>
                </a:solidFill>
              </a:rPr>
              <a:t>HTTP response generated </a:t>
            </a:r>
            <a:r>
              <a:rPr lang="en-US" sz="1800" i="1" dirty="0" smtClean="0">
                <a:solidFill>
                  <a:schemeClr val="accent6">
                    <a:lumMod val="75000"/>
                  </a:schemeClr>
                </a:solidFill>
              </a:rPr>
              <a:t>by the </a:t>
            </a:r>
            <a:r>
              <a:rPr lang="en-US" sz="1800" i="1" dirty="0">
                <a:solidFill>
                  <a:schemeClr val="accent6">
                    <a:lumMod val="75000"/>
                  </a:schemeClr>
                </a:solidFill>
              </a:rPr>
              <a:t>server</a:t>
            </a:r>
          </a:p>
        </p:txBody>
      </p:sp>
      <p:sp>
        <p:nvSpPr>
          <p:cNvPr id="786439" name="Line 7"/>
          <p:cNvSpPr>
            <a:spLocks noChangeShapeType="1"/>
          </p:cNvSpPr>
          <p:nvPr/>
        </p:nvSpPr>
        <p:spPr bwMode="auto">
          <a:xfrm>
            <a:off x="304800" y="1905000"/>
            <a:ext cx="8382000" cy="0"/>
          </a:xfrm>
          <a:prstGeom prst="line">
            <a:avLst/>
          </a:prstGeom>
          <a:noFill/>
          <a:ln w="25400">
            <a:solidFill>
              <a:schemeClr val="tx1"/>
            </a:solidFill>
            <a:prstDash val="dash"/>
            <a:round/>
            <a:headEnd/>
            <a:tailEnd/>
          </a:ln>
          <a:effectLst/>
        </p:spPr>
        <p:txBody>
          <a:bodyPr wrap="none" anchor="ctr"/>
          <a:lstStyle/>
          <a:p>
            <a:endParaRPr lang="en-US"/>
          </a:p>
        </p:txBody>
      </p:sp>
      <p:sp>
        <p:nvSpPr>
          <p:cNvPr id="786440" name="Line 8"/>
          <p:cNvSpPr>
            <a:spLocks noChangeShapeType="1"/>
          </p:cNvSpPr>
          <p:nvPr/>
        </p:nvSpPr>
        <p:spPr bwMode="auto">
          <a:xfrm>
            <a:off x="304800" y="2667000"/>
            <a:ext cx="8458200" cy="0"/>
          </a:xfrm>
          <a:prstGeom prst="line">
            <a:avLst/>
          </a:prstGeom>
          <a:noFill/>
          <a:ln w="25400">
            <a:solidFill>
              <a:schemeClr val="tx1"/>
            </a:solidFill>
            <a:prstDash val="dash"/>
            <a:round/>
            <a:headEnd/>
            <a:tailEnd/>
          </a:ln>
          <a:effectLst/>
        </p:spPr>
        <p:txBody>
          <a:bodyPr wrap="none" anchor="ctr"/>
          <a:lstStyle/>
          <a:p>
            <a:endParaRPr lang="en-US"/>
          </a:p>
        </p:txBody>
      </p:sp>
      <p:sp>
        <p:nvSpPr>
          <p:cNvPr id="786441" name="Line 9"/>
          <p:cNvSpPr>
            <a:spLocks noChangeShapeType="1"/>
          </p:cNvSpPr>
          <p:nvPr/>
        </p:nvSpPr>
        <p:spPr bwMode="auto">
          <a:xfrm>
            <a:off x="304800" y="3200400"/>
            <a:ext cx="8458200" cy="0"/>
          </a:xfrm>
          <a:prstGeom prst="line">
            <a:avLst/>
          </a:prstGeom>
          <a:noFill/>
          <a:ln w="25400">
            <a:solidFill>
              <a:schemeClr val="tx1"/>
            </a:solidFill>
            <a:prstDash val="dash"/>
            <a:round/>
            <a:headEnd/>
            <a:tailEnd/>
          </a:ln>
          <a:effectLst/>
        </p:spPr>
        <p:txBody>
          <a:bodyPr wrap="none" anchor="ctr"/>
          <a:lstStyle/>
          <a:p>
            <a:endParaRPr lang="en-US"/>
          </a:p>
        </p:txBody>
      </p:sp>
      <p:sp>
        <p:nvSpPr>
          <p:cNvPr id="786442" name="Text Box 10"/>
          <p:cNvSpPr txBox="1">
            <a:spLocks noChangeArrowheads="1"/>
          </p:cNvSpPr>
          <p:nvPr/>
        </p:nvSpPr>
        <p:spPr bwMode="auto">
          <a:xfrm>
            <a:off x="5492750" y="4219575"/>
            <a:ext cx="2803909" cy="646331"/>
          </a:xfrm>
          <a:prstGeom prst="rect">
            <a:avLst/>
          </a:prstGeom>
          <a:noFill/>
          <a:ln w="25400">
            <a:noFill/>
            <a:miter lim="800000"/>
            <a:headEnd/>
            <a:tailEnd/>
          </a:ln>
          <a:effectLst/>
        </p:spPr>
        <p:txBody>
          <a:bodyPr wrap="none">
            <a:spAutoFit/>
          </a:bodyPr>
          <a:lstStyle/>
          <a:p>
            <a:pPr algn="l"/>
            <a:r>
              <a:rPr lang="en-US" sz="1800" i="1" dirty="0">
                <a:solidFill>
                  <a:schemeClr val="accent6">
                    <a:lumMod val="75000"/>
                  </a:schemeClr>
                </a:solidFill>
              </a:rPr>
              <a:t>HTTP response generated by</a:t>
            </a:r>
          </a:p>
          <a:p>
            <a:pPr algn="l"/>
            <a:r>
              <a:rPr lang="en-US" sz="1800" i="1" dirty="0">
                <a:solidFill>
                  <a:schemeClr val="accent6">
                    <a:lumMod val="75000"/>
                  </a:schemeClr>
                </a:solidFill>
              </a:rPr>
              <a:t>the CGI program</a:t>
            </a:r>
          </a:p>
        </p:txBody>
      </p:sp>
      <p:sp>
        <p:nvSpPr>
          <p:cNvPr id="12" name="Text Box 3"/>
          <p:cNvSpPr txBox="1">
            <a:spLocks noChangeArrowheads="1"/>
          </p:cNvSpPr>
          <p:nvPr/>
        </p:nvSpPr>
        <p:spPr bwMode="auto">
          <a:xfrm>
            <a:off x="685800" y="908050"/>
            <a:ext cx="6849952" cy="4278094"/>
          </a:xfrm>
          <a:prstGeom prst="rect">
            <a:avLst/>
          </a:prstGeom>
          <a:noFill/>
          <a:ln w="25400">
            <a:noFill/>
            <a:miter lim="800000"/>
            <a:headEnd/>
            <a:tailEnd/>
          </a:ln>
          <a:effectLst/>
        </p:spPr>
        <p:txBody>
          <a:bodyPr wrap="none">
            <a:spAutoFit/>
          </a:bodyPr>
          <a:lstStyle/>
          <a:p>
            <a:pPr algn="l"/>
            <a:r>
              <a:rPr lang="en-US" sz="1600" dirty="0" err="1" smtClean="0">
                <a:latin typeface="Courier New" pitchFamily="49" charset="0"/>
              </a:rPr>
              <a:t>linux</a:t>
            </a:r>
            <a:r>
              <a:rPr lang="en-US" sz="1600" dirty="0" smtClean="0">
                <a:latin typeface="Courier New" pitchFamily="49" charset="0"/>
              </a:rPr>
              <a:t>&gt; </a:t>
            </a:r>
            <a:r>
              <a:rPr lang="en-US" sz="1600" dirty="0">
                <a:latin typeface="Courier New" pitchFamily="49" charset="0"/>
              </a:rPr>
              <a:t>telnet </a:t>
            </a:r>
            <a:r>
              <a:rPr lang="en-US" sz="1600" dirty="0" smtClean="0">
                <a:latin typeface="Courier New" pitchFamily="49" charset="0"/>
              </a:rPr>
              <a:t>greatwhite.ics.cs.cmu.edu 15213</a:t>
            </a:r>
            <a:endParaRPr lang="en-US" sz="1600" dirty="0">
              <a:latin typeface="Courier New" pitchFamily="49" charset="0"/>
            </a:endParaRPr>
          </a:p>
          <a:p>
            <a:r>
              <a:rPr lang="en-US" sz="1600" dirty="0" smtClean="0">
                <a:latin typeface="Courier New" pitchFamily="49" charset="0"/>
              </a:rPr>
              <a:t>Trying 128.2.220.10...</a:t>
            </a:r>
          </a:p>
          <a:p>
            <a:r>
              <a:rPr lang="en-US" sz="1600" dirty="0" smtClean="0">
                <a:latin typeface="Courier New" pitchFamily="49" charset="0"/>
              </a:rPr>
              <a:t>Connected to greatwhite.ics.cs.cmu.edu (128.2.220.10).</a:t>
            </a:r>
          </a:p>
          <a:p>
            <a:r>
              <a:rPr lang="en-US" sz="1600" dirty="0" smtClean="0">
                <a:latin typeface="Courier New" pitchFamily="49" charset="0"/>
              </a:rPr>
              <a:t>Escape character is '^]'.</a:t>
            </a:r>
          </a:p>
          <a:p>
            <a:r>
              <a:rPr lang="en-US" sz="1600" dirty="0" smtClean="0">
                <a:latin typeface="Courier New" pitchFamily="49" charset="0"/>
              </a:rPr>
              <a:t>GET /</a:t>
            </a:r>
            <a:r>
              <a:rPr lang="en-US" sz="1600" dirty="0" err="1" smtClean="0">
                <a:latin typeface="Courier New" pitchFamily="49" charset="0"/>
              </a:rPr>
              <a:t>cgi</a:t>
            </a:r>
            <a:r>
              <a:rPr lang="en-US" sz="1600" dirty="0" smtClean="0">
                <a:latin typeface="Courier New" pitchFamily="49" charset="0"/>
              </a:rPr>
              <a:t>-bin/adder?n1=5&amp;n2=27 HTTP/1.1</a:t>
            </a:r>
          </a:p>
          <a:p>
            <a:r>
              <a:rPr lang="en-US" sz="1600" dirty="0" smtClean="0">
                <a:latin typeface="Courier New" pitchFamily="49" charset="0"/>
              </a:rPr>
              <a:t>host: greatwhite.ics.cs.cmu.edu</a:t>
            </a:r>
          </a:p>
          <a:p>
            <a:r>
              <a:rPr lang="en-US" sz="1600" i="1" dirty="0" smtClean="0">
                <a:latin typeface="Courier New" pitchFamily="49" charset="0"/>
              </a:rPr>
              <a:t>&lt;CRLF&gt;</a:t>
            </a:r>
          </a:p>
          <a:p>
            <a:r>
              <a:rPr lang="en-US" sz="1600" dirty="0" smtClean="0">
                <a:latin typeface="Courier New" pitchFamily="49" charset="0"/>
              </a:rPr>
              <a:t>HTTP/1.0 200 OK</a:t>
            </a:r>
          </a:p>
          <a:p>
            <a:r>
              <a:rPr lang="en-US" sz="1600" dirty="0" smtClean="0">
                <a:latin typeface="Courier New" pitchFamily="49" charset="0"/>
              </a:rPr>
              <a:t>Server: Tiny Web Server</a:t>
            </a:r>
          </a:p>
          <a:p>
            <a:r>
              <a:rPr lang="en-US" sz="1600" dirty="0" smtClean="0">
                <a:latin typeface="Courier New" pitchFamily="49" charset="0"/>
              </a:rPr>
              <a:t>Content-length: 109</a:t>
            </a:r>
          </a:p>
          <a:p>
            <a:r>
              <a:rPr lang="en-US" sz="1600" dirty="0" smtClean="0">
                <a:latin typeface="Courier New" pitchFamily="49" charset="0"/>
              </a:rPr>
              <a:t>Content-type: text/html</a:t>
            </a:r>
          </a:p>
          <a:p>
            <a:endParaRPr lang="en-US" sz="1600" dirty="0" smtClean="0">
              <a:latin typeface="Courier New" pitchFamily="49" charset="0"/>
            </a:endParaRPr>
          </a:p>
          <a:p>
            <a:r>
              <a:rPr lang="en-US" sz="1600" dirty="0" smtClean="0">
                <a:latin typeface="Courier New" pitchFamily="49" charset="0"/>
              </a:rPr>
              <a:t>Welcome to add.com: THE Internet addition portal.</a:t>
            </a:r>
          </a:p>
          <a:p>
            <a:r>
              <a:rPr lang="en-US" sz="1600" dirty="0" smtClean="0">
                <a:latin typeface="Courier New" pitchFamily="49" charset="0"/>
              </a:rPr>
              <a:t>&lt;p&gt;The answer is: 5 + 27 -&gt; 32</a:t>
            </a:r>
          </a:p>
          <a:p>
            <a:endParaRPr lang="en-US" sz="1600" dirty="0" smtClean="0">
              <a:latin typeface="Courier New" pitchFamily="49" charset="0"/>
            </a:endParaRPr>
          </a:p>
          <a:p>
            <a:r>
              <a:rPr lang="en-US" sz="1600" dirty="0" smtClean="0">
                <a:latin typeface="Courier New" pitchFamily="49" charset="0"/>
              </a:rPr>
              <a:t>&lt;p&gt;Thanks for visiting!</a:t>
            </a:r>
          </a:p>
          <a:p>
            <a:r>
              <a:rPr lang="en-US" sz="1600" dirty="0" smtClean="0">
                <a:latin typeface="Courier New" pitchFamily="49" charset="0"/>
              </a:rPr>
              <a:t>Connection closed by foreign host.</a:t>
            </a: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lIns="91294" tIns="45647" rIns="91294" bIns="45647" anchor="t"/>
          <a:lstStyle/>
          <a:p>
            <a:r>
              <a:rPr lang="en-US" dirty="0" smtClean="0"/>
              <a:t>Tiny Serving Dynamic Content</a:t>
            </a:r>
            <a:endParaRPr lang="en-US" dirty="0"/>
          </a:p>
        </p:txBody>
      </p:sp>
      <p:sp>
        <p:nvSpPr>
          <p:cNvPr id="4" name="Content Placeholder 3"/>
          <p:cNvSpPr>
            <a:spLocks noGrp="1"/>
          </p:cNvSpPr>
          <p:nvPr>
            <p:ph idx="1"/>
          </p:nvPr>
        </p:nvSpPr>
        <p:spPr>
          <a:xfrm>
            <a:off x="396875" y="4953000"/>
            <a:ext cx="7896225" cy="1096217"/>
          </a:xfrm>
        </p:spPr>
        <p:txBody>
          <a:bodyPr/>
          <a:lstStyle/>
          <a:p>
            <a:pPr lvl="1"/>
            <a:r>
              <a:rPr lang="en-US" dirty="0" smtClean="0"/>
              <a:t>Fork child to execute CGI program</a:t>
            </a:r>
          </a:p>
          <a:p>
            <a:pPr lvl="1"/>
            <a:r>
              <a:rPr lang="en-US" dirty="0" smtClean="0"/>
              <a:t>Change </a:t>
            </a:r>
            <a:r>
              <a:rPr lang="en-US" dirty="0" err="1" smtClean="0"/>
              <a:t>stdout</a:t>
            </a:r>
            <a:r>
              <a:rPr lang="en-US" dirty="0" smtClean="0"/>
              <a:t> to be connection to client</a:t>
            </a:r>
          </a:p>
          <a:p>
            <a:pPr lvl="1"/>
            <a:r>
              <a:rPr lang="en-US" dirty="0" smtClean="0"/>
              <a:t>Execute CGI program with </a:t>
            </a:r>
            <a:r>
              <a:rPr lang="en-US" dirty="0" err="1" smtClean="0"/>
              <a:t>execve</a:t>
            </a:r>
            <a:endParaRPr lang="en-US" dirty="0"/>
          </a:p>
        </p:txBody>
      </p:sp>
      <p:sp>
        <p:nvSpPr>
          <p:cNvPr id="770051" name="Rectangle 3"/>
          <p:cNvSpPr>
            <a:spLocks noChangeArrowheads="1"/>
          </p:cNvSpPr>
          <p:nvPr/>
        </p:nvSpPr>
        <p:spPr bwMode="auto">
          <a:xfrm>
            <a:off x="76200" y="990600"/>
            <a:ext cx="8991600" cy="3693311"/>
          </a:xfrm>
          <a:prstGeom prst="rect">
            <a:avLst/>
          </a:prstGeom>
          <a:solidFill>
            <a:srgbClr val="E6E6E6"/>
          </a:solidFill>
          <a:ln w="12700">
            <a:solidFill>
              <a:schemeClr val="tx1"/>
            </a:solidFill>
            <a:miter lim="800000"/>
            <a:headEnd/>
            <a:tailEnd/>
          </a:ln>
          <a:effectLst/>
        </p:spPr>
        <p:txBody>
          <a:bodyPr wrap="square" lIns="91430" tIns="45716" rIns="91430" bIns="45716" anchor="ctr">
            <a:spAutoFit/>
          </a:bodyPr>
          <a:lstStyle/>
          <a:p>
            <a:pPr defTabSz="912813"/>
            <a:r>
              <a:rPr lang="en-US" sz="1800" dirty="0" smtClean="0">
                <a:latin typeface="Courier New" pitchFamily="49" charset="0"/>
              </a:rPr>
              <a:t>/* Return first part of HTTP response */</a:t>
            </a:r>
          </a:p>
          <a:p>
            <a:pPr defTabSz="912813"/>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 "HTTP/1.0 200 OK\r\n");</a:t>
            </a:r>
          </a:p>
          <a:p>
            <a:pPr defTabSz="912813"/>
            <a:r>
              <a:rPr lang="en-US" sz="1800" dirty="0" smtClean="0">
                <a:latin typeface="Courier New" pitchFamily="49" charset="0"/>
              </a:rPr>
              <a:t>    </a:t>
            </a:r>
            <a:r>
              <a:rPr lang="en-US" sz="1800" dirty="0" err="1" smtClean="0">
                <a:latin typeface="Courier New" pitchFamily="49" charset="0"/>
              </a:rPr>
              <a:t>Rio_writen</a:t>
            </a:r>
            <a:r>
              <a:rPr lang="en-US" sz="1800" dirty="0" smtClean="0">
                <a:latin typeface="Courier New" pitchFamily="49" charset="0"/>
              </a:rPr>
              <a:t>(</a:t>
            </a:r>
            <a:r>
              <a:rPr lang="en-US" sz="1800" dirty="0" err="1" smtClean="0">
                <a:latin typeface="Courier New" pitchFamily="49" charset="0"/>
              </a:rPr>
              <a:t>fd</a:t>
            </a:r>
            <a:r>
              <a:rPr lang="en-US" sz="1800" dirty="0" smtClean="0">
                <a:latin typeface="Courier New" pitchFamily="49" charset="0"/>
              </a:rPr>
              <a:t>, </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strlen</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a:t>
            </a:r>
          </a:p>
          <a:p>
            <a:pPr defTabSz="912813"/>
            <a:r>
              <a:rPr lang="en-US" sz="1800" dirty="0" smtClean="0">
                <a:latin typeface="Courier New" pitchFamily="49" charset="0"/>
              </a:rPr>
              <a:t>    </a:t>
            </a:r>
            <a:r>
              <a:rPr lang="en-US" sz="1800" dirty="0" err="1" smtClean="0">
                <a:latin typeface="Courier New" pitchFamily="49" charset="0"/>
              </a:rPr>
              <a:t>sprintf</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 "Server: Tiny Web Server\r\n");</a:t>
            </a:r>
          </a:p>
          <a:p>
            <a:pPr defTabSz="912813"/>
            <a:r>
              <a:rPr lang="en-US" sz="1800" dirty="0" smtClean="0">
                <a:latin typeface="Courier New" pitchFamily="49" charset="0"/>
              </a:rPr>
              <a:t>    </a:t>
            </a:r>
            <a:r>
              <a:rPr lang="en-US" sz="1800" dirty="0" err="1" smtClean="0">
                <a:latin typeface="Courier New" pitchFamily="49" charset="0"/>
              </a:rPr>
              <a:t>Rio_writen</a:t>
            </a:r>
            <a:r>
              <a:rPr lang="en-US" sz="1800" dirty="0" smtClean="0">
                <a:latin typeface="Courier New" pitchFamily="49" charset="0"/>
              </a:rPr>
              <a:t>(</a:t>
            </a:r>
            <a:r>
              <a:rPr lang="en-US" sz="1800" dirty="0" err="1" smtClean="0">
                <a:latin typeface="Courier New" pitchFamily="49" charset="0"/>
              </a:rPr>
              <a:t>fd</a:t>
            </a:r>
            <a:r>
              <a:rPr lang="en-US" sz="1800" dirty="0" smtClean="0">
                <a:latin typeface="Courier New" pitchFamily="49" charset="0"/>
              </a:rPr>
              <a:t>, </a:t>
            </a:r>
            <a:r>
              <a:rPr lang="en-US" sz="1800" dirty="0" err="1" smtClean="0">
                <a:latin typeface="Courier New" pitchFamily="49" charset="0"/>
              </a:rPr>
              <a:t>buf</a:t>
            </a:r>
            <a:r>
              <a:rPr lang="en-US" sz="1800" dirty="0" smtClean="0">
                <a:latin typeface="Courier New" pitchFamily="49" charset="0"/>
              </a:rPr>
              <a:t>, </a:t>
            </a:r>
            <a:r>
              <a:rPr lang="en-US" sz="1800" dirty="0" err="1" smtClean="0">
                <a:latin typeface="Courier New" pitchFamily="49" charset="0"/>
              </a:rPr>
              <a:t>strlen</a:t>
            </a:r>
            <a:r>
              <a:rPr lang="en-US" sz="1800" dirty="0" smtClean="0">
                <a:latin typeface="Courier New" pitchFamily="49" charset="0"/>
              </a:rPr>
              <a:t>(</a:t>
            </a:r>
            <a:r>
              <a:rPr lang="en-US" sz="1800" dirty="0" err="1" smtClean="0">
                <a:latin typeface="Courier New" pitchFamily="49" charset="0"/>
              </a:rPr>
              <a:t>buf</a:t>
            </a:r>
            <a:r>
              <a:rPr lang="en-US" sz="1800" dirty="0" smtClean="0">
                <a:latin typeface="Courier New" pitchFamily="49" charset="0"/>
              </a:rPr>
              <a:t>));</a:t>
            </a:r>
          </a:p>
          <a:p>
            <a:pPr defTabSz="912813"/>
            <a:r>
              <a:rPr lang="en-US" sz="1800" dirty="0" smtClean="0">
                <a:latin typeface="Courier New" pitchFamily="49" charset="0"/>
              </a:rPr>
              <a:t>  </a:t>
            </a:r>
          </a:p>
          <a:p>
            <a:pPr defTabSz="912813"/>
            <a:r>
              <a:rPr lang="en-US" sz="1800" dirty="0" smtClean="0">
                <a:latin typeface="Courier New" pitchFamily="49" charset="0"/>
              </a:rPr>
              <a:t>    if (Fork() == 0) { /* child */</a:t>
            </a:r>
          </a:p>
          <a:p>
            <a:pPr defTabSz="912813"/>
            <a:r>
              <a:rPr lang="en-US" sz="1800" dirty="0" smtClean="0">
                <a:latin typeface="Courier New" pitchFamily="49" charset="0"/>
              </a:rPr>
              <a:t>	/* Real server would set all CGI </a:t>
            </a:r>
            <a:r>
              <a:rPr lang="en-US" sz="1800" dirty="0" err="1" smtClean="0">
                <a:latin typeface="Courier New" pitchFamily="49" charset="0"/>
              </a:rPr>
              <a:t>vars</a:t>
            </a:r>
            <a:r>
              <a:rPr lang="en-US" sz="1800" dirty="0" smtClean="0">
                <a:latin typeface="Courier New" pitchFamily="49" charset="0"/>
              </a:rPr>
              <a:t> here */</a:t>
            </a:r>
          </a:p>
          <a:p>
            <a:pPr defTabSz="912813"/>
            <a:r>
              <a:rPr lang="en-US" sz="1800" dirty="0" smtClean="0">
                <a:latin typeface="Courier New" pitchFamily="49" charset="0"/>
              </a:rPr>
              <a:t>	</a:t>
            </a:r>
            <a:r>
              <a:rPr lang="en-US" sz="1800" dirty="0" err="1" smtClean="0">
                <a:latin typeface="Courier New" pitchFamily="49" charset="0"/>
              </a:rPr>
              <a:t>setenv</a:t>
            </a:r>
            <a:r>
              <a:rPr lang="en-US" sz="1800" dirty="0" smtClean="0">
                <a:latin typeface="Courier New" pitchFamily="49" charset="0"/>
              </a:rPr>
              <a:t>("QUERY_STRING", </a:t>
            </a:r>
            <a:r>
              <a:rPr lang="en-US" sz="1800" dirty="0" err="1" smtClean="0">
                <a:latin typeface="Courier New" pitchFamily="49" charset="0"/>
              </a:rPr>
              <a:t>cgiargs</a:t>
            </a:r>
            <a:r>
              <a:rPr lang="en-US" sz="1800" dirty="0" smtClean="0">
                <a:latin typeface="Courier New" pitchFamily="49" charset="0"/>
              </a:rPr>
              <a:t>, 1); </a:t>
            </a:r>
          </a:p>
          <a:p>
            <a:pPr defTabSz="912813"/>
            <a:r>
              <a:rPr lang="en-US" sz="1800" dirty="0" smtClean="0">
                <a:latin typeface="Courier New" pitchFamily="49" charset="0"/>
              </a:rPr>
              <a:t>	Dup2(</a:t>
            </a:r>
            <a:r>
              <a:rPr lang="en-US" sz="1800" dirty="0" err="1" smtClean="0">
                <a:latin typeface="Courier New" pitchFamily="49" charset="0"/>
              </a:rPr>
              <a:t>fd</a:t>
            </a:r>
            <a:r>
              <a:rPr lang="en-US" sz="1800" dirty="0" smtClean="0">
                <a:latin typeface="Courier New" pitchFamily="49" charset="0"/>
              </a:rPr>
              <a:t>, STDOUT_FILENO); /* Redirect </a:t>
            </a:r>
            <a:r>
              <a:rPr lang="en-US" sz="1800" dirty="0" err="1" smtClean="0">
                <a:latin typeface="Courier New" pitchFamily="49" charset="0"/>
              </a:rPr>
              <a:t>stdout</a:t>
            </a:r>
            <a:r>
              <a:rPr lang="en-US" sz="1800" dirty="0" smtClean="0">
                <a:latin typeface="Courier New" pitchFamily="49" charset="0"/>
              </a:rPr>
              <a:t> to client */</a:t>
            </a:r>
          </a:p>
          <a:p>
            <a:pPr defTabSz="912813"/>
            <a:r>
              <a:rPr lang="en-US" sz="1800" dirty="0" smtClean="0">
                <a:latin typeface="Courier New" pitchFamily="49" charset="0"/>
              </a:rPr>
              <a:t>	</a:t>
            </a:r>
            <a:r>
              <a:rPr lang="en-US" sz="1800" dirty="0" err="1" smtClean="0">
                <a:latin typeface="Courier New" pitchFamily="49" charset="0"/>
              </a:rPr>
              <a:t>Execve</a:t>
            </a:r>
            <a:r>
              <a:rPr lang="en-US" sz="1800" dirty="0" smtClean="0">
                <a:latin typeface="Courier New" pitchFamily="49" charset="0"/>
              </a:rPr>
              <a:t>(filename, </a:t>
            </a:r>
            <a:r>
              <a:rPr lang="en-US" sz="1800" dirty="0" err="1" smtClean="0">
                <a:latin typeface="Courier New" pitchFamily="49" charset="0"/>
              </a:rPr>
              <a:t>emptylist</a:t>
            </a:r>
            <a:r>
              <a:rPr lang="en-US" sz="1800" dirty="0" smtClean="0">
                <a:latin typeface="Courier New" pitchFamily="49" charset="0"/>
              </a:rPr>
              <a:t>, environ);/* Run CGI </a:t>
            </a:r>
            <a:r>
              <a:rPr lang="en-US" sz="1800" dirty="0" err="1" smtClean="0">
                <a:latin typeface="Courier New" pitchFamily="49" charset="0"/>
              </a:rPr>
              <a:t>prog</a:t>
            </a:r>
            <a:r>
              <a:rPr lang="en-US" sz="1800" dirty="0" smtClean="0">
                <a:latin typeface="Courier New" pitchFamily="49" charset="0"/>
              </a:rPr>
              <a:t>  */</a:t>
            </a:r>
          </a:p>
          <a:p>
            <a:pPr defTabSz="912813"/>
            <a:r>
              <a:rPr lang="en-US" sz="1800" dirty="0" smtClean="0">
                <a:latin typeface="Courier New" pitchFamily="49" charset="0"/>
              </a:rPr>
              <a:t>    }</a:t>
            </a:r>
          </a:p>
          <a:p>
            <a:pPr defTabSz="912813"/>
            <a:r>
              <a:rPr lang="en-US" sz="1800" dirty="0" smtClean="0">
                <a:latin typeface="Courier New" pitchFamily="49" charset="0"/>
              </a:rPr>
              <a:t>    Wait(NULL); /* Parent waits for and reaps child */</a:t>
            </a:r>
            <a:endParaRPr lang="en-US" sz="1800" dirty="0">
              <a:latin typeface="Courier New" pitchFamily="49" charset="0"/>
            </a:endParaRPr>
          </a:p>
        </p:txBody>
      </p:sp>
      <p:sp>
        <p:nvSpPr>
          <p:cNvPr id="5" name="TextBox 4"/>
          <p:cNvSpPr txBox="1"/>
          <p:nvPr/>
        </p:nvSpPr>
        <p:spPr>
          <a:xfrm>
            <a:off x="7507373" y="990600"/>
            <a:ext cx="1560427" cy="369332"/>
          </a:xfrm>
          <a:prstGeom prst="rect">
            <a:avLst/>
          </a:prstGeom>
          <a:solidFill>
            <a:srgbClr val="92D050"/>
          </a:solidFill>
        </p:spPr>
        <p:txBody>
          <a:bodyPr wrap="none" rtlCol="0">
            <a:spAutoFit/>
          </a:bodyPr>
          <a:lstStyle/>
          <a:p>
            <a:r>
              <a:rPr lang="en-US" sz="1800" dirty="0" smtClean="0">
                <a:latin typeface="Calibri" pitchFamily="34" charset="0"/>
              </a:rPr>
              <a:t>From </a:t>
            </a:r>
            <a:r>
              <a:rPr lang="en-US" sz="1800" dirty="0" err="1" smtClean="0">
                <a:latin typeface="Courier New" pitchFamily="49" charset="0"/>
                <a:cs typeface="Courier New" pitchFamily="49" charset="0"/>
              </a:rPr>
              <a:t>tiny.c</a:t>
            </a: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Mechanisms</a:t>
            </a:r>
            <a:endParaRPr lang="en-US" dirty="0"/>
          </a:p>
        </p:txBody>
      </p:sp>
      <p:sp>
        <p:nvSpPr>
          <p:cNvPr id="3" name="Content Placeholder 2"/>
          <p:cNvSpPr>
            <a:spLocks noGrp="1"/>
          </p:cNvSpPr>
          <p:nvPr>
            <p:ph idx="1"/>
          </p:nvPr>
        </p:nvSpPr>
        <p:spPr/>
        <p:txBody>
          <a:bodyPr/>
          <a:lstStyle/>
          <a:p>
            <a:r>
              <a:rPr lang="en-US" dirty="0" smtClean="0"/>
              <a:t>Standard</a:t>
            </a:r>
          </a:p>
          <a:p>
            <a:pPr lvl="1"/>
            <a:r>
              <a:rPr lang="en-US" dirty="0" smtClean="0"/>
              <a:t>Specify total length with content-length</a:t>
            </a:r>
          </a:p>
          <a:p>
            <a:pPr lvl="1"/>
            <a:r>
              <a:rPr lang="en-US" dirty="0" smtClean="0"/>
              <a:t>Requires that program buffer entire message</a:t>
            </a:r>
          </a:p>
          <a:p>
            <a:r>
              <a:rPr lang="en-US" dirty="0" smtClean="0"/>
              <a:t>Chunked</a:t>
            </a:r>
          </a:p>
          <a:p>
            <a:pPr lvl="1"/>
            <a:r>
              <a:rPr lang="en-US" dirty="0" smtClean="0"/>
              <a:t>Break into blocks</a:t>
            </a:r>
          </a:p>
          <a:p>
            <a:pPr lvl="1"/>
            <a:r>
              <a:rPr lang="en-US" dirty="0" smtClean="0"/>
              <a:t>Prefix each block with number of bytes (Hex coded)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357762" y="304800"/>
            <a:ext cx="7591425" cy="762000"/>
          </a:xfrm>
        </p:spPr>
        <p:txBody>
          <a:bodyPr/>
          <a:lstStyle/>
          <a:p>
            <a:r>
              <a:rPr lang="en-US" dirty="0" smtClean="0"/>
              <a:t>Chunked Encoding Example</a:t>
            </a:r>
            <a:endParaRPr lang="en-US" dirty="0"/>
          </a:p>
        </p:txBody>
      </p:sp>
      <p:sp>
        <p:nvSpPr>
          <p:cNvPr id="865283" name="Rectangle 3"/>
          <p:cNvSpPr>
            <a:spLocks noChangeArrowheads="1"/>
          </p:cNvSpPr>
          <p:nvPr/>
        </p:nvSpPr>
        <p:spPr bwMode="auto">
          <a:xfrm>
            <a:off x="685800" y="990600"/>
            <a:ext cx="8382000" cy="5478415"/>
          </a:xfrm>
          <a:prstGeom prst="rect">
            <a:avLst/>
          </a:prstGeom>
          <a:solidFill>
            <a:srgbClr val="CCFFFF"/>
          </a:solidFill>
          <a:ln w="12700">
            <a:solidFill>
              <a:schemeClr val="tx1"/>
            </a:solidFill>
            <a:miter lim="800000"/>
            <a:headEnd/>
            <a:tailEnd/>
          </a:ln>
          <a:effectLst/>
        </p:spPr>
        <p:txBody>
          <a:bodyPr lIns="91430" tIns="45716" rIns="91430" bIns="45716" anchor="ctr">
            <a:spAutoFit/>
          </a:bodyPr>
          <a:lstStyle/>
          <a:p>
            <a:pPr defTabSz="912813">
              <a:tabLst>
                <a:tab pos="228600" algn="l"/>
              </a:tabLst>
            </a:pPr>
            <a:r>
              <a:rPr lang="en-US" sz="1400" dirty="0" smtClean="0">
                <a:latin typeface="Courier New" pitchFamily="49" charset="0"/>
              </a:rPr>
              <a:t>HTTP/1.1 200 OK\n</a:t>
            </a:r>
          </a:p>
          <a:p>
            <a:pPr defTabSz="912813">
              <a:tabLst>
                <a:tab pos="228600" algn="l"/>
              </a:tabLst>
            </a:pPr>
            <a:r>
              <a:rPr lang="en-US" sz="1400" dirty="0" smtClean="0">
                <a:latin typeface="Courier New" pitchFamily="49" charset="0"/>
              </a:rPr>
              <a:t>Date: Sun, 31 Oct 2010 20:47:48 GMT\n</a:t>
            </a:r>
          </a:p>
          <a:p>
            <a:pPr defTabSz="912813">
              <a:tabLst>
                <a:tab pos="228600" algn="l"/>
              </a:tabLst>
            </a:pPr>
            <a:r>
              <a:rPr lang="en-US" sz="1400" dirty="0" smtClean="0">
                <a:latin typeface="Courier New" pitchFamily="49" charset="0"/>
              </a:rPr>
              <a:t>Server: Apache/1.3.41 (Unix)\n </a:t>
            </a:r>
          </a:p>
          <a:p>
            <a:pPr defTabSz="912813">
              <a:tabLst>
                <a:tab pos="228600" algn="l"/>
              </a:tabLst>
            </a:pPr>
            <a:r>
              <a:rPr lang="en-US" sz="1400" dirty="0" smtClean="0">
                <a:latin typeface="Courier New" pitchFamily="49" charset="0"/>
              </a:rPr>
              <a:t>Keep-Alive: timeout=15, max=100\n</a:t>
            </a:r>
          </a:p>
          <a:p>
            <a:pPr defTabSz="912813">
              <a:tabLst>
                <a:tab pos="228600" algn="l"/>
              </a:tabLst>
            </a:pPr>
            <a:r>
              <a:rPr lang="en-US" sz="1400" dirty="0" smtClean="0">
                <a:latin typeface="Courier New" pitchFamily="49" charset="0"/>
              </a:rPr>
              <a:t>Connection: Keep-Alive\n</a:t>
            </a:r>
          </a:p>
          <a:p>
            <a:pPr defTabSz="912813">
              <a:tabLst>
                <a:tab pos="228600" algn="l"/>
              </a:tabLst>
            </a:pPr>
            <a:r>
              <a:rPr lang="en-US" sz="1400" dirty="0" smtClean="0">
                <a:latin typeface="Courier New" pitchFamily="49" charset="0"/>
              </a:rPr>
              <a:t>Transfer-Encoding: chunked\n</a:t>
            </a:r>
          </a:p>
          <a:p>
            <a:pPr defTabSz="912813">
              <a:tabLst>
                <a:tab pos="228600" algn="l"/>
              </a:tabLst>
            </a:pPr>
            <a:r>
              <a:rPr lang="en-US" sz="1400" dirty="0" smtClean="0">
                <a:latin typeface="Courier New" pitchFamily="49" charset="0"/>
              </a:rPr>
              <a:t>Content-Type: text/html\n</a:t>
            </a:r>
          </a:p>
          <a:p>
            <a:pPr defTabSz="912813">
              <a:tabLst>
                <a:tab pos="228600" algn="l"/>
              </a:tabLst>
            </a:pPr>
            <a:r>
              <a:rPr lang="en-US" sz="1400" dirty="0" smtClean="0">
                <a:latin typeface="Courier New" pitchFamily="49" charset="0"/>
              </a:rPr>
              <a:t>\r\n</a:t>
            </a:r>
          </a:p>
          <a:p>
            <a:pPr defTabSz="912813">
              <a:tabLst>
                <a:tab pos="228600" algn="l"/>
              </a:tabLst>
            </a:pPr>
            <a:r>
              <a:rPr lang="en-US" sz="1400" dirty="0" smtClean="0">
                <a:latin typeface="Courier New" pitchFamily="49" charset="0"/>
              </a:rPr>
              <a:t>d75\r\n</a:t>
            </a:r>
          </a:p>
          <a:p>
            <a:pPr defTabSz="912813">
              <a:tabLst>
                <a:tab pos="228600" algn="l"/>
              </a:tabLst>
            </a:pPr>
            <a:r>
              <a:rPr lang="en-US" sz="1400" dirty="0" smtClean="0">
                <a:latin typeface="Courier New" pitchFamily="49" charset="0"/>
              </a:rPr>
              <a:t>&lt;html&gt;</a:t>
            </a:r>
          </a:p>
          <a:p>
            <a:pPr defTabSz="912813">
              <a:tabLst>
                <a:tab pos="228600" algn="l"/>
              </a:tabLst>
            </a:pPr>
            <a:r>
              <a:rPr lang="en-US" sz="1400" dirty="0" smtClean="0">
                <a:latin typeface="Courier New" pitchFamily="49" charset="0"/>
              </a:rPr>
              <a:t>&lt;head&gt;</a:t>
            </a:r>
          </a:p>
          <a:p>
            <a:pPr defTabSz="912813">
              <a:tabLst>
                <a:tab pos="228600" algn="l"/>
              </a:tabLst>
            </a:pPr>
            <a:r>
              <a:rPr lang="en-US" sz="1400" dirty="0" smtClean="0">
                <a:latin typeface="Courier New" pitchFamily="49" charset="0"/>
              </a:rPr>
              <a:t>.&lt;link </a:t>
            </a:r>
            <a:r>
              <a:rPr lang="en-US" sz="1400" dirty="0" err="1" smtClean="0">
                <a:latin typeface="Courier New" pitchFamily="49" charset="0"/>
              </a:rPr>
              <a:t>href</a:t>
            </a:r>
            <a:r>
              <a:rPr lang="en-US" sz="1400" dirty="0" smtClean="0">
                <a:latin typeface="Courier New" pitchFamily="49" charset="0"/>
              </a:rPr>
              <a:t>="http://www.cs.cmu.edu/style/calendar.css" </a:t>
            </a:r>
            <a:r>
              <a:rPr lang="en-US" sz="1400" dirty="0" err="1" smtClean="0">
                <a:latin typeface="Courier New" pitchFamily="49" charset="0"/>
              </a:rPr>
              <a:t>rel</a:t>
            </a:r>
            <a:r>
              <a:rPr lang="en-US" sz="1400" dirty="0" smtClean="0">
                <a:latin typeface="Courier New" pitchFamily="49" charset="0"/>
              </a:rPr>
              <a:t>="</a:t>
            </a:r>
            <a:r>
              <a:rPr lang="en-US" sz="1400" dirty="0" err="1" smtClean="0">
                <a:latin typeface="Courier New" pitchFamily="49" charset="0"/>
              </a:rPr>
              <a:t>stylesheet</a:t>
            </a:r>
            <a:r>
              <a:rPr lang="en-US" sz="1400" dirty="0" smtClean="0">
                <a:latin typeface="Courier New" pitchFamily="49" charset="0"/>
              </a:rPr>
              <a:t>" type="text/</a:t>
            </a:r>
            <a:r>
              <a:rPr lang="en-US" sz="1400" dirty="0" err="1" smtClean="0">
                <a:latin typeface="Courier New" pitchFamily="49" charset="0"/>
              </a:rPr>
              <a:t>css</a:t>
            </a:r>
            <a:r>
              <a:rPr lang="en-US" sz="1400" dirty="0" smtClean="0">
                <a:latin typeface="Courier New" pitchFamily="49" charset="0"/>
              </a:rPr>
              <a:t>"&gt;</a:t>
            </a:r>
          </a:p>
          <a:p>
            <a:pPr defTabSz="912813">
              <a:tabLst>
                <a:tab pos="228600" algn="l"/>
              </a:tabLst>
            </a:pPr>
            <a:r>
              <a:rPr lang="en-US" sz="1400" dirty="0" smtClean="0">
                <a:latin typeface="Courier New" pitchFamily="49" charset="0"/>
              </a:rPr>
              <a:t>&lt;/head&gt;</a:t>
            </a:r>
          </a:p>
          <a:p>
            <a:pPr defTabSz="912813">
              <a:tabLst>
                <a:tab pos="228600" algn="l"/>
              </a:tabLst>
            </a:pPr>
            <a:r>
              <a:rPr lang="en-US" sz="1400" dirty="0" smtClean="0">
                <a:latin typeface="Courier New" pitchFamily="49" charset="0"/>
              </a:rPr>
              <a:t>&lt;body id="</a:t>
            </a:r>
            <a:r>
              <a:rPr lang="en-US" sz="1400" dirty="0" err="1" smtClean="0">
                <a:latin typeface="Courier New" pitchFamily="49" charset="0"/>
              </a:rPr>
              <a:t>calendar_body</a:t>
            </a:r>
            <a:r>
              <a:rPr lang="en-US" sz="1400" dirty="0" smtClean="0">
                <a:latin typeface="Courier New" pitchFamily="49" charset="0"/>
              </a:rPr>
              <a:t>"&gt;</a:t>
            </a:r>
          </a:p>
          <a:p>
            <a:pPr defTabSz="912813">
              <a:tabLst>
                <a:tab pos="228600" algn="l"/>
              </a:tabLst>
            </a:pPr>
            <a:endParaRPr lang="en-US" sz="1400" dirty="0" smtClean="0">
              <a:latin typeface="Courier New" pitchFamily="49" charset="0"/>
            </a:endParaRPr>
          </a:p>
          <a:p>
            <a:pPr defTabSz="912813">
              <a:tabLst>
                <a:tab pos="228600" algn="l"/>
              </a:tabLst>
            </a:pPr>
            <a:r>
              <a:rPr lang="en-US" sz="1400" dirty="0" smtClean="0">
                <a:latin typeface="Courier New" pitchFamily="49" charset="0"/>
              </a:rPr>
              <a:t>&lt;div id='calendar'&gt;&lt;table width='100%'  border='0' </a:t>
            </a:r>
            <a:r>
              <a:rPr lang="en-US" sz="1400" dirty="0" err="1" smtClean="0">
                <a:latin typeface="Courier New" pitchFamily="49" charset="0"/>
              </a:rPr>
              <a:t>cellpadding</a:t>
            </a:r>
            <a:r>
              <a:rPr lang="en-US" sz="1400" dirty="0" smtClean="0">
                <a:latin typeface="Courier New" pitchFamily="49" charset="0"/>
              </a:rPr>
              <a:t>='0' </a:t>
            </a:r>
            <a:r>
              <a:rPr lang="en-US" sz="1400" dirty="0" err="1" smtClean="0">
                <a:latin typeface="Courier New" pitchFamily="49" charset="0"/>
              </a:rPr>
              <a:t>cellspacing</a:t>
            </a:r>
            <a:r>
              <a:rPr lang="en-US" sz="1400" dirty="0" smtClean="0">
                <a:latin typeface="Courier New" pitchFamily="49" charset="0"/>
              </a:rPr>
              <a:t>='1' id='cal'&gt;</a:t>
            </a:r>
          </a:p>
          <a:p>
            <a:pPr defTabSz="912813">
              <a:tabLst>
                <a:tab pos="228600" algn="l"/>
              </a:tabLst>
            </a:pPr>
            <a:endParaRPr lang="en-US" sz="1400" dirty="0" smtClean="0">
              <a:latin typeface="Courier New" pitchFamily="49" charset="0"/>
            </a:endParaRPr>
          </a:p>
          <a:p>
            <a:pPr defTabSz="912813">
              <a:tabLst>
                <a:tab pos="228600" algn="l"/>
              </a:tabLst>
            </a:pPr>
            <a:r>
              <a:rPr lang="en-US" sz="1400" dirty="0" smtClean="0">
                <a:latin typeface="Courier New" pitchFamily="49" charset="0"/>
              </a:rPr>
              <a:t> . . .</a:t>
            </a:r>
          </a:p>
          <a:p>
            <a:pPr defTabSz="912813">
              <a:tabLst>
                <a:tab pos="228600" algn="l"/>
              </a:tabLst>
            </a:pPr>
            <a:r>
              <a:rPr lang="en-US" sz="1400" dirty="0" smtClean="0">
                <a:latin typeface="Courier New" pitchFamily="49" charset="0"/>
              </a:rPr>
              <a:t>&lt;/body&gt;</a:t>
            </a:r>
          </a:p>
          <a:p>
            <a:pPr defTabSz="912813">
              <a:tabLst>
                <a:tab pos="228600" algn="l"/>
              </a:tabLst>
            </a:pPr>
            <a:r>
              <a:rPr lang="en-US" sz="1400" dirty="0" smtClean="0">
                <a:latin typeface="Courier New" pitchFamily="49" charset="0"/>
              </a:rPr>
              <a:t>&lt;/html&gt;</a:t>
            </a:r>
          </a:p>
          <a:p>
            <a:pPr defTabSz="912813">
              <a:tabLst>
                <a:tab pos="228600" algn="l"/>
              </a:tabLst>
            </a:pPr>
            <a:r>
              <a:rPr lang="en-US" sz="1400" dirty="0" smtClean="0">
                <a:latin typeface="Courier New" pitchFamily="49" charset="0"/>
              </a:rPr>
              <a:t>\r\n</a:t>
            </a:r>
          </a:p>
          <a:p>
            <a:pPr defTabSz="912813">
              <a:tabLst>
                <a:tab pos="228600" algn="l"/>
              </a:tabLst>
            </a:pPr>
            <a:r>
              <a:rPr lang="en-US" sz="1400" dirty="0" smtClean="0">
                <a:latin typeface="Courier New" pitchFamily="49" charset="0"/>
              </a:rPr>
              <a:t>0\r\n</a:t>
            </a:r>
          </a:p>
          <a:p>
            <a:pPr defTabSz="912813">
              <a:tabLst>
                <a:tab pos="228600" algn="l"/>
              </a:tabLst>
            </a:pPr>
            <a:r>
              <a:rPr lang="en-US" sz="1400" dirty="0" smtClean="0">
                <a:latin typeface="Courier New" pitchFamily="49" charset="0"/>
              </a:rPr>
              <a:t>\r\n</a:t>
            </a:r>
            <a:endParaRPr lang="en-US" sz="1400" dirty="0">
              <a:latin typeface="Courier New" pitchFamily="49" charset="0"/>
            </a:endParaRPr>
          </a:p>
        </p:txBody>
      </p:sp>
      <p:sp>
        <p:nvSpPr>
          <p:cNvPr id="865284" name="Rectangle 4"/>
          <p:cNvSpPr>
            <a:spLocks noChangeArrowheads="1"/>
          </p:cNvSpPr>
          <p:nvPr/>
        </p:nvSpPr>
        <p:spPr bwMode="auto">
          <a:xfrm>
            <a:off x="685800" y="2743200"/>
            <a:ext cx="990600" cy="304800"/>
          </a:xfrm>
          <a:prstGeom prst="rect">
            <a:avLst/>
          </a:prstGeom>
          <a:noFill/>
          <a:ln w="28575">
            <a:solidFill>
              <a:srgbClr val="FF0000"/>
            </a:solidFill>
            <a:miter lim="800000"/>
            <a:headEnd/>
            <a:tailEnd/>
          </a:ln>
          <a:effectLst/>
        </p:spPr>
        <p:txBody>
          <a:bodyPr anchor="ctr">
            <a:spAutoFit/>
          </a:bodyPr>
          <a:lstStyle/>
          <a:p>
            <a:endParaRPr lang="en-US"/>
          </a:p>
        </p:txBody>
      </p:sp>
      <p:sp>
        <p:nvSpPr>
          <p:cNvPr id="865285" name="AutoShape 5"/>
          <p:cNvSpPr>
            <a:spLocks/>
          </p:cNvSpPr>
          <p:nvPr/>
        </p:nvSpPr>
        <p:spPr bwMode="auto">
          <a:xfrm>
            <a:off x="304800" y="3048000"/>
            <a:ext cx="304800" cy="2891135"/>
          </a:xfrm>
          <a:prstGeom prst="leftBrace">
            <a:avLst>
              <a:gd name="adj1" fmla="val 139583"/>
              <a:gd name="adj2" fmla="val 50000"/>
            </a:avLst>
          </a:prstGeom>
          <a:noFill/>
          <a:ln w="28575">
            <a:solidFill>
              <a:srgbClr val="00CC66"/>
            </a:solidFill>
            <a:round/>
            <a:headEnd/>
            <a:tailEnd/>
          </a:ln>
          <a:effectLst/>
        </p:spPr>
        <p:txBody>
          <a:bodyPr wrap="none" anchor="ctr">
            <a:noAutofit/>
          </a:bodyPr>
          <a:lstStyle/>
          <a:p>
            <a:endParaRPr lang="en-US"/>
          </a:p>
        </p:txBody>
      </p:sp>
      <p:sp>
        <p:nvSpPr>
          <p:cNvPr id="865286" name="AutoShape 6"/>
          <p:cNvSpPr>
            <a:spLocks/>
          </p:cNvSpPr>
          <p:nvPr/>
        </p:nvSpPr>
        <p:spPr bwMode="auto">
          <a:xfrm>
            <a:off x="304800" y="5939135"/>
            <a:ext cx="304800" cy="381000"/>
          </a:xfrm>
          <a:prstGeom prst="leftBrace">
            <a:avLst>
              <a:gd name="adj1" fmla="val 10417"/>
              <a:gd name="adj2" fmla="val 50000"/>
            </a:avLst>
          </a:prstGeom>
          <a:noFill/>
          <a:ln w="28575">
            <a:solidFill>
              <a:srgbClr val="00CC66"/>
            </a:solidFill>
            <a:round/>
            <a:headEnd/>
            <a:tailEnd/>
          </a:ln>
          <a:effectLst/>
        </p:spPr>
        <p:txBody>
          <a:bodyPr anchor="ctr">
            <a:spAutoFit/>
          </a:bodyPr>
          <a:lstStyle/>
          <a:p>
            <a:endParaRPr lang="en-US"/>
          </a:p>
        </p:txBody>
      </p:sp>
      <p:sp>
        <p:nvSpPr>
          <p:cNvPr id="865287" name="Rectangle 7"/>
          <p:cNvSpPr>
            <a:spLocks noChangeArrowheads="1"/>
          </p:cNvSpPr>
          <p:nvPr/>
        </p:nvSpPr>
        <p:spPr bwMode="auto">
          <a:xfrm>
            <a:off x="685800" y="5939135"/>
            <a:ext cx="990600" cy="304800"/>
          </a:xfrm>
          <a:prstGeom prst="rect">
            <a:avLst/>
          </a:prstGeom>
          <a:noFill/>
          <a:ln w="28575">
            <a:solidFill>
              <a:srgbClr val="FF0000"/>
            </a:solidFill>
            <a:miter lim="800000"/>
            <a:headEnd/>
            <a:tailEnd/>
          </a:ln>
          <a:effectLst/>
        </p:spPr>
        <p:txBody>
          <a:bodyPr anchor="ctr">
            <a:spAutoFit/>
          </a:bodyPr>
          <a:lstStyle/>
          <a:p>
            <a:endParaRPr lang="en-US"/>
          </a:p>
        </p:txBody>
      </p:sp>
      <p:sp>
        <p:nvSpPr>
          <p:cNvPr id="865288" name="Text Box 8"/>
          <p:cNvSpPr txBox="1">
            <a:spLocks noChangeArrowheads="1"/>
          </p:cNvSpPr>
          <p:nvPr/>
        </p:nvSpPr>
        <p:spPr bwMode="auto">
          <a:xfrm>
            <a:off x="1752600" y="2711450"/>
            <a:ext cx="4043094" cy="461665"/>
          </a:xfrm>
          <a:prstGeom prst="rect">
            <a:avLst/>
          </a:prstGeom>
          <a:solidFill>
            <a:schemeClr val="hlink"/>
          </a:solidFill>
          <a:ln w="12700">
            <a:noFill/>
            <a:miter lim="800000"/>
            <a:headEnd/>
            <a:tailEnd/>
          </a:ln>
          <a:effectLst/>
        </p:spPr>
        <p:txBody>
          <a:bodyPr wrap="none">
            <a:spAutoFit/>
          </a:bodyPr>
          <a:lstStyle/>
          <a:p>
            <a:pPr algn="l"/>
            <a:r>
              <a:rPr lang="en-US" dirty="0">
                <a:solidFill>
                  <a:schemeClr val="bg1"/>
                </a:solidFill>
              </a:rPr>
              <a:t>First Chunk: </a:t>
            </a:r>
            <a:r>
              <a:rPr lang="en-US" dirty="0" smtClean="0">
                <a:solidFill>
                  <a:schemeClr val="bg1"/>
                </a:solidFill>
              </a:rPr>
              <a:t>0xd75 </a:t>
            </a:r>
            <a:r>
              <a:rPr lang="en-US" dirty="0">
                <a:solidFill>
                  <a:schemeClr val="bg1"/>
                </a:solidFill>
              </a:rPr>
              <a:t>= </a:t>
            </a:r>
            <a:r>
              <a:rPr lang="en-US" dirty="0" smtClean="0">
                <a:solidFill>
                  <a:schemeClr val="bg1"/>
                </a:solidFill>
              </a:rPr>
              <a:t>3445 </a:t>
            </a:r>
            <a:r>
              <a:rPr lang="en-US" dirty="0">
                <a:solidFill>
                  <a:schemeClr val="bg1"/>
                </a:solidFill>
              </a:rPr>
              <a:t>bytes</a:t>
            </a:r>
          </a:p>
        </p:txBody>
      </p:sp>
      <p:sp>
        <p:nvSpPr>
          <p:cNvPr id="865289" name="Text Box 9"/>
          <p:cNvSpPr txBox="1">
            <a:spLocks noChangeArrowheads="1"/>
          </p:cNvSpPr>
          <p:nvPr/>
        </p:nvSpPr>
        <p:spPr bwMode="auto">
          <a:xfrm>
            <a:off x="1752600" y="5862935"/>
            <a:ext cx="6400800" cy="461665"/>
          </a:xfrm>
          <a:prstGeom prst="rect">
            <a:avLst/>
          </a:prstGeom>
          <a:solidFill>
            <a:schemeClr val="hlink"/>
          </a:solidFill>
          <a:ln w="12700">
            <a:noFill/>
            <a:miter lim="800000"/>
            <a:headEnd/>
            <a:tailEnd/>
          </a:ln>
          <a:effectLst/>
        </p:spPr>
        <p:txBody>
          <a:bodyPr wrap="square">
            <a:spAutoFit/>
          </a:bodyPr>
          <a:lstStyle/>
          <a:p>
            <a:pPr algn="l"/>
            <a:r>
              <a:rPr lang="en-US" dirty="0">
                <a:solidFill>
                  <a:schemeClr val="bg1"/>
                </a:solidFill>
              </a:rPr>
              <a:t>Second Chunk: 0 bytes (indicates last chunk)</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a:t>Proxies</a:t>
            </a:r>
          </a:p>
        </p:txBody>
      </p:sp>
      <p:sp>
        <p:nvSpPr>
          <p:cNvPr id="788483" name="Rectangle 3"/>
          <p:cNvSpPr>
            <a:spLocks noGrp="1" noChangeArrowheads="1"/>
          </p:cNvSpPr>
          <p:nvPr>
            <p:ph type="body" idx="1"/>
          </p:nvPr>
        </p:nvSpPr>
        <p:spPr>
          <a:xfrm>
            <a:off x="290513" y="1220788"/>
            <a:ext cx="8307387" cy="3960812"/>
          </a:xfrm>
        </p:spPr>
        <p:txBody>
          <a:bodyPr/>
          <a:lstStyle/>
          <a:p>
            <a:r>
              <a:rPr lang="en-US"/>
              <a:t>A </a:t>
            </a:r>
            <a:r>
              <a:rPr lang="en-US" i="1">
                <a:solidFill>
                  <a:srgbClr val="FF0000"/>
                </a:solidFill>
              </a:rPr>
              <a:t>proxy </a:t>
            </a:r>
            <a:r>
              <a:rPr lang="en-US">
                <a:solidFill>
                  <a:srgbClr val="000000"/>
                </a:solidFill>
              </a:rPr>
              <a:t>is an intermediary between a client and an </a:t>
            </a:r>
            <a:r>
              <a:rPr lang="en-US" i="1">
                <a:solidFill>
                  <a:srgbClr val="FF0000"/>
                </a:solidFill>
              </a:rPr>
              <a:t>origin server</a:t>
            </a:r>
            <a:r>
              <a:rPr lang="en-US" i="1">
                <a:solidFill>
                  <a:srgbClr val="000000"/>
                </a:solidFill>
              </a:rPr>
              <a:t>.</a:t>
            </a:r>
          </a:p>
          <a:p>
            <a:pPr lvl="1"/>
            <a:r>
              <a:rPr lang="en-US">
                <a:solidFill>
                  <a:srgbClr val="000000"/>
                </a:solidFill>
              </a:rPr>
              <a:t>To the client, the proxy acts like a server.</a:t>
            </a:r>
          </a:p>
          <a:p>
            <a:pPr lvl="1"/>
            <a:r>
              <a:rPr lang="en-US">
                <a:solidFill>
                  <a:srgbClr val="000000"/>
                </a:solidFill>
              </a:rPr>
              <a:t>To the server, the proxy acts like a client.</a:t>
            </a:r>
          </a:p>
        </p:txBody>
      </p:sp>
      <p:sp>
        <p:nvSpPr>
          <p:cNvPr id="788484" name="Oval 4"/>
          <p:cNvSpPr>
            <a:spLocks noChangeArrowheads="1"/>
          </p:cNvSpPr>
          <p:nvPr/>
        </p:nvSpPr>
        <p:spPr bwMode="auto">
          <a:xfrm>
            <a:off x="533400" y="3324225"/>
            <a:ext cx="1065213" cy="989013"/>
          </a:xfrm>
          <a:prstGeom prst="ellipse">
            <a:avLst/>
          </a:prstGeom>
          <a:solidFill>
            <a:srgbClr val="FF99CC"/>
          </a:solidFill>
          <a:ln w="12700">
            <a:solidFill>
              <a:schemeClr val="tx1"/>
            </a:solidFill>
            <a:round/>
            <a:headEnd/>
            <a:tailEnd/>
          </a:ln>
          <a:effectLst/>
        </p:spPr>
        <p:txBody>
          <a:bodyPr wrap="none" lIns="91430" tIns="45716" rIns="91430" bIns="45716" anchor="ctr"/>
          <a:lstStyle/>
          <a:p>
            <a:pPr defTabSz="912813"/>
            <a:r>
              <a:rPr lang="en-US" sz="1800"/>
              <a:t>Client</a:t>
            </a:r>
            <a:endParaRPr lang="en-US" sz="1800">
              <a:latin typeface="Courier New" pitchFamily="49" charset="0"/>
            </a:endParaRPr>
          </a:p>
        </p:txBody>
      </p:sp>
      <p:sp>
        <p:nvSpPr>
          <p:cNvPr id="788485" name="Oval 5"/>
          <p:cNvSpPr>
            <a:spLocks noChangeArrowheads="1"/>
          </p:cNvSpPr>
          <p:nvPr/>
        </p:nvSpPr>
        <p:spPr bwMode="auto">
          <a:xfrm>
            <a:off x="3581400" y="3324225"/>
            <a:ext cx="1065213" cy="989013"/>
          </a:xfrm>
          <a:prstGeom prst="ellipse">
            <a:avLst/>
          </a:prstGeom>
          <a:solidFill>
            <a:srgbClr val="CCFFFF"/>
          </a:solidFill>
          <a:ln w="12700">
            <a:solidFill>
              <a:schemeClr val="tx1"/>
            </a:solidFill>
            <a:round/>
            <a:headEnd/>
            <a:tailEnd/>
          </a:ln>
          <a:effectLst/>
        </p:spPr>
        <p:txBody>
          <a:bodyPr wrap="none" lIns="91430" tIns="45716" rIns="91430" bIns="45716" anchor="ctr"/>
          <a:lstStyle/>
          <a:p>
            <a:pPr defTabSz="912813"/>
            <a:r>
              <a:rPr lang="en-US" sz="1800"/>
              <a:t>Proxy</a:t>
            </a:r>
            <a:endParaRPr lang="en-US" sz="1800">
              <a:latin typeface="Courier New" pitchFamily="49" charset="0"/>
            </a:endParaRPr>
          </a:p>
        </p:txBody>
      </p:sp>
      <p:sp>
        <p:nvSpPr>
          <p:cNvPr id="788487" name="Oval 7"/>
          <p:cNvSpPr>
            <a:spLocks noChangeArrowheads="1"/>
          </p:cNvSpPr>
          <p:nvPr/>
        </p:nvSpPr>
        <p:spPr bwMode="auto">
          <a:xfrm>
            <a:off x="6630988" y="3322638"/>
            <a:ext cx="1065212" cy="989012"/>
          </a:xfrm>
          <a:prstGeom prst="ellipse">
            <a:avLst/>
          </a:prstGeom>
          <a:solidFill>
            <a:srgbClr val="FF99CC"/>
          </a:solidFill>
          <a:ln w="12700">
            <a:solidFill>
              <a:schemeClr val="tx1"/>
            </a:solidFill>
            <a:round/>
            <a:headEnd/>
            <a:tailEnd/>
          </a:ln>
          <a:effectLst/>
        </p:spPr>
        <p:txBody>
          <a:bodyPr wrap="none" lIns="91430" tIns="45716" rIns="91430" bIns="45716" anchor="ctr"/>
          <a:lstStyle/>
          <a:p>
            <a:pPr defTabSz="912813"/>
            <a:r>
              <a:rPr lang="en-US" sz="1800"/>
              <a:t>Origin</a:t>
            </a:r>
          </a:p>
          <a:p>
            <a:pPr defTabSz="912813"/>
            <a:r>
              <a:rPr lang="en-US" sz="1800"/>
              <a:t>Server</a:t>
            </a:r>
            <a:endParaRPr lang="en-US" sz="1800">
              <a:latin typeface="Courier New" pitchFamily="49" charset="0"/>
            </a:endParaRPr>
          </a:p>
        </p:txBody>
      </p:sp>
      <p:sp>
        <p:nvSpPr>
          <p:cNvPr id="788486" name="Line 6"/>
          <p:cNvSpPr>
            <a:spLocks noChangeShapeType="1"/>
          </p:cNvSpPr>
          <p:nvPr/>
        </p:nvSpPr>
        <p:spPr bwMode="auto">
          <a:xfrm>
            <a:off x="1600200" y="3551238"/>
            <a:ext cx="2057400" cy="0"/>
          </a:xfrm>
          <a:prstGeom prst="line">
            <a:avLst/>
          </a:prstGeom>
          <a:noFill/>
          <a:ln w="38100">
            <a:solidFill>
              <a:schemeClr val="tx1"/>
            </a:solidFill>
            <a:round/>
            <a:headEnd/>
            <a:tailEnd type="triangle" w="med" len="med"/>
          </a:ln>
          <a:effectLst/>
        </p:spPr>
        <p:txBody>
          <a:bodyPr wrap="none" lIns="91577" tIns="45789" rIns="91577" bIns="45789" anchor="ctr"/>
          <a:lstStyle/>
          <a:p>
            <a:endParaRPr lang="en-US"/>
          </a:p>
        </p:txBody>
      </p:sp>
      <p:sp>
        <p:nvSpPr>
          <p:cNvPr id="788496" name="Text Box 16"/>
          <p:cNvSpPr txBox="1">
            <a:spLocks noChangeArrowheads="1"/>
          </p:cNvSpPr>
          <p:nvPr/>
        </p:nvSpPr>
        <p:spPr bwMode="auto">
          <a:xfrm>
            <a:off x="1660525" y="3124200"/>
            <a:ext cx="1818126" cy="400110"/>
          </a:xfrm>
          <a:prstGeom prst="rect">
            <a:avLst/>
          </a:prstGeom>
          <a:noFill/>
          <a:ln w="12700">
            <a:noFill/>
            <a:miter lim="800000"/>
            <a:headEnd/>
            <a:tailEnd/>
          </a:ln>
          <a:effectLst/>
        </p:spPr>
        <p:txBody>
          <a:bodyPr wrap="none">
            <a:spAutoFit/>
          </a:bodyPr>
          <a:lstStyle/>
          <a:p>
            <a:pPr algn="l"/>
            <a:r>
              <a:rPr lang="en-US" sz="2000" dirty="0"/>
              <a:t>1. Client request</a:t>
            </a:r>
          </a:p>
        </p:txBody>
      </p:sp>
      <p:sp>
        <p:nvSpPr>
          <p:cNvPr id="788493" name="Line 13"/>
          <p:cNvSpPr>
            <a:spLocks noChangeShapeType="1"/>
          </p:cNvSpPr>
          <p:nvPr/>
        </p:nvSpPr>
        <p:spPr bwMode="auto">
          <a:xfrm>
            <a:off x="4648200" y="3551238"/>
            <a:ext cx="2057400" cy="0"/>
          </a:xfrm>
          <a:prstGeom prst="line">
            <a:avLst/>
          </a:prstGeom>
          <a:noFill/>
          <a:ln w="38100">
            <a:solidFill>
              <a:schemeClr val="tx1"/>
            </a:solidFill>
            <a:round/>
            <a:headEnd/>
            <a:tailEnd type="triangle" w="med" len="med"/>
          </a:ln>
          <a:effectLst/>
        </p:spPr>
        <p:txBody>
          <a:bodyPr wrap="none" lIns="91577" tIns="45789" rIns="91577" bIns="45789" anchor="ctr"/>
          <a:lstStyle/>
          <a:p>
            <a:endParaRPr lang="en-US"/>
          </a:p>
        </p:txBody>
      </p:sp>
      <p:sp>
        <p:nvSpPr>
          <p:cNvPr id="788497" name="Text Box 17"/>
          <p:cNvSpPr txBox="1">
            <a:spLocks noChangeArrowheads="1"/>
          </p:cNvSpPr>
          <p:nvPr/>
        </p:nvSpPr>
        <p:spPr bwMode="auto">
          <a:xfrm>
            <a:off x="4668838" y="3138488"/>
            <a:ext cx="1819729" cy="400110"/>
          </a:xfrm>
          <a:prstGeom prst="rect">
            <a:avLst/>
          </a:prstGeom>
          <a:noFill/>
          <a:ln w="12700">
            <a:noFill/>
            <a:miter lim="800000"/>
            <a:headEnd/>
            <a:tailEnd/>
          </a:ln>
          <a:effectLst/>
        </p:spPr>
        <p:txBody>
          <a:bodyPr wrap="none">
            <a:spAutoFit/>
          </a:bodyPr>
          <a:lstStyle/>
          <a:p>
            <a:pPr algn="l"/>
            <a:r>
              <a:rPr lang="en-US" sz="2000"/>
              <a:t>2. Proxy request</a:t>
            </a:r>
          </a:p>
        </p:txBody>
      </p:sp>
      <p:sp>
        <p:nvSpPr>
          <p:cNvPr id="788494" name="Line 14"/>
          <p:cNvSpPr>
            <a:spLocks noChangeShapeType="1"/>
          </p:cNvSpPr>
          <p:nvPr/>
        </p:nvSpPr>
        <p:spPr bwMode="auto">
          <a:xfrm>
            <a:off x="4572000" y="4008438"/>
            <a:ext cx="2057400" cy="0"/>
          </a:xfrm>
          <a:prstGeom prst="line">
            <a:avLst/>
          </a:prstGeom>
          <a:noFill/>
          <a:ln w="38100">
            <a:solidFill>
              <a:schemeClr val="tx1"/>
            </a:solidFill>
            <a:round/>
            <a:headEnd type="triangle" w="med" len="med"/>
            <a:tailEnd/>
          </a:ln>
          <a:effectLst/>
        </p:spPr>
        <p:txBody>
          <a:bodyPr wrap="none" lIns="91577" tIns="45789" rIns="91577" bIns="45789" anchor="ctr"/>
          <a:lstStyle/>
          <a:p>
            <a:endParaRPr lang="en-US"/>
          </a:p>
        </p:txBody>
      </p:sp>
      <p:sp>
        <p:nvSpPr>
          <p:cNvPr id="788498" name="Text Box 18"/>
          <p:cNvSpPr txBox="1">
            <a:spLocks noChangeArrowheads="1"/>
          </p:cNvSpPr>
          <p:nvPr/>
        </p:nvSpPr>
        <p:spPr bwMode="auto">
          <a:xfrm>
            <a:off x="4724400" y="4084638"/>
            <a:ext cx="2064989" cy="400110"/>
          </a:xfrm>
          <a:prstGeom prst="rect">
            <a:avLst/>
          </a:prstGeom>
          <a:noFill/>
          <a:ln w="12700">
            <a:noFill/>
            <a:miter lim="800000"/>
            <a:headEnd/>
            <a:tailEnd/>
          </a:ln>
          <a:effectLst/>
        </p:spPr>
        <p:txBody>
          <a:bodyPr wrap="none">
            <a:spAutoFit/>
          </a:bodyPr>
          <a:lstStyle/>
          <a:p>
            <a:pPr algn="l"/>
            <a:r>
              <a:rPr lang="en-US" sz="2000"/>
              <a:t>3. Server response</a:t>
            </a:r>
          </a:p>
        </p:txBody>
      </p:sp>
      <p:sp>
        <p:nvSpPr>
          <p:cNvPr id="788495" name="Line 15"/>
          <p:cNvSpPr>
            <a:spLocks noChangeShapeType="1"/>
          </p:cNvSpPr>
          <p:nvPr/>
        </p:nvSpPr>
        <p:spPr bwMode="auto">
          <a:xfrm>
            <a:off x="1524000" y="4008438"/>
            <a:ext cx="2057400" cy="0"/>
          </a:xfrm>
          <a:prstGeom prst="line">
            <a:avLst/>
          </a:prstGeom>
          <a:noFill/>
          <a:ln w="38100">
            <a:solidFill>
              <a:schemeClr val="tx1"/>
            </a:solidFill>
            <a:round/>
            <a:headEnd type="triangle" w="med" len="med"/>
            <a:tailEnd/>
          </a:ln>
          <a:effectLst/>
        </p:spPr>
        <p:txBody>
          <a:bodyPr wrap="none" lIns="91577" tIns="45789" rIns="91577" bIns="45789" anchor="ctr"/>
          <a:lstStyle/>
          <a:p>
            <a:endParaRPr lang="en-US"/>
          </a:p>
        </p:txBody>
      </p:sp>
      <p:sp>
        <p:nvSpPr>
          <p:cNvPr id="788499" name="Text Box 19"/>
          <p:cNvSpPr txBox="1">
            <a:spLocks noChangeArrowheads="1"/>
          </p:cNvSpPr>
          <p:nvPr/>
        </p:nvSpPr>
        <p:spPr bwMode="auto">
          <a:xfrm>
            <a:off x="1651000" y="4084638"/>
            <a:ext cx="1994457" cy="400110"/>
          </a:xfrm>
          <a:prstGeom prst="rect">
            <a:avLst/>
          </a:prstGeom>
          <a:noFill/>
          <a:ln w="12700">
            <a:noFill/>
            <a:miter lim="800000"/>
            <a:headEnd/>
            <a:tailEnd/>
          </a:ln>
          <a:effectLst/>
        </p:spPr>
        <p:txBody>
          <a:bodyPr wrap="none">
            <a:spAutoFit/>
          </a:bodyPr>
          <a:lstStyle/>
          <a:p>
            <a:pPr algn="l"/>
            <a:r>
              <a:rPr lang="en-US" sz="2000"/>
              <a:t>4. Proxy response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9506" name="Rectangle 1026"/>
          <p:cNvSpPr>
            <a:spLocks noGrp="1" noChangeArrowheads="1"/>
          </p:cNvSpPr>
          <p:nvPr>
            <p:ph type="title"/>
          </p:nvPr>
        </p:nvSpPr>
        <p:spPr/>
        <p:txBody>
          <a:bodyPr/>
          <a:lstStyle/>
          <a:p>
            <a:r>
              <a:rPr lang="en-US"/>
              <a:t>Why Proxies?</a:t>
            </a:r>
          </a:p>
        </p:txBody>
      </p:sp>
      <p:sp>
        <p:nvSpPr>
          <p:cNvPr id="789507" name="Rectangle 1027"/>
          <p:cNvSpPr>
            <a:spLocks noGrp="1" noChangeArrowheads="1"/>
          </p:cNvSpPr>
          <p:nvPr>
            <p:ph type="body" idx="1"/>
          </p:nvPr>
        </p:nvSpPr>
        <p:spPr>
          <a:xfrm>
            <a:off x="290513" y="1220788"/>
            <a:ext cx="8307387" cy="1652587"/>
          </a:xfrm>
        </p:spPr>
        <p:txBody>
          <a:bodyPr/>
          <a:lstStyle/>
          <a:p>
            <a:r>
              <a:rPr lang="en-US"/>
              <a:t>Can perform useful functions as requests and responses pass by</a:t>
            </a:r>
          </a:p>
          <a:p>
            <a:pPr lvl="1"/>
            <a:r>
              <a:rPr lang="en-US"/>
              <a:t>Examples: Caching, logging, anonymization, filtering, transcoding</a:t>
            </a:r>
          </a:p>
        </p:txBody>
      </p:sp>
      <p:sp>
        <p:nvSpPr>
          <p:cNvPr id="789508" name="Oval 1028"/>
          <p:cNvSpPr>
            <a:spLocks noChangeArrowheads="1"/>
          </p:cNvSpPr>
          <p:nvPr/>
        </p:nvSpPr>
        <p:spPr bwMode="auto">
          <a:xfrm>
            <a:off x="628650" y="3000375"/>
            <a:ext cx="1065213" cy="989013"/>
          </a:xfrm>
          <a:prstGeom prst="ellipse">
            <a:avLst/>
          </a:prstGeom>
          <a:solidFill>
            <a:srgbClr val="FF99CC"/>
          </a:solidFill>
          <a:ln w="12700">
            <a:solidFill>
              <a:schemeClr val="tx1"/>
            </a:solidFill>
            <a:round/>
            <a:headEnd/>
            <a:tailEnd/>
          </a:ln>
          <a:effectLst/>
        </p:spPr>
        <p:txBody>
          <a:bodyPr wrap="none" lIns="91430" tIns="45716" rIns="91430" bIns="45716" anchor="ctr"/>
          <a:lstStyle/>
          <a:p>
            <a:pPr algn="ctr" defTabSz="912813"/>
            <a:r>
              <a:rPr lang="en-US" sz="1800"/>
              <a:t>Client</a:t>
            </a:r>
          </a:p>
          <a:p>
            <a:pPr algn="ctr" defTabSz="912813"/>
            <a:r>
              <a:rPr lang="en-US" sz="1800"/>
              <a:t>A</a:t>
            </a:r>
            <a:endParaRPr lang="en-US" sz="1800">
              <a:latin typeface="Courier New" pitchFamily="49" charset="0"/>
            </a:endParaRPr>
          </a:p>
        </p:txBody>
      </p:sp>
      <p:sp>
        <p:nvSpPr>
          <p:cNvPr id="789509" name="Oval 1029"/>
          <p:cNvSpPr>
            <a:spLocks noChangeArrowheads="1"/>
          </p:cNvSpPr>
          <p:nvPr/>
        </p:nvSpPr>
        <p:spPr bwMode="auto">
          <a:xfrm>
            <a:off x="3676650" y="3808413"/>
            <a:ext cx="1065213" cy="989012"/>
          </a:xfrm>
          <a:prstGeom prst="ellipse">
            <a:avLst/>
          </a:prstGeom>
          <a:solidFill>
            <a:srgbClr val="CCFFFF"/>
          </a:solidFill>
          <a:ln w="12700">
            <a:solidFill>
              <a:schemeClr val="tx1"/>
            </a:solidFill>
            <a:round/>
            <a:headEnd/>
            <a:tailEnd/>
          </a:ln>
          <a:effectLst/>
        </p:spPr>
        <p:txBody>
          <a:bodyPr wrap="none" lIns="91430" tIns="45716" rIns="91430" bIns="45716" anchor="ctr"/>
          <a:lstStyle/>
          <a:p>
            <a:pPr algn="ctr" defTabSz="912813"/>
            <a:r>
              <a:rPr lang="en-US" sz="1800"/>
              <a:t>Proxy</a:t>
            </a:r>
          </a:p>
          <a:p>
            <a:pPr algn="ctr" defTabSz="912813"/>
            <a:r>
              <a:rPr lang="en-US" sz="1800"/>
              <a:t>cache</a:t>
            </a:r>
            <a:endParaRPr lang="en-US" sz="1800">
              <a:latin typeface="Courier New" pitchFamily="49" charset="0"/>
            </a:endParaRPr>
          </a:p>
        </p:txBody>
      </p:sp>
      <p:sp>
        <p:nvSpPr>
          <p:cNvPr id="789510" name="Oval 1030"/>
          <p:cNvSpPr>
            <a:spLocks noChangeArrowheads="1"/>
          </p:cNvSpPr>
          <p:nvPr/>
        </p:nvSpPr>
        <p:spPr bwMode="auto">
          <a:xfrm>
            <a:off x="7845425" y="3716338"/>
            <a:ext cx="1065213" cy="989012"/>
          </a:xfrm>
          <a:prstGeom prst="ellipse">
            <a:avLst/>
          </a:prstGeom>
          <a:solidFill>
            <a:srgbClr val="FF99CC"/>
          </a:solidFill>
          <a:ln w="12700">
            <a:solidFill>
              <a:schemeClr val="tx1"/>
            </a:solidFill>
            <a:round/>
            <a:headEnd/>
            <a:tailEnd/>
          </a:ln>
          <a:effectLst/>
        </p:spPr>
        <p:txBody>
          <a:bodyPr wrap="none" lIns="91430" tIns="45716" rIns="91430" bIns="45716" anchor="ctr"/>
          <a:lstStyle/>
          <a:p>
            <a:pPr algn="ctr" defTabSz="912813"/>
            <a:r>
              <a:rPr lang="en-US" sz="1800"/>
              <a:t>Origin</a:t>
            </a:r>
          </a:p>
          <a:p>
            <a:pPr algn="ctr" defTabSz="912813"/>
            <a:r>
              <a:rPr lang="en-US" sz="1800"/>
              <a:t>Server</a:t>
            </a:r>
            <a:endParaRPr lang="en-US" sz="1800">
              <a:latin typeface="Courier New" pitchFamily="49" charset="0"/>
            </a:endParaRPr>
          </a:p>
        </p:txBody>
      </p:sp>
      <p:grpSp>
        <p:nvGrpSpPr>
          <p:cNvPr id="2" name="Group 1066"/>
          <p:cNvGrpSpPr>
            <a:grpSpLocks/>
          </p:cNvGrpSpPr>
          <p:nvPr/>
        </p:nvGrpSpPr>
        <p:grpSpPr bwMode="auto">
          <a:xfrm>
            <a:off x="1724025" y="3170238"/>
            <a:ext cx="2316163" cy="738187"/>
            <a:chOff x="1086" y="1997"/>
            <a:chExt cx="1459" cy="465"/>
          </a:xfrm>
        </p:grpSpPr>
        <p:sp>
          <p:nvSpPr>
            <p:cNvPr id="789512" name="Line 1032"/>
            <p:cNvSpPr>
              <a:spLocks noChangeShapeType="1"/>
            </p:cNvSpPr>
            <p:nvPr/>
          </p:nvSpPr>
          <p:spPr bwMode="auto">
            <a:xfrm>
              <a:off x="1086" y="2154"/>
              <a:ext cx="1359" cy="308"/>
            </a:xfrm>
            <a:prstGeom prst="line">
              <a:avLst/>
            </a:prstGeom>
            <a:noFill/>
            <a:ln w="38100">
              <a:solidFill>
                <a:schemeClr val="tx1"/>
              </a:solidFill>
              <a:round/>
              <a:headEnd/>
              <a:tailEnd type="triangle" w="med" len="med"/>
            </a:ln>
            <a:effectLst/>
          </p:spPr>
          <p:txBody>
            <a:bodyPr wrap="none" lIns="91577" tIns="45789" rIns="91577" bIns="45789" anchor="ctr"/>
            <a:lstStyle/>
            <a:p>
              <a:endParaRPr lang="en-US" sz="1800"/>
            </a:p>
          </p:txBody>
        </p:sp>
        <p:sp>
          <p:nvSpPr>
            <p:cNvPr id="789513" name="Text Box 1033"/>
            <p:cNvSpPr txBox="1">
              <a:spLocks noChangeArrowheads="1"/>
            </p:cNvSpPr>
            <p:nvPr/>
          </p:nvSpPr>
          <p:spPr bwMode="auto">
            <a:xfrm>
              <a:off x="1230" y="1997"/>
              <a:ext cx="1315" cy="233"/>
            </a:xfrm>
            <a:prstGeom prst="rect">
              <a:avLst/>
            </a:prstGeom>
            <a:noFill/>
            <a:ln w="12700">
              <a:noFill/>
              <a:miter lim="800000"/>
              <a:headEnd/>
              <a:tailEnd/>
            </a:ln>
            <a:effectLst/>
          </p:spPr>
          <p:txBody>
            <a:bodyPr wrap="none">
              <a:spAutoFit/>
            </a:bodyPr>
            <a:lstStyle/>
            <a:p>
              <a:pPr algn="l"/>
              <a:r>
                <a:rPr lang="en-US" sz="1800"/>
                <a:t>Request </a:t>
              </a:r>
              <a:r>
                <a:rPr lang="en-US" sz="1800">
                  <a:latin typeface="Courier New" pitchFamily="49" charset="0"/>
                </a:rPr>
                <a:t>foo.html</a:t>
              </a:r>
            </a:p>
          </p:txBody>
        </p:sp>
      </p:grpSp>
      <p:grpSp>
        <p:nvGrpSpPr>
          <p:cNvPr id="3" name="Group 1070"/>
          <p:cNvGrpSpPr>
            <a:grpSpLocks/>
          </p:cNvGrpSpPr>
          <p:nvPr/>
        </p:nvGrpSpPr>
        <p:grpSpPr bwMode="auto">
          <a:xfrm>
            <a:off x="4706938" y="3719518"/>
            <a:ext cx="3187700" cy="369888"/>
            <a:chOff x="2965" y="2343"/>
            <a:chExt cx="2008" cy="233"/>
          </a:xfrm>
        </p:grpSpPr>
        <p:sp>
          <p:nvSpPr>
            <p:cNvPr id="789515" name="Line 1035"/>
            <p:cNvSpPr>
              <a:spLocks noChangeShapeType="1"/>
            </p:cNvSpPr>
            <p:nvPr/>
          </p:nvSpPr>
          <p:spPr bwMode="auto">
            <a:xfrm>
              <a:off x="2965" y="2542"/>
              <a:ext cx="2008" cy="0"/>
            </a:xfrm>
            <a:prstGeom prst="line">
              <a:avLst/>
            </a:prstGeom>
            <a:noFill/>
            <a:ln w="38100">
              <a:solidFill>
                <a:schemeClr val="tx1"/>
              </a:solidFill>
              <a:round/>
              <a:headEnd/>
              <a:tailEnd type="triangle" w="med" len="med"/>
            </a:ln>
            <a:effectLst/>
          </p:spPr>
          <p:txBody>
            <a:bodyPr wrap="none" lIns="91577" tIns="45789" rIns="91577" bIns="45789" anchor="ctr"/>
            <a:lstStyle/>
            <a:p>
              <a:endParaRPr lang="en-US" sz="1800"/>
            </a:p>
          </p:txBody>
        </p:sp>
        <p:sp>
          <p:nvSpPr>
            <p:cNvPr id="789516" name="Text Box 1036"/>
            <p:cNvSpPr txBox="1">
              <a:spLocks noChangeArrowheads="1"/>
            </p:cNvSpPr>
            <p:nvPr/>
          </p:nvSpPr>
          <p:spPr bwMode="auto">
            <a:xfrm>
              <a:off x="3468" y="2343"/>
              <a:ext cx="1315" cy="233"/>
            </a:xfrm>
            <a:prstGeom prst="rect">
              <a:avLst/>
            </a:prstGeom>
            <a:noFill/>
            <a:ln w="12700">
              <a:noFill/>
              <a:miter lim="800000"/>
              <a:headEnd/>
              <a:tailEnd/>
            </a:ln>
            <a:effectLst/>
          </p:spPr>
          <p:txBody>
            <a:bodyPr wrap="none">
              <a:spAutoFit/>
            </a:bodyPr>
            <a:lstStyle/>
            <a:p>
              <a:pPr algn="l"/>
              <a:r>
                <a:rPr lang="en-US" sz="1800"/>
                <a:t>Request </a:t>
              </a:r>
              <a:r>
                <a:rPr lang="en-US" sz="1800">
                  <a:latin typeface="Courier New" pitchFamily="49" charset="0"/>
                </a:rPr>
                <a:t>foo.html</a:t>
              </a:r>
            </a:p>
          </p:txBody>
        </p:sp>
      </p:grpSp>
      <p:grpSp>
        <p:nvGrpSpPr>
          <p:cNvPr id="4" name="Group 1071"/>
          <p:cNvGrpSpPr>
            <a:grpSpLocks/>
          </p:cNvGrpSpPr>
          <p:nvPr/>
        </p:nvGrpSpPr>
        <p:grpSpPr bwMode="auto">
          <a:xfrm>
            <a:off x="4667250" y="4213231"/>
            <a:ext cx="3221038" cy="369888"/>
            <a:chOff x="2940" y="2654"/>
            <a:chExt cx="2029" cy="233"/>
          </a:xfrm>
        </p:grpSpPr>
        <p:sp>
          <p:nvSpPr>
            <p:cNvPr id="789518" name="Line 1038"/>
            <p:cNvSpPr>
              <a:spLocks noChangeShapeType="1"/>
            </p:cNvSpPr>
            <p:nvPr/>
          </p:nvSpPr>
          <p:spPr bwMode="auto">
            <a:xfrm>
              <a:off x="2940" y="2830"/>
              <a:ext cx="2029" cy="12"/>
            </a:xfrm>
            <a:prstGeom prst="line">
              <a:avLst/>
            </a:prstGeom>
            <a:noFill/>
            <a:ln w="38100">
              <a:solidFill>
                <a:schemeClr val="tx1"/>
              </a:solidFill>
              <a:round/>
              <a:headEnd type="triangle" w="med" len="med"/>
              <a:tailEnd/>
            </a:ln>
            <a:effectLst/>
          </p:spPr>
          <p:txBody>
            <a:bodyPr wrap="none" lIns="91577" tIns="45789" rIns="91577" bIns="45789" anchor="ctr"/>
            <a:lstStyle/>
            <a:p>
              <a:endParaRPr lang="en-US" sz="1800"/>
            </a:p>
          </p:txBody>
        </p:sp>
        <p:sp>
          <p:nvSpPr>
            <p:cNvPr id="789519" name="Text Box 1039"/>
            <p:cNvSpPr txBox="1">
              <a:spLocks noChangeArrowheads="1"/>
            </p:cNvSpPr>
            <p:nvPr/>
          </p:nvSpPr>
          <p:spPr bwMode="auto">
            <a:xfrm>
              <a:off x="3798" y="2654"/>
              <a:ext cx="811" cy="233"/>
            </a:xfrm>
            <a:prstGeom prst="rect">
              <a:avLst/>
            </a:prstGeom>
            <a:noFill/>
            <a:ln w="12700">
              <a:noFill/>
              <a:miter lim="800000"/>
              <a:headEnd/>
              <a:tailEnd/>
            </a:ln>
            <a:effectLst/>
          </p:spPr>
          <p:txBody>
            <a:bodyPr wrap="none">
              <a:spAutoFit/>
            </a:bodyPr>
            <a:lstStyle/>
            <a:p>
              <a:pPr algn="l"/>
              <a:r>
                <a:rPr lang="en-US" sz="1800">
                  <a:latin typeface="Courier New" pitchFamily="49" charset="0"/>
                </a:rPr>
                <a:t>foo.html</a:t>
              </a:r>
            </a:p>
          </p:txBody>
        </p:sp>
      </p:grpSp>
      <p:grpSp>
        <p:nvGrpSpPr>
          <p:cNvPr id="5" name="Group 1067"/>
          <p:cNvGrpSpPr>
            <a:grpSpLocks/>
          </p:cNvGrpSpPr>
          <p:nvPr/>
        </p:nvGrpSpPr>
        <p:grpSpPr bwMode="auto">
          <a:xfrm>
            <a:off x="1579563" y="3667125"/>
            <a:ext cx="2097087" cy="615950"/>
            <a:chOff x="995" y="2310"/>
            <a:chExt cx="1321" cy="388"/>
          </a:xfrm>
        </p:grpSpPr>
        <p:sp>
          <p:nvSpPr>
            <p:cNvPr id="789521" name="Line 1041"/>
            <p:cNvSpPr>
              <a:spLocks noChangeShapeType="1"/>
            </p:cNvSpPr>
            <p:nvPr/>
          </p:nvSpPr>
          <p:spPr bwMode="auto">
            <a:xfrm>
              <a:off x="995" y="2405"/>
              <a:ext cx="1321" cy="293"/>
            </a:xfrm>
            <a:prstGeom prst="line">
              <a:avLst/>
            </a:prstGeom>
            <a:noFill/>
            <a:ln w="38100">
              <a:solidFill>
                <a:schemeClr val="tx1"/>
              </a:solidFill>
              <a:round/>
              <a:headEnd type="triangle" w="med" len="med"/>
              <a:tailEnd/>
            </a:ln>
            <a:effectLst/>
          </p:spPr>
          <p:txBody>
            <a:bodyPr wrap="none" lIns="91577" tIns="45789" rIns="91577" bIns="45789" anchor="ctr"/>
            <a:lstStyle/>
            <a:p>
              <a:endParaRPr lang="en-US" sz="1800"/>
            </a:p>
          </p:txBody>
        </p:sp>
        <p:sp>
          <p:nvSpPr>
            <p:cNvPr id="789522" name="Text Box 1042"/>
            <p:cNvSpPr txBox="1">
              <a:spLocks noChangeArrowheads="1"/>
            </p:cNvSpPr>
            <p:nvPr/>
          </p:nvSpPr>
          <p:spPr bwMode="auto">
            <a:xfrm>
              <a:off x="1212" y="2310"/>
              <a:ext cx="811" cy="233"/>
            </a:xfrm>
            <a:prstGeom prst="rect">
              <a:avLst/>
            </a:prstGeom>
            <a:noFill/>
            <a:ln w="12700">
              <a:noFill/>
              <a:miter lim="800000"/>
              <a:headEnd/>
              <a:tailEnd/>
            </a:ln>
            <a:effectLst/>
          </p:spPr>
          <p:txBody>
            <a:bodyPr wrap="none">
              <a:spAutoFit/>
            </a:bodyPr>
            <a:lstStyle/>
            <a:p>
              <a:pPr algn="l"/>
              <a:r>
                <a:rPr lang="en-US" sz="1800">
                  <a:latin typeface="Courier New" pitchFamily="49" charset="0"/>
                </a:rPr>
                <a:t>foo.html</a:t>
              </a:r>
            </a:p>
          </p:txBody>
        </p:sp>
      </p:grpSp>
      <p:sp>
        <p:nvSpPr>
          <p:cNvPr id="789523" name="Oval 1043"/>
          <p:cNvSpPr>
            <a:spLocks noChangeArrowheads="1"/>
          </p:cNvSpPr>
          <p:nvPr/>
        </p:nvSpPr>
        <p:spPr bwMode="auto">
          <a:xfrm>
            <a:off x="628650" y="4983163"/>
            <a:ext cx="1065213" cy="989012"/>
          </a:xfrm>
          <a:prstGeom prst="ellipse">
            <a:avLst/>
          </a:prstGeom>
          <a:solidFill>
            <a:srgbClr val="FF99CC"/>
          </a:solidFill>
          <a:ln w="12700">
            <a:solidFill>
              <a:schemeClr val="tx1"/>
            </a:solidFill>
            <a:round/>
            <a:headEnd/>
            <a:tailEnd/>
          </a:ln>
          <a:effectLst/>
        </p:spPr>
        <p:txBody>
          <a:bodyPr wrap="none" lIns="91430" tIns="45716" rIns="91430" bIns="45716" anchor="ctr"/>
          <a:lstStyle/>
          <a:p>
            <a:pPr algn="ctr" defTabSz="912813"/>
            <a:r>
              <a:rPr lang="en-US" sz="1800"/>
              <a:t>Client</a:t>
            </a:r>
          </a:p>
          <a:p>
            <a:pPr algn="ctr" defTabSz="912813"/>
            <a:r>
              <a:rPr lang="en-US" sz="1800"/>
              <a:t>B</a:t>
            </a:r>
            <a:endParaRPr lang="en-US" sz="1800">
              <a:latin typeface="Courier New" pitchFamily="49" charset="0"/>
            </a:endParaRPr>
          </a:p>
        </p:txBody>
      </p:sp>
      <p:grpSp>
        <p:nvGrpSpPr>
          <p:cNvPr id="6" name="Group 1068"/>
          <p:cNvGrpSpPr>
            <a:grpSpLocks/>
          </p:cNvGrpSpPr>
          <p:nvPr/>
        </p:nvGrpSpPr>
        <p:grpSpPr bwMode="auto">
          <a:xfrm>
            <a:off x="866775" y="4443413"/>
            <a:ext cx="2797175" cy="685800"/>
            <a:chOff x="546" y="2799"/>
            <a:chExt cx="1762" cy="432"/>
          </a:xfrm>
        </p:grpSpPr>
        <p:sp>
          <p:nvSpPr>
            <p:cNvPr id="789535" name="Line 1055"/>
            <p:cNvSpPr>
              <a:spLocks noChangeShapeType="1"/>
            </p:cNvSpPr>
            <p:nvPr/>
          </p:nvSpPr>
          <p:spPr bwMode="auto">
            <a:xfrm flipV="1">
              <a:off x="978" y="2799"/>
              <a:ext cx="1330" cy="432"/>
            </a:xfrm>
            <a:prstGeom prst="line">
              <a:avLst/>
            </a:prstGeom>
            <a:noFill/>
            <a:ln w="38100">
              <a:solidFill>
                <a:schemeClr val="tx1"/>
              </a:solidFill>
              <a:round/>
              <a:headEnd/>
              <a:tailEnd type="triangle" w="med" len="med"/>
            </a:ln>
            <a:effectLst/>
          </p:spPr>
          <p:txBody>
            <a:bodyPr wrap="none" lIns="91577" tIns="45789" rIns="91577" bIns="45789" anchor="ctr"/>
            <a:lstStyle/>
            <a:p>
              <a:endParaRPr lang="en-US" sz="1800"/>
            </a:p>
          </p:txBody>
        </p:sp>
        <p:sp>
          <p:nvSpPr>
            <p:cNvPr id="789536" name="Text Box 1056"/>
            <p:cNvSpPr txBox="1">
              <a:spLocks noChangeArrowheads="1"/>
            </p:cNvSpPr>
            <p:nvPr/>
          </p:nvSpPr>
          <p:spPr bwMode="auto">
            <a:xfrm>
              <a:off x="546" y="2828"/>
              <a:ext cx="1315" cy="233"/>
            </a:xfrm>
            <a:prstGeom prst="rect">
              <a:avLst/>
            </a:prstGeom>
            <a:noFill/>
            <a:ln w="12700">
              <a:noFill/>
              <a:miter lim="800000"/>
              <a:headEnd/>
              <a:tailEnd/>
            </a:ln>
            <a:effectLst/>
          </p:spPr>
          <p:txBody>
            <a:bodyPr wrap="none">
              <a:spAutoFit/>
            </a:bodyPr>
            <a:lstStyle/>
            <a:p>
              <a:pPr algn="l"/>
              <a:r>
                <a:rPr lang="en-US" sz="1800"/>
                <a:t>Request </a:t>
              </a:r>
              <a:r>
                <a:rPr lang="en-US" sz="1800">
                  <a:latin typeface="Courier New" pitchFamily="49" charset="0"/>
                </a:rPr>
                <a:t>foo.html</a:t>
              </a:r>
            </a:p>
          </p:txBody>
        </p:sp>
      </p:grpSp>
      <p:grpSp>
        <p:nvGrpSpPr>
          <p:cNvPr id="7" name="Group 1069"/>
          <p:cNvGrpSpPr>
            <a:grpSpLocks/>
          </p:cNvGrpSpPr>
          <p:nvPr/>
        </p:nvGrpSpPr>
        <p:grpSpPr bwMode="auto">
          <a:xfrm>
            <a:off x="1703388" y="4802191"/>
            <a:ext cx="2362200" cy="825500"/>
            <a:chOff x="1073" y="3025"/>
            <a:chExt cx="1488" cy="520"/>
          </a:xfrm>
        </p:grpSpPr>
        <p:sp>
          <p:nvSpPr>
            <p:cNvPr id="789537" name="Line 1057"/>
            <p:cNvSpPr>
              <a:spLocks noChangeShapeType="1"/>
            </p:cNvSpPr>
            <p:nvPr/>
          </p:nvSpPr>
          <p:spPr bwMode="auto">
            <a:xfrm flipV="1">
              <a:off x="1073" y="3025"/>
              <a:ext cx="1488" cy="489"/>
            </a:xfrm>
            <a:prstGeom prst="line">
              <a:avLst/>
            </a:prstGeom>
            <a:noFill/>
            <a:ln w="38100">
              <a:solidFill>
                <a:schemeClr val="tx1"/>
              </a:solidFill>
              <a:round/>
              <a:headEnd type="triangle" w="med" len="med"/>
              <a:tailEnd/>
            </a:ln>
            <a:effectLst/>
          </p:spPr>
          <p:txBody>
            <a:bodyPr wrap="none" lIns="91577" tIns="45789" rIns="91577" bIns="45789" anchor="ctr"/>
            <a:lstStyle/>
            <a:p>
              <a:endParaRPr lang="en-US" sz="1800"/>
            </a:p>
          </p:txBody>
        </p:sp>
        <p:sp>
          <p:nvSpPr>
            <p:cNvPr id="789538" name="Text Box 1058"/>
            <p:cNvSpPr txBox="1">
              <a:spLocks noChangeArrowheads="1"/>
            </p:cNvSpPr>
            <p:nvPr/>
          </p:nvSpPr>
          <p:spPr bwMode="auto">
            <a:xfrm>
              <a:off x="1556" y="3312"/>
              <a:ext cx="811" cy="233"/>
            </a:xfrm>
            <a:prstGeom prst="rect">
              <a:avLst/>
            </a:prstGeom>
            <a:noFill/>
            <a:ln w="12700">
              <a:noFill/>
              <a:miter lim="800000"/>
              <a:headEnd/>
              <a:tailEnd/>
            </a:ln>
            <a:effectLst/>
          </p:spPr>
          <p:txBody>
            <a:bodyPr wrap="none">
              <a:spAutoFit/>
            </a:bodyPr>
            <a:lstStyle/>
            <a:p>
              <a:pPr algn="l"/>
              <a:r>
                <a:rPr lang="en-US" sz="1800">
                  <a:latin typeface="Courier New" pitchFamily="49" charset="0"/>
                </a:rPr>
                <a:t>foo.html</a:t>
              </a:r>
            </a:p>
          </p:txBody>
        </p:sp>
      </p:grpSp>
      <p:sp>
        <p:nvSpPr>
          <p:cNvPr id="789541" name="Text Box 1061"/>
          <p:cNvSpPr txBox="1">
            <a:spLocks noChangeArrowheads="1"/>
          </p:cNvSpPr>
          <p:nvPr/>
        </p:nvSpPr>
        <p:spPr bwMode="auto">
          <a:xfrm>
            <a:off x="1236663" y="6183313"/>
            <a:ext cx="2978701" cy="369332"/>
          </a:xfrm>
          <a:prstGeom prst="rect">
            <a:avLst/>
          </a:prstGeom>
          <a:noFill/>
          <a:ln w="12700">
            <a:noFill/>
            <a:miter lim="800000"/>
            <a:headEnd/>
            <a:tailEnd/>
          </a:ln>
          <a:effectLst/>
        </p:spPr>
        <p:txBody>
          <a:bodyPr wrap="none">
            <a:spAutoFit/>
          </a:bodyPr>
          <a:lstStyle/>
          <a:p>
            <a:r>
              <a:rPr lang="en-US" sz="1800"/>
              <a:t>Fast inexpensive local network</a:t>
            </a:r>
          </a:p>
        </p:txBody>
      </p:sp>
      <p:sp>
        <p:nvSpPr>
          <p:cNvPr id="789543" name="Text Box 1063"/>
          <p:cNvSpPr txBox="1">
            <a:spLocks noChangeArrowheads="1"/>
          </p:cNvSpPr>
          <p:nvPr/>
        </p:nvSpPr>
        <p:spPr bwMode="auto">
          <a:xfrm>
            <a:off x="5643563" y="4792663"/>
            <a:ext cx="1692275" cy="923330"/>
          </a:xfrm>
          <a:prstGeom prst="rect">
            <a:avLst/>
          </a:prstGeom>
          <a:noFill/>
          <a:ln w="12700">
            <a:noFill/>
            <a:miter lim="800000"/>
            <a:headEnd/>
            <a:tailEnd/>
          </a:ln>
          <a:effectLst/>
        </p:spPr>
        <p:txBody>
          <a:bodyPr>
            <a:spAutoFit/>
          </a:bodyPr>
          <a:lstStyle/>
          <a:p>
            <a:r>
              <a:rPr lang="en-US" sz="1800"/>
              <a:t>Slower more </a:t>
            </a:r>
          </a:p>
          <a:p>
            <a:r>
              <a:rPr lang="en-US" sz="1800"/>
              <a:t>expensive</a:t>
            </a:r>
          </a:p>
          <a:p>
            <a:r>
              <a:rPr lang="en-US" sz="1800"/>
              <a:t>global network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381000" y="417513"/>
            <a:ext cx="5943600" cy="573087"/>
          </a:xfrm>
        </p:spPr>
        <p:txBody>
          <a:bodyPr lIns="91294" tIns="45647" rIns="91294" bIns="45647" anchor="t"/>
          <a:lstStyle/>
          <a:p>
            <a:r>
              <a:rPr lang="en-US"/>
              <a:t>Web History (cont)</a:t>
            </a:r>
          </a:p>
        </p:txBody>
      </p:sp>
      <p:sp>
        <p:nvSpPr>
          <p:cNvPr id="756739" name="Rectangle 3"/>
          <p:cNvSpPr>
            <a:spLocks noGrp="1" noChangeArrowheads="1"/>
          </p:cNvSpPr>
          <p:nvPr>
            <p:ph type="body" idx="1"/>
          </p:nvPr>
        </p:nvSpPr>
        <p:spPr>
          <a:xfrm>
            <a:off x="290513" y="1220788"/>
            <a:ext cx="8472487" cy="5224462"/>
          </a:xfrm>
        </p:spPr>
        <p:txBody>
          <a:bodyPr lIns="91294" tIns="45647" rIns="91294" bIns="45647"/>
          <a:lstStyle/>
          <a:p>
            <a:r>
              <a:rPr lang="en-US" dirty="0"/>
              <a:t>1992</a:t>
            </a:r>
          </a:p>
          <a:p>
            <a:pPr lvl="1"/>
            <a:r>
              <a:rPr lang="en-US" dirty="0"/>
              <a:t>NCSA server released</a:t>
            </a:r>
          </a:p>
          <a:p>
            <a:pPr lvl="1"/>
            <a:r>
              <a:rPr lang="en-US" dirty="0"/>
              <a:t>26 WWW servers worldwide</a:t>
            </a:r>
          </a:p>
          <a:p>
            <a:r>
              <a:rPr lang="en-US" dirty="0"/>
              <a:t>1993</a:t>
            </a:r>
          </a:p>
          <a:p>
            <a:pPr lvl="1"/>
            <a:r>
              <a:rPr lang="en-US" dirty="0"/>
              <a:t>Marc Andreessen releases first version of NCSA Mosaic browser</a:t>
            </a:r>
          </a:p>
          <a:p>
            <a:pPr lvl="1"/>
            <a:r>
              <a:rPr lang="en-US" dirty="0"/>
              <a:t>Mosaic version released for (Windows, Mac, Unix).</a:t>
            </a:r>
          </a:p>
          <a:p>
            <a:pPr lvl="1"/>
            <a:r>
              <a:rPr lang="en-US" dirty="0"/>
              <a:t>Web (port 80) traffic at 1% of NSFNET backbone traffic.</a:t>
            </a:r>
          </a:p>
          <a:p>
            <a:pPr lvl="1"/>
            <a:r>
              <a:rPr lang="en-US" dirty="0"/>
              <a:t>Over 200 WWW servers worldwide.</a:t>
            </a:r>
          </a:p>
          <a:p>
            <a:pPr>
              <a:spcBef>
                <a:spcPts val="500"/>
              </a:spcBef>
              <a:spcAft>
                <a:spcPts val="500"/>
              </a:spcAft>
            </a:pPr>
            <a:r>
              <a:rPr lang="en-US" dirty="0"/>
              <a:t>1994</a:t>
            </a:r>
          </a:p>
          <a:p>
            <a:pPr lvl="1">
              <a:spcBef>
                <a:spcPts val="500"/>
              </a:spcBef>
              <a:spcAft>
                <a:spcPts val="500"/>
              </a:spcAft>
            </a:pPr>
            <a:r>
              <a:rPr lang="en-US" dirty="0"/>
              <a:t>Andreessen and colleagues leave NCSA to form “Mosaic Communications Corp” (predecessor to Netscape).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7458" name="Rectangle 1026"/>
          <p:cNvSpPr>
            <a:spLocks noGrp="1" noChangeArrowheads="1"/>
          </p:cNvSpPr>
          <p:nvPr>
            <p:ph type="title"/>
          </p:nvPr>
        </p:nvSpPr>
        <p:spPr>
          <a:xfrm>
            <a:off x="381000" y="334963"/>
            <a:ext cx="6586538" cy="573087"/>
          </a:xfrm>
        </p:spPr>
        <p:txBody>
          <a:bodyPr/>
          <a:lstStyle/>
          <a:p>
            <a:r>
              <a:rPr lang="en-US"/>
              <a:t>For More Information</a:t>
            </a:r>
          </a:p>
        </p:txBody>
      </p:sp>
      <p:sp>
        <p:nvSpPr>
          <p:cNvPr id="787459" name="Rectangle 1027"/>
          <p:cNvSpPr>
            <a:spLocks noGrp="1" noChangeArrowheads="1"/>
          </p:cNvSpPr>
          <p:nvPr>
            <p:ph type="body" idx="1"/>
          </p:nvPr>
        </p:nvSpPr>
        <p:spPr>
          <a:xfrm>
            <a:off x="290513" y="1220788"/>
            <a:ext cx="8307387" cy="4341812"/>
          </a:xfrm>
        </p:spPr>
        <p:txBody>
          <a:bodyPr/>
          <a:lstStyle/>
          <a:p>
            <a:r>
              <a:rPr lang="en-US" dirty="0"/>
              <a:t>Study the Tiny Web server described in your text</a:t>
            </a:r>
          </a:p>
          <a:p>
            <a:pPr lvl="1"/>
            <a:r>
              <a:rPr lang="en-US" dirty="0"/>
              <a:t>Tiny is a sequential Web server.</a:t>
            </a:r>
          </a:p>
          <a:p>
            <a:pPr lvl="1"/>
            <a:r>
              <a:rPr lang="en-US" dirty="0"/>
              <a:t>Serves static and dynamic content to real browsers.</a:t>
            </a:r>
          </a:p>
          <a:p>
            <a:pPr lvl="2"/>
            <a:r>
              <a:rPr lang="en-US" dirty="0"/>
              <a:t>text files, HTML files, GIF and JPEG images.</a:t>
            </a:r>
          </a:p>
          <a:p>
            <a:pPr lvl="1"/>
            <a:r>
              <a:rPr lang="en-US" dirty="0"/>
              <a:t>220 lines of commented C code.</a:t>
            </a:r>
          </a:p>
          <a:p>
            <a:pPr lvl="1"/>
            <a:r>
              <a:rPr lang="en-US" dirty="0"/>
              <a:t>Also comes with an implementation of the CGI script for the add.com addition portal.</a:t>
            </a:r>
          </a:p>
          <a:p>
            <a:pPr lvl="1"/>
            <a:endParaRPr lang="en-US" dirty="0"/>
          </a:p>
          <a:p>
            <a:r>
              <a:rPr lang="en-US" dirty="0"/>
              <a:t>See the HTTP/1.1 standard:</a:t>
            </a:r>
          </a:p>
          <a:p>
            <a:pPr lvl="1"/>
            <a:r>
              <a:rPr lang="en-US" dirty="0">
                <a:latin typeface="Courier New" pitchFamily="49" charset="0"/>
              </a:rPr>
              <a:t>http://www.w3.org/Protocols/rfc2616/rfc2616.html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381000" y="417513"/>
            <a:ext cx="8001000" cy="573087"/>
          </a:xfrm>
        </p:spPr>
        <p:txBody>
          <a:bodyPr lIns="91430" tIns="45716" rIns="91430" bIns="45716" anchor="t"/>
          <a:lstStyle/>
          <a:p>
            <a:r>
              <a:rPr lang="en-US"/>
              <a:t>Internet Hosts</a:t>
            </a:r>
          </a:p>
        </p:txBody>
      </p:sp>
      <p:sp>
        <p:nvSpPr>
          <p:cNvPr id="762886" name="Rectangle 6"/>
          <p:cNvSpPr>
            <a:spLocks noGrp="1" noChangeArrowheads="1"/>
          </p:cNvSpPr>
          <p:nvPr>
            <p:ph type="body" idx="1"/>
          </p:nvPr>
        </p:nvSpPr>
        <p:spPr>
          <a:xfrm>
            <a:off x="290513" y="6019800"/>
            <a:ext cx="8307387" cy="425450"/>
          </a:xfrm>
        </p:spPr>
        <p:txBody>
          <a:bodyPr/>
          <a:lstStyle/>
          <a:p>
            <a:pPr lvl="1"/>
            <a:r>
              <a:rPr lang="en-US" dirty="0"/>
              <a:t>How many of the 2</a:t>
            </a:r>
            <a:r>
              <a:rPr lang="en-US" baseline="30000" dirty="0"/>
              <a:t>32</a:t>
            </a:r>
            <a:r>
              <a:rPr lang="en-US" dirty="0"/>
              <a:t> IP addresses have registered </a:t>
            </a:r>
            <a:r>
              <a:rPr lang="en-US" dirty="0" smtClean="0"/>
              <a:t>domain names</a:t>
            </a:r>
            <a:r>
              <a:rPr lang="en-US" dirty="0"/>
              <a:t>?</a:t>
            </a:r>
          </a:p>
        </p:txBody>
      </p:sp>
      <p:pic>
        <p:nvPicPr>
          <p:cNvPr id="99332" name="Picture 4"/>
          <p:cNvPicPr>
            <a:picLocks noChangeAspect="1" noChangeArrowheads="1"/>
          </p:cNvPicPr>
          <p:nvPr/>
        </p:nvPicPr>
        <p:blipFill>
          <a:blip r:embed="rId3"/>
          <a:srcRect/>
          <a:stretch>
            <a:fillRect/>
          </a:stretch>
        </p:blipFill>
        <p:spPr bwMode="auto">
          <a:xfrm>
            <a:off x="381000" y="1219199"/>
            <a:ext cx="6629400" cy="46156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381000" y="417513"/>
            <a:ext cx="3733800" cy="573087"/>
          </a:xfrm>
        </p:spPr>
        <p:txBody>
          <a:bodyPr lIns="91294" tIns="45647" rIns="91294" bIns="45647" anchor="t"/>
          <a:lstStyle/>
          <a:p>
            <a:r>
              <a:rPr lang="en-US"/>
              <a:t>Web Servers</a:t>
            </a:r>
          </a:p>
        </p:txBody>
      </p:sp>
      <p:sp>
        <p:nvSpPr>
          <p:cNvPr id="758787" name="Oval 3"/>
          <p:cNvSpPr>
            <a:spLocks noChangeArrowheads="1"/>
          </p:cNvSpPr>
          <p:nvPr/>
        </p:nvSpPr>
        <p:spPr bwMode="auto">
          <a:xfrm>
            <a:off x="7394575" y="1223962"/>
            <a:ext cx="1368425" cy="1287463"/>
          </a:xfrm>
          <a:prstGeom prst="ellipse">
            <a:avLst/>
          </a:prstGeom>
          <a:solidFill>
            <a:srgbClr val="F1C7C7"/>
          </a:solidFill>
          <a:ln w="28575">
            <a:solidFill>
              <a:schemeClr val="tx1"/>
            </a:solidFill>
            <a:round/>
            <a:headEnd/>
            <a:tailEnd/>
          </a:ln>
          <a:effectLst/>
        </p:spPr>
        <p:txBody>
          <a:bodyPr wrap="none" lIns="91430" tIns="45716" rIns="91430" bIns="45716" anchor="ctr"/>
          <a:lstStyle/>
          <a:p>
            <a:pPr algn="ctr" defTabSz="912813"/>
            <a:r>
              <a:rPr lang="en-US" sz="1800"/>
              <a:t>Web</a:t>
            </a:r>
          </a:p>
          <a:p>
            <a:pPr algn="ctr" defTabSz="912813"/>
            <a:r>
              <a:rPr lang="en-US" sz="1800"/>
              <a:t>server</a:t>
            </a:r>
          </a:p>
        </p:txBody>
      </p:sp>
      <p:sp>
        <p:nvSpPr>
          <p:cNvPr id="758788" name="Line 4"/>
          <p:cNvSpPr>
            <a:spLocks noChangeShapeType="1"/>
          </p:cNvSpPr>
          <p:nvPr/>
        </p:nvSpPr>
        <p:spPr bwMode="auto">
          <a:xfrm>
            <a:off x="5707063" y="1524000"/>
            <a:ext cx="1749425" cy="0"/>
          </a:xfrm>
          <a:prstGeom prst="line">
            <a:avLst/>
          </a:prstGeom>
          <a:noFill/>
          <a:ln w="28575">
            <a:solidFill>
              <a:schemeClr val="tx1"/>
            </a:solidFill>
            <a:round/>
            <a:headEnd/>
            <a:tailEnd type="triangle" w="med" len="med"/>
          </a:ln>
          <a:effectLst/>
        </p:spPr>
        <p:txBody>
          <a:bodyPr wrap="none" lIns="91577" tIns="45789" rIns="91577" bIns="45789" anchor="ctr"/>
          <a:lstStyle/>
          <a:p>
            <a:endParaRPr lang="en-US"/>
          </a:p>
        </p:txBody>
      </p:sp>
      <p:sp>
        <p:nvSpPr>
          <p:cNvPr id="758789" name="Text Box 5"/>
          <p:cNvSpPr txBox="1">
            <a:spLocks noChangeArrowheads="1"/>
          </p:cNvSpPr>
          <p:nvPr/>
        </p:nvSpPr>
        <p:spPr bwMode="auto">
          <a:xfrm>
            <a:off x="5629275" y="1143000"/>
            <a:ext cx="1822450" cy="366712"/>
          </a:xfrm>
          <a:prstGeom prst="rect">
            <a:avLst/>
          </a:prstGeom>
          <a:noFill/>
          <a:ln w="12700">
            <a:noFill/>
            <a:miter lim="800000"/>
            <a:headEnd/>
            <a:tailEnd/>
          </a:ln>
          <a:effectLst/>
        </p:spPr>
        <p:txBody>
          <a:bodyPr wrap="none" lIns="91430" tIns="45716" rIns="91430" bIns="45716" anchor="ctr">
            <a:spAutoFit/>
          </a:bodyPr>
          <a:lstStyle/>
          <a:p>
            <a:pPr defTabSz="912813"/>
            <a:r>
              <a:rPr lang="en-US" sz="1800">
                <a:latin typeface="Courier New" pitchFamily="49" charset="0"/>
              </a:rPr>
              <a:t>HTTP request</a:t>
            </a:r>
          </a:p>
        </p:txBody>
      </p:sp>
      <p:sp>
        <p:nvSpPr>
          <p:cNvPr id="758790" name="Line 6"/>
          <p:cNvSpPr>
            <a:spLocks noChangeShapeType="1"/>
          </p:cNvSpPr>
          <p:nvPr/>
        </p:nvSpPr>
        <p:spPr bwMode="auto">
          <a:xfrm>
            <a:off x="5859463" y="2132012"/>
            <a:ext cx="1446212" cy="0"/>
          </a:xfrm>
          <a:prstGeom prst="line">
            <a:avLst/>
          </a:prstGeom>
          <a:noFill/>
          <a:ln w="28575">
            <a:solidFill>
              <a:schemeClr val="tx1"/>
            </a:solidFill>
            <a:round/>
            <a:headEnd type="triangle" w="med" len="med"/>
            <a:tailEnd/>
          </a:ln>
          <a:effectLst/>
        </p:spPr>
        <p:txBody>
          <a:bodyPr wrap="none" lIns="91577" tIns="45789" rIns="91577" bIns="45789" anchor="ctr"/>
          <a:lstStyle/>
          <a:p>
            <a:endParaRPr lang="en-US"/>
          </a:p>
        </p:txBody>
      </p:sp>
      <p:sp>
        <p:nvSpPr>
          <p:cNvPr id="758791" name="Text Box 7"/>
          <p:cNvSpPr txBox="1">
            <a:spLocks noChangeArrowheads="1"/>
          </p:cNvSpPr>
          <p:nvPr/>
        </p:nvSpPr>
        <p:spPr bwMode="auto">
          <a:xfrm>
            <a:off x="5637213" y="2259012"/>
            <a:ext cx="1958975" cy="641350"/>
          </a:xfrm>
          <a:prstGeom prst="rect">
            <a:avLst/>
          </a:prstGeom>
          <a:noFill/>
          <a:ln w="12700">
            <a:noFill/>
            <a:miter lim="800000"/>
            <a:headEnd/>
            <a:tailEnd/>
          </a:ln>
          <a:effectLst/>
        </p:spPr>
        <p:txBody>
          <a:bodyPr wrap="none" lIns="91430" tIns="45716" rIns="91430" bIns="45716" anchor="ctr">
            <a:spAutoFit/>
          </a:bodyPr>
          <a:lstStyle/>
          <a:p>
            <a:pPr defTabSz="912813"/>
            <a:r>
              <a:rPr lang="en-US" sz="1800">
                <a:latin typeface="Courier New" pitchFamily="49" charset="0"/>
              </a:rPr>
              <a:t>HTTP response</a:t>
            </a:r>
          </a:p>
          <a:p>
            <a:pPr defTabSz="912813"/>
            <a:r>
              <a:rPr lang="en-US" sz="1800">
                <a:latin typeface="Courier New" pitchFamily="49" charset="0"/>
              </a:rPr>
              <a:t>(content)</a:t>
            </a:r>
          </a:p>
        </p:txBody>
      </p:sp>
      <p:sp>
        <p:nvSpPr>
          <p:cNvPr id="758792" name="Rectangle 8"/>
          <p:cNvSpPr>
            <a:spLocks noGrp="1" noChangeArrowheads="1"/>
          </p:cNvSpPr>
          <p:nvPr>
            <p:ph type="body" idx="1"/>
          </p:nvPr>
        </p:nvSpPr>
        <p:spPr>
          <a:xfrm>
            <a:off x="303213" y="1598613"/>
            <a:ext cx="3821112" cy="4687887"/>
          </a:xfrm>
          <a:noFill/>
          <a:ln/>
        </p:spPr>
        <p:txBody>
          <a:bodyPr lIns="90343" tIns="44379" rIns="90343" bIns="44379"/>
          <a:lstStyle/>
          <a:p>
            <a:r>
              <a:rPr lang="en-US" sz="2000" dirty="0"/>
              <a:t>Clients and servers communicate using  the </a:t>
            </a:r>
            <a:r>
              <a:rPr lang="en-US" sz="2000" dirty="0" err="1"/>
              <a:t>HyperText</a:t>
            </a:r>
            <a:r>
              <a:rPr lang="en-US" sz="2000" dirty="0"/>
              <a:t> Transfer Protocol (HTTP)</a:t>
            </a:r>
          </a:p>
          <a:p>
            <a:pPr lvl="1"/>
            <a:r>
              <a:rPr lang="en-US" sz="1800" dirty="0"/>
              <a:t>Client and server establish TCP connection</a:t>
            </a:r>
          </a:p>
          <a:p>
            <a:pPr lvl="1"/>
            <a:r>
              <a:rPr lang="en-US" sz="1800" dirty="0"/>
              <a:t>Client requests content</a:t>
            </a:r>
          </a:p>
          <a:p>
            <a:pPr lvl="1"/>
            <a:r>
              <a:rPr lang="en-US" sz="1800" dirty="0"/>
              <a:t>Server responds with requested content</a:t>
            </a:r>
          </a:p>
          <a:p>
            <a:pPr lvl="1"/>
            <a:r>
              <a:rPr lang="en-US" sz="1800" dirty="0"/>
              <a:t>Client and server close connection </a:t>
            </a:r>
            <a:r>
              <a:rPr lang="en-US" sz="1800" dirty="0" smtClean="0"/>
              <a:t>(eventually)</a:t>
            </a:r>
            <a:endParaRPr lang="en-US" sz="1800" dirty="0"/>
          </a:p>
          <a:p>
            <a:r>
              <a:rPr lang="en-US" sz="2000" dirty="0"/>
              <a:t>Current version is HTTP/1.1</a:t>
            </a:r>
          </a:p>
          <a:p>
            <a:pPr lvl="1"/>
            <a:r>
              <a:rPr lang="en-US" sz="1800" dirty="0"/>
              <a:t>RFC 2616, June, 1999. </a:t>
            </a:r>
          </a:p>
        </p:txBody>
      </p:sp>
      <p:sp>
        <p:nvSpPr>
          <p:cNvPr id="758793" name="Oval 9"/>
          <p:cNvSpPr>
            <a:spLocks noChangeArrowheads="1"/>
          </p:cNvSpPr>
          <p:nvPr/>
        </p:nvSpPr>
        <p:spPr bwMode="auto">
          <a:xfrm>
            <a:off x="4489450" y="1223962"/>
            <a:ext cx="1370013" cy="1287463"/>
          </a:xfrm>
          <a:prstGeom prst="ellipse">
            <a:avLst/>
          </a:prstGeom>
          <a:solidFill>
            <a:srgbClr val="F1C7C7"/>
          </a:solidFill>
          <a:ln w="28575">
            <a:solidFill>
              <a:schemeClr val="tx1"/>
            </a:solidFill>
            <a:round/>
            <a:headEnd/>
            <a:tailEnd/>
          </a:ln>
          <a:effectLst/>
        </p:spPr>
        <p:txBody>
          <a:bodyPr wrap="none" lIns="91430" tIns="45716" rIns="91430" bIns="45716" anchor="ctr"/>
          <a:lstStyle/>
          <a:p>
            <a:pPr algn="ctr" defTabSz="912813"/>
            <a:r>
              <a:rPr lang="en-US" sz="1800"/>
              <a:t>Web</a:t>
            </a:r>
          </a:p>
          <a:p>
            <a:pPr algn="ctr" defTabSz="912813"/>
            <a:r>
              <a:rPr lang="en-US" sz="1800"/>
              <a:t>client</a:t>
            </a:r>
          </a:p>
          <a:p>
            <a:pPr algn="ctr" defTabSz="912813"/>
            <a:r>
              <a:rPr lang="en-US" sz="1800"/>
              <a:t>(browser) </a:t>
            </a:r>
          </a:p>
        </p:txBody>
      </p:sp>
      <p:sp>
        <p:nvSpPr>
          <p:cNvPr id="763908" name="Text Box 1028"/>
          <p:cNvSpPr txBox="1">
            <a:spLocks noChangeArrowheads="1"/>
          </p:cNvSpPr>
          <p:nvPr/>
        </p:nvSpPr>
        <p:spPr bwMode="auto">
          <a:xfrm>
            <a:off x="303213" y="5949950"/>
            <a:ext cx="7571303" cy="400110"/>
          </a:xfrm>
          <a:prstGeom prst="rect">
            <a:avLst/>
          </a:prstGeom>
          <a:noFill/>
          <a:ln w="12700">
            <a:noFill/>
            <a:miter lim="800000"/>
            <a:headEnd/>
            <a:tailEnd/>
          </a:ln>
          <a:effectLst/>
        </p:spPr>
        <p:txBody>
          <a:bodyPr wrap="none">
            <a:spAutoFit/>
          </a:bodyPr>
          <a:lstStyle/>
          <a:p>
            <a:r>
              <a:rPr lang="en-US" sz="2000" dirty="0">
                <a:solidFill>
                  <a:schemeClr val="tx2"/>
                </a:solidFill>
                <a:latin typeface="Courier New" pitchFamily="49" charset="0"/>
              </a:rPr>
              <a:t>http://www.w3.org/Protocols/rfc2616/rfc2616.html</a:t>
            </a:r>
          </a:p>
        </p:txBody>
      </p:sp>
      <p:sp>
        <p:nvSpPr>
          <p:cNvPr id="11" name="Rectangle 10"/>
          <p:cNvSpPr/>
          <p:nvPr/>
        </p:nvSpPr>
        <p:spPr bwMode="auto">
          <a:xfrm>
            <a:off x="4572000" y="4953000"/>
            <a:ext cx="1828800" cy="609600"/>
          </a:xfrm>
          <a:prstGeom prst="rect">
            <a:avLst/>
          </a:prstGeom>
          <a:solidFill>
            <a:srgbClr val="D5F1CF"/>
          </a:solidFill>
          <a:ln w="28575">
            <a:solidFill>
              <a:srgbClr val="C00000"/>
            </a:solidFill>
            <a:miter lim="800000"/>
            <a:headEnd type="none" w="med" len="med"/>
            <a:tailEnd type="none" w="med" len="med"/>
          </a:ln>
          <a:effectLst/>
        </p:spPr>
        <p:txBody>
          <a:bodyPr rtlCol="0" anchor="ctr"/>
          <a:lstStyle/>
          <a:p>
            <a:pPr algn="ctr"/>
            <a:r>
              <a:rPr lang="en-US" dirty="0" smtClean="0"/>
              <a:t>IP</a:t>
            </a:r>
            <a:endParaRPr lang="en-US" dirty="0"/>
          </a:p>
        </p:txBody>
      </p:sp>
      <p:sp>
        <p:nvSpPr>
          <p:cNvPr id="12" name="Rectangle 11"/>
          <p:cNvSpPr/>
          <p:nvPr/>
        </p:nvSpPr>
        <p:spPr bwMode="auto">
          <a:xfrm>
            <a:off x="4572000" y="4343400"/>
            <a:ext cx="1828800" cy="609600"/>
          </a:xfrm>
          <a:prstGeom prst="rect">
            <a:avLst/>
          </a:prstGeom>
          <a:solidFill>
            <a:srgbClr val="F6F5BD"/>
          </a:solidFill>
          <a:ln w="28575">
            <a:solidFill>
              <a:srgbClr val="C00000"/>
            </a:solidFill>
            <a:miter lim="800000"/>
            <a:headEnd type="none" w="med" len="med"/>
            <a:tailEnd type="none" w="med" len="med"/>
          </a:ln>
          <a:effectLst/>
        </p:spPr>
        <p:txBody>
          <a:bodyPr rtlCol="0" anchor="ctr"/>
          <a:lstStyle/>
          <a:p>
            <a:pPr algn="ctr"/>
            <a:r>
              <a:rPr lang="en-US" dirty="0" smtClean="0"/>
              <a:t>TCP</a:t>
            </a:r>
            <a:endParaRPr lang="en-US" dirty="0"/>
          </a:p>
        </p:txBody>
      </p:sp>
      <p:sp>
        <p:nvSpPr>
          <p:cNvPr id="13" name="Rectangle 12"/>
          <p:cNvSpPr/>
          <p:nvPr/>
        </p:nvSpPr>
        <p:spPr bwMode="auto">
          <a:xfrm>
            <a:off x="4572000" y="3733800"/>
            <a:ext cx="1828800" cy="609600"/>
          </a:xfrm>
          <a:prstGeom prst="rect">
            <a:avLst/>
          </a:prstGeom>
          <a:solidFill>
            <a:srgbClr val="F1C7C7"/>
          </a:solidFill>
          <a:ln w="28575">
            <a:solidFill>
              <a:srgbClr val="C00000"/>
            </a:solidFill>
            <a:miter lim="800000"/>
            <a:headEnd type="none" w="med" len="med"/>
            <a:tailEnd type="none" w="med" len="med"/>
          </a:ln>
          <a:effectLst/>
        </p:spPr>
        <p:txBody>
          <a:bodyPr rtlCol="0" anchor="ctr"/>
          <a:lstStyle/>
          <a:p>
            <a:pPr algn="ctr"/>
            <a:r>
              <a:rPr lang="en-US" dirty="0" smtClean="0"/>
              <a:t>HTTP</a:t>
            </a:r>
            <a:endParaRPr lang="en-US" dirty="0"/>
          </a:p>
        </p:txBody>
      </p:sp>
      <p:sp>
        <p:nvSpPr>
          <p:cNvPr id="14" name="TextBox 13"/>
          <p:cNvSpPr txBox="1"/>
          <p:nvPr/>
        </p:nvSpPr>
        <p:spPr>
          <a:xfrm>
            <a:off x="6400800" y="5149334"/>
            <a:ext cx="1212383" cy="369332"/>
          </a:xfrm>
          <a:prstGeom prst="rect">
            <a:avLst/>
          </a:prstGeom>
          <a:noFill/>
        </p:spPr>
        <p:txBody>
          <a:bodyPr wrap="none" rtlCol="0">
            <a:spAutoFit/>
          </a:bodyPr>
          <a:lstStyle/>
          <a:p>
            <a:r>
              <a:rPr lang="en-US" sz="1800" dirty="0" err="1" smtClean="0">
                <a:latin typeface="Calibri" pitchFamily="34" charset="0"/>
              </a:rPr>
              <a:t>Datagrams</a:t>
            </a:r>
            <a:endParaRPr lang="en-US" sz="1800" dirty="0" smtClean="0">
              <a:latin typeface="Calibri" pitchFamily="34" charset="0"/>
            </a:endParaRPr>
          </a:p>
        </p:txBody>
      </p:sp>
      <p:sp>
        <p:nvSpPr>
          <p:cNvPr id="15" name="TextBox 14"/>
          <p:cNvSpPr txBox="1"/>
          <p:nvPr/>
        </p:nvSpPr>
        <p:spPr>
          <a:xfrm>
            <a:off x="6400800" y="4507468"/>
            <a:ext cx="961161" cy="369332"/>
          </a:xfrm>
          <a:prstGeom prst="rect">
            <a:avLst/>
          </a:prstGeom>
          <a:noFill/>
        </p:spPr>
        <p:txBody>
          <a:bodyPr wrap="none" rtlCol="0">
            <a:spAutoFit/>
          </a:bodyPr>
          <a:lstStyle/>
          <a:p>
            <a:r>
              <a:rPr lang="en-US" sz="1800" dirty="0" smtClean="0">
                <a:latin typeface="Calibri" pitchFamily="34" charset="0"/>
              </a:rPr>
              <a:t>Streams</a:t>
            </a:r>
          </a:p>
        </p:txBody>
      </p:sp>
      <p:sp>
        <p:nvSpPr>
          <p:cNvPr id="16" name="TextBox 15"/>
          <p:cNvSpPr txBox="1"/>
          <p:nvPr/>
        </p:nvSpPr>
        <p:spPr>
          <a:xfrm>
            <a:off x="6400800" y="3865602"/>
            <a:ext cx="1412181" cy="369332"/>
          </a:xfrm>
          <a:prstGeom prst="rect">
            <a:avLst/>
          </a:prstGeom>
          <a:noFill/>
        </p:spPr>
        <p:txBody>
          <a:bodyPr wrap="none" rtlCol="0">
            <a:spAutoFit/>
          </a:bodyPr>
          <a:lstStyle/>
          <a:p>
            <a:r>
              <a:rPr lang="en-US" sz="1800" dirty="0" smtClean="0">
                <a:latin typeface="Calibri" pitchFamily="34" charset="0"/>
              </a:rPr>
              <a:t>Web content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381000" y="417513"/>
            <a:ext cx="5646738" cy="573087"/>
          </a:xfrm>
        </p:spPr>
        <p:txBody>
          <a:bodyPr/>
          <a:lstStyle/>
          <a:p>
            <a:r>
              <a:rPr lang="en-US"/>
              <a:t>Web Content</a:t>
            </a:r>
          </a:p>
        </p:txBody>
      </p:sp>
      <p:sp>
        <p:nvSpPr>
          <p:cNvPr id="759811" name="Rectangle 3"/>
          <p:cNvSpPr>
            <a:spLocks noGrp="1" noChangeArrowheads="1"/>
          </p:cNvSpPr>
          <p:nvPr>
            <p:ph type="body" idx="1"/>
          </p:nvPr>
        </p:nvSpPr>
        <p:spPr>
          <a:xfrm>
            <a:off x="290513" y="1220788"/>
            <a:ext cx="8853487" cy="5224462"/>
          </a:xfrm>
        </p:spPr>
        <p:txBody>
          <a:bodyPr/>
          <a:lstStyle/>
          <a:p>
            <a:pPr>
              <a:tabLst>
                <a:tab pos="4403725" algn="l"/>
              </a:tabLst>
            </a:pPr>
            <a:r>
              <a:rPr lang="en-US" dirty="0"/>
              <a:t>Web servers return </a:t>
            </a:r>
            <a:r>
              <a:rPr lang="en-US" i="1" dirty="0">
                <a:solidFill>
                  <a:srgbClr val="FF0000"/>
                </a:solidFill>
              </a:rPr>
              <a:t>content</a:t>
            </a:r>
            <a:r>
              <a:rPr lang="en-US" dirty="0"/>
              <a:t> to clients</a:t>
            </a:r>
          </a:p>
          <a:p>
            <a:pPr lvl="1">
              <a:tabLst>
                <a:tab pos="4403725" algn="l"/>
              </a:tabLst>
            </a:pPr>
            <a:r>
              <a:rPr lang="en-US" i="1" dirty="0"/>
              <a:t>content: </a:t>
            </a:r>
            <a:r>
              <a:rPr lang="en-US" dirty="0"/>
              <a:t>a sequence of bytes with an associated MIME (Multipurpose Internet Mail Extensions) type</a:t>
            </a:r>
          </a:p>
          <a:p>
            <a:pPr>
              <a:tabLst>
                <a:tab pos="4403725" algn="l"/>
              </a:tabLst>
            </a:pPr>
            <a:r>
              <a:rPr lang="en-US" dirty="0"/>
              <a:t>Example MIME types</a:t>
            </a:r>
          </a:p>
          <a:p>
            <a:pPr lvl="1">
              <a:tabLst>
                <a:tab pos="4403725" algn="l"/>
              </a:tabLst>
            </a:pPr>
            <a:r>
              <a:rPr lang="en-US" dirty="0" smtClean="0">
                <a:latin typeface="Courier New" pitchFamily="49" charset="0"/>
              </a:rPr>
              <a:t>text/html	</a:t>
            </a:r>
            <a:r>
              <a:rPr lang="en-US" dirty="0" err="1" smtClean="0"/>
              <a:t>HTML</a:t>
            </a:r>
            <a:r>
              <a:rPr lang="en-US" dirty="0" smtClean="0"/>
              <a:t> </a:t>
            </a:r>
            <a:r>
              <a:rPr lang="en-US" dirty="0"/>
              <a:t>document</a:t>
            </a:r>
          </a:p>
          <a:p>
            <a:pPr lvl="1">
              <a:tabLst>
                <a:tab pos="4403725" algn="l"/>
              </a:tabLst>
            </a:pPr>
            <a:r>
              <a:rPr lang="en-US" dirty="0" smtClean="0">
                <a:latin typeface="Courier New" pitchFamily="49" charset="0"/>
              </a:rPr>
              <a:t>text/plain	</a:t>
            </a:r>
            <a:r>
              <a:rPr lang="en-US" dirty="0" smtClean="0"/>
              <a:t>Unformatted </a:t>
            </a:r>
            <a:r>
              <a:rPr lang="en-US" dirty="0"/>
              <a:t>text</a:t>
            </a:r>
          </a:p>
          <a:p>
            <a:pPr lvl="1">
              <a:tabLst>
                <a:tab pos="4403725" algn="l"/>
              </a:tabLst>
            </a:pPr>
            <a:r>
              <a:rPr lang="en-US" dirty="0" smtClean="0">
                <a:latin typeface="Courier New" pitchFamily="49" charset="0"/>
              </a:rPr>
              <a:t>application/postscript	</a:t>
            </a:r>
            <a:r>
              <a:rPr lang="en-US" dirty="0" err="1" smtClean="0"/>
              <a:t>Postcript</a:t>
            </a:r>
            <a:r>
              <a:rPr lang="en-US" dirty="0" smtClean="0"/>
              <a:t> </a:t>
            </a:r>
            <a:r>
              <a:rPr lang="en-US" dirty="0"/>
              <a:t>document</a:t>
            </a:r>
          </a:p>
          <a:p>
            <a:pPr lvl="1">
              <a:tabLst>
                <a:tab pos="4403725" algn="l"/>
              </a:tabLst>
            </a:pPr>
            <a:r>
              <a:rPr lang="en-US" dirty="0" smtClean="0">
                <a:latin typeface="Courier New" pitchFamily="49" charset="0"/>
              </a:rPr>
              <a:t>image/gif	</a:t>
            </a:r>
            <a:r>
              <a:rPr lang="en-US" dirty="0" smtClean="0"/>
              <a:t>Binary </a:t>
            </a:r>
            <a:r>
              <a:rPr lang="en-US" dirty="0"/>
              <a:t>image encoded in GIF format</a:t>
            </a:r>
          </a:p>
          <a:p>
            <a:pPr lvl="1">
              <a:tabLst>
                <a:tab pos="4403725" algn="l"/>
              </a:tabLst>
            </a:pPr>
            <a:r>
              <a:rPr lang="en-US" dirty="0" smtClean="0">
                <a:latin typeface="Courier New" pitchFamily="49" charset="0"/>
              </a:rPr>
              <a:t>image/jpeg</a:t>
            </a:r>
            <a:r>
              <a:rPr lang="en-US" dirty="0" smtClean="0"/>
              <a:t>	Binary </a:t>
            </a:r>
            <a:r>
              <a:rPr lang="en-US" dirty="0"/>
              <a:t>image encoded in </a:t>
            </a:r>
            <a:r>
              <a:rPr lang="en-US" dirty="0" smtClean="0"/>
              <a:t>JPEG format</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381000" y="417513"/>
            <a:ext cx="8077200" cy="573087"/>
          </a:xfrm>
        </p:spPr>
        <p:txBody>
          <a:bodyPr lIns="91294" tIns="45647" rIns="91294" bIns="45647" anchor="t"/>
          <a:lstStyle/>
          <a:p>
            <a:r>
              <a:rPr lang="en-US"/>
              <a:t>Static and Dynamic Content</a:t>
            </a:r>
          </a:p>
        </p:txBody>
      </p:sp>
      <p:sp>
        <p:nvSpPr>
          <p:cNvPr id="760835" name="Rectangle 3"/>
          <p:cNvSpPr>
            <a:spLocks noGrp="1" noChangeArrowheads="1"/>
          </p:cNvSpPr>
          <p:nvPr>
            <p:ph type="body" idx="1"/>
          </p:nvPr>
        </p:nvSpPr>
        <p:spPr/>
        <p:txBody>
          <a:bodyPr lIns="91294" tIns="45647" rIns="91294" bIns="45647"/>
          <a:lstStyle/>
          <a:p>
            <a:r>
              <a:rPr lang="en-US"/>
              <a:t>The content returned in HTTP responses can be either </a:t>
            </a:r>
            <a:r>
              <a:rPr lang="en-US" i="1">
                <a:solidFill>
                  <a:srgbClr val="FF0000"/>
                </a:solidFill>
              </a:rPr>
              <a:t>static</a:t>
            </a:r>
            <a:r>
              <a:rPr lang="en-US"/>
              <a:t> or </a:t>
            </a:r>
            <a:r>
              <a:rPr lang="en-US" i="1">
                <a:solidFill>
                  <a:srgbClr val="FF0000"/>
                </a:solidFill>
              </a:rPr>
              <a:t>dynamic</a:t>
            </a:r>
            <a:r>
              <a:rPr lang="en-US"/>
              <a:t>.</a:t>
            </a:r>
          </a:p>
          <a:p>
            <a:pPr lvl="1"/>
            <a:r>
              <a:rPr lang="en-US" i="1"/>
              <a:t>Static content</a:t>
            </a:r>
            <a:r>
              <a:rPr lang="en-US"/>
              <a:t>: content stored in files and retrieved in response to an HTTP request</a:t>
            </a:r>
          </a:p>
          <a:p>
            <a:pPr lvl="2"/>
            <a:r>
              <a:rPr lang="en-US"/>
              <a:t>Examples: HTML files, images, audio clips.</a:t>
            </a:r>
          </a:p>
          <a:p>
            <a:pPr lvl="2"/>
            <a:r>
              <a:rPr lang="en-US"/>
              <a:t>Request identifies content file</a:t>
            </a:r>
          </a:p>
          <a:p>
            <a:pPr lvl="1"/>
            <a:r>
              <a:rPr lang="en-US" i="1"/>
              <a:t>Dynamic content</a:t>
            </a:r>
            <a:r>
              <a:rPr lang="en-US"/>
              <a:t>: content produced on-the-fly in response to an HTTP request</a:t>
            </a:r>
          </a:p>
          <a:p>
            <a:pPr lvl="2"/>
            <a:r>
              <a:rPr lang="en-US"/>
              <a:t>Example: content produced by a program executed by the server on behalf of the client.</a:t>
            </a:r>
          </a:p>
          <a:p>
            <a:pPr lvl="2"/>
            <a:r>
              <a:rPr lang="en-US"/>
              <a:t>Request identifies file containing executable code</a:t>
            </a:r>
          </a:p>
          <a:p>
            <a:r>
              <a:rPr lang="en-US"/>
              <a:t>Bottom line: </a:t>
            </a:r>
            <a:r>
              <a:rPr lang="en-US" i="1"/>
              <a:t>All Web content is associated with a file that is managed by the server.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381000" y="417513"/>
            <a:ext cx="3657600" cy="573087"/>
          </a:xfrm>
        </p:spPr>
        <p:txBody>
          <a:bodyPr lIns="91294" tIns="45647" rIns="91294" bIns="45647" anchor="t"/>
          <a:lstStyle/>
          <a:p>
            <a:r>
              <a:rPr lang="en-US"/>
              <a:t>URLs</a:t>
            </a:r>
          </a:p>
        </p:txBody>
      </p:sp>
      <p:sp>
        <p:nvSpPr>
          <p:cNvPr id="761859" name="Rectangle 3"/>
          <p:cNvSpPr>
            <a:spLocks noGrp="1" noChangeArrowheads="1"/>
          </p:cNvSpPr>
          <p:nvPr>
            <p:ph type="body" idx="1"/>
          </p:nvPr>
        </p:nvSpPr>
        <p:spPr>
          <a:xfrm>
            <a:off x="457200" y="1066800"/>
            <a:ext cx="8686800" cy="5334000"/>
          </a:xfrm>
        </p:spPr>
        <p:txBody>
          <a:bodyPr lIns="91294" tIns="45647" rIns="91294" bIns="45647"/>
          <a:lstStyle/>
          <a:p>
            <a:r>
              <a:rPr lang="en-US" dirty="0"/>
              <a:t>Each file managed by a server has a unique name called a URL (Universal Resource Locator)</a:t>
            </a:r>
          </a:p>
          <a:p>
            <a:r>
              <a:rPr lang="en-US" dirty="0"/>
              <a:t>URLs for static content:</a:t>
            </a:r>
          </a:p>
          <a:p>
            <a:pPr lvl="1"/>
            <a:r>
              <a:rPr lang="en-US" dirty="0">
                <a:latin typeface="Courier New" pitchFamily="49" charset="0"/>
              </a:rPr>
              <a:t>http://www.cs.cmu.edu:80/index.html</a:t>
            </a:r>
            <a:endParaRPr lang="en-US" dirty="0"/>
          </a:p>
          <a:p>
            <a:pPr lvl="1"/>
            <a:r>
              <a:rPr lang="en-US" dirty="0">
                <a:latin typeface="Courier New" pitchFamily="49" charset="0"/>
              </a:rPr>
              <a:t>http://www.cs.cmu.edu/index.html</a:t>
            </a:r>
          </a:p>
          <a:p>
            <a:pPr lvl="1"/>
            <a:r>
              <a:rPr lang="en-US" dirty="0">
                <a:latin typeface="Courier New" pitchFamily="49" charset="0"/>
              </a:rPr>
              <a:t>http://www.cs.cmu.edu</a:t>
            </a:r>
          </a:p>
          <a:p>
            <a:pPr lvl="2"/>
            <a:r>
              <a:rPr lang="en-US" dirty="0"/>
              <a:t>Identifies a file called </a:t>
            </a:r>
            <a:r>
              <a:rPr lang="en-US" dirty="0">
                <a:latin typeface="Courier New" pitchFamily="49" charset="0"/>
              </a:rPr>
              <a:t>index.html,</a:t>
            </a:r>
            <a:r>
              <a:rPr lang="en-US" dirty="0"/>
              <a:t> managed by a Web server at </a:t>
            </a:r>
            <a:r>
              <a:rPr lang="en-US" dirty="0">
                <a:latin typeface="Courier New" pitchFamily="49" charset="0"/>
              </a:rPr>
              <a:t>www.cs.cmu.edu</a:t>
            </a:r>
            <a:r>
              <a:rPr lang="en-US" dirty="0"/>
              <a:t> that is listening on port 80.</a:t>
            </a:r>
            <a:endParaRPr lang="en-US" dirty="0">
              <a:latin typeface="Courier New" pitchFamily="49" charset="0"/>
            </a:endParaRPr>
          </a:p>
          <a:p>
            <a:r>
              <a:rPr lang="en-US" dirty="0"/>
              <a:t>URLs for dynamic content:</a:t>
            </a:r>
            <a:endParaRPr lang="en-US" dirty="0">
              <a:latin typeface="Courier New" pitchFamily="49" charset="0"/>
            </a:endParaRPr>
          </a:p>
          <a:p>
            <a:pPr lvl="1"/>
            <a:r>
              <a:rPr lang="en-US" dirty="0">
                <a:latin typeface="Courier New" pitchFamily="49" charset="0"/>
              </a:rPr>
              <a:t>http://</a:t>
            </a:r>
            <a:r>
              <a:rPr lang="en-US" dirty="0" smtClean="0">
                <a:latin typeface="Courier New" pitchFamily="49" charset="0"/>
              </a:rPr>
              <a:t>www.cs.cmu.edu:8000/cgi-bin/proc?15000&amp;213</a:t>
            </a:r>
            <a:endParaRPr lang="en-US" dirty="0">
              <a:latin typeface="Courier New" pitchFamily="49" charset="0"/>
            </a:endParaRPr>
          </a:p>
          <a:p>
            <a:pPr lvl="2"/>
            <a:r>
              <a:rPr lang="en-US" dirty="0"/>
              <a:t>Identifies an executable file called </a:t>
            </a:r>
            <a:r>
              <a:rPr lang="en-US" dirty="0" smtClean="0">
                <a:latin typeface="Courier New" pitchFamily="49" charset="0"/>
              </a:rPr>
              <a:t>proc</a:t>
            </a:r>
            <a:r>
              <a:rPr lang="en-US" dirty="0" smtClean="0"/>
              <a:t>,  </a:t>
            </a:r>
            <a:r>
              <a:rPr lang="en-US" dirty="0"/>
              <a:t>managed by a Web server at </a:t>
            </a:r>
            <a:r>
              <a:rPr lang="en-US" dirty="0">
                <a:latin typeface="Courier New" pitchFamily="49" charset="0"/>
              </a:rPr>
              <a:t>www.cs.cmu.edu</a:t>
            </a:r>
            <a:r>
              <a:rPr lang="en-US" dirty="0"/>
              <a:t> that is listening on port 8000, that should be called with two argument strings: </a:t>
            </a:r>
            <a:r>
              <a:rPr lang="en-US" dirty="0">
                <a:latin typeface="Courier New" pitchFamily="49" charset="0"/>
              </a:rPr>
              <a:t>15000</a:t>
            </a:r>
            <a:r>
              <a:rPr lang="en-US" dirty="0"/>
              <a:t> and </a:t>
            </a:r>
            <a:r>
              <a:rPr lang="en-US" dirty="0">
                <a:latin typeface="Courier New" pitchFamily="49" charset="0"/>
              </a:rPr>
              <a:t>213</a:t>
            </a:r>
            <a:r>
              <a:rPr lang="en-US" dirty="0"/>
              <a:t>.</a:t>
            </a:r>
            <a:endParaRPr lang="en-US" dirty="0">
              <a:latin typeface="Courier New" pitchFamily="49"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C00000"/>
          </a:solidFill>
          <a:miter lim="800000"/>
          <a:headEnd type="none" w="med" len="med"/>
          <a:tailEnd type="none" w="med" len="med"/>
        </a:ln>
        <a:effectLst/>
      </a:spPr>
      <a:bodyPr rtlCol="0" anchor="ctr"/>
      <a:lstStyle>
        <a:defPPr algn="ct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21777</TotalTime>
  <Words>3818</Words>
  <Application>Microsoft Macintosh PowerPoint</Application>
  <PresentationFormat>On-screen Show (4:3)</PresentationFormat>
  <Paragraphs>472</Paragraphs>
  <Slides>40</Slides>
  <Notes>38</Notes>
  <HiddenSlides>0</HiddenSlides>
  <MMClips>0</MMClips>
  <ScaleCrop>false</ScaleCrop>
  <HeadingPairs>
    <vt:vector size="4" baseType="variant">
      <vt:variant>
        <vt:lpstr>Design Template</vt:lpstr>
      </vt:variant>
      <vt:variant>
        <vt:i4>1</vt:i4>
      </vt:variant>
      <vt:variant>
        <vt:lpstr>Slide Titles</vt:lpstr>
      </vt:variant>
      <vt:variant>
        <vt:i4>40</vt:i4>
      </vt:variant>
    </vt:vector>
  </HeadingPairs>
  <TitlesOfParts>
    <vt:vector size="41" baseType="lpstr">
      <vt:lpstr>template2007</vt:lpstr>
      <vt:lpstr>Web Services  15-213: Introduction to Computer Systems 21st Lecture, Nov. 4, 2010</vt:lpstr>
      <vt:lpstr>Web History</vt:lpstr>
      <vt:lpstr>Web History</vt:lpstr>
      <vt:lpstr>Web History (cont)</vt:lpstr>
      <vt:lpstr>Internet Hosts</vt:lpstr>
      <vt:lpstr>Web Servers</vt:lpstr>
      <vt:lpstr>Web Content</vt:lpstr>
      <vt:lpstr>Static and Dynamic Content</vt:lpstr>
      <vt:lpstr>URLs</vt:lpstr>
      <vt:lpstr>How Clients and Servers Use URLs</vt:lpstr>
      <vt:lpstr>Anatomy of an HTTP Transaction</vt:lpstr>
      <vt:lpstr>Anatomy of an HTTP Transaction, Take 2</vt:lpstr>
      <vt:lpstr>HTTP Requests</vt:lpstr>
      <vt:lpstr>HTTP Requests (cont)</vt:lpstr>
      <vt:lpstr>HTTP Versions</vt:lpstr>
      <vt:lpstr>HTTP Responses</vt:lpstr>
      <vt:lpstr>GET Request to Apache Server From Firefox Browser</vt:lpstr>
      <vt:lpstr>GET Response From Apache Server</vt:lpstr>
      <vt:lpstr>Tiny Web Server</vt:lpstr>
      <vt:lpstr>Tiny Operation</vt:lpstr>
      <vt:lpstr>Tiny Serving Static Content</vt:lpstr>
      <vt:lpstr>Serving Dynamic Content</vt:lpstr>
      <vt:lpstr>Serving Dynamic Content (cont)</vt:lpstr>
      <vt:lpstr>Serving Dynamic Content (cont)</vt:lpstr>
      <vt:lpstr>Issues in Serving Dynamic Content</vt:lpstr>
      <vt:lpstr>CGI</vt:lpstr>
      <vt:lpstr>The add.com Experience</vt:lpstr>
      <vt:lpstr>Serving Dynamic Content With GET</vt:lpstr>
      <vt:lpstr>Serving Dynamic Content With GET</vt:lpstr>
      <vt:lpstr>Serving Dynamic Content With GET</vt:lpstr>
      <vt:lpstr>Additional CGI Environment Variables</vt:lpstr>
      <vt:lpstr>Even More CGI Environment Variables</vt:lpstr>
      <vt:lpstr>Serving Dynamic Content With GET</vt:lpstr>
      <vt:lpstr>Serving Dynamic Content With GET </vt:lpstr>
      <vt:lpstr>Tiny Serving Dynamic Content</vt:lpstr>
      <vt:lpstr>Data Transfer Mechanisms</vt:lpstr>
      <vt:lpstr>Chunked Encoding Example</vt:lpstr>
      <vt:lpstr>Proxies</vt:lpstr>
      <vt:lpstr>Why Proxies?</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David O'Hallaron</cp:lastModifiedBy>
  <cp:revision>788</cp:revision>
  <cp:lastPrinted>1999-09-20T15:19:18Z</cp:lastPrinted>
  <dcterms:created xsi:type="dcterms:W3CDTF">2011-01-05T23:45:00Z</dcterms:created>
  <dcterms:modified xsi:type="dcterms:W3CDTF">2011-01-05T23:47:17Z</dcterms:modified>
</cp:coreProperties>
</file>