
<file path=[Content_Types].xml><?xml version="1.0" encoding="utf-8"?>
<Types xmlns="http://schemas.openxmlformats.org/package/2006/content-types">
  <Override PartName="/ppt/notesSlides/notesSlide24.xml" ContentType="application/vnd.openxmlformats-officedocument.presentationml.notesSlide+xml"/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charts/chart3.xml" ContentType="application/vnd.openxmlformats-officedocument.drawingml.chart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charts/chart2.xml" ContentType="application/vnd.openxmlformats-officedocument.drawingml.chart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2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charts/chart1.xml" ContentType="application/vnd.openxmlformats-officedocument.drawingml.char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notesSlides/notesSlide2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542" r:id="rId2"/>
    <p:sldId id="543" r:id="rId3"/>
    <p:sldId id="584" r:id="rId4"/>
    <p:sldId id="566" r:id="rId5"/>
    <p:sldId id="545" r:id="rId6"/>
    <p:sldId id="583" r:id="rId7"/>
    <p:sldId id="546" r:id="rId8"/>
    <p:sldId id="548" r:id="rId9"/>
    <p:sldId id="547" r:id="rId10"/>
    <p:sldId id="549" r:id="rId11"/>
    <p:sldId id="550" r:id="rId12"/>
    <p:sldId id="551" r:id="rId13"/>
    <p:sldId id="552" r:id="rId14"/>
    <p:sldId id="567" r:id="rId15"/>
    <p:sldId id="553" r:id="rId16"/>
    <p:sldId id="568" r:id="rId17"/>
    <p:sldId id="580" r:id="rId18"/>
    <p:sldId id="554" r:id="rId19"/>
    <p:sldId id="555" r:id="rId20"/>
    <p:sldId id="556" r:id="rId21"/>
    <p:sldId id="557" r:id="rId22"/>
    <p:sldId id="558" r:id="rId23"/>
    <p:sldId id="559" r:id="rId24"/>
    <p:sldId id="560" r:id="rId25"/>
    <p:sldId id="569" r:id="rId26"/>
    <p:sldId id="561" r:id="rId27"/>
    <p:sldId id="562" r:id="rId28"/>
    <p:sldId id="563" r:id="rId29"/>
    <p:sldId id="564" r:id="rId30"/>
    <p:sldId id="565" r:id="rId31"/>
    <p:sldId id="574" r:id="rId32"/>
    <p:sldId id="570" r:id="rId33"/>
    <p:sldId id="571" r:id="rId34"/>
    <p:sldId id="581" r:id="rId35"/>
    <p:sldId id="582" r:id="rId36"/>
    <p:sldId id="572" r:id="rId37"/>
    <p:sldId id="573" r:id="rId38"/>
    <p:sldId id="575" r:id="rId39"/>
    <p:sldId id="576" r:id="rId40"/>
    <p:sldId id="578" r:id="rId41"/>
    <p:sldId id="579" r:id="rId42"/>
  </p:sldIdLst>
  <p:sldSz cx="9144000" cy="6858000" type="screen4x3"/>
  <p:notesSz cx="7302500" cy="9586913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6F5BD"/>
    <a:srgbClr val="F1C7C7"/>
    <a:srgbClr val="B3B3B3"/>
    <a:srgbClr val="E6E6E6"/>
    <a:srgbClr val="D5F1CF"/>
    <a:srgbClr val="990000"/>
    <a:srgbClr val="D09E00"/>
    <a:srgbClr val="EBAFAF"/>
    <a:srgbClr val="ACE3A1"/>
    <a:srgbClr val="CC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03" autoAdjust="0"/>
    <p:restoredTop sz="94643" autoAdjust="0"/>
  </p:normalViewPr>
  <p:slideViewPr>
    <p:cSldViewPr snapToObjects="1">
      <p:cViewPr varScale="1">
        <p:scale>
          <a:sx n="82" d="100"/>
          <a:sy n="82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gs" Target="tags/tag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barChart>
        <c:barDir val="col"/>
        <c:grouping val="clustered"/>
        <c:ser>
          <c:idx val="0"/>
          <c:order val="0"/>
          <c:spPr>
            <a:solidFill>
              <a:srgbClr val="C00000"/>
            </a:solidFill>
          </c:spPr>
          <c:cat>
            <c:numRef>
              <c:f>norace!$A$2:$A$101</c:f>
              <c:numCache>
                <c:formatCode>General</c:formatCode>
                <c:ptCount val="10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</c:numCache>
            </c:numRef>
          </c:cat>
          <c:val>
            <c:numRef>
              <c:f>norace!$B$2:$B$101</c:f>
              <c:numCache>
                <c:formatCode>General</c:formatCode>
                <c:ptCount val="100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</c:numCache>
            </c:numRef>
          </c:val>
        </c:ser>
        <c:gapWidth val="40"/>
        <c:axId val="645307784"/>
        <c:axId val="651121688"/>
      </c:barChart>
      <c:catAx>
        <c:axId val="645307784"/>
        <c:scaling>
          <c:orientation val="minMax"/>
        </c:scaling>
        <c:axPos val="b"/>
        <c:numFmt formatCode="General" sourceLinked="1"/>
        <c:tickLblPos val="nextTo"/>
        <c:crossAx val="651121688"/>
        <c:crosses val="autoZero"/>
        <c:auto val="1"/>
        <c:lblAlgn val="ctr"/>
        <c:lblOffset val="100"/>
      </c:catAx>
      <c:valAx>
        <c:axId val="651121688"/>
        <c:scaling>
          <c:orientation val="minMax"/>
          <c:max val="2.0"/>
          <c:min val="0.0"/>
        </c:scaling>
        <c:axPos val="l"/>
        <c:majorGridlines/>
        <c:numFmt formatCode="General" sourceLinked="1"/>
        <c:tickLblPos val="nextTo"/>
        <c:crossAx val="645307784"/>
        <c:crosses val="autoZero"/>
        <c:crossBetween val="between"/>
        <c:majorUnit val="1.0"/>
        <c:minorUnit val="0.04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barChart>
        <c:barDir val="col"/>
        <c:grouping val="clustered"/>
        <c:ser>
          <c:idx val="0"/>
          <c:order val="0"/>
          <c:spPr>
            <a:solidFill>
              <a:srgbClr val="C00000"/>
            </a:solidFill>
          </c:spPr>
          <c:cat>
            <c:numRef>
              <c:f>'race-gw-2'!$A$2:$A$101</c:f>
              <c:numCache>
                <c:formatCode>General</c:formatCode>
                <c:ptCount val="10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</c:numCache>
            </c:numRef>
          </c:cat>
          <c:val>
            <c:numRef>
              <c:f>'race-gw-2'!$B$2:$B$101</c:f>
              <c:numCache>
                <c:formatCode>General</c:formatCode>
                <c:ptCount val="1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6.0</c:v>
                </c:pt>
                <c:pt idx="11">
                  <c:v>0.0</c:v>
                </c:pt>
                <c:pt idx="12">
                  <c:v>0.0</c:v>
                </c:pt>
                <c:pt idx="13">
                  <c:v>4.0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7.0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1.0</c:v>
                </c:pt>
                <c:pt idx="25">
                  <c:v>3.0</c:v>
                </c:pt>
                <c:pt idx="26">
                  <c:v>0.0</c:v>
                </c:pt>
                <c:pt idx="27">
                  <c:v>3.0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7.0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7.0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7.0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7.0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7.0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6.0</c:v>
                </c:pt>
                <c:pt idx="70">
                  <c:v>1.0</c:v>
                </c:pt>
                <c:pt idx="71">
                  <c:v>0.0</c:v>
                </c:pt>
                <c:pt idx="72">
                  <c:v>0.0</c:v>
                </c:pt>
                <c:pt idx="73">
                  <c:v>1.0</c:v>
                </c:pt>
                <c:pt idx="74">
                  <c:v>0.0</c:v>
                </c:pt>
                <c:pt idx="75">
                  <c:v>0.0</c:v>
                </c:pt>
                <c:pt idx="76">
                  <c:v>1.0</c:v>
                </c:pt>
                <c:pt idx="77">
                  <c:v>0.0</c:v>
                </c:pt>
                <c:pt idx="78">
                  <c:v>1.0</c:v>
                </c:pt>
                <c:pt idx="79">
                  <c:v>6.0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12.0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7.0</c:v>
                </c:pt>
                <c:pt idx="98">
                  <c:v>0.0</c:v>
                </c:pt>
                <c:pt idx="99">
                  <c:v>0.0</c:v>
                </c:pt>
              </c:numCache>
            </c:numRef>
          </c:val>
        </c:ser>
        <c:gapWidth val="40"/>
        <c:axId val="645537432"/>
        <c:axId val="513520296"/>
      </c:barChart>
      <c:catAx>
        <c:axId val="645537432"/>
        <c:scaling>
          <c:orientation val="minMax"/>
        </c:scaling>
        <c:axPos val="b"/>
        <c:numFmt formatCode="General" sourceLinked="1"/>
        <c:tickLblPos val="nextTo"/>
        <c:crossAx val="513520296"/>
        <c:crosses val="autoZero"/>
        <c:auto val="1"/>
        <c:lblAlgn val="ctr"/>
        <c:lblOffset val="100"/>
      </c:catAx>
      <c:valAx>
        <c:axId val="513520296"/>
        <c:scaling>
          <c:orientation val="minMax"/>
        </c:scaling>
        <c:axPos val="l"/>
        <c:majorGridlines/>
        <c:numFmt formatCode="General" sourceLinked="1"/>
        <c:tickLblPos val="nextTo"/>
        <c:crossAx val="645537432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barChart>
        <c:barDir val="col"/>
        <c:grouping val="clustered"/>
        <c:ser>
          <c:idx val="0"/>
          <c:order val="0"/>
          <c:spPr>
            <a:solidFill>
              <a:srgbClr val="C00000"/>
            </a:solidFill>
          </c:spPr>
          <c:cat>
            <c:numRef>
              <c:f>'race-laptop-1'!$A$2:$A$101</c:f>
              <c:numCache>
                <c:formatCode>General</c:formatCode>
                <c:ptCount val="10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</c:numCache>
            </c:numRef>
          </c:cat>
          <c:val>
            <c:numRef>
              <c:f>'race-laptop-1'!$B$2:$B$101</c:f>
              <c:numCache>
                <c:formatCode>General</c:formatCode>
                <c:ptCount val="100"/>
                <c:pt idx="0">
                  <c:v>0.0</c:v>
                </c:pt>
                <c:pt idx="1">
                  <c:v>2.0</c:v>
                </c:pt>
                <c:pt idx="2">
                  <c:v>0.0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2.0</c:v>
                </c:pt>
                <c:pt idx="9">
                  <c:v>0.0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2.0</c:v>
                </c:pt>
                <c:pt idx="18">
                  <c:v>0.0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2.0</c:v>
                </c:pt>
                <c:pt idx="25">
                  <c:v>0.0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2.0</c:v>
                </c:pt>
                <c:pt idx="43">
                  <c:v>0.0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2.0</c:v>
                </c:pt>
                <c:pt idx="51">
                  <c:v>1.0</c:v>
                </c:pt>
                <c:pt idx="52">
                  <c:v>0.0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2.0</c:v>
                </c:pt>
                <c:pt idx="86">
                  <c:v>0.0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</c:numCache>
            </c:numRef>
          </c:val>
        </c:ser>
        <c:gapWidth val="40"/>
        <c:axId val="645820328"/>
        <c:axId val="687605832"/>
      </c:barChart>
      <c:catAx>
        <c:axId val="645820328"/>
        <c:scaling>
          <c:orientation val="minMax"/>
        </c:scaling>
        <c:axPos val="b"/>
        <c:numFmt formatCode="General" sourceLinked="1"/>
        <c:tickLblPos val="nextTo"/>
        <c:crossAx val="687605832"/>
        <c:crosses val="autoZero"/>
        <c:auto val="1"/>
        <c:lblAlgn val="ctr"/>
        <c:lblOffset val="100"/>
      </c:catAx>
      <c:valAx>
        <c:axId val="687605832"/>
        <c:scaling>
          <c:orientation val="minMax"/>
          <c:max val="3.0"/>
        </c:scaling>
        <c:axPos val="l"/>
        <c:majorGridlines/>
        <c:numFmt formatCode="General" sourceLinked="1"/>
        <c:tickLblPos val="nextTo"/>
        <c:crossAx val="645820328"/>
        <c:crosses val="autoZero"/>
        <c:crossBetween val="between"/>
        <c:majorUnit val="1.0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949450"/>
          </a:xfrm>
        </p:spPr>
        <p:txBody>
          <a:bodyPr/>
          <a:lstStyle/>
          <a:p>
            <a:pPr marL="0" indent="0"/>
            <a:r>
              <a:rPr lang="en-US" dirty="0" smtClean="0"/>
              <a:t>Concurrent </a:t>
            </a:r>
            <a:r>
              <a:rPr lang="en-US" dirty="0" smtClean="0"/>
              <a:t>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</a:t>
            </a:r>
            <a:r>
              <a:rPr lang="en-US" sz="2000" b="0" dirty="0" smtClean="0"/>
              <a:t>213: </a:t>
            </a:r>
            <a:r>
              <a:rPr lang="en-US" sz="2000" b="0" dirty="0" smtClean="0"/>
              <a:t>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22</a:t>
            </a:r>
            <a:r>
              <a:rPr lang="en-US" sz="2000" b="0" baseline="30000" dirty="0" smtClean="0"/>
              <a:t>nd</a:t>
            </a:r>
            <a:r>
              <a:rPr lang="en-US" sz="2000" b="0" dirty="0" smtClean="0"/>
              <a:t> Lecture, Nov. 11,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 and Dave O’Hallaron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 smtClean="0"/>
              <a:t>Iterative </a:t>
            </a:r>
            <a:r>
              <a:rPr lang="en-US" dirty="0"/>
              <a:t>Echo Server</a:t>
            </a:r>
          </a:p>
        </p:txBody>
      </p:sp>
      <p:sp>
        <p:nvSpPr>
          <p:cNvPr id="849923" name="Rectangle 3"/>
          <p:cNvSpPr>
            <a:spLocks noChangeArrowheads="1"/>
          </p:cNvSpPr>
          <p:nvPr/>
        </p:nvSpPr>
        <p:spPr bwMode="auto">
          <a:xfrm>
            <a:off x="89042" y="1305341"/>
            <a:ext cx="8965916" cy="42473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int main(int argc, char **argv) </a:t>
            </a:r>
          </a:p>
          <a:p>
            <a:r>
              <a:rPr lang="en-US" sz="1800">
                <a:latin typeface="Courier New" pitchFamily="49" charset="0"/>
              </a:rPr>
              <a:t>{</a:t>
            </a:r>
          </a:p>
          <a:p>
            <a:r>
              <a:rPr lang="en-US" sz="1800">
                <a:latin typeface="Courier New" pitchFamily="49" charset="0"/>
              </a:rPr>
              <a:t>    int listenfd, connfd;</a:t>
            </a:r>
          </a:p>
          <a:p>
            <a:r>
              <a:rPr lang="en-US" sz="1800">
                <a:latin typeface="Courier New" pitchFamily="49" charset="0"/>
              </a:rPr>
              <a:t>    int port = atoi(argv[1]);</a:t>
            </a:r>
          </a:p>
          <a:p>
            <a:r>
              <a:rPr lang="en-US" sz="1800">
                <a:latin typeface="Courier New" pitchFamily="49" charset="0"/>
              </a:rPr>
              <a:t>    struct sockaddr_in clientaddr;</a:t>
            </a:r>
          </a:p>
          <a:p>
            <a:r>
              <a:rPr lang="en-US" sz="1800">
                <a:latin typeface="Courier New" pitchFamily="49" charset="0"/>
              </a:rPr>
              <a:t>    int clientlen = sizeof(clientaddr);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listenfd = Open_listenfd(port);</a:t>
            </a:r>
          </a:p>
          <a:p>
            <a:r>
              <a:rPr lang="en-US" sz="1800">
                <a:latin typeface="Courier New" pitchFamily="49" charset="0"/>
              </a:rPr>
              <a:t>    while (1) {</a:t>
            </a:r>
          </a:p>
          <a:p>
            <a:r>
              <a:rPr lang="en-US" sz="1800">
                <a:latin typeface="Courier New" pitchFamily="49" charset="0"/>
              </a:rPr>
              <a:t>	connfd = Accept(listenfd, (SA *)&amp;clientaddr, &amp;clientlen);</a:t>
            </a:r>
          </a:p>
          <a:p>
            <a:r>
              <a:rPr lang="en-US" sz="1800">
                <a:latin typeface="Courier New" pitchFamily="49" charset="0"/>
              </a:rPr>
              <a:t>	echo(connfd);</a:t>
            </a:r>
          </a:p>
          <a:p>
            <a:r>
              <a:rPr lang="en-US" sz="1800">
                <a:latin typeface="Courier New" pitchFamily="49" charset="0"/>
              </a:rPr>
              <a:t>	Close(connfd);</a:t>
            </a:r>
          </a:p>
          <a:p>
            <a:r>
              <a:rPr lang="en-US" sz="1800">
                <a:latin typeface="Courier New" pitchFamily="49" charset="0"/>
              </a:rPr>
              <a:t>    }</a:t>
            </a:r>
          </a:p>
          <a:p>
            <a:r>
              <a:rPr lang="en-US" sz="1800">
                <a:latin typeface="Courier New" pitchFamily="49" charset="0"/>
              </a:rPr>
              <a:t>    exit(0);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8499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5610225"/>
            <a:ext cx="8307387" cy="1095375"/>
          </a:xfrm>
        </p:spPr>
        <p:txBody>
          <a:bodyPr/>
          <a:lstStyle/>
          <a:p>
            <a:pPr lvl="1"/>
            <a:r>
              <a:rPr lang="en-US" dirty="0"/>
              <a:t>Accept a connection request</a:t>
            </a:r>
          </a:p>
          <a:p>
            <a:pPr lvl="1"/>
            <a:r>
              <a:rPr lang="en-US" dirty="0"/>
              <a:t>Handle echo requests until client terminates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152400" y="1371600"/>
            <a:ext cx="9007594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int main(int argc, char **argv) </a:t>
            </a:r>
          </a:p>
          <a:p>
            <a:r>
              <a:rPr lang="en-US" sz="1600">
                <a:latin typeface="Courier New" pitchFamily="49" charset="0"/>
              </a:rPr>
              <a:t>{</a:t>
            </a:r>
          </a:p>
          <a:p>
            <a:r>
              <a:rPr lang="en-US" sz="1600">
                <a:latin typeface="Courier New" pitchFamily="49" charset="0"/>
              </a:rPr>
              <a:t>    int listenfd, connfd;</a:t>
            </a:r>
          </a:p>
          <a:p>
            <a:r>
              <a:rPr lang="en-US" sz="1600">
                <a:latin typeface="Courier New" pitchFamily="49" charset="0"/>
              </a:rPr>
              <a:t>    int port = atoi(argv[1]);</a:t>
            </a:r>
          </a:p>
          <a:p>
            <a:r>
              <a:rPr lang="en-US" sz="1600">
                <a:latin typeface="Courier New" pitchFamily="49" charset="0"/>
              </a:rPr>
              <a:t>    struct sockaddr_in clientaddr;</a:t>
            </a:r>
          </a:p>
          <a:p>
            <a:r>
              <a:rPr lang="en-US" sz="1600">
                <a:latin typeface="Courier New" pitchFamily="49" charset="0"/>
              </a:rPr>
              <a:t>    int clientlen=sizeof(clientaddr);</a:t>
            </a: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Signal(SIGCHLD, sigchld_handler);</a:t>
            </a:r>
          </a:p>
          <a:p>
            <a:r>
              <a:rPr lang="en-US" sz="1600">
                <a:latin typeface="Courier New" pitchFamily="49" charset="0"/>
              </a:rPr>
              <a:t>    listenfd = Open_listenfd(port);</a:t>
            </a:r>
          </a:p>
          <a:p>
            <a:r>
              <a:rPr lang="en-US" sz="1600">
                <a:latin typeface="Courier New" pitchFamily="49" charset="0"/>
              </a:rPr>
              <a:t>    while (1) {</a:t>
            </a:r>
          </a:p>
          <a:p>
            <a:r>
              <a:rPr lang="en-US" sz="1600">
                <a:latin typeface="Courier New" pitchFamily="49" charset="0"/>
              </a:rPr>
              <a:t>	connfd = Accept(listenfd, (SA *) &amp;clientaddr, &amp;clientlen);</a:t>
            </a:r>
          </a:p>
          <a:p>
            <a:r>
              <a:rPr lang="en-US" sz="1600">
                <a:latin typeface="Courier New" pitchFamily="49" charset="0"/>
              </a:rPr>
              <a:t>	if (Fork() == 0) { </a:t>
            </a:r>
          </a:p>
          <a:p>
            <a:r>
              <a:rPr lang="en-US" sz="1600">
                <a:latin typeface="Courier New" pitchFamily="49" charset="0"/>
              </a:rPr>
              <a:t>	    Close(listenfd); /* Child closes its listening socket */</a:t>
            </a:r>
          </a:p>
          <a:p>
            <a:r>
              <a:rPr lang="en-US" sz="1600">
                <a:latin typeface="Courier New" pitchFamily="49" charset="0"/>
              </a:rPr>
              <a:t>	    echo(connfd);    /* Child services client */</a:t>
            </a:r>
          </a:p>
          <a:p>
            <a:r>
              <a:rPr lang="en-US" sz="1600">
                <a:latin typeface="Courier New" pitchFamily="49" charset="0"/>
              </a:rPr>
              <a:t>	    Close(connfd);   /* Child closes connection with client */</a:t>
            </a:r>
          </a:p>
          <a:p>
            <a:r>
              <a:rPr lang="en-US" sz="1600">
                <a:latin typeface="Courier New" pitchFamily="49" charset="0"/>
              </a:rPr>
              <a:t>	    exit(0);         /* Child exits */</a:t>
            </a:r>
          </a:p>
          <a:p>
            <a:r>
              <a:rPr lang="en-US" sz="1600">
                <a:latin typeface="Courier New" pitchFamily="49" charset="0"/>
              </a:rPr>
              <a:t>	}</a:t>
            </a:r>
          </a:p>
          <a:p>
            <a:r>
              <a:rPr lang="en-US" sz="1600">
                <a:latin typeface="Courier New" pitchFamily="49" charset="0"/>
              </a:rPr>
              <a:t>	Close(connfd); /* Parent closes connected socket (important!) */</a:t>
            </a:r>
          </a:p>
          <a:p>
            <a:r>
              <a:rPr lang="en-US" sz="1600">
                <a:latin typeface="Courier New" pitchFamily="49" charset="0"/>
              </a:rPr>
              <a:t>    }</a:t>
            </a:r>
          </a:p>
          <a:p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/>
              <a:t>Process-Based Concurrent Server</a:t>
            </a:r>
          </a:p>
        </p:txBody>
      </p:sp>
      <p:sp>
        <p:nvSpPr>
          <p:cNvPr id="797700" name="Text Box 4"/>
          <p:cNvSpPr txBox="1">
            <a:spLocks noChangeArrowheads="1"/>
          </p:cNvSpPr>
          <p:nvPr/>
        </p:nvSpPr>
        <p:spPr bwMode="auto">
          <a:xfrm>
            <a:off x="5184775" y="1447800"/>
            <a:ext cx="3455988" cy="1938992"/>
          </a:xfrm>
          <a:prstGeom prst="rect">
            <a:avLst/>
          </a:prstGeom>
          <a:solidFill>
            <a:srgbClr val="D5F1C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/>
            <a:r>
              <a:rPr lang="en-US" dirty="0">
                <a:solidFill>
                  <a:srgbClr val="FF0000"/>
                </a:solidFill>
              </a:rPr>
              <a:t>Fork separate process for each client</a:t>
            </a:r>
          </a:p>
          <a:p>
            <a:pPr marL="228600" indent="-228600"/>
            <a:r>
              <a:rPr lang="en-US" dirty="0">
                <a:solidFill>
                  <a:srgbClr val="FF0000"/>
                </a:solidFill>
              </a:rPr>
              <a:t>Does not allow any communication between different client handlers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6" name="Rectangle 6"/>
          <p:cNvSpPr>
            <a:spLocks noGrp="1" noChangeArrowheads="1"/>
          </p:cNvSpPr>
          <p:nvPr>
            <p:ph type="title"/>
          </p:nvPr>
        </p:nvSpPr>
        <p:spPr>
          <a:xfrm>
            <a:off x="404813" y="485775"/>
            <a:ext cx="8716962" cy="781050"/>
          </a:xfrm>
        </p:spPr>
        <p:txBody>
          <a:bodyPr/>
          <a:lstStyle/>
          <a:p>
            <a:r>
              <a:rPr lang="en-US"/>
              <a:t>Process-Based Concurrent Server</a:t>
            </a:r>
            <a:br>
              <a:rPr lang="en-US"/>
            </a:br>
            <a:r>
              <a:rPr lang="en-US"/>
              <a:t>(cont)</a:t>
            </a:r>
          </a:p>
        </p:txBody>
      </p:sp>
      <p:sp>
        <p:nvSpPr>
          <p:cNvPr id="798723" name="Rectangle 3"/>
          <p:cNvSpPr>
            <a:spLocks noChangeArrowheads="1"/>
          </p:cNvSpPr>
          <p:nvPr/>
        </p:nvSpPr>
        <p:spPr bwMode="auto">
          <a:xfrm>
            <a:off x="1262063" y="2063750"/>
            <a:ext cx="5561138" cy="175432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void sigchld_handler(int sig) </a:t>
            </a:r>
          </a:p>
          <a:p>
            <a:r>
              <a:rPr lang="en-US" sz="1800">
                <a:latin typeface="Courier New" pitchFamily="49" charset="0"/>
              </a:rPr>
              <a:t>{</a:t>
            </a:r>
          </a:p>
          <a:p>
            <a:r>
              <a:rPr lang="en-US" sz="1800">
                <a:latin typeface="Courier New" pitchFamily="49" charset="0"/>
              </a:rPr>
              <a:t>    while (waitpid(-1, 0, WNOHANG) &gt; 0)</a:t>
            </a:r>
          </a:p>
          <a:p>
            <a:r>
              <a:rPr lang="en-US" sz="1800">
                <a:latin typeface="Courier New" pitchFamily="49" charset="0"/>
              </a:rPr>
              <a:t>	;</a:t>
            </a:r>
          </a:p>
          <a:p>
            <a:r>
              <a:rPr lang="en-US" sz="1800">
                <a:latin typeface="Courier New" pitchFamily="49" charset="0"/>
              </a:rPr>
              <a:t>    return;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7987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90513" y="4518025"/>
            <a:ext cx="8307387" cy="1927225"/>
          </a:xfrm>
        </p:spPr>
        <p:txBody>
          <a:bodyPr/>
          <a:lstStyle/>
          <a:p>
            <a:pPr lvl="1"/>
            <a:r>
              <a:rPr lang="en-US"/>
              <a:t>Reap all zombie children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Execution Model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419600"/>
            <a:ext cx="8307387" cy="2025650"/>
          </a:xfrm>
        </p:spPr>
        <p:txBody>
          <a:bodyPr/>
          <a:lstStyle/>
          <a:p>
            <a:pPr lvl="1"/>
            <a:r>
              <a:rPr lang="en-US" dirty="0"/>
              <a:t>Each client handled by independent process</a:t>
            </a:r>
          </a:p>
          <a:p>
            <a:pPr lvl="1"/>
            <a:r>
              <a:rPr lang="en-US" dirty="0"/>
              <a:t>No shared state between them</a:t>
            </a:r>
          </a:p>
          <a:p>
            <a:pPr lvl="1"/>
            <a:r>
              <a:rPr lang="en-US" dirty="0" smtClean="0"/>
              <a:t>Both parent &amp; child </a:t>
            </a:r>
            <a:r>
              <a:rPr lang="en-US" dirty="0"/>
              <a:t>have copies of </a:t>
            </a:r>
            <a:r>
              <a:rPr lang="en-US" dirty="0" err="1"/>
              <a:t>listenfd</a:t>
            </a:r>
            <a:r>
              <a:rPr lang="en-US" dirty="0"/>
              <a:t> and </a:t>
            </a:r>
            <a:r>
              <a:rPr lang="en-US" dirty="0" err="1"/>
              <a:t>connfd</a:t>
            </a:r>
            <a:endParaRPr lang="en-US" dirty="0"/>
          </a:p>
          <a:p>
            <a:pPr lvl="2"/>
            <a:r>
              <a:rPr lang="en-US" dirty="0"/>
              <a:t>Parent must close </a:t>
            </a:r>
            <a:r>
              <a:rPr lang="en-US" dirty="0" err="1" smtClean="0"/>
              <a:t>connfd</a:t>
            </a:r>
            <a:endParaRPr lang="en-US" dirty="0" smtClean="0"/>
          </a:p>
          <a:p>
            <a:pPr lvl="2"/>
            <a:r>
              <a:rPr lang="en-US" dirty="0" smtClean="0"/>
              <a:t>Child </a:t>
            </a:r>
            <a:r>
              <a:rPr lang="en-US" dirty="0"/>
              <a:t>must close </a:t>
            </a:r>
            <a:r>
              <a:rPr lang="en-US" dirty="0" err="1"/>
              <a:t>listenfd</a:t>
            </a:r>
            <a:endParaRPr lang="en-US" dirty="0"/>
          </a:p>
        </p:txBody>
      </p:sp>
      <p:sp>
        <p:nvSpPr>
          <p:cNvPr id="903172" name="Rectangle 4"/>
          <p:cNvSpPr>
            <a:spLocks noChangeArrowheads="1"/>
          </p:cNvSpPr>
          <p:nvPr/>
        </p:nvSpPr>
        <p:spPr bwMode="auto">
          <a:xfrm>
            <a:off x="1828800" y="27432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1</a:t>
            </a:r>
          </a:p>
          <a:p>
            <a:pPr algn="ctr"/>
            <a:r>
              <a:rPr lang="en-US" sz="1800" dirty="0"/>
              <a:t>Server</a:t>
            </a:r>
          </a:p>
          <a:p>
            <a:pPr algn="ctr"/>
            <a:r>
              <a:rPr lang="en-US" sz="1800" dirty="0"/>
              <a:t>Process</a:t>
            </a:r>
          </a:p>
        </p:txBody>
      </p:sp>
      <p:sp>
        <p:nvSpPr>
          <p:cNvPr id="903173" name="Rectangle 5"/>
          <p:cNvSpPr>
            <a:spLocks noChangeArrowheads="1"/>
          </p:cNvSpPr>
          <p:nvPr/>
        </p:nvSpPr>
        <p:spPr bwMode="auto">
          <a:xfrm>
            <a:off x="4648200" y="26670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2</a:t>
            </a:r>
          </a:p>
          <a:p>
            <a:pPr algn="ctr"/>
            <a:r>
              <a:rPr lang="en-US" sz="1800" dirty="0"/>
              <a:t>Server</a:t>
            </a:r>
          </a:p>
          <a:p>
            <a:pPr algn="ctr"/>
            <a:r>
              <a:rPr lang="en-US" sz="1800" dirty="0"/>
              <a:t>Process</a:t>
            </a:r>
          </a:p>
        </p:txBody>
      </p:sp>
      <p:sp>
        <p:nvSpPr>
          <p:cNvPr id="903174" name="Rectangle 6"/>
          <p:cNvSpPr>
            <a:spLocks noChangeArrowheads="1"/>
          </p:cNvSpPr>
          <p:nvPr/>
        </p:nvSpPr>
        <p:spPr bwMode="auto">
          <a:xfrm>
            <a:off x="3124200" y="1828800"/>
            <a:ext cx="1295400" cy="1249363"/>
          </a:xfrm>
          <a:prstGeom prst="rect">
            <a:avLst/>
          </a:prstGeom>
          <a:solidFill>
            <a:srgbClr val="F1C7C7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Listening</a:t>
            </a:r>
          </a:p>
          <a:p>
            <a:pPr algn="ctr"/>
            <a:r>
              <a:rPr lang="en-US" sz="1800" dirty="0"/>
              <a:t>Server</a:t>
            </a:r>
          </a:p>
          <a:p>
            <a:pPr algn="ctr"/>
            <a:r>
              <a:rPr lang="en-US" sz="1800" dirty="0"/>
              <a:t>Process</a:t>
            </a:r>
          </a:p>
        </p:txBody>
      </p:sp>
      <p:sp>
        <p:nvSpPr>
          <p:cNvPr id="903175" name="Line 7"/>
          <p:cNvSpPr>
            <a:spLocks noChangeShapeType="1"/>
          </p:cNvSpPr>
          <p:nvPr/>
        </p:nvSpPr>
        <p:spPr bwMode="auto">
          <a:xfrm>
            <a:off x="9144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3177" name="Text Box 9"/>
          <p:cNvSpPr txBox="1">
            <a:spLocks noChangeArrowheads="1"/>
          </p:cNvSpPr>
          <p:nvPr/>
        </p:nvSpPr>
        <p:spPr bwMode="auto">
          <a:xfrm>
            <a:off x="762812" y="1600200"/>
            <a:ext cx="234551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Connection Requests</a:t>
            </a:r>
          </a:p>
        </p:txBody>
      </p:sp>
      <p:sp>
        <p:nvSpPr>
          <p:cNvPr id="903178" name="Line 10"/>
          <p:cNvSpPr>
            <a:spLocks noChangeShapeType="1"/>
          </p:cNvSpPr>
          <p:nvPr/>
        </p:nvSpPr>
        <p:spPr bwMode="auto">
          <a:xfrm>
            <a:off x="419100" y="35052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3179" name="Text Box 11"/>
          <p:cNvSpPr txBox="1">
            <a:spLocks noChangeArrowheads="1"/>
          </p:cNvSpPr>
          <p:nvPr/>
        </p:nvSpPr>
        <p:spPr bwMode="auto">
          <a:xfrm>
            <a:off x="341420" y="312420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1 data</a:t>
            </a:r>
          </a:p>
        </p:txBody>
      </p:sp>
      <p:sp>
        <p:nvSpPr>
          <p:cNvPr id="903180" name="Line 12"/>
          <p:cNvSpPr>
            <a:spLocks noChangeShapeType="1"/>
          </p:cNvSpPr>
          <p:nvPr/>
        </p:nvSpPr>
        <p:spPr bwMode="auto">
          <a:xfrm flipH="1">
            <a:off x="5753100" y="35052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3181" name="Text Box 13"/>
          <p:cNvSpPr txBox="1">
            <a:spLocks noChangeArrowheads="1"/>
          </p:cNvSpPr>
          <p:nvPr/>
        </p:nvSpPr>
        <p:spPr bwMode="auto">
          <a:xfrm flipH="1">
            <a:off x="5675420" y="312420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Client 2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 smtClean="0"/>
              <a:t>Concurrent </a:t>
            </a:r>
            <a:r>
              <a:rPr lang="en-US" dirty="0"/>
              <a:t>Server: </a:t>
            </a:r>
            <a:r>
              <a:rPr lang="en-US" dirty="0">
                <a:latin typeface="Courier New" pitchFamily="49" charset="0"/>
              </a:rPr>
              <a:t>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456920"/>
            <a:ext cx="3294062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1. Server blocks in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, waiting for connection request on listening descriptor </a:t>
            </a:r>
            <a:r>
              <a:rPr lang="en-US" sz="1800" i="1" dirty="0" err="1" smtClean="0">
                <a:latin typeface="Courier New" pitchFamily="49" charset="0"/>
              </a:rPr>
              <a:t>listenfd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308350"/>
            <a:ext cx="386715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2. Client makes connection request by calling and blocking in </a:t>
            </a:r>
            <a:r>
              <a:rPr lang="en-US" sz="1800" i="1" dirty="0" smtClean="0">
                <a:latin typeface="Courier New" pitchFamily="49" charset="0"/>
              </a:rPr>
              <a:t>connect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572000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7626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629285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4908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4770528"/>
            <a:ext cx="4010025" cy="1477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3. Server returns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r>
              <a:rPr lang="en-US" sz="1800" i="1" dirty="0">
                <a:latin typeface="Calibri" pitchFamily="34" charset="0"/>
              </a:rPr>
              <a:t> from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. </a:t>
            </a:r>
            <a:r>
              <a:rPr lang="en-US" sz="1800" i="1" dirty="0" smtClean="0">
                <a:latin typeface="Calibri" pitchFamily="34" charset="0"/>
              </a:rPr>
              <a:t>Forks child to handle client. </a:t>
            </a:r>
            <a:r>
              <a:rPr lang="en-US" sz="1800" i="1" dirty="0" err="1" smtClean="0">
                <a:latin typeface="Calibri" pitchFamily="34" charset="0"/>
              </a:rPr>
              <a:t>Client</a:t>
            </a:r>
            <a:r>
              <a:rPr lang="en-US" sz="1800" i="1" dirty="0" smtClean="0">
                <a:latin typeface="Calibri" pitchFamily="34" charset="0"/>
              </a:rPr>
              <a:t> </a:t>
            </a:r>
            <a:r>
              <a:rPr lang="en-US" sz="1800" i="1" dirty="0">
                <a:latin typeface="Calibri" pitchFamily="34" charset="0"/>
              </a:rPr>
              <a:t>returns from </a:t>
            </a:r>
            <a:r>
              <a:rPr lang="en-US" sz="1800" i="1" dirty="0">
                <a:latin typeface="Courier New" pitchFamily="49" charset="0"/>
              </a:rPr>
              <a:t>connect</a:t>
            </a:r>
            <a:r>
              <a:rPr lang="en-US" sz="1800" i="1" dirty="0">
                <a:latin typeface="Calibri" pitchFamily="34" charset="0"/>
              </a:rPr>
              <a:t>. Connection is now established between </a:t>
            </a:r>
            <a:r>
              <a:rPr lang="en-US" sz="1800" i="1" dirty="0" err="1">
                <a:latin typeface="Courier New" pitchFamily="49" charset="0"/>
              </a:rPr>
              <a:t>clientfd</a:t>
            </a:r>
            <a:r>
              <a:rPr lang="en-US" sz="1800" i="1" dirty="0">
                <a:latin typeface="Calibri" pitchFamily="34" charset="0"/>
              </a:rPr>
              <a:t> and </a:t>
            </a:r>
            <a:r>
              <a:rPr lang="en-US" sz="1800" i="1" dirty="0" err="1" smtClean="0">
                <a:latin typeface="Courier New" pitchFamily="49" charset="0"/>
              </a:rPr>
              <a:t>connfd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6210299"/>
            <a:ext cx="109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4967287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960688" y="574992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 smtClean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600" dirty="0" smtClean="0">
                <a:latin typeface="Calibri" pitchFamily="34" charset="0"/>
              </a:rPr>
              <a:t>Child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2912554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90800" y="629285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323138" cy="1095375"/>
          </a:xfrm>
        </p:spPr>
        <p:txBody>
          <a:bodyPr/>
          <a:lstStyle/>
          <a:p>
            <a:r>
              <a:rPr lang="en-US"/>
              <a:t>Implementation Must-dos With </a:t>
            </a:r>
            <a:br>
              <a:rPr lang="en-US"/>
            </a:br>
            <a:r>
              <a:rPr lang="en-US"/>
              <a:t>Process-Based Designs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164138"/>
          </a:xfrm>
        </p:spPr>
        <p:txBody>
          <a:bodyPr/>
          <a:lstStyle/>
          <a:p>
            <a:r>
              <a:rPr lang="en-US"/>
              <a:t>Listening server process must reap zombie children</a:t>
            </a:r>
          </a:p>
          <a:p>
            <a:pPr lvl="1"/>
            <a:r>
              <a:rPr lang="en-US"/>
              <a:t>to avoid fatal memory leak</a:t>
            </a:r>
          </a:p>
          <a:p>
            <a:r>
              <a:rPr lang="en-US"/>
              <a:t>Listening server process must </a:t>
            </a:r>
            <a:r>
              <a:rPr lang="en-US">
                <a:latin typeface="Courier New" pitchFamily="49" charset="0"/>
              </a:rPr>
              <a:t>close</a:t>
            </a:r>
            <a:r>
              <a:rPr lang="en-US"/>
              <a:t> its copy of </a:t>
            </a:r>
            <a:r>
              <a:rPr lang="en-US">
                <a:latin typeface="Courier New" pitchFamily="49" charset="0"/>
              </a:rPr>
              <a:t>connfd</a:t>
            </a:r>
            <a:endParaRPr lang="en-US"/>
          </a:p>
          <a:p>
            <a:pPr lvl="1"/>
            <a:r>
              <a:rPr lang="en-US"/>
              <a:t>Kernel keeps reference for each socket/open file</a:t>
            </a:r>
          </a:p>
          <a:p>
            <a:pPr lvl="1"/>
            <a:r>
              <a:rPr lang="en-US"/>
              <a:t>After fork, </a:t>
            </a:r>
            <a:r>
              <a:rPr lang="en-US">
                <a:latin typeface="Courier New" pitchFamily="49" charset="0"/>
              </a:rPr>
              <a:t>refcnt(connfd) = 2</a:t>
            </a:r>
            <a:endParaRPr lang="en-US"/>
          </a:p>
          <a:p>
            <a:pPr lvl="1"/>
            <a:r>
              <a:rPr lang="en-US"/>
              <a:t>Connection will not be closed until </a:t>
            </a:r>
            <a:r>
              <a:rPr lang="en-US">
                <a:latin typeface="Courier New" pitchFamily="49" charset="0"/>
              </a:rPr>
              <a:t>refcnt(connfd) == 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from Server’s TCP Manager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39334"/>
            <a:ext cx="98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Client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1339334"/>
            <a:ext cx="870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Server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1339334"/>
            <a:ext cx="98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Client 2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57018" y="2328446"/>
            <a:ext cx="647965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dirty="0" smtClean="0">
                <a:latin typeface="Courier New" pitchFamily="49" charset="0"/>
              </a:rPr>
              <a:t>cl1&gt; ./</a:t>
            </a:r>
            <a:r>
              <a:rPr lang="en-US" sz="1600" dirty="0" err="1" smtClean="0">
                <a:latin typeface="Courier New" pitchFamily="49" charset="0"/>
              </a:rPr>
              <a:t>echoclient</a:t>
            </a:r>
            <a:r>
              <a:rPr lang="en-US" sz="1600" dirty="0" smtClean="0">
                <a:latin typeface="Courier New" pitchFamily="49" charset="0"/>
              </a:rPr>
              <a:t> greatwhite.ics.cs.cmu.edu 15213 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819400" y="1828800"/>
            <a:ext cx="5586911" cy="33855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srv</a:t>
            </a:r>
            <a:r>
              <a:rPr lang="en-US" sz="1600" dirty="0" smtClean="0">
                <a:latin typeface="Courier New" pitchFamily="49" charset="0"/>
              </a:rPr>
              <a:t>&gt; ./</a:t>
            </a:r>
            <a:r>
              <a:rPr lang="en-US" sz="1600" dirty="0" err="1" smtClean="0">
                <a:latin typeface="Courier New" pitchFamily="49" charset="0"/>
              </a:rPr>
              <a:t>echoserverp</a:t>
            </a:r>
            <a:r>
              <a:rPr lang="en-US" sz="1600" dirty="0" smtClean="0">
                <a:latin typeface="Courier New" pitchFamily="49" charset="0"/>
              </a:rPr>
              <a:t> 15213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819400" y="2785646"/>
            <a:ext cx="5586911" cy="33855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srv</a:t>
            </a:r>
            <a:r>
              <a:rPr lang="en-US" sz="1600" dirty="0" smtClean="0">
                <a:latin typeface="Courier New" pitchFamily="49" charset="0"/>
              </a:rPr>
              <a:t>&gt; connected to (128.2.192.34), port 50437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521341" y="3276600"/>
            <a:ext cx="6479659" cy="338554"/>
          </a:xfrm>
          <a:prstGeom prst="rect">
            <a:avLst/>
          </a:prstGeom>
          <a:solidFill>
            <a:srgbClr val="E6E6E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dirty="0" smtClean="0">
                <a:latin typeface="Courier New" pitchFamily="49" charset="0"/>
              </a:rPr>
              <a:t>cl2&gt; ./</a:t>
            </a:r>
            <a:r>
              <a:rPr lang="en-US" sz="1600" dirty="0" err="1" smtClean="0">
                <a:latin typeface="Courier New" pitchFamily="49" charset="0"/>
              </a:rPr>
              <a:t>echoclient</a:t>
            </a:r>
            <a:r>
              <a:rPr lang="en-US" sz="1600" dirty="0" smtClean="0">
                <a:latin typeface="Courier New" pitchFamily="49" charset="0"/>
              </a:rPr>
              <a:t> greatwhite.ics.cs.cmu.edu 15213 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819400" y="3733800"/>
            <a:ext cx="5586911" cy="33855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srv</a:t>
            </a:r>
            <a:r>
              <a:rPr lang="en-US" sz="1600" dirty="0" smtClean="0">
                <a:latin typeface="Courier New" pitchFamily="49" charset="0"/>
              </a:rPr>
              <a:t>&gt; connected to (128.2.205.225), port 41656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38200" y="4648200"/>
          <a:ext cx="7467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53"/>
                <a:gridCol w="2083981"/>
                <a:gridCol w="955158"/>
                <a:gridCol w="1997149"/>
                <a:gridCol w="9551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Listening</a:t>
                      </a:r>
                      <a:endParaRPr lang="en-US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---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---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128.2.220.10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15213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cl1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128.2.192.34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50437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128.2.220.10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15213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cl2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128.2.205.225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41656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128.2.220.10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15213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from Server’s TCP Manager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96875" y="3276599"/>
            <a:ext cx="7896225" cy="3057525"/>
          </a:xfrm>
        </p:spPr>
        <p:txBody>
          <a:bodyPr/>
          <a:lstStyle/>
          <a:p>
            <a:r>
              <a:rPr lang="en-US" dirty="0" smtClean="0"/>
              <a:t>Port </a:t>
            </a:r>
            <a:r>
              <a:rPr lang="en-US" dirty="0" err="1" smtClean="0"/>
              <a:t>Demultiplexing</a:t>
            </a:r>
            <a:endParaRPr lang="en-US" dirty="0" smtClean="0"/>
          </a:p>
          <a:p>
            <a:pPr lvl="1"/>
            <a:r>
              <a:rPr lang="en-US" dirty="0" smtClean="0"/>
              <a:t>TCP manager maintains separate stream for each connection</a:t>
            </a:r>
          </a:p>
          <a:p>
            <a:pPr lvl="2"/>
            <a:r>
              <a:rPr lang="en-US" dirty="0" smtClean="0"/>
              <a:t>Each represented to application program as socket</a:t>
            </a:r>
          </a:p>
          <a:p>
            <a:pPr lvl="2"/>
            <a:r>
              <a:rPr lang="en-US" dirty="0" smtClean="0"/>
              <a:t>New connections directed to listening socket</a:t>
            </a:r>
          </a:p>
          <a:p>
            <a:pPr lvl="2"/>
            <a:r>
              <a:rPr lang="en-US" dirty="0" smtClean="0"/>
              <a:t>Data from clients directed to one of the connection sockets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371600"/>
          <a:ext cx="7467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53"/>
                <a:gridCol w="2083981"/>
                <a:gridCol w="955158"/>
                <a:gridCol w="1997149"/>
                <a:gridCol w="9551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Listening</a:t>
                      </a:r>
                      <a:endParaRPr lang="en-US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---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---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128.2.220.10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15213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cl1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128.2.192.34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50437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128.2.220.10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15213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cl2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128.2.205.225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41656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128.2.220.10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15213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357188"/>
            <a:ext cx="8629650" cy="1041400"/>
          </a:xfrm>
        </p:spPr>
        <p:txBody>
          <a:bodyPr/>
          <a:lstStyle/>
          <a:p>
            <a:r>
              <a:rPr lang="en-US"/>
              <a:t>Pros and Cons of Process-Based Designs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2005013"/>
            <a:ext cx="8737600" cy="46561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+ Handle multiple connections concurrently</a:t>
            </a:r>
          </a:p>
          <a:p>
            <a:pPr>
              <a:lnSpc>
                <a:spcPct val="85000"/>
              </a:lnSpc>
            </a:pPr>
            <a:r>
              <a:rPr lang="en-US" dirty="0"/>
              <a:t>+ Clean sharing model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descriptors (no)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file tables (yes)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global variables (no)</a:t>
            </a:r>
          </a:p>
          <a:p>
            <a:pPr>
              <a:lnSpc>
                <a:spcPct val="85000"/>
              </a:lnSpc>
            </a:pPr>
            <a:r>
              <a:rPr lang="en-US" dirty="0"/>
              <a:t>+ Simple and straightforward</a:t>
            </a:r>
          </a:p>
          <a:p>
            <a:pPr>
              <a:lnSpc>
                <a:spcPct val="85000"/>
              </a:lnSpc>
            </a:pPr>
            <a:r>
              <a:rPr lang="en-US" dirty="0" smtClean="0">
                <a:latin typeface="Arial Black"/>
              </a:rPr>
              <a:t>–</a:t>
            </a:r>
            <a:r>
              <a:rPr lang="en-US" dirty="0" smtClean="0"/>
              <a:t> </a:t>
            </a:r>
            <a:r>
              <a:rPr lang="en-US" dirty="0"/>
              <a:t>Additional overhead for process control</a:t>
            </a:r>
          </a:p>
          <a:p>
            <a:pPr>
              <a:lnSpc>
                <a:spcPct val="85000"/>
              </a:lnSpc>
            </a:pPr>
            <a:r>
              <a:rPr lang="en-US" dirty="0" smtClean="0">
                <a:latin typeface="Arial Black"/>
              </a:rPr>
              <a:t>–</a:t>
            </a:r>
            <a:r>
              <a:rPr lang="en-US" dirty="0" smtClean="0"/>
              <a:t> </a:t>
            </a:r>
            <a:r>
              <a:rPr lang="en-US" dirty="0"/>
              <a:t>Nontrivial to share data between processes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Requires IPC (</a:t>
            </a:r>
            <a:r>
              <a:rPr lang="en-US" dirty="0" err="1"/>
              <a:t>interprocess</a:t>
            </a:r>
            <a:r>
              <a:rPr lang="en-US" dirty="0"/>
              <a:t> communication) mechanisms</a:t>
            </a:r>
          </a:p>
          <a:p>
            <a:pPr lvl="2">
              <a:lnSpc>
                <a:spcPct val="97000"/>
              </a:lnSpc>
              <a:buFont typeface="Wingdings" pitchFamily="2" charset="2"/>
              <a:buChar char="§"/>
            </a:pPr>
            <a:r>
              <a:rPr lang="en-US" dirty="0"/>
              <a:t>FIFO’s (named pipes),  System V shared memory and semaphores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/>
              <a:t>Approach #2: Multiple Threads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853487" cy="5149850"/>
          </a:xfrm>
        </p:spPr>
        <p:txBody>
          <a:bodyPr/>
          <a:lstStyle/>
          <a:p>
            <a:r>
              <a:rPr lang="en-US"/>
              <a:t>Very similar to approach #1 (multiple processes)</a:t>
            </a:r>
          </a:p>
          <a:p>
            <a:pPr lvl="1"/>
            <a:r>
              <a:rPr lang="en-US"/>
              <a:t>	but, with threads instead of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Concurrent Programming is Hard!</a:t>
            </a:r>
            <a:endParaRPr lang="en-US"/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human mind tends to be sequential</a:t>
            </a:r>
          </a:p>
          <a:p>
            <a:r>
              <a:rPr lang="en-US" dirty="0" smtClean="0"/>
              <a:t>The notion of time is often misleading</a:t>
            </a:r>
          </a:p>
          <a:p>
            <a:r>
              <a:rPr lang="en-US" dirty="0" smtClean="0"/>
              <a:t>Thinking about all possible sequences of events in a computer system is at least error prone and frequently impossible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= process context + code, data, and stack</a:t>
            </a:r>
          </a:p>
        </p:txBody>
      </p:sp>
      <p:sp>
        <p:nvSpPr>
          <p:cNvPr id="801795" name="Rectangle 3"/>
          <p:cNvSpPr>
            <a:spLocks noChangeAspect="1" noChangeArrowheads="1"/>
          </p:cNvSpPr>
          <p:nvPr/>
        </p:nvSpPr>
        <p:spPr bwMode="auto">
          <a:xfrm>
            <a:off x="5095875" y="3287713"/>
            <a:ext cx="2230438" cy="3190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shared libraries</a:t>
            </a:r>
          </a:p>
        </p:txBody>
      </p:sp>
      <p:sp>
        <p:nvSpPr>
          <p:cNvPr id="801796" name="Rectangle 4"/>
          <p:cNvSpPr>
            <a:spLocks noChangeAspect="1" noChangeArrowheads="1"/>
          </p:cNvSpPr>
          <p:nvPr/>
        </p:nvSpPr>
        <p:spPr bwMode="auto">
          <a:xfrm>
            <a:off x="5095875" y="3606800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1797" name="Rectangle 5"/>
          <p:cNvSpPr>
            <a:spLocks noChangeAspect="1" noChangeArrowheads="1"/>
          </p:cNvSpPr>
          <p:nvPr/>
        </p:nvSpPr>
        <p:spPr bwMode="auto">
          <a:xfrm>
            <a:off x="5095875" y="3860800"/>
            <a:ext cx="2230438" cy="28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run-time heap</a:t>
            </a:r>
          </a:p>
        </p:txBody>
      </p:sp>
      <p:sp>
        <p:nvSpPr>
          <p:cNvPr id="801798" name="Text Box 6"/>
          <p:cNvSpPr txBox="1">
            <a:spLocks noChangeAspect="1" noChangeArrowheads="1"/>
          </p:cNvSpPr>
          <p:nvPr/>
        </p:nvSpPr>
        <p:spPr bwMode="auto">
          <a:xfrm>
            <a:off x="4867275" y="4927600"/>
            <a:ext cx="248786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/>
              <a:t>0</a:t>
            </a:r>
            <a:endParaRPr lang="en-US" sz="1200"/>
          </a:p>
        </p:txBody>
      </p:sp>
      <p:sp>
        <p:nvSpPr>
          <p:cNvPr id="801799" name="Rectangle 7"/>
          <p:cNvSpPr>
            <a:spLocks noChangeAspect="1" noChangeArrowheads="1"/>
          </p:cNvSpPr>
          <p:nvPr/>
        </p:nvSpPr>
        <p:spPr bwMode="auto">
          <a:xfrm>
            <a:off x="5095875" y="4149725"/>
            <a:ext cx="2232025" cy="3206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read/write data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790825"/>
            <a:ext cx="2363147" cy="2616101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/>
              <a:t>Program context:</a:t>
            </a:r>
          </a:p>
          <a:p>
            <a:r>
              <a:rPr lang="en-US" sz="1800" dirty="0"/>
              <a:t>    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Stack pointer (SP)</a:t>
            </a:r>
          </a:p>
          <a:p>
            <a:r>
              <a:rPr lang="en-US" sz="1800" dirty="0"/>
              <a:t>    Program counter (PC)</a:t>
            </a:r>
          </a:p>
          <a:p>
            <a:r>
              <a:rPr lang="en-US" sz="1600" dirty="0"/>
              <a:t>Kernel context:</a:t>
            </a:r>
          </a:p>
          <a:p>
            <a:r>
              <a:rPr lang="en-US" sz="1600" dirty="0"/>
              <a:t>    </a:t>
            </a:r>
            <a:r>
              <a:rPr lang="en-US" sz="1800" dirty="0"/>
              <a:t>VM structures</a:t>
            </a:r>
          </a:p>
          <a:p>
            <a:r>
              <a:rPr lang="en-US" sz="1800" dirty="0"/>
              <a:t>    Descriptor table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brk</a:t>
            </a:r>
            <a:r>
              <a:rPr lang="en-US" sz="1800" dirty="0"/>
              <a:t> pointer</a:t>
            </a: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921250" y="2209800"/>
            <a:ext cx="190789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Code, data, and stack</a:t>
            </a:r>
          </a:p>
        </p:txBody>
      </p:sp>
      <p:sp>
        <p:nvSpPr>
          <p:cNvPr id="801803" name="Rectangle 11"/>
          <p:cNvSpPr>
            <a:spLocks noChangeAspect="1" noChangeArrowheads="1"/>
          </p:cNvSpPr>
          <p:nvPr/>
        </p:nvSpPr>
        <p:spPr bwMode="auto">
          <a:xfrm>
            <a:off x="5095875" y="4470400"/>
            <a:ext cx="2232025" cy="3206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read-only code/data</a:t>
            </a:r>
          </a:p>
        </p:txBody>
      </p:sp>
      <p:sp>
        <p:nvSpPr>
          <p:cNvPr id="801804" name="Rectangle 12"/>
          <p:cNvSpPr>
            <a:spLocks noChangeAspect="1" noChangeArrowheads="1"/>
          </p:cNvSpPr>
          <p:nvPr/>
        </p:nvSpPr>
        <p:spPr bwMode="auto">
          <a:xfrm>
            <a:off x="5095875" y="4775200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1805" name="Rectangle 13"/>
          <p:cNvSpPr>
            <a:spLocks noChangeAspect="1" noChangeArrowheads="1"/>
          </p:cNvSpPr>
          <p:nvPr/>
        </p:nvSpPr>
        <p:spPr bwMode="auto">
          <a:xfrm>
            <a:off x="5095875" y="2973388"/>
            <a:ext cx="2230438" cy="319087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1806" name="Rectangle 14"/>
          <p:cNvSpPr>
            <a:spLocks noChangeAspect="1" noChangeArrowheads="1"/>
          </p:cNvSpPr>
          <p:nvPr/>
        </p:nvSpPr>
        <p:spPr bwMode="auto">
          <a:xfrm>
            <a:off x="5095875" y="2659063"/>
            <a:ext cx="2230438" cy="3190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stack</a:t>
            </a:r>
          </a:p>
        </p:txBody>
      </p:sp>
      <p:sp>
        <p:nvSpPr>
          <p:cNvPr id="801807" name="Text Box 15"/>
          <p:cNvSpPr txBox="1">
            <a:spLocks noChangeArrowheads="1"/>
          </p:cNvSpPr>
          <p:nvPr/>
        </p:nvSpPr>
        <p:spPr bwMode="auto">
          <a:xfrm>
            <a:off x="4295775" y="2803525"/>
            <a:ext cx="4379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SP</a:t>
            </a:r>
          </a:p>
        </p:txBody>
      </p:sp>
      <p:sp>
        <p:nvSpPr>
          <p:cNvPr id="801808" name="Line 16"/>
          <p:cNvSpPr>
            <a:spLocks noChangeShapeType="1"/>
          </p:cNvSpPr>
          <p:nvPr/>
        </p:nvSpPr>
        <p:spPr bwMode="auto">
          <a:xfrm>
            <a:off x="4737100" y="29845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1809" name="Text Box 17"/>
          <p:cNvSpPr txBox="1">
            <a:spLocks noChangeArrowheads="1"/>
          </p:cNvSpPr>
          <p:nvPr/>
        </p:nvSpPr>
        <p:spPr bwMode="auto">
          <a:xfrm>
            <a:off x="4276725" y="4441825"/>
            <a:ext cx="44755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PC</a:t>
            </a:r>
          </a:p>
        </p:txBody>
      </p:sp>
      <p:sp>
        <p:nvSpPr>
          <p:cNvPr id="801810" name="Line 18"/>
          <p:cNvSpPr>
            <a:spLocks noChangeShapeType="1"/>
          </p:cNvSpPr>
          <p:nvPr/>
        </p:nvSpPr>
        <p:spPr bwMode="auto">
          <a:xfrm>
            <a:off x="4724400" y="46228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1811" name="Text Box 19"/>
          <p:cNvSpPr txBox="1">
            <a:spLocks noChangeArrowheads="1"/>
          </p:cNvSpPr>
          <p:nvPr/>
        </p:nvSpPr>
        <p:spPr bwMode="auto">
          <a:xfrm>
            <a:off x="4259263" y="3692525"/>
            <a:ext cx="4796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brk</a:t>
            </a:r>
          </a:p>
        </p:txBody>
      </p:sp>
      <p:sp>
        <p:nvSpPr>
          <p:cNvPr id="801812" name="Line 20"/>
          <p:cNvSpPr>
            <a:spLocks noChangeShapeType="1"/>
          </p:cNvSpPr>
          <p:nvPr/>
        </p:nvSpPr>
        <p:spPr bwMode="auto">
          <a:xfrm>
            <a:off x="4737100" y="38608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497013" y="2209800"/>
            <a:ext cx="147989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Process context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 = thread + code, data, and kernel context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2667000"/>
            <a:ext cx="2230438" cy="3190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shared 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240088"/>
            <a:ext cx="2230438" cy="28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run-time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4306888"/>
            <a:ext cx="248786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/>
              <a:t>0</a:t>
            </a:r>
            <a:endParaRPr lang="en-US" sz="1200"/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3529013"/>
            <a:ext cx="2232025" cy="3206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read/write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3582988"/>
            <a:ext cx="2363147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/>
              <a:t>Thread context:</a:t>
            </a:r>
          </a:p>
          <a:p>
            <a:r>
              <a:rPr lang="en-US" sz="2000" dirty="0"/>
              <a:t>    </a:t>
            </a:r>
            <a:r>
              <a:rPr lang="en-US" sz="1800" dirty="0"/>
              <a:t>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Stack pointer (SP)</a:t>
            </a:r>
          </a:p>
          <a:p>
            <a:r>
              <a:rPr lang="en-US" sz="1800" dirty="0"/>
              <a:t>    Program counter (PC)</a:t>
            </a:r>
            <a:endParaRPr lang="en-US" sz="2000" dirty="0"/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5708650" y="2133600"/>
            <a:ext cx="18478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</a:rPr>
              <a:t> Code and Data</a:t>
            </a: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3849688"/>
            <a:ext cx="2232025" cy="3206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read-only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795463" y="2971800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stack</a:t>
            </a:r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995363" y="3092450"/>
            <a:ext cx="4379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2766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21225" y="3821113"/>
            <a:ext cx="44755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002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703763" y="3071813"/>
            <a:ext cx="4796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240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517650" y="2133600"/>
            <a:ext cx="2457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</a:rPr>
              <a:t>Thread (main thread)</a:t>
            </a:r>
          </a:p>
        </p:txBody>
      </p:sp>
      <p:sp>
        <p:nvSpPr>
          <p:cNvPr id="802837" name="Text Box 21"/>
          <p:cNvSpPr txBox="1">
            <a:spLocks noChangeArrowheads="1"/>
          </p:cNvSpPr>
          <p:nvPr/>
        </p:nvSpPr>
        <p:spPr bwMode="auto">
          <a:xfrm>
            <a:off x="5702300" y="4784725"/>
            <a:ext cx="1838965" cy="1169551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/>
              <a:t>Kernel context:</a:t>
            </a:r>
          </a:p>
          <a:p>
            <a:r>
              <a:rPr lang="en-US" sz="1600" dirty="0"/>
              <a:t>    </a:t>
            </a:r>
            <a:r>
              <a:rPr lang="en-US" sz="1800" dirty="0"/>
              <a:t>VM structures</a:t>
            </a:r>
          </a:p>
          <a:p>
            <a:r>
              <a:rPr lang="en-US" sz="1800" dirty="0"/>
              <a:t>    Descriptor table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brk</a:t>
            </a:r>
            <a:r>
              <a:rPr lang="en-US" sz="1800" dirty="0"/>
              <a:t> pointer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2667000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90513" y="1039813"/>
            <a:ext cx="8307387" cy="5475287"/>
          </a:xfrm>
        </p:spPr>
        <p:txBody>
          <a:bodyPr/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context</a:t>
            </a:r>
          </a:p>
          <a:p>
            <a:pPr lvl="2"/>
            <a:r>
              <a:rPr lang="en-US" dirty="0"/>
              <a:t>Share common virtual address space (inc. stacks)</a:t>
            </a:r>
          </a:p>
          <a:p>
            <a:pPr lvl="1"/>
            <a:r>
              <a:rPr lang="en-US" dirty="0"/>
              <a:t>Each thread has its own thread id (TID)</a:t>
            </a:r>
          </a:p>
        </p:txBody>
      </p:sp>
      <p:sp>
        <p:nvSpPr>
          <p:cNvPr id="803843" name="Rectangle 3"/>
          <p:cNvSpPr>
            <a:spLocks noChangeAspect="1" noChangeArrowheads="1"/>
          </p:cNvSpPr>
          <p:nvPr/>
        </p:nvSpPr>
        <p:spPr bwMode="auto">
          <a:xfrm>
            <a:off x="3432175" y="3433763"/>
            <a:ext cx="2230438" cy="3190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shared libraries</a:t>
            </a:r>
          </a:p>
        </p:txBody>
      </p:sp>
      <p:sp>
        <p:nvSpPr>
          <p:cNvPr id="803844" name="Rectangle 4"/>
          <p:cNvSpPr>
            <a:spLocks noChangeAspect="1" noChangeArrowheads="1"/>
          </p:cNvSpPr>
          <p:nvPr/>
        </p:nvSpPr>
        <p:spPr bwMode="auto">
          <a:xfrm>
            <a:off x="3432175" y="3752850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3845" name="Rectangle 5"/>
          <p:cNvSpPr>
            <a:spLocks noChangeAspect="1" noChangeArrowheads="1"/>
          </p:cNvSpPr>
          <p:nvPr/>
        </p:nvSpPr>
        <p:spPr bwMode="auto">
          <a:xfrm>
            <a:off x="3432175" y="4006850"/>
            <a:ext cx="2230438" cy="28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run-time heap</a:t>
            </a:r>
          </a:p>
        </p:txBody>
      </p:sp>
      <p:sp>
        <p:nvSpPr>
          <p:cNvPr id="803846" name="Text Box 6"/>
          <p:cNvSpPr txBox="1">
            <a:spLocks noChangeAspect="1" noChangeArrowheads="1"/>
          </p:cNvSpPr>
          <p:nvPr/>
        </p:nvSpPr>
        <p:spPr bwMode="auto">
          <a:xfrm>
            <a:off x="3200400" y="5073650"/>
            <a:ext cx="248786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50"/>
              <a:t>0</a:t>
            </a:r>
            <a:endParaRPr lang="en-US" sz="1100"/>
          </a:p>
        </p:txBody>
      </p:sp>
      <p:sp>
        <p:nvSpPr>
          <p:cNvPr id="803847" name="Rectangle 7"/>
          <p:cNvSpPr>
            <a:spLocks noChangeAspect="1" noChangeArrowheads="1"/>
          </p:cNvSpPr>
          <p:nvPr/>
        </p:nvSpPr>
        <p:spPr bwMode="auto">
          <a:xfrm>
            <a:off x="3432175" y="4295775"/>
            <a:ext cx="2232025" cy="3206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read/write data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349750"/>
            <a:ext cx="1879041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/>
              <a:t>Thread 1 context:</a:t>
            </a:r>
          </a:p>
          <a:p>
            <a:r>
              <a:rPr lang="en-US" sz="1800" dirty="0"/>
              <a:t>    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SP1</a:t>
            </a:r>
          </a:p>
          <a:p>
            <a:r>
              <a:rPr lang="en-US" sz="1800" dirty="0"/>
              <a:t>    PC1</a:t>
            </a:r>
          </a:p>
        </p:txBody>
      </p:sp>
      <p:sp>
        <p:nvSpPr>
          <p:cNvPr id="803849" name="Text Box 9"/>
          <p:cNvSpPr txBox="1">
            <a:spLocks noChangeArrowheads="1"/>
          </p:cNvSpPr>
          <p:nvPr/>
        </p:nvSpPr>
        <p:spPr bwMode="auto">
          <a:xfrm>
            <a:off x="3213100" y="2943225"/>
            <a:ext cx="2622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</a:rPr>
              <a:t> Shared code and data</a:t>
            </a:r>
          </a:p>
        </p:txBody>
      </p:sp>
      <p:sp>
        <p:nvSpPr>
          <p:cNvPr id="803850" name="Rectangle 10"/>
          <p:cNvSpPr>
            <a:spLocks noChangeAspect="1" noChangeArrowheads="1"/>
          </p:cNvSpPr>
          <p:nvPr/>
        </p:nvSpPr>
        <p:spPr bwMode="auto">
          <a:xfrm>
            <a:off x="3432175" y="4616450"/>
            <a:ext cx="2232025" cy="3206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read-only code/data</a:t>
            </a:r>
          </a:p>
        </p:txBody>
      </p:sp>
      <p:sp>
        <p:nvSpPr>
          <p:cNvPr id="803851" name="Rectangle 11"/>
          <p:cNvSpPr>
            <a:spLocks noChangeAspect="1" noChangeArrowheads="1"/>
          </p:cNvSpPr>
          <p:nvPr/>
        </p:nvSpPr>
        <p:spPr bwMode="auto">
          <a:xfrm>
            <a:off x="3432175" y="4921250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531813" y="3738563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7800" y="2943225"/>
            <a:ext cx="26479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</a:rPr>
              <a:t>Thread 1 (main thread)</a:t>
            </a:r>
          </a:p>
        </p:txBody>
      </p:sp>
      <p:sp>
        <p:nvSpPr>
          <p:cNvPr id="803854" name="Text Box 14"/>
          <p:cNvSpPr txBox="1">
            <a:spLocks noChangeArrowheads="1"/>
          </p:cNvSpPr>
          <p:nvPr/>
        </p:nvSpPr>
        <p:spPr bwMode="auto">
          <a:xfrm>
            <a:off x="3594100" y="5343525"/>
            <a:ext cx="1786066" cy="1169551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/>
              <a:t>Kernel context:</a:t>
            </a:r>
          </a:p>
          <a:p>
            <a:r>
              <a:rPr lang="en-US" sz="1400" dirty="0"/>
              <a:t>   </a:t>
            </a:r>
            <a:r>
              <a:rPr lang="en-US" sz="1800" dirty="0"/>
              <a:t>VM structures</a:t>
            </a:r>
          </a:p>
          <a:p>
            <a:r>
              <a:rPr lang="en-US" sz="1800" dirty="0"/>
              <a:t>   Descriptor table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brk</a:t>
            </a:r>
            <a:r>
              <a:rPr lang="en-US" sz="1800" dirty="0"/>
              <a:t> </a:t>
            </a:r>
            <a:r>
              <a:rPr lang="en-US" sz="1800" dirty="0" smtClean="0"/>
              <a:t>pointer</a:t>
            </a:r>
            <a:endParaRPr lang="en-US" sz="1800" dirty="0"/>
          </a:p>
        </p:txBody>
      </p:sp>
      <p:sp>
        <p:nvSpPr>
          <p:cNvPr id="803856" name="Text Box 16"/>
          <p:cNvSpPr txBox="1">
            <a:spLocks noChangeArrowheads="1"/>
          </p:cNvSpPr>
          <p:nvPr/>
        </p:nvSpPr>
        <p:spPr bwMode="auto">
          <a:xfrm>
            <a:off x="6575425" y="4349750"/>
            <a:ext cx="1879041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/>
              <a:t>Thread 2 context:</a:t>
            </a:r>
          </a:p>
          <a:p>
            <a:r>
              <a:rPr lang="en-US" sz="1800" dirty="0"/>
              <a:t>    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SP2</a:t>
            </a:r>
          </a:p>
          <a:p>
            <a:r>
              <a:rPr lang="en-US" sz="1800" dirty="0"/>
              <a:t>    PC2</a:t>
            </a:r>
          </a:p>
        </p:txBody>
      </p:sp>
      <p:sp>
        <p:nvSpPr>
          <p:cNvPr id="803857" name="Rectangle 17"/>
          <p:cNvSpPr>
            <a:spLocks noChangeAspect="1" noChangeArrowheads="1"/>
          </p:cNvSpPr>
          <p:nvPr/>
        </p:nvSpPr>
        <p:spPr bwMode="auto">
          <a:xfrm>
            <a:off x="6673850" y="3738563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stack 2</a:t>
            </a:r>
          </a:p>
        </p:txBody>
      </p:sp>
      <p:sp>
        <p:nvSpPr>
          <p:cNvPr id="803858" name="Text Box 18"/>
          <p:cNvSpPr txBox="1">
            <a:spLocks noChangeArrowheads="1"/>
          </p:cNvSpPr>
          <p:nvPr/>
        </p:nvSpPr>
        <p:spPr bwMode="auto">
          <a:xfrm>
            <a:off x="6394450" y="2943225"/>
            <a:ext cx="2597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</a:rPr>
              <a:t>Thread 2 (peer thread)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9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View of Threads</a:t>
            </a:r>
          </a:p>
        </p:txBody>
      </p:sp>
      <p:sp>
        <p:nvSpPr>
          <p:cNvPr id="804896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Threads associated with process form a pool of peers</a:t>
            </a:r>
          </a:p>
          <a:p>
            <a:pPr lvl="1"/>
            <a:r>
              <a:rPr lang="en-US"/>
              <a:t>Unlike processes which form a tree hierarchy</a:t>
            </a:r>
          </a:p>
        </p:txBody>
      </p:sp>
      <p:sp>
        <p:nvSpPr>
          <p:cNvPr id="804868" name="Oval 4"/>
          <p:cNvSpPr>
            <a:spLocks noChangeArrowheads="1"/>
          </p:cNvSpPr>
          <p:nvPr/>
        </p:nvSpPr>
        <p:spPr bwMode="auto">
          <a:xfrm>
            <a:off x="6400800" y="30337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P0</a:t>
            </a:r>
          </a:p>
        </p:txBody>
      </p:sp>
      <p:sp>
        <p:nvSpPr>
          <p:cNvPr id="804869" name="Oval 5"/>
          <p:cNvSpPr>
            <a:spLocks noChangeArrowheads="1"/>
          </p:cNvSpPr>
          <p:nvPr/>
        </p:nvSpPr>
        <p:spPr bwMode="auto">
          <a:xfrm>
            <a:off x="6400800" y="3871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P1</a:t>
            </a:r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57150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1" name="Line 7"/>
          <p:cNvSpPr>
            <a:spLocks noChangeShapeType="1"/>
          </p:cNvSpPr>
          <p:nvPr/>
        </p:nvSpPr>
        <p:spPr bwMode="auto">
          <a:xfrm>
            <a:off x="6629400" y="34909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2" name="Line 8"/>
          <p:cNvSpPr>
            <a:spLocks noChangeShapeType="1"/>
          </p:cNvSpPr>
          <p:nvPr/>
        </p:nvSpPr>
        <p:spPr bwMode="auto">
          <a:xfrm flipH="1">
            <a:off x="60960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64008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70866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5" name="Line 11"/>
          <p:cNvSpPr>
            <a:spLocks noChangeShapeType="1"/>
          </p:cNvSpPr>
          <p:nvPr/>
        </p:nvSpPr>
        <p:spPr bwMode="auto">
          <a:xfrm>
            <a:off x="6629400" y="432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6" name="Line 12"/>
          <p:cNvSpPr>
            <a:spLocks noChangeShapeType="1"/>
          </p:cNvSpPr>
          <p:nvPr/>
        </p:nvSpPr>
        <p:spPr bwMode="auto">
          <a:xfrm>
            <a:off x="67818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7" name="Oval 13"/>
          <p:cNvSpPr>
            <a:spLocks noChangeArrowheads="1"/>
          </p:cNvSpPr>
          <p:nvPr/>
        </p:nvSpPr>
        <p:spPr bwMode="auto">
          <a:xfrm>
            <a:off x="6400800" y="5395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foo</a:t>
            </a:r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6629400" y="5091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9" name="Oval 15"/>
          <p:cNvSpPr>
            <a:spLocks noChangeArrowheads="1"/>
          </p:cNvSpPr>
          <p:nvPr/>
        </p:nvSpPr>
        <p:spPr bwMode="auto">
          <a:xfrm>
            <a:off x="6400800" y="6157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bar</a:t>
            </a:r>
          </a:p>
        </p:txBody>
      </p:sp>
      <p:sp>
        <p:nvSpPr>
          <p:cNvPr id="804880" name="Line 16"/>
          <p:cNvSpPr>
            <a:spLocks noChangeShapeType="1"/>
          </p:cNvSpPr>
          <p:nvPr/>
        </p:nvSpPr>
        <p:spPr bwMode="auto">
          <a:xfrm>
            <a:off x="6629400" y="5853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81" name="Oval 17"/>
          <p:cNvSpPr>
            <a:spLocks noChangeArrowheads="1"/>
          </p:cNvSpPr>
          <p:nvPr/>
        </p:nvSpPr>
        <p:spPr bwMode="auto">
          <a:xfrm>
            <a:off x="1066800" y="3643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T1</a:t>
            </a:r>
          </a:p>
        </p:txBody>
      </p:sp>
      <p:sp>
        <p:nvSpPr>
          <p:cNvPr id="804882" name="Text Box 18"/>
          <p:cNvSpPr txBox="1">
            <a:spLocks noChangeArrowheads="1"/>
          </p:cNvSpPr>
          <p:nvPr/>
        </p:nvSpPr>
        <p:spPr bwMode="auto">
          <a:xfrm>
            <a:off x="5540375" y="2606675"/>
            <a:ext cx="2165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Process hierarchy</a:t>
            </a:r>
          </a:p>
        </p:txBody>
      </p:sp>
      <p:sp>
        <p:nvSpPr>
          <p:cNvPr id="804883" name="Rectangle 19"/>
          <p:cNvSpPr>
            <a:spLocks noChangeArrowheads="1"/>
          </p:cNvSpPr>
          <p:nvPr/>
        </p:nvSpPr>
        <p:spPr bwMode="auto">
          <a:xfrm>
            <a:off x="914400" y="3033713"/>
            <a:ext cx="3810000" cy="28194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84" name="Text Box 20"/>
          <p:cNvSpPr txBox="1">
            <a:spLocks noChangeArrowheads="1"/>
          </p:cNvSpPr>
          <p:nvPr/>
        </p:nvSpPr>
        <p:spPr bwMode="auto">
          <a:xfrm>
            <a:off x="690563" y="2562225"/>
            <a:ext cx="42021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Threads associated with process foo</a:t>
            </a:r>
          </a:p>
        </p:txBody>
      </p:sp>
      <p:sp>
        <p:nvSpPr>
          <p:cNvPr id="804885" name="Oval 21"/>
          <p:cNvSpPr>
            <a:spLocks noChangeArrowheads="1"/>
          </p:cNvSpPr>
          <p:nvPr/>
        </p:nvSpPr>
        <p:spPr bwMode="auto">
          <a:xfrm>
            <a:off x="2209800" y="3109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T2</a:t>
            </a:r>
          </a:p>
        </p:txBody>
      </p:sp>
      <p:sp>
        <p:nvSpPr>
          <p:cNvPr id="804886" name="Oval 22"/>
          <p:cNvSpPr>
            <a:spLocks noChangeArrowheads="1"/>
          </p:cNvSpPr>
          <p:nvPr/>
        </p:nvSpPr>
        <p:spPr bwMode="auto">
          <a:xfrm>
            <a:off x="4038600" y="3338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T4</a:t>
            </a:r>
          </a:p>
        </p:txBody>
      </p:sp>
      <p:sp>
        <p:nvSpPr>
          <p:cNvPr id="804887" name="Oval 23"/>
          <p:cNvSpPr>
            <a:spLocks noChangeArrowheads="1"/>
          </p:cNvSpPr>
          <p:nvPr/>
        </p:nvSpPr>
        <p:spPr bwMode="auto">
          <a:xfrm>
            <a:off x="1600200" y="5243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T5</a:t>
            </a:r>
          </a:p>
        </p:txBody>
      </p:sp>
      <p:sp>
        <p:nvSpPr>
          <p:cNvPr id="804888" name="Oval 24"/>
          <p:cNvSpPr>
            <a:spLocks noChangeArrowheads="1"/>
          </p:cNvSpPr>
          <p:nvPr/>
        </p:nvSpPr>
        <p:spPr bwMode="auto">
          <a:xfrm>
            <a:off x="3429000" y="5167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T3</a:t>
            </a:r>
          </a:p>
        </p:txBody>
      </p:sp>
      <p:sp>
        <p:nvSpPr>
          <p:cNvPr id="804889" name="Rectangle 25"/>
          <p:cNvSpPr>
            <a:spLocks noChangeArrowheads="1"/>
          </p:cNvSpPr>
          <p:nvPr/>
        </p:nvSpPr>
        <p:spPr bwMode="auto">
          <a:xfrm>
            <a:off x="1981200" y="4100513"/>
            <a:ext cx="1905000" cy="6096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shared code, data</a:t>
            </a:r>
          </a:p>
          <a:p>
            <a:pPr algn="ctr"/>
            <a:r>
              <a:rPr lang="en-US" sz="1800"/>
              <a:t>and kernel context</a:t>
            </a:r>
          </a:p>
        </p:txBody>
      </p:sp>
      <p:sp>
        <p:nvSpPr>
          <p:cNvPr id="804890" name="Line 26"/>
          <p:cNvSpPr>
            <a:spLocks noChangeShapeType="1"/>
          </p:cNvSpPr>
          <p:nvPr/>
        </p:nvSpPr>
        <p:spPr bwMode="auto">
          <a:xfrm flipV="1">
            <a:off x="1905000" y="4710113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 flipH="1" flipV="1">
            <a:off x="3352800" y="4710113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2" name="Line 28"/>
          <p:cNvSpPr>
            <a:spLocks noChangeShapeType="1"/>
          </p:cNvSpPr>
          <p:nvPr/>
        </p:nvSpPr>
        <p:spPr bwMode="auto">
          <a:xfrm flipH="1" flipV="1">
            <a:off x="1524000" y="4024313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3" name="Line 29"/>
          <p:cNvSpPr>
            <a:spLocks noChangeShapeType="1"/>
          </p:cNvSpPr>
          <p:nvPr/>
        </p:nvSpPr>
        <p:spPr bwMode="auto">
          <a:xfrm flipH="1" flipV="1">
            <a:off x="2438400" y="35671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4" name="Line 30"/>
          <p:cNvSpPr>
            <a:spLocks noChangeShapeType="1"/>
          </p:cNvSpPr>
          <p:nvPr/>
        </p:nvSpPr>
        <p:spPr bwMode="auto">
          <a:xfrm flipV="1">
            <a:off x="3657600" y="371951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</a:t>
            </a:r>
            <a:r>
              <a:rPr lang="en-US" dirty="0"/>
              <a:t>Execution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Single Core Processor</a:t>
            </a:r>
          </a:p>
          <a:p>
            <a:pPr lvl="1"/>
            <a:r>
              <a:rPr lang="en-US" dirty="0" smtClean="0"/>
              <a:t>Simulate concurrency by time slicing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Multi-Core Processor</a:t>
            </a:r>
          </a:p>
          <a:p>
            <a:pPr lvl="1"/>
            <a:r>
              <a:rPr lang="en-US" dirty="0" smtClean="0"/>
              <a:t>Can have true concurrency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252975" y="3429000"/>
            <a:ext cx="623825" cy="2743200"/>
            <a:chOff x="5548375" y="3429000"/>
            <a:chExt cx="623825" cy="2743200"/>
          </a:xfrm>
        </p:grpSpPr>
        <p:sp>
          <p:nvSpPr>
            <p:cNvPr id="805892" name="Line 4"/>
            <p:cNvSpPr>
              <a:spLocks noChangeShapeType="1"/>
            </p:cNvSpPr>
            <p:nvPr/>
          </p:nvSpPr>
          <p:spPr bwMode="auto">
            <a:xfrm flipH="1">
              <a:off x="5867400" y="3429000"/>
              <a:ext cx="0" cy="2743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893" name="Text Box 5"/>
            <p:cNvSpPr txBox="1">
              <a:spLocks noChangeArrowheads="1"/>
            </p:cNvSpPr>
            <p:nvPr/>
          </p:nvSpPr>
          <p:spPr bwMode="auto">
            <a:xfrm>
              <a:off x="5548375" y="4494213"/>
              <a:ext cx="623825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/>
                <a:t>Time</a:t>
              </a:r>
            </a:p>
          </p:txBody>
        </p:sp>
      </p:grp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228600" y="3065463"/>
            <a:ext cx="998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1524000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2895600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Thread C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22263" y="3598863"/>
            <a:ext cx="3505200" cy="2516187"/>
            <a:chOff x="322262" y="3598863"/>
            <a:chExt cx="4054475" cy="2516187"/>
          </a:xfrm>
        </p:grpSpPr>
        <p:sp>
          <p:nvSpPr>
            <p:cNvPr id="805894" name="Line 6"/>
            <p:cNvSpPr>
              <a:spLocks noChangeShapeType="1"/>
            </p:cNvSpPr>
            <p:nvPr/>
          </p:nvSpPr>
          <p:spPr bwMode="auto">
            <a:xfrm>
              <a:off x="795337" y="3598863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898" name="Line 10"/>
            <p:cNvSpPr>
              <a:spLocks noChangeShapeType="1"/>
            </p:cNvSpPr>
            <p:nvPr/>
          </p:nvSpPr>
          <p:spPr bwMode="auto">
            <a:xfrm flipH="1">
              <a:off x="2303462" y="39052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899" name="Line 11"/>
            <p:cNvSpPr>
              <a:spLocks noChangeShapeType="1"/>
            </p:cNvSpPr>
            <p:nvPr/>
          </p:nvSpPr>
          <p:spPr bwMode="auto">
            <a:xfrm flipH="1">
              <a:off x="3827462" y="4514850"/>
              <a:ext cx="0" cy="381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0" name="Line 12"/>
            <p:cNvSpPr>
              <a:spLocks noChangeShapeType="1"/>
            </p:cNvSpPr>
            <p:nvPr/>
          </p:nvSpPr>
          <p:spPr bwMode="auto">
            <a:xfrm>
              <a:off x="779462" y="48958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1" name="Line 13"/>
            <p:cNvSpPr>
              <a:spLocks noChangeShapeType="1"/>
            </p:cNvSpPr>
            <p:nvPr/>
          </p:nvSpPr>
          <p:spPr bwMode="auto">
            <a:xfrm flipH="1">
              <a:off x="3827462" y="55054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2" name="Line 14"/>
            <p:cNvSpPr>
              <a:spLocks noChangeShapeType="1"/>
            </p:cNvSpPr>
            <p:nvPr/>
          </p:nvSpPr>
          <p:spPr bwMode="auto">
            <a:xfrm>
              <a:off x="338137" y="3903663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3" name="Line 15"/>
            <p:cNvSpPr>
              <a:spLocks noChangeShapeType="1"/>
            </p:cNvSpPr>
            <p:nvPr/>
          </p:nvSpPr>
          <p:spPr bwMode="auto">
            <a:xfrm>
              <a:off x="322262" y="4895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4" name="Line 16"/>
            <p:cNvSpPr>
              <a:spLocks noChangeShapeType="1"/>
            </p:cNvSpPr>
            <p:nvPr/>
          </p:nvSpPr>
          <p:spPr bwMode="auto">
            <a:xfrm>
              <a:off x="322262" y="5505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5" name="Line 17"/>
            <p:cNvSpPr>
              <a:spLocks noChangeShapeType="1"/>
            </p:cNvSpPr>
            <p:nvPr/>
          </p:nvSpPr>
          <p:spPr bwMode="auto">
            <a:xfrm>
              <a:off x="322262" y="61150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6" name="Line 18"/>
            <p:cNvSpPr>
              <a:spLocks noChangeShapeType="1"/>
            </p:cNvSpPr>
            <p:nvPr/>
          </p:nvSpPr>
          <p:spPr bwMode="auto">
            <a:xfrm>
              <a:off x="322262" y="4514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7" name="Line 19"/>
            <p:cNvSpPr>
              <a:spLocks noChangeShapeType="1"/>
            </p:cNvSpPr>
            <p:nvPr/>
          </p:nvSpPr>
          <p:spPr bwMode="auto">
            <a:xfrm>
              <a:off x="322262" y="3600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014397" y="3048000"/>
            <a:ext cx="998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A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309797" y="3048000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B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681397" y="3048000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Thread C</a:t>
            </a: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5517045" y="3581399"/>
            <a:ext cx="0" cy="9128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6858000" y="3887787"/>
            <a:ext cx="0" cy="97575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153400" y="4497387"/>
            <a:ext cx="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503321" y="48783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H="1">
            <a:off x="6858000" y="54879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5121784" y="3886200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5108060" y="4878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5108060" y="5487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5108060" y="60975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5108060" y="4497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5108060" y="3582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TextBox 38"/>
          <p:cNvSpPr txBox="1"/>
          <p:nvPr/>
        </p:nvSpPr>
        <p:spPr>
          <a:xfrm>
            <a:off x="5588999" y="6183868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Run 3 threads on 2 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Concurrency</a:t>
            </a:r>
            <a:endParaRPr lang="en-US" dirty="0"/>
          </a:p>
        </p:txBody>
      </p:sp>
      <p:sp>
        <p:nvSpPr>
          <p:cNvPr id="805909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threads </a:t>
            </a:r>
            <a:r>
              <a:rPr lang="en-US" dirty="0" smtClean="0"/>
              <a:t>are (logically) concurrent if </a:t>
            </a:r>
            <a:r>
              <a:rPr lang="en-US" dirty="0"/>
              <a:t>their </a:t>
            </a:r>
            <a:r>
              <a:rPr lang="en-US" dirty="0" smtClean="0"/>
              <a:t>flows </a:t>
            </a:r>
            <a:r>
              <a:rPr lang="en-US" dirty="0"/>
              <a:t>overlap in time</a:t>
            </a:r>
          </a:p>
          <a:p>
            <a:r>
              <a:rPr lang="en-US" dirty="0"/>
              <a:t>Otherwise, they are sequential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Concurrent: A &amp; B, A&amp;C</a:t>
            </a:r>
          </a:p>
          <a:p>
            <a:pPr lvl="1"/>
            <a:r>
              <a:rPr lang="en-US" dirty="0"/>
              <a:t>Sequential: B &amp; 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05892" name="Line 4"/>
          <p:cNvSpPr>
            <a:spLocks noChangeShapeType="1"/>
          </p:cNvSpPr>
          <p:nvPr/>
        </p:nvSpPr>
        <p:spPr bwMode="auto">
          <a:xfrm flipH="1">
            <a:off x="4194175" y="344805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893" name="Text Box 5"/>
          <p:cNvSpPr txBox="1">
            <a:spLocks noChangeArrowheads="1"/>
          </p:cNvSpPr>
          <p:nvPr/>
        </p:nvSpPr>
        <p:spPr bwMode="auto">
          <a:xfrm>
            <a:off x="3432175" y="4513263"/>
            <a:ext cx="6238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Time</a:t>
            </a:r>
          </a:p>
        </p:txBody>
      </p:sp>
      <p:sp>
        <p:nvSpPr>
          <p:cNvPr id="805894" name="Line 6"/>
          <p:cNvSpPr>
            <a:spLocks noChangeShapeType="1"/>
          </p:cNvSpPr>
          <p:nvPr/>
        </p:nvSpPr>
        <p:spPr bwMode="auto">
          <a:xfrm>
            <a:off x="5200650" y="3598863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4633913" y="3065463"/>
            <a:ext cx="998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6157913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7681913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C</a:t>
            </a:r>
          </a:p>
        </p:txBody>
      </p:sp>
      <p:sp>
        <p:nvSpPr>
          <p:cNvPr id="805898" name="Line 10"/>
          <p:cNvSpPr>
            <a:spLocks noChangeShapeType="1"/>
          </p:cNvSpPr>
          <p:nvPr/>
        </p:nvSpPr>
        <p:spPr bwMode="auto">
          <a:xfrm flipH="1">
            <a:off x="6708775" y="39052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899" name="Line 11"/>
          <p:cNvSpPr>
            <a:spLocks noChangeShapeType="1"/>
          </p:cNvSpPr>
          <p:nvPr/>
        </p:nvSpPr>
        <p:spPr bwMode="auto">
          <a:xfrm flipH="1">
            <a:off x="8232775" y="451485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0" name="Line 12"/>
          <p:cNvSpPr>
            <a:spLocks noChangeShapeType="1"/>
          </p:cNvSpPr>
          <p:nvPr/>
        </p:nvSpPr>
        <p:spPr bwMode="auto">
          <a:xfrm>
            <a:off x="5184775" y="48958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1" name="Line 13"/>
          <p:cNvSpPr>
            <a:spLocks noChangeShapeType="1"/>
          </p:cNvSpPr>
          <p:nvPr/>
        </p:nvSpPr>
        <p:spPr bwMode="auto">
          <a:xfrm flipH="1">
            <a:off x="8232775" y="55054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2" name="Line 14"/>
          <p:cNvSpPr>
            <a:spLocks noChangeShapeType="1"/>
          </p:cNvSpPr>
          <p:nvPr/>
        </p:nvSpPr>
        <p:spPr bwMode="auto">
          <a:xfrm>
            <a:off x="4743450" y="3903663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3" name="Line 15"/>
          <p:cNvSpPr>
            <a:spLocks noChangeShapeType="1"/>
          </p:cNvSpPr>
          <p:nvPr/>
        </p:nvSpPr>
        <p:spPr bwMode="auto">
          <a:xfrm>
            <a:off x="4727575" y="4895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4" name="Line 16"/>
          <p:cNvSpPr>
            <a:spLocks noChangeShapeType="1"/>
          </p:cNvSpPr>
          <p:nvPr/>
        </p:nvSpPr>
        <p:spPr bwMode="auto">
          <a:xfrm>
            <a:off x="4727575" y="5505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5" name="Line 17"/>
          <p:cNvSpPr>
            <a:spLocks noChangeShapeType="1"/>
          </p:cNvSpPr>
          <p:nvPr/>
        </p:nvSpPr>
        <p:spPr bwMode="auto">
          <a:xfrm>
            <a:off x="4727575" y="61150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6" name="Line 18"/>
          <p:cNvSpPr>
            <a:spLocks noChangeShapeType="1"/>
          </p:cNvSpPr>
          <p:nvPr/>
        </p:nvSpPr>
        <p:spPr bwMode="auto">
          <a:xfrm>
            <a:off x="4727575" y="4514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7" name="Line 19"/>
          <p:cNvSpPr>
            <a:spLocks noChangeShapeType="1"/>
          </p:cNvSpPr>
          <p:nvPr/>
        </p:nvSpPr>
        <p:spPr bwMode="auto">
          <a:xfrm>
            <a:off x="4727575" y="3600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vs. Processes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351462"/>
          </a:xfrm>
        </p:spPr>
        <p:txBody>
          <a:bodyPr/>
          <a:lstStyle/>
          <a:p>
            <a:r>
              <a:rPr lang="en-US" dirty="0"/>
              <a:t>How threads and processes are similar</a:t>
            </a:r>
          </a:p>
          <a:p>
            <a:pPr lvl="1"/>
            <a:r>
              <a:rPr lang="en-US" dirty="0"/>
              <a:t>Each has its own logical control flow</a:t>
            </a:r>
          </a:p>
          <a:p>
            <a:pPr lvl="1"/>
            <a:r>
              <a:rPr lang="en-US" dirty="0"/>
              <a:t>Each can run concurrently with </a:t>
            </a:r>
            <a:r>
              <a:rPr lang="en-US" dirty="0" smtClean="0"/>
              <a:t>others (possibly on different cores)</a:t>
            </a:r>
            <a:endParaRPr lang="en-US" dirty="0"/>
          </a:p>
          <a:p>
            <a:pPr lvl="1"/>
            <a:r>
              <a:rPr lang="en-US" dirty="0"/>
              <a:t>Each is context switched</a:t>
            </a:r>
          </a:p>
          <a:p>
            <a:r>
              <a:rPr lang="en-US" dirty="0"/>
              <a:t>How threads and processes are different</a:t>
            </a:r>
          </a:p>
          <a:p>
            <a:pPr lvl="1"/>
            <a:r>
              <a:rPr lang="en-US" dirty="0"/>
              <a:t>Threads share code and </a:t>
            </a:r>
            <a:r>
              <a:rPr lang="en-US" dirty="0" smtClean="0"/>
              <a:t>some data</a:t>
            </a:r>
          </a:p>
          <a:p>
            <a:pPr lvl="2"/>
            <a:r>
              <a:rPr lang="en-US" dirty="0" smtClean="0"/>
              <a:t>Processes </a:t>
            </a:r>
            <a:r>
              <a:rPr lang="en-US" dirty="0"/>
              <a:t>(typically) do not</a:t>
            </a:r>
          </a:p>
          <a:p>
            <a:pPr lvl="1"/>
            <a:r>
              <a:rPr lang="en-US" dirty="0"/>
              <a:t>Threads are somewhat less expensive than processes</a:t>
            </a:r>
          </a:p>
          <a:p>
            <a:pPr lvl="2"/>
            <a:r>
              <a:rPr lang="en-US" dirty="0"/>
              <a:t>Process control (creating and reaping) is twice as expensive as thread control</a:t>
            </a:r>
          </a:p>
          <a:p>
            <a:pPr lvl="2"/>
            <a:r>
              <a:rPr lang="en-US" dirty="0" smtClean="0"/>
              <a:t>Linux </a:t>
            </a:r>
            <a:r>
              <a:rPr lang="en-US" dirty="0"/>
              <a:t>numbers:</a:t>
            </a:r>
          </a:p>
          <a:p>
            <a:pPr lvl="3"/>
            <a:r>
              <a:rPr lang="en-US" dirty="0"/>
              <a:t>~20K cycles to create and reap a process</a:t>
            </a:r>
          </a:p>
          <a:p>
            <a:pPr lvl="3"/>
            <a:r>
              <a:rPr lang="en-US" dirty="0"/>
              <a:t>~10K cycles (or less) to create and reap a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7962900" cy="573088"/>
          </a:xfrm>
        </p:spPr>
        <p:txBody>
          <a:bodyPr/>
          <a:lstStyle/>
          <a:p>
            <a:r>
              <a:rPr lang="en-US"/>
              <a:t>Posix Threads (Pthreads) Interface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914400"/>
            <a:ext cx="8394700" cy="5562600"/>
          </a:xfrm>
        </p:spPr>
        <p:txBody>
          <a:bodyPr/>
          <a:lstStyle/>
          <a:p>
            <a:r>
              <a:rPr lang="en-US" i="1" dirty="0" err="1"/>
              <a:t>Pthreads</a:t>
            </a:r>
            <a:r>
              <a:rPr lang="en-US" i="1" dirty="0"/>
              <a:t>:</a:t>
            </a:r>
            <a:r>
              <a:rPr lang="en-US" dirty="0"/>
              <a:t> Standard interface for ~60 functions that manipulate threads from C programs</a:t>
            </a:r>
          </a:p>
          <a:p>
            <a:pPr lvl="1"/>
            <a:r>
              <a:rPr lang="en-US" dirty="0"/>
              <a:t>Creating and reaping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pthread_create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/>
              <a:t>Determining your thread ID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pthread_self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Terminating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pthread_cancel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pthread_exit</a:t>
            </a:r>
            <a:r>
              <a:rPr lang="en-US" dirty="0">
                <a:latin typeface="Courier New" pitchFamily="49" charset="0"/>
              </a:rPr>
              <a:t>()</a:t>
            </a:r>
            <a:endParaRPr lang="en-US" dirty="0"/>
          </a:p>
          <a:p>
            <a:pPr lvl="2"/>
            <a:r>
              <a:rPr lang="en-US" dirty="0">
                <a:latin typeface="Courier New" pitchFamily="49" charset="0"/>
              </a:rPr>
              <a:t>exit()</a:t>
            </a:r>
            <a:r>
              <a:rPr lang="en-US" dirty="0"/>
              <a:t> [terminates all threads] , </a:t>
            </a:r>
            <a:r>
              <a:rPr lang="en-US" dirty="0">
                <a:latin typeface="Courier New" pitchFamily="49" charset="0"/>
              </a:rPr>
              <a:t>RET </a:t>
            </a:r>
            <a:r>
              <a:rPr lang="en-US" dirty="0"/>
              <a:t>[terminates current thread]</a:t>
            </a:r>
          </a:p>
          <a:p>
            <a:pPr lvl="1"/>
            <a:r>
              <a:rPr lang="en-US" dirty="0"/>
              <a:t>Synchronizing access to shared variables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pthread_mutex_init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</a:rPr>
              <a:t>pthread_mutex</a:t>
            </a:r>
            <a:r>
              <a:rPr lang="en-US" dirty="0">
                <a:latin typeface="Courier New" pitchFamily="49" charset="0"/>
              </a:rPr>
              <a:t>_[un]lock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pthread_cond_init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</a:rPr>
              <a:t>pthread_cond</a:t>
            </a:r>
            <a:r>
              <a:rPr lang="en-US" dirty="0">
                <a:latin typeface="Courier New" pitchFamily="49" charset="0"/>
              </a:rPr>
              <a:t>_[timed]wait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8200" y="5228272"/>
            <a:ext cx="6388287" cy="1477328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 smtClean="0">
                <a:latin typeface="Courier New" pitchFamily="49" charset="0"/>
              </a:rPr>
              <a:t>/* </a:t>
            </a:r>
            <a:r>
              <a:rPr lang="en-US" sz="1800" dirty="0">
                <a:latin typeface="Courier New" pitchFamily="49" charset="0"/>
              </a:rPr>
              <a:t>thread routine */</a:t>
            </a:r>
          </a:p>
          <a:p>
            <a:r>
              <a:rPr lang="en-US" sz="1800" dirty="0">
                <a:latin typeface="Courier New" pitchFamily="49" charset="0"/>
              </a:rPr>
              <a:t>void *thread(void *</a:t>
            </a:r>
            <a:r>
              <a:rPr lang="en-US" sz="1800" dirty="0" err="1">
                <a:latin typeface="Courier New" pitchFamily="49" charset="0"/>
              </a:rPr>
              <a:t>vargp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("Hello, world!\n"); </a:t>
            </a:r>
          </a:p>
          <a:p>
            <a:r>
              <a:rPr lang="en-US" sz="1800" dirty="0">
                <a:latin typeface="Courier New" pitchFamily="49" charset="0"/>
              </a:rPr>
              <a:t>  return NULL;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8089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Pthreads "hello, world" Program</a:t>
            </a:r>
          </a:p>
        </p:txBody>
      </p:sp>
      <p:sp>
        <p:nvSpPr>
          <p:cNvPr id="808963" name="Rectangle 3"/>
          <p:cNvSpPr>
            <a:spLocks noChangeArrowheads="1"/>
          </p:cNvSpPr>
          <p:nvPr/>
        </p:nvSpPr>
        <p:spPr bwMode="auto">
          <a:xfrm>
            <a:off x="838200" y="1165225"/>
            <a:ext cx="6388287" cy="3970318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/* </a:t>
            </a:r>
          </a:p>
          <a:p>
            <a:r>
              <a:rPr lang="en-US" sz="1800" dirty="0">
                <a:latin typeface="Courier New" pitchFamily="49" charset="0"/>
              </a:rPr>
              <a:t> * </a:t>
            </a:r>
            <a:r>
              <a:rPr lang="en-US" sz="1800" dirty="0" err="1">
                <a:latin typeface="Courier New" pitchFamily="49" charset="0"/>
              </a:rPr>
              <a:t>hello.c</a:t>
            </a:r>
            <a:r>
              <a:rPr lang="en-US" sz="1800" dirty="0">
                <a:latin typeface="Courier New" pitchFamily="49" charset="0"/>
              </a:rPr>
              <a:t> - </a:t>
            </a:r>
            <a:r>
              <a:rPr lang="en-US" sz="1800" dirty="0" err="1">
                <a:latin typeface="Courier New" pitchFamily="49" charset="0"/>
              </a:rPr>
              <a:t>Pthreads</a:t>
            </a:r>
            <a:r>
              <a:rPr lang="en-US" sz="1800" dirty="0">
                <a:latin typeface="Courier New" pitchFamily="49" charset="0"/>
              </a:rPr>
              <a:t> "hello, world" program </a:t>
            </a:r>
          </a:p>
          <a:p>
            <a:r>
              <a:rPr lang="en-US" sz="1800" dirty="0">
                <a:latin typeface="Courier New" pitchFamily="49" charset="0"/>
              </a:rPr>
              <a:t> */</a:t>
            </a:r>
          </a:p>
          <a:p>
            <a:r>
              <a:rPr lang="en-US" sz="1800" dirty="0">
                <a:latin typeface="Courier New" pitchFamily="49" charset="0"/>
              </a:rPr>
              <a:t>#include "</a:t>
            </a:r>
            <a:r>
              <a:rPr lang="en-US" sz="1800" dirty="0" err="1">
                <a:latin typeface="Courier New" pitchFamily="49" charset="0"/>
              </a:rPr>
              <a:t>csapp.h</a:t>
            </a:r>
            <a:r>
              <a:rPr lang="en-US" sz="1800" dirty="0">
                <a:latin typeface="Courier New" pitchFamily="49" charset="0"/>
              </a:rPr>
              <a:t>"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void *thread(void *</a:t>
            </a:r>
            <a:r>
              <a:rPr lang="en-US" sz="1800" dirty="0" err="1">
                <a:latin typeface="Courier New" pitchFamily="49" charset="0"/>
              </a:rPr>
              <a:t>vargp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main() {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pthread_t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tid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Pthread_create</a:t>
            </a:r>
            <a:r>
              <a:rPr lang="en-US" sz="1800" dirty="0">
                <a:latin typeface="Courier New" pitchFamily="49" charset="0"/>
              </a:rPr>
              <a:t>(&amp;</a:t>
            </a:r>
            <a:r>
              <a:rPr lang="en-US" sz="1800" dirty="0" err="1">
                <a:latin typeface="Courier New" pitchFamily="49" charset="0"/>
              </a:rPr>
              <a:t>tid</a:t>
            </a:r>
            <a:r>
              <a:rPr lang="en-US" sz="1800" dirty="0">
                <a:latin typeface="Courier New" pitchFamily="49" charset="0"/>
              </a:rPr>
              <a:t>, NULL, thread, NULL);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Pthread_join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tid</a:t>
            </a:r>
            <a:r>
              <a:rPr lang="en-US" sz="1800" dirty="0">
                <a:latin typeface="Courier New" pitchFamily="49" charset="0"/>
              </a:rPr>
              <a:t>, NULL);</a:t>
            </a:r>
          </a:p>
          <a:p>
            <a:r>
              <a:rPr lang="en-US" sz="1800" dirty="0">
                <a:latin typeface="Courier New" pitchFamily="49" charset="0"/>
              </a:rPr>
              <a:t>  exit(0);</a:t>
            </a:r>
          </a:p>
          <a:p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08964" name="Text Box 4"/>
          <p:cNvSpPr txBox="1">
            <a:spLocks noChangeArrowheads="1"/>
          </p:cNvSpPr>
          <p:nvPr/>
        </p:nvSpPr>
        <p:spPr bwMode="auto">
          <a:xfrm>
            <a:off x="6973099" y="2200414"/>
            <a:ext cx="1959191" cy="707886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Thread attributes </a:t>
            </a:r>
          </a:p>
          <a:p>
            <a:pPr algn="ctr"/>
            <a:r>
              <a:rPr lang="en-US" sz="2000" i="1"/>
              <a:t>(usually NULL)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6973099" y="3191014"/>
            <a:ext cx="2018501" cy="707886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Thread arguments</a:t>
            </a:r>
          </a:p>
          <a:p>
            <a:pPr algn="ctr"/>
            <a:r>
              <a:rPr lang="en-US" sz="2000" i="1"/>
              <a:t>(void *p) </a:t>
            </a:r>
          </a:p>
        </p:txBody>
      </p:sp>
      <p:sp>
        <p:nvSpPr>
          <p:cNvPr id="808966" name="Text Box 6"/>
          <p:cNvSpPr txBox="1">
            <a:spLocks noChangeArrowheads="1"/>
          </p:cNvSpPr>
          <p:nvPr/>
        </p:nvSpPr>
        <p:spPr bwMode="auto">
          <a:xfrm>
            <a:off x="6971512" y="4702314"/>
            <a:ext cx="1386918" cy="707886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return value</a:t>
            </a:r>
          </a:p>
          <a:p>
            <a:pPr algn="ctr"/>
            <a:r>
              <a:rPr lang="en-US" sz="2000" i="1"/>
              <a:t>(void **p)</a:t>
            </a:r>
          </a:p>
        </p:txBody>
      </p:sp>
      <p:sp>
        <p:nvSpPr>
          <p:cNvPr id="808967" name="Line 7"/>
          <p:cNvSpPr>
            <a:spLocks noChangeShapeType="1"/>
          </p:cNvSpPr>
          <p:nvPr/>
        </p:nvSpPr>
        <p:spPr bwMode="auto">
          <a:xfrm flipH="1">
            <a:off x="4153699" y="2581414"/>
            <a:ext cx="281940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968" name="Line 8"/>
          <p:cNvSpPr>
            <a:spLocks noChangeShapeType="1"/>
          </p:cNvSpPr>
          <p:nvPr/>
        </p:nvSpPr>
        <p:spPr bwMode="auto">
          <a:xfrm flipH="1">
            <a:off x="6172199" y="3495814"/>
            <a:ext cx="800899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969" name="Line 9"/>
          <p:cNvSpPr>
            <a:spLocks noChangeShapeType="1"/>
          </p:cNvSpPr>
          <p:nvPr/>
        </p:nvSpPr>
        <p:spPr bwMode="auto">
          <a:xfrm flipH="1" flipV="1">
            <a:off x="3848899" y="4486414"/>
            <a:ext cx="3124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of Threaded“hello, world”</a:t>
            </a:r>
          </a:p>
        </p:txBody>
      </p:sp>
      <p:sp>
        <p:nvSpPr>
          <p:cNvPr id="809987" name="Text Box 3"/>
          <p:cNvSpPr txBox="1">
            <a:spLocks noChangeArrowheads="1"/>
          </p:cNvSpPr>
          <p:nvPr/>
        </p:nvSpPr>
        <p:spPr bwMode="auto">
          <a:xfrm>
            <a:off x="2162175" y="1358900"/>
            <a:ext cx="1504950" cy="392113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main thread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6172200" y="2590800"/>
            <a:ext cx="1454150" cy="392113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peer thread</a:t>
            </a:r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>
            <a:off x="2895600" y="20574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>
            <a:off x="6724650" y="3260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6800850" y="3551238"/>
            <a:ext cx="1822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Courier New" pitchFamily="49" charset="0"/>
              </a:rPr>
              <a:t>return NULL;</a:t>
            </a:r>
            <a:endParaRPr lang="en-US" sz="1800"/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>
            <a:off x="2895600" y="24384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0" y="3505200"/>
            <a:ext cx="28638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/>
              <a:t>main thread waits for </a:t>
            </a:r>
          </a:p>
          <a:p>
            <a:pPr algn="r"/>
            <a:r>
              <a:rPr lang="en-US" sz="1800"/>
              <a:t>peer  thread to terminate</a:t>
            </a:r>
          </a:p>
        </p:txBody>
      </p:sp>
      <p:sp>
        <p:nvSpPr>
          <p:cNvPr id="809994" name="Line 10"/>
          <p:cNvSpPr>
            <a:spLocks noChangeShapeType="1"/>
          </p:cNvSpPr>
          <p:nvPr/>
        </p:nvSpPr>
        <p:spPr bwMode="auto">
          <a:xfrm flipH="1">
            <a:off x="2914650" y="3870325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838200" y="5029200"/>
            <a:ext cx="2012950" cy="1190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exit()</a:t>
            </a:r>
            <a:r>
              <a:rPr lang="en-US" sz="1800"/>
              <a:t> </a:t>
            </a:r>
          </a:p>
          <a:p>
            <a:pPr algn="r"/>
            <a:r>
              <a:rPr lang="en-US" sz="1800"/>
              <a:t>terminates </a:t>
            </a:r>
          </a:p>
          <a:p>
            <a:pPr algn="r"/>
            <a:r>
              <a:rPr lang="en-US" sz="1800"/>
              <a:t>main thread and </a:t>
            </a:r>
          </a:p>
          <a:p>
            <a:pPr algn="r"/>
            <a:r>
              <a:rPr lang="en-US" sz="1800"/>
              <a:t>any peer threads</a:t>
            </a: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514350" y="2209800"/>
            <a:ext cx="2305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/>
              <a:t>call Pthread_create()</a:t>
            </a:r>
          </a:p>
        </p:txBody>
      </p:sp>
      <p:sp>
        <p:nvSpPr>
          <p:cNvPr id="809997" name="Text Box 13"/>
          <p:cNvSpPr txBox="1">
            <a:spLocks noChangeArrowheads="1"/>
          </p:cNvSpPr>
          <p:nvPr/>
        </p:nvSpPr>
        <p:spPr bwMode="auto">
          <a:xfrm>
            <a:off x="793750" y="2971800"/>
            <a:ext cx="2025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/>
              <a:t>call Pthread_join()</a:t>
            </a:r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304800" y="4419600"/>
            <a:ext cx="2514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800" b="0"/>
              <a:t>Pthread_join() returns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6781800" y="3200400"/>
            <a:ext cx="1276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Courier New" pitchFamily="49" charset="0"/>
              </a:rPr>
              <a:t>printf()</a:t>
            </a:r>
            <a:endParaRPr lang="en-US" sz="1800"/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6800850" y="3810000"/>
            <a:ext cx="14287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(peer thread</a:t>
            </a:r>
          </a:p>
          <a:p>
            <a:r>
              <a:rPr lang="en-US" sz="1800" b="0"/>
              <a:t>terminates)</a:t>
            </a: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146050" y="2514600"/>
            <a:ext cx="2673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/>
              <a:t>Pthread_create() returns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 is Hard!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Classical problem classes of concurrent programs:</a:t>
            </a:r>
          </a:p>
          <a:p>
            <a:pPr lvl="1"/>
            <a:r>
              <a:rPr lang="en-US" b="1" i="1" dirty="0" smtClean="0"/>
              <a:t>Races:</a:t>
            </a:r>
            <a:r>
              <a:rPr lang="en-US" dirty="0" smtClean="0"/>
              <a:t> outcome depends on arbitrary scheduling decisions elsewhere in the system</a:t>
            </a:r>
          </a:p>
          <a:p>
            <a:pPr lvl="2"/>
            <a:r>
              <a:rPr lang="en-US" dirty="0" smtClean="0"/>
              <a:t>Example: who gets the last seat on the airplane?</a:t>
            </a:r>
          </a:p>
          <a:p>
            <a:pPr lvl="1"/>
            <a:r>
              <a:rPr lang="en-US" b="1" i="1" dirty="0" smtClean="0"/>
              <a:t>Deadlock:</a:t>
            </a:r>
            <a:r>
              <a:rPr lang="en-US" dirty="0" smtClean="0"/>
              <a:t> improper resource allocation prevents forward progress</a:t>
            </a:r>
          </a:p>
          <a:p>
            <a:pPr lvl="2"/>
            <a:r>
              <a:rPr lang="en-US" dirty="0" smtClean="0"/>
              <a:t>Example: traffic gridlock</a:t>
            </a:r>
          </a:p>
          <a:p>
            <a:pPr lvl="1"/>
            <a:r>
              <a:rPr lang="en-US" b="1" i="1" dirty="0" err="1" smtClean="0"/>
              <a:t>Livelock</a:t>
            </a:r>
            <a:r>
              <a:rPr lang="en-US" b="1" i="1" dirty="0" smtClean="0"/>
              <a:t> / Starvation / Fairness</a:t>
            </a:r>
            <a:r>
              <a:rPr lang="en-US" dirty="0" smtClean="0"/>
              <a:t>: external events and/or system scheduling decisions can prevent sub-task progress</a:t>
            </a:r>
          </a:p>
          <a:p>
            <a:pPr lvl="2"/>
            <a:r>
              <a:rPr lang="en-US" dirty="0" smtClean="0"/>
              <a:t>Example: people always jump in front of you in line</a:t>
            </a:r>
          </a:p>
          <a:p>
            <a:r>
              <a:rPr lang="en-US" dirty="0" smtClean="0"/>
              <a:t>Many aspects of concurrent programming are beyond the scope of 15-213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Thread-Based Concurrent Echo Server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76200" y="1143000"/>
            <a:ext cx="7904728" cy="39703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main(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argc</a:t>
            </a:r>
            <a:r>
              <a:rPr lang="en-US" sz="1800" dirty="0">
                <a:latin typeface="Courier New" pitchFamily="49" charset="0"/>
              </a:rPr>
              <a:t>, char **</a:t>
            </a:r>
            <a:r>
              <a:rPr lang="en-US" sz="1800" dirty="0" err="1">
                <a:latin typeface="Courier New" pitchFamily="49" charset="0"/>
              </a:rPr>
              <a:t>argv</a:t>
            </a:r>
            <a:r>
              <a:rPr lang="en-US" sz="1800" dirty="0">
                <a:latin typeface="Courier New" pitchFamily="49" charset="0"/>
              </a:rPr>
              <a:t>) </a:t>
            </a:r>
            <a:r>
              <a:rPr lang="en-US" sz="1800" dirty="0" smtClean="0">
                <a:latin typeface="Courier New" pitchFamily="49" charset="0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port = </a:t>
            </a:r>
            <a:r>
              <a:rPr lang="en-US" sz="1800" dirty="0" err="1">
                <a:latin typeface="Courier New" pitchFamily="49" charset="0"/>
              </a:rPr>
              <a:t>atoi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argv</a:t>
            </a:r>
            <a:r>
              <a:rPr lang="en-US" sz="1800" dirty="0">
                <a:latin typeface="Courier New" pitchFamily="49" charset="0"/>
              </a:rPr>
              <a:t>[1]);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struct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sockaddr_in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clientaddr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clientlen</a:t>
            </a:r>
            <a:r>
              <a:rPr lang="en-US" sz="1800" dirty="0">
                <a:latin typeface="Courier New" pitchFamily="49" charset="0"/>
              </a:rPr>
              <a:t>=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clientaddr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pthread_t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tid</a:t>
            </a:r>
            <a:r>
              <a:rPr lang="en-US" sz="1800" dirty="0">
                <a:latin typeface="Courier New" pitchFamily="49" charset="0"/>
              </a:rPr>
              <a:t>; 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listenfd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Open_listenfd</a:t>
            </a:r>
            <a:r>
              <a:rPr lang="en-US" sz="1800" dirty="0">
                <a:latin typeface="Courier New" pitchFamily="49" charset="0"/>
              </a:rPr>
              <a:t>(port);</a:t>
            </a:r>
          </a:p>
          <a:p>
            <a:r>
              <a:rPr lang="en-US" sz="1800" dirty="0">
                <a:latin typeface="Courier New" pitchFamily="49" charset="0"/>
              </a:rPr>
              <a:t>    while (1) {</a:t>
            </a:r>
          </a:p>
          <a:p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connfdp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Malloc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));</a:t>
            </a:r>
          </a:p>
          <a:p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connfdp</a:t>
            </a:r>
            <a:r>
              <a:rPr lang="en-US" sz="1800" dirty="0">
                <a:latin typeface="Courier New" pitchFamily="49" charset="0"/>
              </a:rPr>
              <a:t> = Accept(</a:t>
            </a:r>
            <a:r>
              <a:rPr lang="en-US" sz="1800" dirty="0" err="1">
                <a:latin typeface="Courier New" pitchFamily="49" charset="0"/>
              </a:rPr>
              <a:t>listenfd</a:t>
            </a:r>
            <a:r>
              <a:rPr lang="en-US" sz="1800" dirty="0" smtClean="0">
                <a:latin typeface="Courier New" pitchFamily="49" charset="0"/>
              </a:rPr>
              <a:t>,</a:t>
            </a:r>
          </a:p>
          <a:p>
            <a:r>
              <a:rPr lang="en-US" sz="1800" dirty="0" smtClean="0">
                <a:latin typeface="Courier New" pitchFamily="49" charset="0"/>
              </a:rPr>
              <a:t>                        (</a:t>
            </a:r>
            <a:r>
              <a:rPr lang="en-US" sz="1800" dirty="0">
                <a:latin typeface="Courier New" pitchFamily="49" charset="0"/>
              </a:rPr>
              <a:t>SA *) &amp;</a:t>
            </a:r>
            <a:r>
              <a:rPr lang="en-US" sz="1800" dirty="0" err="1">
                <a:latin typeface="Courier New" pitchFamily="49" charset="0"/>
              </a:rPr>
              <a:t>clientaddr</a:t>
            </a:r>
            <a:r>
              <a:rPr lang="en-US" sz="1800" dirty="0">
                <a:latin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</a:rPr>
              <a:t>clientlen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Pthread_create</a:t>
            </a:r>
            <a:r>
              <a:rPr lang="en-US" sz="1800" dirty="0">
                <a:latin typeface="Courier New" pitchFamily="49" charset="0"/>
              </a:rPr>
              <a:t>(&amp;</a:t>
            </a:r>
            <a:r>
              <a:rPr lang="en-US" sz="1800" dirty="0" err="1">
                <a:latin typeface="Courier New" pitchFamily="49" charset="0"/>
              </a:rPr>
              <a:t>tid</a:t>
            </a:r>
            <a:r>
              <a:rPr lang="en-US" sz="1800" dirty="0">
                <a:latin typeface="Courier New" pitchFamily="49" charset="0"/>
              </a:rPr>
              <a:t>, NULL, </a:t>
            </a:r>
            <a:r>
              <a:rPr lang="en-US" sz="1800" dirty="0" err="1">
                <a:latin typeface="Courier New" pitchFamily="49" charset="0"/>
              </a:rPr>
              <a:t>echo_thread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connfdp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  }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8110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5126038"/>
            <a:ext cx="8307387" cy="1319212"/>
          </a:xfrm>
        </p:spPr>
        <p:txBody>
          <a:bodyPr/>
          <a:lstStyle/>
          <a:p>
            <a:pPr lvl="1"/>
            <a:r>
              <a:rPr lang="en-US"/>
              <a:t>Spawn new thread for each client</a:t>
            </a:r>
          </a:p>
          <a:p>
            <a:pPr lvl="1"/>
            <a:r>
              <a:rPr lang="en-US"/>
              <a:t>Pass it copy of connection file descriptor</a:t>
            </a:r>
          </a:p>
          <a:p>
            <a:pPr lvl="1"/>
            <a:r>
              <a:rPr lang="en-US"/>
              <a:t>Note use of Malloc()!</a:t>
            </a:r>
          </a:p>
          <a:p>
            <a:pPr lvl="2"/>
            <a:r>
              <a:rPr lang="en-US"/>
              <a:t>Without corresponding Free()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334963"/>
            <a:ext cx="8534400" cy="573087"/>
          </a:xfrm>
        </p:spPr>
        <p:txBody>
          <a:bodyPr/>
          <a:lstStyle/>
          <a:p>
            <a:r>
              <a:rPr lang="en-US"/>
              <a:t>Thread-Based Concurrent Server (cont)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1930400" y="1143000"/>
            <a:ext cx="5147563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/* thread routine */</a:t>
            </a:r>
          </a:p>
          <a:p>
            <a:r>
              <a:rPr lang="en-US" sz="1800" dirty="0">
                <a:latin typeface="Courier New" pitchFamily="49" charset="0"/>
              </a:rPr>
              <a:t>void *</a:t>
            </a:r>
            <a:r>
              <a:rPr lang="en-US" sz="1800" dirty="0" err="1">
                <a:latin typeface="Courier New" pitchFamily="49" charset="0"/>
              </a:rPr>
              <a:t>echo_thread</a:t>
            </a:r>
            <a:r>
              <a:rPr lang="en-US" sz="1800" dirty="0">
                <a:latin typeface="Courier New" pitchFamily="49" charset="0"/>
              </a:rPr>
              <a:t>(void *</a:t>
            </a:r>
            <a:r>
              <a:rPr lang="en-US" sz="1800" dirty="0" err="1">
                <a:latin typeface="Courier New" pitchFamily="49" charset="0"/>
              </a:rPr>
              <a:t>vargp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r>
              <a:rPr lang="en-US" sz="1800" dirty="0">
                <a:latin typeface="Courier New" pitchFamily="49" charset="0"/>
              </a:rPr>
              <a:t>{  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connfd</a:t>
            </a:r>
            <a:r>
              <a:rPr lang="en-US" sz="1800" dirty="0">
                <a:latin typeface="Courier New" pitchFamily="49" charset="0"/>
              </a:rPr>
              <a:t> = *((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*)</a:t>
            </a:r>
            <a:r>
              <a:rPr lang="en-US" sz="1800" dirty="0" err="1">
                <a:latin typeface="Courier New" pitchFamily="49" charset="0"/>
              </a:rPr>
              <a:t>vargp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Pthread_detach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pthread_self</a:t>
            </a:r>
            <a:r>
              <a:rPr lang="en-US" sz="1800" dirty="0">
                <a:latin typeface="Courier New" pitchFamily="49" charset="0"/>
              </a:rPr>
              <a:t>()); </a:t>
            </a:r>
          </a:p>
          <a:p>
            <a:r>
              <a:rPr lang="en-US" sz="1800" dirty="0">
                <a:latin typeface="Courier New" pitchFamily="49" charset="0"/>
              </a:rPr>
              <a:t>    Free(</a:t>
            </a:r>
            <a:r>
              <a:rPr lang="en-US" sz="1800" dirty="0" err="1">
                <a:latin typeface="Courier New" pitchFamily="49" charset="0"/>
              </a:rPr>
              <a:t>vargp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  echo(</a:t>
            </a:r>
            <a:r>
              <a:rPr lang="en-US" sz="1800" dirty="0" err="1">
                <a:latin typeface="Courier New" pitchFamily="49" charset="0"/>
              </a:rPr>
              <a:t>connfd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  Close(</a:t>
            </a:r>
            <a:r>
              <a:rPr lang="en-US" sz="1800" dirty="0" err="1">
                <a:latin typeface="Courier New" pitchFamily="49" charset="0"/>
              </a:rPr>
              <a:t>connfd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  return NULL;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812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449763"/>
            <a:ext cx="8307387" cy="1995487"/>
          </a:xfrm>
        </p:spPr>
        <p:txBody>
          <a:bodyPr/>
          <a:lstStyle/>
          <a:p>
            <a:pPr lvl="1"/>
            <a:r>
              <a:rPr lang="en-US"/>
              <a:t>Run thread in “detached” mode</a:t>
            </a:r>
          </a:p>
          <a:p>
            <a:pPr lvl="2"/>
            <a:r>
              <a:rPr lang="en-US"/>
              <a:t>Runs independently of other threads</a:t>
            </a:r>
          </a:p>
          <a:p>
            <a:pPr lvl="2"/>
            <a:r>
              <a:rPr lang="en-US"/>
              <a:t>Reaped when it terminates</a:t>
            </a:r>
          </a:p>
          <a:p>
            <a:pPr lvl="1"/>
            <a:r>
              <a:rPr lang="en-US"/>
              <a:t>Free storage allocated to hold clientfd</a:t>
            </a:r>
          </a:p>
          <a:p>
            <a:pPr lvl="2"/>
            <a:r>
              <a:rPr lang="en-US"/>
              <a:t>“Producer-Consumer”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49" name="Rectangle 13"/>
          <p:cNvSpPr>
            <a:spLocks noChangeArrowheads="1"/>
          </p:cNvSpPr>
          <p:nvPr/>
        </p:nvSpPr>
        <p:spPr bwMode="auto">
          <a:xfrm>
            <a:off x="1676400" y="1295400"/>
            <a:ext cx="4191000" cy="2895600"/>
          </a:xfrm>
          <a:prstGeom prst="rect">
            <a:avLst/>
          </a:prstGeom>
          <a:solidFill>
            <a:srgbClr val="F1C7C7">
              <a:alpha val="38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Threaded </a:t>
            </a:r>
            <a:r>
              <a:rPr lang="en-US" dirty="0"/>
              <a:t>Execution Model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419600"/>
            <a:ext cx="8307387" cy="2025650"/>
          </a:xfrm>
        </p:spPr>
        <p:txBody>
          <a:bodyPr/>
          <a:lstStyle/>
          <a:p>
            <a:pPr lvl="1"/>
            <a:r>
              <a:rPr lang="en-US"/>
              <a:t>Multiple threads within single process</a:t>
            </a:r>
          </a:p>
          <a:p>
            <a:pPr lvl="1"/>
            <a:r>
              <a:rPr lang="en-US"/>
              <a:t>Some state between them</a:t>
            </a:r>
          </a:p>
          <a:p>
            <a:pPr lvl="2"/>
            <a:r>
              <a:rPr lang="en-US"/>
              <a:t>File descriptors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1828800" y="27432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Client 1</a:t>
            </a:r>
          </a:p>
          <a:p>
            <a:pPr algn="ctr"/>
            <a:r>
              <a:rPr lang="en-US" sz="2000"/>
              <a:t>Server</a:t>
            </a:r>
          </a:p>
        </p:txBody>
      </p:sp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46482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Client 2</a:t>
            </a:r>
          </a:p>
          <a:p>
            <a:pPr algn="ctr"/>
            <a:r>
              <a:rPr lang="en-US" sz="1800"/>
              <a:t>Server</a:t>
            </a:r>
          </a:p>
        </p:txBody>
      </p:sp>
      <p:sp>
        <p:nvSpPr>
          <p:cNvPr id="910342" name="Rectangle 6"/>
          <p:cNvSpPr>
            <a:spLocks noChangeArrowheads="1"/>
          </p:cNvSpPr>
          <p:nvPr/>
        </p:nvSpPr>
        <p:spPr bwMode="auto">
          <a:xfrm>
            <a:off x="3124200" y="1828800"/>
            <a:ext cx="1295400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Listening</a:t>
            </a:r>
          </a:p>
          <a:p>
            <a:pPr algn="ctr"/>
            <a:r>
              <a:rPr lang="en-US" sz="1800"/>
              <a:t>Server</a:t>
            </a:r>
          </a:p>
        </p:txBody>
      </p:sp>
      <p:sp>
        <p:nvSpPr>
          <p:cNvPr id="910343" name="Line 7"/>
          <p:cNvSpPr>
            <a:spLocks noChangeShapeType="1"/>
          </p:cNvSpPr>
          <p:nvPr/>
        </p:nvSpPr>
        <p:spPr bwMode="auto">
          <a:xfrm>
            <a:off x="9144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/>
          </a:p>
        </p:txBody>
      </p:sp>
      <p:sp>
        <p:nvSpPr>
          <p:cNvPr id="910344" name="Text Box 8"/>
          <p:cNvSpPr txBox="1">
            <a:spLocks noChangeArrowheads="1"/>
          </p:cNvSpPr>
          <p:nvPr/>
        </p:nvSpPr>
        <p:spPr bwMode="auto">
          <a:xfrm>
            <a:off x="762812" y="1600200"/>
            <a:ext cx="234551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Connection Requests</a:t>
            </a:r>
          </a:p>
        </p:txBody>
      </p:sp>
      <p:sp>
        <p:nvSpPr>
          <p:cNvPr id="910345" name="Line 9"/>
          <p:cNvSpPr>
            <a:spLocks noChangeShapeType="1"/>
          </p:cNvSpPr>
          <p:nvPr/>
        </p:nvSpPr>
        <p:spPr bwMode="auto">
          <a:xfrm>
            <a:off x="419100" y="35052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10346" name="Text Box 10"/>
          <p:cNvSpPr txBox="1">
            <a:spLocks noChangeArrowheads="1"/>
          </p:cNvSpPr>
          <p:nvPr/>
        </p:nvSpPr>
        <p:spPr bwMode="auto">
          <a:xfrm>
            <a:off x="341420" y="312420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Client 1 data</a:t>
            </a:r>
          </a:p>
        </p:txBody>
      </p:sp>
      <p:sp>
        <p:nvSpPr>
          <p:cNvPr id="910347" name="Line 11"/>
          <p:cNvSpPr>
            <a:spLocks noChangeShapeType="1"/>
          </p:cNvSpPr>
          <p:nvPr/>
        </p:nvSpPr>
        <p:spPr bwMode="auto">
          <a:xfrm flipH="1">
            <a:off x="5753100" y="35052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10348" name="Text Box 12"/>
          <p:cNvSpPr txBox="1">
            <a:spLocks noChangeArrowheads="1"/>
          </p:cNvSpPr>
          <p:nvPr/>
        </p:nvSpPr>
        <p:spPr bwMode="auto">
          <a:xfrm flipH="1">
            <a:off x="5675420" y="312420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Client 2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Form of Unintended Sharing</a:t>
            </a:r>
          </a:p>
        </p:txBody>
      </p:sp>
      <p:sp>
        <p:nvSpPr>
          <p:cNvPr id="851971" name="Text Box 3"/>
          <p:cNvSpPr txBox="1">
            <a:spLocks noChangeArrowheads="1"/>
          </p:cNvSpPr>
          <p:nvPr/>
        </p:nvSpPr>
        <p:spPr bwMode="auto">
          <a:xfrm>
            <a:off x="914400" y="2514600"/>
            <a:ext cx="15049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main thread</a:t>
            </a: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5153025" y="3879850"/>
            <a:ext cx="601447" cy="338554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peer</a:t>
            </a:r>
            <a:r>
              <a:rPr lang="en-US" sz="1600" baseline="-25000"/>
              <a:t>1</a:t>
            </a:r>
          </a:p>
        </p:txBody>
      </p:sp>
      <p:sp>
        <p:nvSpPr>
          <p:cNvPr id="851973" name="Line 5"/>
          <p:cNvSpPr>
            <a:spLocks noChangeShapeType="1"/>
          </p:cNvSpPr>
          <p:nvPr/>
        </p:nvSpPr>
        <p:spPr bwMode="auto">
          <a:xfrm>
            <a:off x="1647825" y="32131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74" name="Line 6"/>
          <p:cNvSpPr>
            <a:spLocks noChangeShapeType="1"/>
          </p:cNvSpPr>
          <p:nvPr/>
        </p:nvSpPr>
        <p:spPr bwMode="auto">
          <a:xfrm>
            <a:off x="5476875" y="44164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76" name="Line 8"/>
          <p:cNvSpPr>
            <a:spLocks noChangeShapeType="1"/>
          </p:cNvSpPr>
          <p:nvPr/>
        </p:nvSpPr>
        <p:spPr bwMode="auto">
          <a:xfrm>
            <a:off x="1647825" y="35941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78" name="Line 10"/>
          <p:cNvSpPr>
            <a:spLocks noChangeShapeType="1"/>
          </p:cNvSpPr>
          <p:nvPr/>
        </p:nvSpPr>
        <p:spPr bwMode="auto">
          <a:xfrm>
            <a:off x="1666875" y="5026025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86" name="Rectangle 18"/>
          <p:cNvSpPr>
            <a:spLocks noChangeArrowheads="1"/>
          </p:cNvSpPr>
          <p:nvPr/>
        </p:nvSpPr>
        <p:spPr bwMode="auto">
          <a:xfrm>
            <a:off x="325438" y="1019175"/>
            <a:ext cx="8760732" cy="132343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    while (1)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connfd</a:t>
            </a:r>
            <a:r>
              <a:rPr lang="en-US" sz="1600" dirty="0">
                <a:latin typeface="Courier New" pitchFamily="49" charset="0"/>
              </a:rPr>
              <a:t> = Accept(</a:t>
            </a:r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, (SA *) &amp;</a:t>
            </a:r>
            <a:r>
              <a:rPr lang="en-US" sz="1600" dirty="0" err="1">
                <a:latin typeface="Courier New" pitchFamily="49" charset="0"/>
              </a:rPr>
              <a:t>clientaddr</a:t>
            </a:r>
            <a:r>
              <a:rPr lang="en-US" sz="1600" dirty="0">
                <a:latin typeface="Courier New" pitchFamily="49" charset="0"/>
              </a:rPr>
              <a:t>, &amp;</a:t>
            </a:r>
            <a:r>
              <a:rPr lang="en-US" sz="1600" dirty="0" err="1">
                <a:latin typeface="Courier New" pitchFamily="49" charset="0"/>
              </a:rPr>
              <a:t>clientlen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, NULL, </a:t>
            </a:r>
            <a:r>
              <a:rPr lang="en-US" sz="1600" dirty="0" err="1">
                <a:latin typeface="Courier New" pitchFamily="49" charset="0"/>
              </a:rPr>
              <a:t>echo_thread</a:t>
            </a:r>
            <a:r>
              <a:rPr lang="en-US" sz="1600" dirty="0">
                <a:latin typeface="Courier New" pitchFamily="49" charset="0"/>
              </a:rPr>
              <a:t>, (void *)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connfd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51987" name="Text Box 19"/>
          <p:cNvSpPr txBox="1">
            <a:spLocks noChangeArrowheads="1"/>
          </p:cNvSpPr>
          <p:nvPr/>
        </p:nvSpPr>
        <p:spPr bwMode="auto">
          <a:xfrm>
            <a:off x="6219825" y="3132138"/>
            <a:ext cx="1055688" cy="39211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connfd</a:t>
            </a:r>
            <a:endParaRPr lang="en-US" sz="1600" baseline="-25000"/>
          </a:p>
        </p:txBody>
      </p:sp>
      <p:sp>
        <p:nvSpPr>
          <p:cNvPr id="851989" name="Text Box 21"/>
          <p:cNvSpPr txBox="1">
            <a:spLocks noChangeArrowheads="1"/>
          </p:cNvSpPr>
          <p:nvPr/>
        </p:nvSpPr>
        <p:spPr bwMode="auto">
          <a:xfrm>
            <a:off x="5762625" y="2717740"/>
            <a:ext cx="1959191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Main thread stack</a:t>
            </a:r>
          </a:p>
        </p:txBody>
      </p:sp>
      <p:sp>
        <p:nvSpPr>
          <p:cNvPr id="851990" name="Text Box 22"/>
          <p:cNvSpPr txBox="1">
            <a:spLocks noChangeArrowheads="1"/>
          </p:cNvSpPr>
          <p:nvPr/>
        </p:nvSpPr>
        <p:spPr bwMode="auto">
          <a:xfrm>
            <a:off x="7391400" y="4343400"/>
            <a:ext cx="1066800" cy="315913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vargp</a:t>
            </a:r>
          </a:p>
        </p:txBody>
      </p:sp>
      <p:sp>
        <p:nvSpPr>
          <p:cNvPr id="851991" name="Text Box 23"/>
          <p:cNvSpPr txBox="1">
            <a:spLocks noChangeArrowheads="1"/>
          </p:cNvSpPr>
          <p:nvPr/>
        </p:nvSpPr>
        <p:spPr bwMode="auto">
          <a:xfrm>
            <a:off x="7485063" y="3936940"/>
            <a:ext cx="13163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Peer</a:t>
            </a:r>
            <a:r>
              <a:rPr lang="en-US" sz="2000" baseline="-25000"/>
              <a:t>1</a:t>
            </a:r>
            <a:r>
              <a:rPr lang="en-US" sz="2000"/>
              <a:t> stack</a:t>
            </a:r>
          </a:p>
        </p:txBody>
      </p:sp>
      <p:sp>
        <p:nvSpPr>
          <p:cNvPr id="851992" name="Text Box 24"/>
          <p:cNvSpPr txBox="1">
            <a:spLocks noChangeArrowheads="1"/>
          </p:cNvSpPr>
          <p:nvPr/>
        </p:nvSpPr>
        <p:spPr bwMode="auto">
          <a:xfrm>
            <a:off x="7315200" y="5867400"/>
            <a:ext cx="1066800" cy="315913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vargp</a:t>
            </a:r>
          </a:p>
        </p:txBody>
      </p:sp>
      <p:sp>
        <p:nvSpPr>
          <p:cNvPr id="851993" name="Text Box 25"/>
          <p:cNvSpPr txBox="1">
            <a:spLocks noChangeArrowheads="1"/>
          </p:cNvSpPr>
          <p:nvPr/>
        </p:nvSpPr>
        <p:spPr bwMode="auto">
          <a:xfrm>
            <a:off x="7485063" y="5391090"/>
            <a:ext cx="13163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Peer</a:t>
            </a:r>
            <a:r>
              <a:rPr lang="en-US" sz="2000" baseline="-25000"/>
              <a:t>2</a:t>
            </a:r>
            <a:r>
              <a:rPr lang="en-US" sz="2000"/>
              <a:t> stack</a:t>
            </a:r>
          </a:p>
        </p:txBody>
      </p:sp>
      <p:sp>
        <p:nvSpPr>
          <p:cNvPr id="851994" name="Line 26"/>
          <p:cNvSpPr>
            <a:spLocks noChangeShapeType="1"/>
          </p:cNvSpPr>
          <p:nvPr/>
        </p:nvSpPr>
        <p:spPr bwMode="auto">
          <a:xfrm flipH="1" flipV="1">
            <a:off x="7162799" y="3505200"/>
            <a:ext cx="386557" cy="9112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2000"/>
          </a:p>
        </p:txBody>
      </p:sp>
      <p:sp>
        <p:nvSpPr>
          <p:cNvPr id="851996" name="Text Box 28"/>
          <p:cNvSpPr txBox="1">
            <a:spLocks noChangeArrowheads="1"/>
          </p:cNvSpPr>
          <p:nvPr/>
        </p:nvSpPr>
        <p:spPr bwMode="auto">
          <a:xfrm>
            <a:off x="5167313" y="5178425"/>
            <a:ext cx="601447" cy="338554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peer</a:t>
            </a:r>
            <a:r>
              <a:rPr lang="en-US" sz="1600" baseline="-25000"/>
              <a:t>2</a:t>
            </a:r>
          </a:p>
        </p:txBody>
      </p:sp>
      <p:sp>
        <p:nvSpPr>
          <p:cNvPr id="851997" name="Line 29"/>
          <p:cNvSpPr>
            <a:spLocks noChangeShapeType="1"/>
          </p:cNvSpPr>
          <p:nvPr/>
        </p:nvSpPr>
        <p:spPr bwMode="auto">
          <a:xfrm>
            <a:off x="5491163" y="57150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98" name="Text Box 30"/>
          <p:cNvSpPr txBox="1">
            <a:spLocks noChangeArrowheads="1"/>
          </p:cNvSpPr>
          <p:nvPr/>
        </p:nvSpPr>
        <p:spPr bwMode="auto">
          <a:xfrm>
            <a:off x="1676400" y="3200400"/>
            <a:ext cx="190308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connfd = connfd</a:t>
            </a:r>
            <a:r>
              <a:rPr lang="en-US" sz="2000" baseline="-25000"/>
              <a:t>1</a:t>
            </a:r>
          </a:p>
        </p:txBody>
      </p:sp>
      <p:sp>
        <p:nvSpPr>
          <p:cNvPr id="851999" name="Text Box 31"/>
          <p:cNvSpPr txBox="1">
            <a:spLocks noChangeArrowheads="1"/>
          </p:cNvSpPr>
          <p:nvPr/>
        </p:nvSpPr>
        <p:spPr bwMode="auto">
          <a:xfrm>
            <a:off x="5410200" y="4495800"/>
            <a:ext cx="183575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 connfd = *vargp</a:t>
            </a:r>
            <a:endParaRPr lang="en-US" sz="2000" baseline="-25000"/>
          </a:p>
        </p:txBody>
      </p:sp>
      <p:sp>
        <p:nvSpPr>
          <p:cNvPr id="852000" name="Line 32"/>
          <p:cNvSpPr>
            <a:spLocks noChangeShapeType="1"/>
          </p:cNvSpPr>
          <p:nvPr/>
        </p:nvSpPr>
        <p:spPr bwMode="auto">
          <a:xfrm flipH="1" flipV="1">
            <a:off x="7086599" y="3505200"/>
            <a:ext cx="398463" cy="2450306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2000"/>
          </a:p>
        </p:txBody>
      </p:sp>
      <p:sp>
        <p:nvSpPr>
          <p:cNvPr id="852002" name="Text Box 34"/>
          <p:cNvSpPr txBox="1">
            <a:spLocks noChangeArrowheads="1"/>
          </p:cNvSpPr>
          <p:nvPr/>
        </p:nvSpPr>
        <p:spPr bwMode="auto">
          <a:xfrm>
            <a:off x="1676400" y="4572000"/>
            <a:ext cx="190308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connfd = connfd</a:t>
            </a:r>
            <a:r>
              <a:rPr lang="en-US" sz="2000" baseline="-25000"/>
              <a:t>2</a:t>
            </a:r>
          </a:p>
        </p:txBody>
      </p:sp>
      <p:sp>
        <p:nvSpPr>
          <p:cNvPr id="852003" name="Text Box 35"/>
          <p:cNvSpPr txBox="1">
            <a:spLocks noChangeArrowheads="1"/>
          </p:cNvSpPr>
          <p:nvPr/>
        </p:nvSpPr>
        <p:spPr bwMode="auto">
          <a:xfrm>
            <a:off x="5410200" y="5683250"/>
            <a:ext cx="183575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 connfd = *vargp</a:t>
            </a:r>
            <a:endParaRPr lang="en-US" sz="2000" baseline="-25000"/>
          </a:p>
        </p:txBody>
      </p:sp>
      <p:sp>
        <p:nvSpPr>
          <p:cNvPr id="852004" name="Line 36"/>
          <p:cNvSpPr>
            <a:spLocks noChangeShapeType="1"/>
          </p:cNvSpPr>
          <p:nvPr/>
        </p:nvSpPr>
        <p:spPr bwMode="auto">
          <a:xfrm>
            <a:off x="3657600" y="4648200"/>
            <a:ext cx="16002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/>
          </a:p>
        </p:txBody>
      </p:sp>
      <p:sp>
        <p:nvSpPr>
          <p:cNvPr id="852005" name="Text Box 37"/>
          <p:cNvSpPr txBox="1">
            <a:spLocks noChangeArrowheads="1"/>
          </p:cNvSpPr>
          <p:nvPr/>
        </p:nvSpPr>
        <p:spPr bwMode="auto">
          <a:xfrm>
            <a:off x="4191000" y="4800600"/>
            <a:ext cx="758541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Race!</a:t>
            </a:r>
          </a:p>
        </p:txBody>
      </p:sp>
      <p:sp>
        <p:nvSpPr>
          <p:cNvPr id="852006" name="Text Box 38"/>
          <p:cNvSpPr txBox="1">
            <a:spLocks noChangeArrowheads="1"/>
          </p:cNvSpPr>
          <p:nvPr/>
        </p:nvSpPr>
        <p:spPr bwMode="auto">
          <a:xfrm>
            <a:off x="1828800" y="6324600"/>
            <a:ext cx="582884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</a:rPr>
              <a:t>Why would both copies of vargp point to same location?</a:t>
            </a:r>
          </a:p>
        </p:txBody>
      </p:sp>
      <p:sp>
        <p:nvSpPr>
          <p:cNvPr id="29" name="Oval 26"/>
          <p:cNvSpPr>
            <a:spLocks noChangeAspect="1" noChangeArrowheads="1"/>
          </p:cNvSpPr>
          <p:nvPr/>
        </p:nvSpPr>
        <p:spPr bwMode="auto">
          <a:xfrm>
            <a:off x="7420769" y="595550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7529052" y="44164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this race occur?</a:t>
            </a:r>
            <a:endParaRPr lang="en-US" dirty="0"/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76200" y="1604665"/>
            <a:ext cx="4182555" cy="14773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r>
              <a:rPr lang="en-US" sz="1800" dirty="0" smtClean="0">
                <a:latin typeface="Courier New" pitchFamily="49" charset="0"/>
              </a:rPr>
              <a:t>for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100;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++) {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Pthread_create</a:t>
            </a:r>
            <a:r>
              <a:rPr lang="en-US" sz="1800" dirty="0" smtClean="0">
                <a:latin typeface="Courier New" pitchFamily="49" charset="0"/>
              </a:rPr>
              <a:t>(&amp;</a:t>
            </a:r>
            <a:r>
              <a:rPr lang="en-US" sz="1800" dirty="0" err="1" smtClean="0">
                <a:latin typeface="Courier New" pitchFamily="49" charset="0"/>
              </a:rPr>
              <a:t>tid</a:t>
            </a:r>
            <a:r>
              <a:rPr lang="en-US" sz="1800" dirty="0" smtClean="0">
                <a:latin typeface="Courier New" pitchFamily="49" charset="0"/>
              </a:rPr>
              <a:t>, NULL,</a:t>
            </a:r>
          </a:p>
          <a:p>
            <a:r>
              <a:rPr lang="en-US" sz="1800" dirty="0" smtClean="0">
                <a:latin typeface="Courier New" pitchFamily="49" charset="0"/>
              </a:rPr>
              <a:t>                 thread,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110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806826"/>
            <a:ext cx="8307387" cy="1319212"/>
          </a:xfrm>
        </p:spPr>
        <p:txBody>
          <a:bodyPr/>
          <a:lstStyle/>
          <a:p>
            <a:r>
              <a:rPr lang="en-US" dirty="0" smtClean="0"/>
              <a:t>Race Test</a:t>
            </a:r>
            <a:endParaRPr lang="en-US" dirty="0"/>
          </a:p>
          <a:p>
            <a:pPr lvl="1"/>
            <a:r>
              <a:rPr lang="en-US" dirty="0" smtClean="0"/>
              <a:t>If no race, then each thread would get different value of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Set of saved values would consist of one copy each of 0 through 99.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23533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Main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43400" y="1604665"/>
            <a:ext cx="4733988" cy="2031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void *thread(void *</a:t>
            </a:r>
            <a:r>
              <a:rPr lang="en-US" sz="1800" dirty="0" err="1" smtClean="0">
                <a:latin typeface="Courier New" pitchFamily="49" charset="0"/>
              </a:rPr>
              <a:t>vargp</a:t>
            </a:r>
            <a:r>
              <a:rPr lang="en-US" sz="1800" dirty="0" smtClean="0">
                <a:latin typeface="Courier New" pitchFamily="49" charset="0"/>
              </a:rPr>
              <a:t>) </a:t>
            </a:r>
          </a:p>
          <a:p>
            <a:r>
              <a:rPr lang="en-US" sz="1800" dirty="0" smtClean="0">
                <a:latin typeface="Courier New" pitchFamily="49" charset="0"/>
              </a:rPr>
              <a:t>{  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*((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*)</a:t>
            </a:r>
            <a:r>
              <a:rPr lang="en-US" sz="1800" dirty="0" err="1" smtClean="0">
                <a:latin typeface="Courier New" pitchFamily="49" charset="0"/>
              </a:rPr>
              <a:t>vargp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Pthread_detach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pthread_self</a:t>
            </a:r>
            <a:r>
              <a:rPr lang="en-US" sz="1800" dirty="0" smtClean="0">
                <a:latin typeface="Courier New" pitchFamily="49" charset="0"/>
              </a:rPr>
              <a:t>());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save_value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  return NULL;</a:t>
            </a:r>
          </a:p>
          <a:p>
            <a:r>
              <a:rPr lang="en-US" sz="18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00" y="1235333"/>
            <a:ext cx="85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96875" y="6238875"/>
            <a:ext cx="7896225" cy="542925"/>
          </a:xfrm>
        </p:spPr>
        <p:txBody>
          <a:bodyPr/>
          <a:lstStyle/>
          <a:p>
            <a:r>
              <a:rPr lang="en-US" dirty="0" smtClean="0"/>
              <a:t>The race can really happen!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300" y="9906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 Race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" y="3364468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Multicore</a:t>
            </a:r>
            <a:r>
              <a:rPr lang="en-US" sz="1800" dirty="0" smtClean="0">
                <a:latin typeface="Calibri" pitchFamily="34" charset="0"/>
              </a:rPr>
              <a:t> server</a:t>
            </a:r>
          </a:p>
        </p:txBody>
      </p:sp>
      <p:graphicFrame>
        <p:nvGraphicFramePr>
          <p:cNvPr id="12" name="Chart 11"/>
          <p:cNvGraphicFramePr/>
          <p:nvPr/>
        </p:nvGraphicFramePr>
        <p:xfrm>
          <a:off x="381000" y="1283732"/>
          <a:ext cx="8153399" cy="89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457200" y="3657600"/>
          <a:ext cx="81533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95300" y="2088119"/>
            <a:ext cx="18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Single core laptop</a:t>
            </a:r>
          </a:p>
        </p:txBody>
      </p:sp>
      <p:graphicFrame>
        <p:nvGraphicFramePr>
          <p:cNvPr id="17" name="Chart 16"/>
          <p:cNvGraphicFramePr/>
          <p:nvPr/>
        </p:nvGraphicFramePr>
        <p:xfrm>
          <a:off x="495300" y="2381251"/>
          <a:ext cx="8153399" cy="106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48663" cy="573087"/>
          </a:xfrm>
        </p:spPr>
        <p:txBody>
          <a:bodyPr/>
          <a:lstStyle/>
          <a:p>
            <a:r>
              <a:rPr lang="en-US"/>
              <a:t>Issues With Thread-Based Servers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49338"/>
            <a:ext cx="8307387" cy="55467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Must run “detached” to avoid memory leak.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At any point in time, a thread is either </a:t>
            </a:r>
            <a:r>
              <a:rPr lang="en-US" i="1" dirty="0"/>
              <a:t>joinable</a:t>
            </a:r>
            <a:r>
              <a:rPr lang="en-US" dirty="0"/>
              <a:t> or </a:t>
            </a:r>
            <a:r>
              <a:rPr lang="en-US" i="1" dirty="0"/>
              <a:t>detached.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i="1" dirty="0"/>
              <a:t>Joinable</a:t>
            </a:r>
            <a:r>
              <a:rPr lang="en-US" dirty="0"/>
              <a:t> thread can be reaped and killed by other threads.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must be reaped (with </a:t>
            </a:r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/>
              <a:t>) to free memory resources.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Detached </a:t>
            </a:r>
            <a:r>
              <a:rPr lang="en-US" dirty="0"/>
              <a:t>thread cannot be reaped or killed by other threads.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resources are automatically reaped on termination.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Default state is joinable.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</a:rPr>
              <a:t>pthread_detach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pthread_self</a:t>
            </a:r>
            <a:r>
              <a:rPr lang="en-US" dirty="0">
                <a:latin typeface="Courier New" pitchFamily="49" charset="0"/>
              </a:rPr>
              <a:t>())</a:t>
            </a:r>
            <a:r>
              <a:rPr lang="en-US" dirty="0"/>
              <a:t> to make detached.</a:t>
            </a:r>
          </a:p>
          <a:p>
            <a:pPr>
              <a:lnSpc>
                <a:spcPct val="85000"/>
              </a:lnSpc>
            </a:pPr>
            <a:r>
              <a:rPr lang="en-US" dirty="0"/>
              <a:t>Must be careful to avoid unintended sharing.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example, </a:t>
            </a:r>
            <a:r>
              <a:rPr lang="en-US" dirty="0" smtClean="0"/>
              <a:t>passing pointer to main thread’s stack </a:t>
            </a:r>
            <a:r>
              <a:rPr lang="en-US" sz="1800" dirty="0" err="1" smtClean="0">
                <a:latin typeface="Courier New" pitchFamily="49" charset="0"/>
              </a:rPr>
              <a:t>Pthread_create</a:t>
            </a:r>
            <a:r>
              <a:rPr lang="en-US" sz="1800" dirty="0">
                <a:latin typeface="Courier New" pitchFamily="49" charset="0"/>
              </a:rPr>
              <a:t>(&amp;</a:t>
            </a:r>
            <a:r>
              <a:rPr lang="en-US" sz="1800" dirty="0" err="1">
                <a:latin typeface="Courier New" pitchFamily="49" charset="0"/>
              </a:rPr>
              <a:t>tid</a:t>
            </a:r>
            <a:r>
              <a:rPr lang="en-US" sz="1800" dirty="0">
                <a:latin typeface="Courier New" pitchFamily="49" charset="0"/>
              </a:rPr>
              <a:t>, NULL, thread, (void *)&amp;</a:t>
            </a:r>
            <a:r>
              <a:rPr lang="en-US" sz="1800" dirty="0" err="1">
                <a:latin typeface="Courier New" pitchFamily="49" charset="0"/>
              </a:rPr>
              <a:t>connfd</a:t>
            </a:r>
            <a:r>
              <a:rPr lang="en-US" sz="1800" dirty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dirty="0"/>
              <a:t>All functions called by a thread must be </a:t>
            </a:r>
            <a:r>
              <a:rPr lang="en-US" i="1" dirty="0"/>
              <a:t>thread-safe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Stay tuned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 of Thread-Based Designs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97013"/>
            <a:ext cx="8307387" cy="5224462"/>
          </a:xfrm>
        </p:spPr>
        <p:txBody>
          <a:bodyPr/>
          <a:lstStyle/>
          <a:p>
            <a:r>
              <a:rPr lang="en-US" dirty="0"/>
              <a:t>+ Easy to share data structures between threads</a:t>
            </a:r>
          </a:p>
          <a:p>
            <a:pPr lvl="1"/>
            <a:r>
              <a:rPr lang="en-US" dirty="0"/>
              <a:t>e.g., logging information, file cache.</a:t>
            </a:r>
          </a:p>
          <a:p>
            <a:r>
              <a:rPr lang="en-US" dirty="0"/>
              <a:t>+ Threads are more efficient than processes.</a:t>
            </a:r>
          </a:p>
          <a:p>
            <a:endParaRPr lang="en-US" dirty="0"/>
          </a:p>
          <a:p>
            <a:r>
              <a:rPr lang="en-US" dirty="0" smtClean="0">
                <a:latin typeface="Arial Black"/>
              </a:rPr>
              <a:t>–</a:t>
            </a:r>
            <a:r>
              <a:rPr lang="en-US" dirty="0" smtClean="0"/>
              <a:t> </a:t>
            </a:r>
            <a:r>
              <a:rPr lang="en-US" dirty="0"/>
              <a:t>Unintentional sharing can introduce subtle and hard-to-reproduce errors!</a:t>
            </a:r>
          </a:p>
          <a:p>
            <a:pPr lvl="1"/>
            <a:r>
              <a:rPr lang="en-US" dirty="0"/>
              <a:t>The ease with which data can be shared is both the greatest strength and the greatest weakness of threads.</a:t>
            </a:r>
          </a:p>
          <a:p>
            <a:pPr lvl="1"/>
            <a:r>
              <a:rPr lang="en-US" dirty="0" smtClean="0"/>
              <a:t>Hard to know which data shared &amp; which private</a:t>
            </a:r>
          </a:p>
          <a:p>
            <a:pPr lvl="1"/>
            <a:r>
              <a:rPr lang="en-US" dirty="0" smtClean="0"/>
              <a:t>Hard to detect by testing</a:t>
            </a:r>
          </a:p>
          <a:p>
            <a:pPr lvl="2"/>
            <a:r>
              <a:rPr lang="en-US" dirty="0" smtClean="0"/>
              <a:t>Probability of bad race outcome very low</a:t>
            </a:r>
          </a:p>
          <a:p>
            <a:pPr lvl="2"/>
            <a:r>
              <a:rPr lang="en-US" dirty="0" smtClean="0"/>
              <a:t>But nonzero!</a:t>
            </a:r>
          </a:p>
          <a:p>
            <a:pPr lvl="1"/>
            <a:r>
              <a:rPr lang="en-US" dirty="0" smtClean="0"/>
              <a:t>Future lectures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767638" cy="573087"/>
          </a:xfrm>
        </p:spPr>
        <p:txBody>
          <a:bodyPr/>
          <a:lstStyle/>
          <a:p>
            <a:r>
              <a:rPr lang="en-US" dirty="0"/>
              <a:t>Event-Based Concurrent Servers Using I/O Multiplexing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54163"/>
            <a:ext cx="8307387" cy="4686300"/>
          </a:xfrm>
        </p:spPr>
        <p:txBody>
          <a:bodyPr/>
          <a:lstStyle/>
          <a:p>
            <a:r>
              <a:rPr lang="en-US" dirty="0" smtClean="0"/>
              <a:t>Use library functions to construct scheduler within single process</a:t>
            </a:r>
          </a:p>
          <a:p>
            <a:r>
              <a:rPr lang="en-US" dirty="0" smtClean="0"/>
              <a:t>Server maintains set of active connections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err="1" smtClean="0"/>
              <a:t>connfd’s</a:t>
            </a:r>
            <a:endParaRPr lang="en-US" dirty="0" smtClean="0"/>
          </a:p>
          <a:p>
            <a:r>
              <a:rPr lang="en-US" dirty="0" smtClean="0"/>
              <a:t>Repeat:</a:t>
            </a:r>
          </a:p>
          <a:p>
            <a:pPr lvl="1"/>
            <a:r>
              <a:rPr lang="en-US" dirty="0" smtClean="0"/>
              <a:t>Determine which connections have pending inputs</a:t>
            </a:r>
          </a:p>
          <a:p>
            <a:pPr lvl="1"/>
            <a:r>
              <a:rPr lang="en-US" dirty="0" smtClean="0"/>
              <a:t>If  </a:t>
            </a:r>
            <a:r>
              <a:rPr lang="en-US" dirty="0" err="1" smtClean="0"/>
              <a:t>listenfd</a:t>
            </a:r>
            <a:r>
              <a:rPr lang="en-US" dirty="0" smtClean="0"/>
              <a:t> has input, then accept connection</a:t>
            </a:r>
          </a:p>
          <a:p>
            <a:pPr lvl="2"/>
            <a:r>
              <a:rPr lang="en-US" dirty="0" smtClean="0"/>
              <a:t>Add new </a:t>
            </a:r>
            <a:r>
              <a:rPr lang="en-US" dirty="0" err="1" smtClean="0"/>
              <a:t>connfd</a:t>
            </a:r>
            <a:r>
              <a:rPr lang="en-US" dirty="0" smtClean="0"/>
              <a:t> to array</a:t>
            </a:r>
          </a:p>
          <a:p>
            <a:pPr lvl="1"/>
            <a:r>
              <a:rPr lang="en-US" dirty="0" smtClean="0"/>
              <a:t>Service all </a:t>
            </a:r>
            <a:r>
              <a:rPr lang="en-US" dirty="0" err="1" smtClean="0"/>
              <a:t>connfd’s</a:t>
            </a:r>
            <a:r>
              <a:rPr lang="en-US" dirty="0" smtClean="0"/>
              <a:t> with pending inputs</a:t>
            </a:r>
          </a:p>
          <a:p>
            <a:r>
              <a:rPr lang="en-US" dirty="0" smtClean="0"/>
              <a:t>Details in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Multiplexed Event Processing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287869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10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95400" y="2459593"/>
            <a:ext cx="8579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clientfd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43000" y="32374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7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43000" y="35962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4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43000" y="39550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43000" y="43137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143000" y="46725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12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143000" y="50313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5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43000" y="53901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143000" y="57488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143000" y="61076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6200" y="28707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0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6200" y="32215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1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" y="357243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6200" y="392326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3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76200" y="427410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4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6200" y="462494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5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76200" y="497578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6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6200" y="532661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7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200" y="56774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8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6200" y="60282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9</a:t>
            </a:r>
          </a:p>
        </p:txBody>
      </p:sp>
      <p:sp>
        <p:nvSpPr>
          <p:cNvPr id="27" name="AutoShape 27"/>
          <p:cNvSpPr>
            <a:spLocks/>
          </p:cNvSpPr>
          <p:nvPr/>
        </p:nvSpPr>
        <p:spPr bwMode="auto">
          <a:xfrm>
            <a:off x="2286000" y="2916791"/>
            <a:ext cx="228600" cy="990601"/>
          </a:xfrm>
          <a:prstGeom prst="righ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 sz="1800"/>
          </a:p>
        </p:txBody>
      </p:sp>
      <p:sp>
        <p:nvSpPr>
          <p:cNvPr id="28" name="AutoShape 28"/>
          <p:cNvSpPr>
            <a:spLocks/>
          </p:cNvSpPr>
          <p:nvPr/>
        </p:nvSpPr>
        <p:spPr bwMode="auto">
          <a:xfrm>
            <a:off x="2286000" y="3907393"/>
            <a:ext cx="2286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/>
          </a:p>
        </p:txBody>
      </p:sp>
      <p:sp>
        <p:nvSpPr>
          <p:cNvPr id="29" name="AutoShape 29"/>
          <p:cNvSpPr>
            <a:spLocks/>
          </p:cNvSpPr>
          <p:nvPr/>
        </p:nvSpPr>
        <p:spPr bwMode="auto">
          <a:xfrm>
            <a:off x="2286000" y="4669393"/>
            <a:ext cx="228600" cy="720725"/>
          </a:xfrm>
          <a:prstGeom prst="righ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/>
          </a:p>
        </p:txBody>
      </p:sp>
      <p:sp>
        <p:nvSpPr>
          <p:cNvPr id="30" name="AutoShape 30"/>
          <p:cNvSpPr>
            <a:spLocks/>
          </p:cNvSpPr>
          <p:nvPr/>
        </p:nvSpPr>
        <p:spPr bwMode="auto">
          <a:xfrm>
            <a:off x="2286000" y="5431393"/>
            <a:ext cx="228600" cy="1023382"/>
          </a:xfrm>
          <a:prstGeom prst="righ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514600" y="3221593"/>
            <a:ext cx="7537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Active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514600" y="4135993"/>
            <a:ext cx="8915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Inactive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514600" y="4866243"/>
            <a:ext cx="7537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Active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14600" y="6085443"/>
            <a:ext cx="122822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Never Used</a:t>
            </a: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1066800" y="1849993"/>
            <a:ext cx="1233030" cy="369332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listenfd = 3 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4029579" y="28564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10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4181979" y="2437368"/>
            <a:ext cx="8579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clientfd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4029579" y="3215243"/>
            <a:ext cx="990600" cy="369332"/>
          </a:xfrm>
          <a:prstGeom prst="rect">
            <a:avLst/>
          </a:prstGeom>
          <a:solidFill>
            <a:srgbClr val="D5F1C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7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4029579" y="35740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4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4029579" y="39327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029579" y="42915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029579" y="4650343"/>
            <a:ext cx="990600" cy="369332"/>
          </a:xfrm>
          <a:prstGeom prst="rect">
            <a:avLst/>
          </a:prstGeom>
          <a:solidFill>
            <a:srgbClr val="D5F1C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12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4029579" y="5009118"/>
            <a:ext cx="990600" cy="369332"/>
          </a:xfrm>
          <a:prstGeom prst="rect">
            <a:avLst/>
          </a:prstGeom>
          <a:solidFill>
            <a:srgbClr val="D5F1C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5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4029579" y="53678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4029579" y="57266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4029579" y="608544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55" name="Rectangle 38"/>
          <p:cNvSpPr>
            <a:spLocks noChangeArrowheads="1"/>
          </p:cNvSpPr>
          <p:nvPr/>
        </p:nvSpPr>
        <p:spPr bwMode="auto">
          <a:xfrm>
            <a:off x="3953379" y="1827768"/>
            <a:ext cx="1233030" cy="369332"/>
          </a:xfrm>
          <a:prstGeom prst="rect">
            <a:avLst/>
          </a:prstGeom>
          <a:solidFill>
            <a:srgbClr val="D5F1CF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listenfd = 3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800" y="1489645"/>
            <a:ext cx="191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Active Descriptors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81400" y="1501775"/>
            <a:ext cx="198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Pending Inputs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5186410" y="1958976"/>
            <a:ext cx="833391" cy="1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60" name="Straight Arrow Connector 59"/>
          <p:cNvCxnSpPr>
            <a:endCxn id="38" idx="3"/>
          </p:cNvCxnSpPr>
          <p:nvPr/>
        </p:nvCxnSpPr>
        <p:spPr bwMode="auto">
          <a:xfrm rot="10800000">
            <a:off x="5020180" y="3399910"/>
            <a:ext cx="994813" cy="6865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rot="10800000">
            <a:off x="5029201" y="4840844"/>
            <a:ext cx="994813" cy="6865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rot="10800000">
            <a:off x="5029201" y="5228709"/>
            <a:ext cx="994813" cy="6865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 flipH="1" flipV="1">
            <a:off x="4152603" y="3364165"/>
            <a:ext cx="3733800" cy="9021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5021561" y="1132443"/>
            <a:ext cx="198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/>
          <p:nvPr/>
        </p:nvGrpSpPr>
        <p:grpSpPr>
          <a:xfrm>
            <a:off x="457200" y="4132968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smtClean="0"/>
              <a:t>Iterative Echo Server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1066800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1066800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1981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208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066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292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10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5827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5827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257425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3211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3978275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0040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22970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00600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160020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open_listenfd</a:t>
            </a: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1600200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6352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open_clientfd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401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401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</a:t>
            </a:r>
            <a:r>
              <a:rPr lang="en-US" dirty="0" smtClean="0"/>
              <a:t>I/O Multiplexing</a:t>
            </a:r>
            <a:endParaRPr lang="en-US" dirty="0"/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97013"/>
            <a:ext cx="8307387" cy="522446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+ One logical control flow.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+ Can single-step with a debugger.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+ No process or thread control overhead.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Design of choice for high-performance Web servers and search engines.</a:t>
            </a:r>
          </a:p>
          <a:p>
            <a:pPr>
              <a:lnSpc>
                <a:spcPct val="85000"/>
              </a:lnSpc>
            </a:pPr>
            <a:r>
              <a:rPr lang="en-US" dirty="0" smtClean="0">
                <a:latin typeface="Arial Black"/>
              </a:rPr>
              <a:t>–</a:t>
            </a:r>
            <a:r>
              <a:rPr lang="en-US" dirty="0" smtClean="0"/>
              <a:t> Significantly more complex to code than process- or thread-based designs.</a:t>
            </a:r>
          </a:p>
          <a:p>
            <a:pPr>
              <a:lnSpc>
                <a:spcPct val="85000"/>
              </a:lnSpc>
            </a:pPr>
            <a:r>
              <a:rPr lang="en-US" dirty="0" smtClean="0">
                <a:latin typeface="Arial Black"/>
              </a:rPr>
              <a:t>–</a:t>
            </a:r>
            <a:r>
              <a:rPr lang="en-US" dirty="0" smtClean="0"/>
              <a:t> Hard to provide fine-grained concurrency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E.g., our example will hang up with partial lines.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 Black"/>
              </a:rPr>
              <a:t>– </a:t>
            </a:r>
            <a:r>
              <a:rPr lang="en-US" dirty="0" smtClean="0"/>
              <a:t>Cannot take advantage of multi-core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Single thread of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247650"/>
            <a:ext cx="9093200" cy="781050"/>
          </a:xfrm>
        </p:spPr>
        <p:txBody>
          <a:bodyPr/>
          <a:lstStyle/>
          <a:p>
            <a:r>
              <a:rPr lang="en-US"/>
              <a:t>Approaches to Concurrency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Processes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Hard to share resources: Easy to avoid unintended sharing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High overhead in adding/removing clients</a:t>
            </a:r>
          </a:p>
          <a:p>
            <a:pPr>
              <a:lnSpc>
                <a:spcPct val="85000"/>
              </a:lnSpc>
            </a:pPr>
            <a:r>
              <a:rPr lang="en-US" dirty="0"/>
              <a:t>Threads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Easy to share resources: Perhaps too easy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Medium overhead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Not much control over scheduling policies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Difficult to debug</a:t>
            </a:r>
          </a:p>
          <a:p>
            <a:pPr lvl="2">
              <a:lnSpc>
                <a:spcPct val="85000"/>
              </a:lnSpc>
            </a:pPr>
            <a:r>
              <a:rPr lang="en-US" dirty="0"/>
              <a:t>Event orderings not repeatable</a:t>
            </a:r>
          </a:p>
          <a:p>
            <a:pPr>
              <a:lnSpc>
                <a:spcPct val="85000"/>
              </a:lnSpc>
            </a:pPr>
            <a:r>
              <a:rPr lang="en-US" dirty="0"/>
              <a:t>I/O Multiplexing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Tedious and low level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Total control over scheduling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Very low overhead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Cannot create as fine grained a level of </a:t>
            </a:r>
            <a:r>
              <a:rPr lang="en-US" dirty="0" smtClean="0"/>
              <a:t>concurrency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Does not make use of multi-core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Iterative servers process one request 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77136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server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29" name="Text Box 9"/>
          <p:cNvSpPr txBox="1">
            <a:spLocks noChangeArrowheads="1"/>
          </p:cNvSpPr>
          <p:nvPr/>
        </p:nvSpPr>
        <p:spPr bwMode="auto">
          <a:xfrm>
            <a:off x="6178550" y="20478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client 2</a:t>
            </a:r>
          </a:p>
        </p:txBody>
      </p: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347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07785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7" name="Text Box 17"/>
          <p:cNvSpPr txBox="1">
            <a:spLocks noChangeArrowheads="1"/>
          </p:cNvSpPr>
          <p:nvPr/>
        </p:nvSpPr>
        <p:spPr bwMode="auto">
          <a:xfrm>
            <a:off x="6629400" y="28956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38" name="Line 18"/>
          <p:cNvSpPr>
            <a:spLocks noChangeShapeType="1"/>
          </p:cNvSpPr>
          <p:nvPr/>
        </p:nvSpPr>
        <p:spPr bwMode="auto">
          <a:xfrm flipH="1">
            <a:off x="4419600" y="3124200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24734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607301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3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45" name="Text Box 25"/>
          <p:cNvSpPr txBox="1">
            <a:spLocks noChangeArrowheads="1"/>
          </p:cNvSpPr>
          <p:nvPr/>
        </p:nvSpPr>
        <p:spPr bwMode="auto">
          <a:xfrm>
            <a:off x="4411663" y="5058330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49" name="Text Box 29"/>
          <p:cNvSpPr txBox="1">
            <a:spLocks noChangeArrowheads="1"/>
          </p:cNvSpPr>
          <p:nvPr/>
        </p:nvSpPr>
        <p:spPr bwMode="auto">
          <a:xfrm>
            <a:off x="6629400" y="34290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52" name="Text Box 32"/>
          <p:cNvSpPr txBox="1">
            <a:spLocks noChangeArrowheads="1"/>
          </p:cNvSpPr>
          <p:nvPr/>
        </p:nvSpPr>
        <p:spPr bwMode="auto">
          <a:xfrm>
            <a:off x="4419601" y="5427662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45644" y="4537591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6" name="Right Brace 35"/>
          <p:cNvSpPr/>
          <p:nvPr/>
        </p:nvSpPr>
        <p:spPr bwMode="auto">
          <a:xfrm>
            <a:off x="6705600" y="4114801"/>
            <a:ext cx="457200" cy="1981200"/>
          </a:xfrm>
          <a:prstGeom prst="rightBrace">
            <a:avLst>
              <a:gd name="adj1" fmla="val 31710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261745" y="4876800"/>
            <a:ext cx="173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Wait for Client 1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 flipH="1">
            <a:off x="4419600" y="36845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6705600" y="38100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4411663" y="578858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>
            <a:off x="4411663" y="61579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629400" y="61838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</a:t>
            </a:r>
            <a:r>
              <a:rPr lang="en-US" sz="1800" dirty="0" smtClean="0">
                <a:latin typeface="Courier New" pitchFamily="49" charset="0"/>
              </a:rPr>
              <a:t>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469443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0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ret read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Second Client Block?</a:t>
            </a:r>
            <a:endParaRPr lang="en-US" dirty="0"/>
          </a:p>
        </p:txBody>
      </p:sp>
      <p:sp>
        <p:nvSpPr>
          <p:cNvPr id="57" name="Content Placeholder 56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1076325"/>
          </a:xfrm>
        </p:spPr>
        <p:txBody>
          <a:bodyPr/>
          <a:lstStyle/>
          <a:p>
            <a:r>
              <a:rPr lang="en-US" sz="2400" dirty="0" smtClean="0"/>
              <a:t>Second client attempts to connect to iterative server</a:t>
            </a:r>
            <a:endParaRPr lang="en-US" sz="2400" dirty="0"/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Call to connect returns</a:t>
            </a:r>
          </a:p>
          <a:p>
            <a:pPr lvl="1"/>
            <a:r>
              <a:rPr lang="en-US" sz="2000" dirty="0" smtClean="0"/>
              <a:t>Even though connection not yet accepted</a:t>
            </a:r>
          </a:p>
          <a:p>
            <a:pPr lvl="1"/>
            <a:r>
              <a:rPr lang="en-US" sz="2000" dirty="0" smtClean="0"/>
              <a:t>Server side TCP manager queues request</a:t>
            </a:r>
          </a:p>
          <a:p>
            <a:pPr lvl="1"/>
            <a:r>
              <a:rPr lang="en-US" sz="2000" dirty="0" smtClean="0"/>
              <a:t>Feature known as “TCP listen backlog”</a:t>
            </a:r>
          </a:p>
          <a:p>
            <a:r>
              <a:rPr lang="en-US" sz="2400" dirty="0" smtClean="0"/>
              <a:t>Call to </a:t>
            </a:r>
            <a:r>
              <a:rPr lang="en-US" sz="2400" dirty="0" err="1" smtClean="0"/>
              <a:t>rio_writen</a:t>
            </a:r>
            <a:r>
              <a:rPr lang="en-US" sz="2400" dirty="0" smtClean="0"/>
              <a:t> returns</a:t>
            </a:r>
          </a:p>
          <a:p>
            <a:pPr lvl="1"/>
            <a:r>
              <a:rPr lang="en-US" sz="2000" dirty="0" smtClean="0"/>
              <a:t>Server side TCP manager buffers input data</a:t>
            </a:r>
          </a:p>
          <a:p>
            <a:r>
              <a:rPr lang="en-US" sz="2400" dirty="0" smtClean="0"/>
              <a:t>Call to </a:t>
            </a:r>
            <a:r>
              <a:rPr lang="en-US" sz="2400" dirty="0" err="1" smtClean="0"/>
              <a:t>rio_readlineb</a:t>
            </a:r>
            <a:r>
              <a:rPr lang="en-US" sz="2400" dirty="0" smtClean="0"/>
              <a:t> blocks</a:t>
            </a:r>
          </a:p>
          <a:p>
            <a:pPr lvl="1"/>
            <a:r>
              <a:rPr lang="en-US" sz="2000" dirty="0" smtClean="0"/>
              <a:t>Server hasn’t written anything for it to read yet.</a:t>
            </a:r>
          </a:p>
          <a:p>
            <a:endParaRPr lang="en-US" sz="2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-76200" y="2209800"/>
            <a:ext cx="4876800" cy="4303713"/>
            <a:chOff x="0" y="2478087"/>
            <a:chExt cx="4876800" cy="4303713"/>
          </a:xfrm>
        </p:grpSpPr>
        <p:sp>
          <p:nvSpPr>
            <p:cNvPr id="759822" name="Text Box 14"/>
            <p:cNvSpPr txBox="1">
              <a:spLocks noChangeArrowheads="1"/>
            </p:cNvSpPr>
            <p:nvPr/>
          </p:nvSpPr>
          <p:spPr bwMode="auto">
            <a:xfrm>
              <a:off x="2362200" y="2478087"/>
              <a:ext cx="91275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Client</a:t>
              </a:r>
            </a:p>
          </p:txBody>
        </p:sp>
        <p:sp>
          <p:nvSpPr>
            <p:cNvPr id="759824" name="Line 16"/>
            <p:cNvSpPr>
              <a:spLocks noChangeShapeType="1"/>
            </p:cNvSpPr>
            <p:nvPr/>
          </p:nvSpPr>
          <p:spPr bwMode="auto">
            <a:xfrm>
              <a:off x="2819400" y="3392487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8" name="Line 20"/>
            <p:cNvSpPr>
              <a:spLocks noChangeShapeType="1"/>
            </p:cNvSpPr>
            <p:nvPr/>
          </p:nvSpPr>
          <p:spPr bwMode="auto">
            <a:xfrm>
              <a:off x="3048000" y="5221287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9" name="Rectangle 21"/>
            <p:cNvSpPr>
              <a:spLocks noChangeArrowheads="1"/>
            </p:cNvSpPr>
            <p:nvPr/>
          </p:nvSpPr>
          <p:spPr bwMode="auto">
            <a:xfrm>
              <a:off x="2057400" y="29940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socket</a:t>
              </a:r>
            </a:p>
          </p:txBody>
        </p:sp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2819400" y="53895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2819400" y="60753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3581400" y="59070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3581400" y="65928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2057400" y="6400800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2057400" y="5726112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4" name="Text Box 36"/>
            <p:cNvSpPr txBox="1">
              <a:spLocks noChangeArrowheads="1"/>
            </p:cNvSpPr>
            <p:nvPr/>
          </p:nvSpPr>
          <p:spPr bwMode="auto">
            <a:xfrm>
              <a:off x="3632402" y="4611687"/>
              <a:ext cx="1156086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Connection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759860" name="AutoShape 52"/>
            <p:cNvSpPr>
              <a:spLocks/>
            </p:cNvSpPr>
            <p:nvPr/>
          </p:nvSpPr>
          <p:spPr bwMode="auto">
            <a:xfrm>
              <a:off x="1752600" y="3011487"/>
              <a:ext cx="152400" cy="24384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61" name="Text Box 53"/>
            <p:cNvSpPr txBox="1">
              <a:spLocks noChangeArrowheads="1"/>
            </p:cNvSpPr>
            <p:nvPr/>
          </p:nvSpPr>
          <p:spPr bwMode="auto">
            <a:xfrm>
              <a:off x="0" y="4046537"/>
              <a:ext cx="177323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Courier New" pitchFamily="49" charset="0"/>
                </a:rPr>
                <a:t>open_clientfd</a:t>
              </a:r>
            </a:p>
          </p:txBody>
        </p:sp>
        <p:sp>
          <p:nvSpPr>
            <p:cNvPr id="759863" name="Rectangle 55"/>
            <p:cNvSpPr>
              <a:spLocks noChangeArrowheads="1"/>
            </p:cNvSpPr>
            <p:nvPr/>
          </p:nvSpPr>
          <p:spPr bwMode="auto">
            <a:xfrm>
              <a:off x="2057400" y="50514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connect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8" y="334963"/>
            <a:ext cx="8991600" cy="573087"/>
          </a:xfrm>
        </p:spPr>
        <p:txBody>
          <a:bodyPr/>
          <a:lstStyle/>
          <a:p>
            <a:r>
              <a:rPr lang="en-US"/>
              <a:t>Fundamental Flaw of Iterative Servers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5259388"/>
            <a:ext cx="8470900" cy="1150937"/>
          </a:xfrm>
        </p:spPr>
        <p:txBody>
          <a:bodyPr/>
          <a:lstStyle/>
          <a:p>
            <a:r>
              <a:rPr lang="en-US"/>
              <a:t>Solution: use </a:t>
            </a:r>
            <a:r>
              <a:rPr lang="en-US" i="1"/>
              <a:t>concurrent servers </a:t>
            </a:r>
            <a:r>
              <a:rPr lang="en-US"/>
              <a:t>instead</a:t>
            </a:r>
          </a:p>
          <a:p>
            <a:pPr lvl="1"/>
            <a:r>
              <a:rPr lang="en-US"/>
              <a:t>Concurrent servers use multiple concurrent flows to serve multiple clients at the same time</a:t>
            </a:r>
          </a:p>
        </p:txBody>
      </p:sp>
      <p:sp>
        <p:nvSpPr>
          <p:cNvPr id="793621" name="Text Box 21"/>
          <p:cNvSpPr txBox="1">
            <a:spLocks noChangeArrowheads="1"/>
          </p:cNvSpPr>
          <p:nvPr/>
        </p:nvSpPr>
        <p:spPr bwMode="auto">
          <a:xfrm>
            <a:off x="465141" y="3519488"/>
            <a:ext cx="1733550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/>
              <a:t>User goes</a:t>
            </a:r>
          </a:p>
          <a:p>
            <a:r>
              <a:rPr lang="en-US" sz="1800" b="0" dirty="0"/>
              <a:t>out to lunch</a:t>
            </a:r>
          </a:p>
          <a:p>
            <a:endParaRPr lang="en-US" sz="1800" b="0" dirty="0"/>
          </a:p>
          <a:p>
            <a:r>
              <a:rPr lang="en-US" sz="1800" b="0" dirty="0"/>
              <a:t>Client 1 blocks</a:t>
            </a:r>
          </a:p>
          <a:p>
            <a:r>
              <a:rPr lang="en-US" sz="1800" b="0" dirty="0"/>
              <a:t>waiting for user</a:t>
            </a:r>
          </a:p>
          <a:p>
            <a:r>
              <a:rPr lang="en-US" sz="1800" b="0" dirty="0"/>
              <a:t>to type in data</a:t>
            </a:r>
          </a:p>
        </p:txBody>
      </p:sp>
      <p:sp>
        <p:nvSpPr>
          <p:cNvPr id="793622" name="Text Box 22"/>
          <p:cNvSpPr txBox="1">
            <a:spLocks noChangeArrowheads="1"/>
          </p:cNvSpPr>
          <p:nvPr/>
        </p:nvSpPr>
        <p:spPr bwMode="auto">
          <a:xfrm>
            <a:off x="6629400" y="4154269"/>
            <a:ext cx="242887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/>
              <a:t>Client 2 blocks</a:t>
            </a:r>
          </a:p>
          <a:p>
            <a:r>
              <a:rPr lang="en-US" sz="1800" b="0" dirty="0"/>
              <a:t>waiting to </a:t>
            </a:r>
            <a:r>
              <a:rPr lang="en-US" sz="1800" b="0" dirty="0" smtClean="0"/>
              <a:t>read from server</a:t>
            </a:r>
            <a:endParaRPr lang="en-US" sz="1800" b="0" dirty="0"/>
          </a:p>
        </p:txBody>
      </p:sp>
      <p:sp>
        <p:nvSpPr>
          <p:cNvPr id="793623" name="Text Box 23"/>
          <p:cNvSpPr txBox="1">
            <a:spLocks noChangeArrowheads="1"/>
          </p:cNvSpPr>
          <p:nvPr/>
        </p:nvSpPr>
        <p:spPr bwMode="auto">
          <a:xfrm>
            <a:off x="2819400" y="3519488"/>
            <a:ext cx="1568450" cy="1190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/>
              <a:t>Server blocks</a:t>
            </a:r>
          </a:p>
          <a:p>
            <a:r>
              <a:rPr lang="en-US" sz="1800" b="0" dirty="0"/>
              <a:t>waiting for</a:t>
            </a:r>
          </a:p>
          <a:p>
            <a:r>
              <a:rPr lang="en-US" sz="1800" b="0" dirty="0"/>
              <a:t>data from</a:t>
            </a:r>
          </a:p>
          <a:p>
            <a:r>
              <a:rPr lang="en-US" sz="1800" b="0" dirty="0"/>
              <a:t>Client 1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58950" y="11334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3968750" y="1133475"/>
            <a:ext cx="77136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server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09800" y="1728788"/>
            <a:ext cx="4419600" cy="3224212"/>
            <a:chOff x="2209800" y="2643188"/>
            <a:chExt cx="4419600" cy="3519487"/>
          </a:xfrm>
        </p:grpSpPr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178550" y="11334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client 2</a:t>
            </a: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2209800" y="17414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034730" y="15906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407785" y="19928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629400" y="19812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4419600" y="2209800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1324734" y="24278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3607301" y="23973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784414" y="27432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6629400" y="25146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2209800" y="26479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 flipH="1">
            <a:off x="4419600" y="27701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6705600" y="2895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209800" y="30337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3469443" y="30525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922270" y="30596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ret read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4963"/>
            <a:ext cx="8610600" cy="1095375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Concurrent Flows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39863"/>
            <a:ext cx="8255000" cy="5265737"/>
          </a:xfrm>
        </p:spPr>
        <p:txBody>
          <a:bodyPr/>
          <a:lstStyle/>
          <a:p>
            <a:pPr lvl="1"/>
            <a:r>
              <a:rPr lang="en-US" dirty="0" smtClean="0"/>
              <a:t>Allow server to handle multiple clients simultaneously</a:t>
            </a:r>
          </a:p>
          <a:p>
            <a:r>
              <a:rPr lang="en-US" dirty="0" smtClean="0"/>
              <a:t>1</a:t>
            </a:r>
            <a:r>
              <a:rPr lang="en-US" dirty="0"/>
              <a:t>. Processes</a:t>
            </a:r>
          </a:p>
          <a:p>
            <a:pPr lvl="1"/>
            <a:r>
              <a:rPr lang="en-US" dirty="0"/>
              <a:t>Kernel automatically interleaves multiple logical flows</a:t>
            </a:r>
          </a:p>
          <a:p>
            <a:pPr lvl="1"/>
            <a:r>
              <a:rPr lang="en-US" dirty="0"/>
              <a:t>Each flow has its own private address space</a:t>
            </a:r>
          </a:p>
          <a:p>
            <a:r>
              <a:rPr lang="en-US" dirty="0"/>
              <a:t>2. Threads</a:t>
            </a:r>
          </a:p>
          <a:p>
            <a:pPr lvl="1"/>
            <a:r>
              <a:rPr lang="en-US" dirty="0"/>
              <a:t>Kernel automatically interleaves multiple logical flows</a:t>
            </a:r>
          </a:p>
          <a:p>
            <a:pPr lvl="1"/>
            <a:r>
              <a:rPr lang="en-US" dirty="0"/>
              <a:t>Each flow shares the same address space</a:t>
            </a:r>
          </a:p>
          <a:p>
            <a:r>
              <a:rPr lang="en-US" dirty="0"/>
              <a:t>3. I/O multiplexing with </a:t>
            </a:r>
            <a:r>
              <a:rPr lang="en-US" dirty="0">
                <a:latin typeface="Courier New" pitchFamily="49" charset="0"/>
              </a:rPr>
              <a:t>select()</a:t>
            </a:r>
          </a:p>
          <a:p>
            <a:pPr lvl="1"/>
            <a:r>
              <a:rPr lang="en-US" dirty="0"/>
              <a:t>Programmer manually interleaves multiple logical flows</a:t>
            </a:r>
          </a:p>
          <a:p>
            <a:pPr lvl="1"/>
            <a:r>
              <a:rPr lang="en-US" dirty="0"/>
              <a:t>All flows share the same address space</a:t>
            </a:r>
          </a:p>
          <a:p>
            <a:pPr lvl="1"/>
            <a:r>
              <a:rPr lang="en-US" dirty="0" smtClean="0"/>
              <a:t>Relies on lower-level system abstractions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Concurrent </a:t>
            </a:r>
            <a:r>
              <a:rPr lang="en-US" dirty="0" smtClean="0"/>
              <a:t>Servers: Multiple </a:t>
            </a:r>
            <a:r>
              <a:rPr lang="en-US" dirty="0"/>
              <a:t>Processes</a:t>
            </a:r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r>
              <a:rPr lang="en-US" dirty="0" smtClean="0"/>
              <a:t>Spawn separate process for each client</a:t>
            </a:r>
            <a:endParaRPr lang="en-US" dirty="0"/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77136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server</a:t>
            </a:r>
          </a:p>
        </p:txBody>
      </p:sp>
      <p:sp>
        <p:nvSpPr>
          <p:cNvPr id="794631" name="Line 7"/>
          <p:cNvSpPr>
            <a:spLocks noChangeShapeType="1"/>
          </p:cNvSpPr>
          <p:nvPr/>
        </p:nvSpPr>
        <p:spPr bwMode="auto">
          <a:xfrm flipH="1">
            <a:off x="7391400" y="2089150"/>
            <a:ext cx="0" cy="441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94632" name="Text Box 8"/>
          <p:cNvSpPr txBox="1">
            <a:spLocks noChangeArrowheads="1"/>
          </p:cNvSpPr>
          <p:nvPr/>
        </p:nvSpPr>
        <p:spPr bwMode="auto">
          <a:xfrm>
            <a:off x="69659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client 2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270125"/>
            <a:ext cx="2667000" cy="1968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2098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read</a:t>
            </a:r>
          </a:p>
        </p:txBody>
      </p:sp>
      <p:sp>
        <p:nvSpPr>
          <p:cNvPr id="794637" name="Text Box 13"/>
          <p:cNvSpPr txBox="1">
            <a:spLocks noChangeArrowheads="1"/>
          </p:cNvSpPr>
          <p:nvPr/>
        </p:nvSpPr>
        <p:spPr bwMode="auto">
          <a:xfrm>
            <a:off x="76200" y="25431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ret connect</a:t>
            </a:r>
          </a:p>
        </p:txBody>
      </p:sp>
      <p:sp>
        <p:nvSpPr>
          <p:cNvPr id="794638" name="Line 14"/>
          <p:cNvSpPr>
            <a:spLocks noChangeShapeType="1"/>
          </p:cNvSpPr>
          <p:nvPr/>
        </p:nvSpPr>
        <p:spPr bwMode="auto">
          <a:xfrm flipH="1">
            <a:off x="1676400" y="2528888"/>
            <a:ext cx="2667000" cy="1222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9" name="Line 15"/>
          <p:cNvSpPr>
            <a:spLocks noChangeShapeType="1"/>
          </p:cNvSpPr>
          <p:nvPr/>
        </p:nvSpPr>
        <p:spPr bwMode="auto">
          <a:xfrm>
            <a:off x="1752600" y="2727325"/>
            <a:ext cx="2667000" cy="2111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7400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ret accept</a:t>
            </a:r>
            <a:endParaRPr lang="en-US" sz="1800"/>
          </a:p>
        </p:txBody>
      </p:sp>
      <p:sp>
        <p:nvSpPr>
          <p:cNvPr id="794641" name="Text Box 17"/>
          <p:cNvSpPr txBox="1">
            <a:spLocks noChangeArrowheads="1"/>
          </p:cNvSpPr>
          <p:nvPr/>
        </p:nvSpPr>
        <p:spPr bwMode="auto">
          <a:xfrm>
            <a:off x="7416800" y="204152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connect</a:t>
            </a:r>
          </a:p>
        </p:txBody>
      </p:sp>
      <p:sp>
        <p:nvSpPr>
          <p:cNvPr id="794642" name="Line 18"/>
          <p:cNvSpPr>
            <a:spLocks noChangeShapeType="1"/>
          </p:cNvSpPr>
          <p:nvPr/>
        </p:nvSpPr>
        <p:spPr bwMode="auto">
          <a:xfrm flipH="1">
            <a:off x="4419600" y="2193925"/>
            <a:ext cx="29718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445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714750"/>
            <a:ext cx="1524000" cy="2289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0"/>
              <a:t>User goes</a:t>
            </a:r>
          </a:p>
          <a:p>
            <a:r>
              <a:rPr lang="en-US" sz="1800" b="0"/>
              <a:t>out to lunch</a:t>
            </a:r>
          </a:p>
          <a:p>
            <a:endParaRPr lang="en-US" sz="1800" b="0"/>
          </a:p>
          <a:p>
            <a:r>
              <a:rPr lang="en-US" sz="1800" b="0"/>
              <a:t>Client 1 blocks</a:t>
            </a:r>
          </a:p>
          <a:p>
            <a:r>
              <a:rPr lang="en-US" sz="1800" b="0"/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794650" name="Line 26"/>
          <p:cNvSpPr>
            <a:spLocks noChangeShapeType="1"/>
          </p:cNvSpPr>
          <p:nvPr/>
        </p:nvSpPr>
        <p:spPr bwMode="auto">
          <a:xfrm>
            <a:off x="4419600" y="3794125"/>
            <a:ext cx="2971800" cy="152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1" name="Text Box 27"/>
          <p:cNvSpPr txBox="1">
            <a:spLocks noChangeArrowheads="1"/>
          </p:cNvSpPr>
          <p:nvPr/>
        </p:nvSpPr>
        <p:spPr bwMode="auto">
          <a:xfrm>
            <a:off x="7416800" y="371792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ret connect</a:t>
            </a:r>
          </a:p>
        </p:txBody>
      </p:sp>
      <p:sp>
        <p:nvSpPr>
          <p:cNvPr id="794652" name="Line 28"/>
          <p:cNvSpPr>
            <a:spLocks noChangeShapeType="1"/>
          </p:cNvSpPr>
          <p:nvPr/>
        </p:nvSpPr>
        <p:spPr bwMode="auto">
          <a:xfrm flipH="1">
            <a:off x="4419600" y="3946525"/>
            <a:ext cx="2971800" cy="152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3" name="Text Box 29"/>
          <p:cNvSpPr txBox="1">
            <a:spLocks noChangeArrowheads="1"/>
          </p:cNvSpPr>
          <p:nvPr/>
        </p:nvSpPr>
        <p:spPr bwMode="auto">
          <a:xfrm>
            <a:off x="4419600" y="40989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ret accept</a:t>
            </a:r>
            <a:endParaRPr lang="en-US" sz="1800"/>
          </a:p>
        </p:txBody>
      </p:sp>
      <p:sp>
        <p:nvSpPr>
          <p:cNvPr id="794654" name="Text Box 30"/>
          <p:cNvSpPr txBox="1">
            <a:spLocks noChangeArrowheads="1"/>
          </p:cNvSpPr>
          <p:nvPr/>
        </p:nvSpPr>
        <p:spPr bwMode="auto">
          <a:xfrm>
            <a:off x="7391400" y="40227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55" name="Text Box 31"/>
          <p:cNvSpPr txBox="1">
            <a:spLocks noChangeArrowheads="1"/>
          </p:cNvSpPr>
          <p:nvPr/>
        </p:nvSpPr>
        <p:spPr bwMode="auto">
          <a:xfrm>
            <a:off x="7391400" y="4448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56" name="Line 32"/>
          <p:cNvSpPr>
            <a:spLocks noChangeShapeType="1"/>
          </p:cNvSpPr>
          <p:nvPr/>
        </p:nvSpPr>
        <p:spPr bwMode="auto">
          <a:xfrm>
            <a:off x="4419600" y="46323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7" name="Text Box 33"/>
          <p:cNvSpPr txBox="1">
            <a:spLocks noChangeArrowheads="1"/>
          </p:cNvSpPr>
          <p:nvPr/>
        </p:nvSpPr>
        <p:spPr bwMode="auto">
          <a:xfrm>
            <a:off x="3670802" y="444817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58" name="Line 34"/>
          <p:cNvSpPr>
            <a:spLocks noChangeShapeType="1"/>
          </p:cNvSpPr>
          <p:nvPr/>
        </p:nvSpPr>
        <p:spPr bwMode="auto">
          <a:xfrm>
            <a:off x="5334000" y="4908550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9" name="Text Box 35"/>
          <p:cNvSpPr txBox="1">
            <a:spLocks noChangeArrowheads="1"/>
          </p:cNvSpPr>
          <p:nvPr/>
        </p:nvSpPr>
        <p:spPr bwMode="auto">
          <a:xfrm>
            <a:off x="4614863" y="4965700"/>
            <a:ext cx="87395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</a:t>
            </a:r>
          </a:p>
          <a:p>
            <a:r>
              <a:rPr lang="en-US" sz="1800">
                <a:latin typeface="Courier New" pitchFamily="49" charset="0"/>
              </a:rPr>
              <a:t>read</a:t>
            </a:r>
          </a:p>
        </p:txBody>
      </p:sp>
      <p:sp>
        <p:nvSpPr>
          <p:cNvPr id="794660" name="Text Box 36"/>
          <p:cNvSpPr txBox="1">
            <a:spLocks noChangeArrowheads="1"/>
          </p:cNvSpPr>
          <p:nvPr/>
        </p:nvSpPr>
        <p:spPr bwMode="auto">
          <a:xfrm>
            <a:off x="4800600" y="4479925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2</a:t>
            </a:r>
          </a:p>
        </p:txBody>
      </p:sp>
      <p:sp>
        <p:nvSpPr>
          <p:cNvPr id="794661" name="Line 37"/>
          <p:cNvSpPr>
            <a:spLocks noChangeShapeType="1"/>
          </p:cNvSpPr>
          <p:nvPr/>
        </p:nvSpPr>
        <p:spPr bwMode="auto">
          <a:xfrm flipH="1">
            <a:off x="5334000" y="4632325"/>
            <a:ext cx="2057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2" name="Text Box 38"/>
          <p:cNvSpPr txBox="1">
            <a:spLocks noChangeArrowheads="1"/>
          </p:cNvSpPr>
          <p:nvPr/>
        </p:nvSpPr>
        <p:spPr bwMode="auto">
          <a:xfrm>
            <a:off x="4495800" y="562292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63" name="Line 39"/>
          <p:cNvSpPr>
            <a:spLocks noChangeShapeType="1"/>
          </p:cNvSpPr>
          <p:nvPr/>
        </p:nvSpPr>
        <p:spPr bwMode="auto">
          <a:xfrm>
            <a:off x="5334000" y="5775325"/>
            <a:ext cx="205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4" name="Text Box 40"/>
          <p:cNvSpPr txBox="1">
            <a:spLocks noChangeArrowheads="1"/>
          </p:cNvSpPr>
          <p:nvPr/>
        </p:nvSpPr>
        <p:spPr bwMode="auto">
          <a:xfrm>
            <a:off x="7391400" y="482917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read</a:t>
            </a:r>
          </a:p>
        </p:txBody>
      </p:sp>
      <p:sp>
        <p:nvSpPr>
          <p:cNvPr id="794665" name="Text Box 41"/>
          <p:cNvSpPr txBox="1">
            <a:spLocks noChangeArrowheads="1"/>
          </p:cNvSpPr>
          <p:nvPr/>
        </p:nvSpPr>
        <p:spPr bwMode="auto">
          <a:xfrm>
            <a:off x="7391400" y="5895975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end read</a:t>
            </a:r>
          </a:p>
        </p:txBody>
      </p:sp>
      <p:sp>
        <p:nvSpPr>
          <p:cNvPr id="794666" name="Text Box 42"/>
          <p:cNvSpPr txBox="1">
            <a:spLocks noChangeArrowheads="1"/>
          </p:cNvSpPr>
          <p:nvPr/>
        </p:nvSpPr>
        <p:spPr bwMode="auto">
          <a:xfrm>
            <a:off x="7391400" y="61722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7" name="Text Box 43"/>
          <p:cNvSpPr txBox="1">
            <a:spLocks noChangeArrowheads="1"/>
          </p:cNvSpPr>
          <p:nvPr/>
        </p:nvSpPr>
        <p:spPr bwMode="auto">
          <a:xfrm>
            <a:off x="4495800" y="5972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8" name="Text Box 44"/>
          <p:cNvSpPr txBox="1">
            <a:spLocks noChangeArrowheads="1"/>
          </p:cNvSpPr>
          <p:nvPr/>
        </p:nvSpPr>
        <p:spPr bwMode="auto">
          <a:xfrm>
            <a:off x="4197350" y="5165725"/>
            <a:ext cx="374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23968</TotalTime>
  <Words>3072</Words>
  <Application>Microsoft Macintosh PowerPoint</Application>
  <PresentationFormat>On-screen Show (4:3)</PresentationFormat>
  <Paragraphs>705</Paragraphs>
  <Slides>41</Slides>
  <Notes>36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template2007</vt:lpstr>
      <vt:lpstr>Concurrent Programming  15-213: Introduction to Computer Systems 22nd Lecture, Nov. 11, 2010</vt:lpstr>
      <vt:lpstr>Concurrent Programming is Hard!</vt:lpstr>
      <vt:lpstr>Concurrent Programming is Hard!</vt:lpstr>
      <vt:lpstr>Iterative Echo Server</vt:lpstr>
      <vt:lpstr>Iterative Servers</vt:lpstr>
      <vt:lpstr>Where Does Second Client Block?</vt:lpstr>
      <vt:lpstr>Fundamental Flaw of Iterative Servers</vt:lpstr>
      <vt:lpstr>Creating Concurrent Flows</vt:lpstr>
      <vt:lpstr>Concurrent Servers: Multiple Processes</vt:lpstr>
      <vt:lpstr>Review: Iterative Echo Server</vt:lpstr>
      <vt:lpstr>Process-Based Concurrent Server</vt:lpstr>
      <vt:lpstr>Process-Based Concurrent Server (cont)</vt:lpstr>
      <vt:lpstr>Process Execution Model</vt:lpstr>
      <vt:lpstr>Concurrent Server: accept Illustrated</vt:lpstr>
      <vt:lpstr>Implementation Must-dos With  Process-Based Designs</vt:lpstr>
      <vt:lpstr>View from Server’s TCP Manager</vt:lpstr>
      <vt:lpstr>View from Server’s TCP Manager</vt:lpstr>
      <vt:lpstr>Pros and Cons of Process-Based Designs</vt:lpstr>
      <vt:lpstr>Approach #2: Multiple Threads</vt:lpstr>
      <vt:lpstr>Traditional View of a Process</vt:lpstr>
      <vt:lpstr>Alternate View of a Process</vt:lpstr>
      <vt:lpstr>A Process With Multiple Threads</vt:lpstr>
      <vt:lpstr>Logical View of Threads</vt:lpstr>
      <vt:lpstr>Thread Execution</vt:lpstr>
      <vt:lpstr>Logical Concurrency</vt:lpstr>
      <vt:lpstr>Threads vs. Processes</vt:lpstr>
      <vt:lpstr>Posix Threads (Pthreads) Interface</vt:lpstr>
      <vt:lpstr>The Pthreads "hello, world" Program</vt:lpstr>
      <vt:lpstr>Execution of Threaded“hello, world”</vt:lpstr>
      <vt:lpstr>Thread-Based Concurrent Echo Server</vt:lpstr>
      <vt:lpstr>Thread-Based Concurrent Server (cont)</vt:lpstr>
      <vt:lpstr>Threaded Execution Model</vt:lpstr>
      <vt:lpstr>Potential Form of Unintended Sharing</vt:lpstr>
      <vt:lpstr>Could this race occur?</vt:lpstr>
      <vt:lpstr>Experimental Results</vt:lpstr>
      <vt:lpstr>Issues With Thread-Based Servers</vt:lpstr>
      <vt:lpstr>Pros and Cons of Thread-Based Designs</vt:lpstr>
      <vt:lpstr>Event-Based Concurrent Servers Using I/O Multiplexing</vt:lpstr>
      <vt:lpstr>I/O Multiplexed Event Processing</vt:lpstr>
      <vt:lpstr>Pros and Cons of I/O Multiplexing</vt:lpstr>
      <vt:lpstr>Approaches to Concurrency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O'Hallaron</cp:lastModifiedBy>
  <cp:revision>804</cp:revision>
  <cp:lastPrinted>1999-09-20T15:19:18Z</cp:lastPrinted>
  <dcterms:created xsi:type="dcterms:W3CDTF">2011-01-05T23:49:24Z</dcterms:created>
  <dcterms:modified xsi:type="dcterms:W3CDTF">2011-01-05T23:54:42Z</dcterms:modified>
</cp:coreProperties>
</file>