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2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542" r:id="rId2"/>
    <p:sldId id="610" r:id="rId3"/>
    <p:sldId id="543" r:id="rId4"/>
    <p:sldId id="544" r:id="rId5"/>
    <p:sldId id="545" r:id="rId6"/>
    <p:sldId id="547" r:id="rId7"/>
    <p:sldId id="546" r:id="rId8"/>
    <p:sldId id="548" r:id="rId9"/>
    <p:sldId id="549" r:id="rId10"/>
    <p:sldId id="551" r:id="rId11"/>
    <p:sldId id="614" r:id="rId12"/>
    <p:sldId id="552" r:id="rId13"/>
    <p:sldId id="553" r:id="rId14"/>
    <p:sldId id="554" r:id="rId15"/>
    <p:sldId id="602" r:id="rId16"/>
    <p:sldId id="555" r:id="rId17"/>
    <p:sldId id="556" r:id="rId18"/>
    <p:sldId id="615" r:id="rId19"/>
    <p:sldId id="557" r:id="rId20"/>
    <p:sldId id="558" r:id="rId21"/>
    <p:sldId id="559" r:id="rId22"/>
    <p:sldId id="560" r:id="rId23"/>
    <p:sldId id="561" r:id="rId24"/>
    <p:sldId id="562" r:id="rId25"/>
    <p:sldId id="563" r:id="rId26"/>
    <p:sldId id="564" r:id="rId27"/>
    <p:sldId id="571" r:id="rId28"/>
    <p:sldId id="566" r:id="rId29"/>
    <p:sldId id="616" r:id="rId30"/>
    <p:sldId id="605" r:id="rId31"/>
    <p:sldId id="607" r:id="rId32"/>
    <p:sldId id="606" r:id="rId33"/>
    <p:sldId id="608" r:id="rId34"/>
    <p:sldId id="567" r:id="rId35"/>
    <p:sldId id="568" r:id="rId36"/>
    <p:sldId id="611" r:id="rId37"/>
  </p:sldIdLst>
  <p:sldSz cx="9144000" cy="6858000" type="screen4x3"/>
  <p:notesSz cx="7302500" cy="9586913"/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AC0000"/>
    <a:srgbClr val="F7F5CD"/>
    <a:srgbClr val="000000"/>
    <a:srgbClr val="9D3E40"/>
    <a:srgbClr val="990000"/>
    <a:srgbClr val="D5F1CF"/>
    <a:srgbClr val="F1C7C7"/>
    <a:srgbClr val="F6F5BD"/>
    <a:srgbClr val="EBAFAF"/>
    <a:srgbClr val="DB6F6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2977" autoAdjust="0"/>
    <p:restoredTop sz="94626" autoAdjust="0"/>
  </p:normalViewPr>
  <p:slideViewPr>
    <p:cSldViewPr snapToObjects="1">
      <p:cViewPr varScale="1">
        <p:scale>
          <a:sx n="99" d="100"/>
          <a:sy n="99" d="100"/>
        </p:scale>
        <p:origin x="-624" y="-104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 smtClean="0"/>
              <a:t>Synchronization: Basics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23</a:t>
            </a:r>
            <a:r>
              <a:rPr lang="en-US" sz="2000" b="0" baseline="30000" dirty="0" smtClean="0"/>
              <a:t>rd</a:t>
            </a:r>
            <a:r>
              <a:rPr lang="en-US" sz="2000" b="0" dirty="0" smtClean="0"/>
              <a:t> Lecture, Nov. 16,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Dave O’Hallaron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8482182" cy="762000"/>
          </a:xfrm>
        </p:spPr>
        <p:txBody>
          <a:bodyPr/>
          <a:lstStyle/>
          <a:p>
            <a:r>
              <a:rPr lang="en-US"/>
              <a:t>Pros and Cons of Thread-Based Designs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5325" y="1252538"/>
            <a:ext cx="8307387" cy="5224462"/>
          </a:xfrm>
        </p:spPr>
        <p:txBody>
          <a:bodyPr/>
          <a:lstStyle/>
          <a:p>
            <a:r>
              <a:rPr lang="en-US" dirty="0"/>
              <a:t>+ Easy to share data structures between threads</a:t>
            </a:r>
          </a:p>
          <a:p>
            <a:pPr lvl="1"/>
            <a:r>
              <a:rPr lang="en-US" dirty="0"/>
              <a:t>e.g., logging information, file cache</a:t>
            </a:r>
          </a:p>
          <a:p>
            <a:r>
              <a:rPr lang="en-US" dirty="0"/>
              <a:t>+ Threads are more efficient than processes</a:t>
            </a:r>
          </a:p>
          <a:p>
            <a:endParaRPr lang="en-US" dirty="0" smtClean="0"/>
          </a:p>
          <a:p>
            <a:r>
              <a:rPr lang="en-US" dirty="0" smtClean="0">
                <a:latin typeface="Calibri"/>
              </a:rPr>
              <a:t>–</a:t>
            </a:r>
            <a:r>
              <a:rPr lang="en-US" dirty="0" smtClean="0"/>
              <a:t> Unintentional </a:t>
            </a:r>
            <a:r>
              <a:rPr lang="en-US" dirty="0"/>
              <a:t>sharing can introduce subtle and hard-to-reproduce errors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Threads review</a:t>
            </a:r>
          </a:p>
          <a:p>
            <a:r>
              <a:rPr lang="en-US" dirty="0" smtClean="0"/>
              <a:t>Sharing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2514" y="435678"/>
            <a:ext cx="8634582" cy="762000"/>
          </a:xfrm>
        </p:spPr>
        <p:txBody>
          <a:bodyPr/>
          <a:lstStyle/>
          <a:p>
            <a:r>
              <a:rPr lang="en-US"/>
              <a:t>Shared Variables in Threaded C Programs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57" y="1257300"/>
            <a:ext cx="8307387" cy="5143500"/>
          </a:xfrm>
        </p:spPr>
        <p:txBody>
          <a:bodyPr/>
          <a:lstStyle/>
          <a:p>
            <a:r>
              <a:rPr lang="en-US" dirty="0"/>
              <a:t>Question: Which variables  in a threaded C program are </a:t>
            </a:r>
            <a:r>
              <a:rPr lang="en-US" dirty="0" smtClean="0"/>
              <a:t>shared?</a:t>
            </a:r>
            <a:endParaRPr lang="en-US" dirty="0"/>
          </a:p>
          <a:p>
            <a:pPr lvl="1"/>
            <a:r>
              <a:rPr lang="en-US" dirty="0"/>
              <a:t>The answer is not as simple as “</a:t>
            </a:r>
            <a:r>
              <a:rPr lang="en-US" i="1" dirty="0"/>
              <a:t>global variables are shared</a:t>
            </a:r>
            <a:r>
              <a:rPr lang="en-US" dirty="0"/>
              <a:t>”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i="1" dirty="0"/>
              <a:t>stack variables are private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Requires answers to the following questions:</a:t>
            </a:r>
          </a:p>
          <a:p>
            <a:pPr lvl="1"/>
            <a:r>
              <a:rPr lang="en-US" dirty="0"/>
              <a:t>What is the memory model for threads?</a:t>
            </a:r>
          </a:p>
          <a:p>
            <a:pPr lvl="1"/>
            <a:r>
              <a:rPr lang="en-US" dirty="0"/>
              <a:t>How are</a:t>
            </a:r>
            <a:r>
              <a:rPr lang="en-US" dirty="0" smtClean="0"/>
              <a:t> instances of variables mapped to memory?</a:t>
            </a:r>
          </a:p>
          <a:p>
            <a:pPr lvl="1"/>
            <a:r>
              <a:rPr lang="en-US" dirty="0"/>
              <a:t>How many threads might reference each of these instances</a:t>
            </a:r>
            <a:r>
              <a:rPr lang="en-US" dirty="0" smtClean="0"/>
              <a:t>?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i="1" dirty="0" smtClean="0"/>
              <a:t>Def:</a:t>
            </a:r>
            <a:r>
              <a:rPr lang="en-US" dirty="0" smtClean="0"/>
              <a:t> A variable 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/>
              <a:t> is </a:t>
            </a:r>
            <a:r>
              <a:rPr lang="en-US" i="1" dirty="0" smtClean="0"/>
              <a:t>shared </a:t>
            </a:r>
            <a:r>
              <a:rPr lang="en-US" dirty="0" smtClean="0"/>
              <a:t>if and only if multiple threads reference some instance of 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/>
              <a:t>. 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</a:t>
            </a:r>
            <a:r>
              <a:rPr lang="en-US" dirty="0"/>
              <a:t>Memory Model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64238"/>
            <a:ext cx="8201025" cy="4972050"/>
          </a:xfrm>
        </p:spPr>
        <p:txBody>
          <a:bodyPr/>
          <a:lstStyle/>
          <a:p>
            <a:r>
              <a:rPr lang="en-US" dirty="0"/>
              <a:t>Conceptual model:</a:t>
            </a:r>
          </a:p>
          <a:p>
            <a:pPr lvl="1"/>
            <a:r>
              <a:rPr lang="en-US" dirty="0"/>
              <a:t>Multiple threads run within the context of a single process</a:t>
            </a:r>
          </a:p>
          <a:p>
            <a:pPr lvl="1"/>
            <a:r>
              <a:rPr lang="en-US" dirty="0"/>
              <a:t>Each thread has its own separate thread context</a:t>
            </a:r>
          </a:p>
          <a:p>
            <a:pPr lvl="2"/>
            <a:r>
              <a:rPr lang="en-US" sz="1600" dirty="0"/>
              <a:t>Thread ID, stack, stack </a:t>
            </a:r>
            <a:r>
              <a:rPr lang="en-US" sz="1600" dirty="0" smtClean="0"/>
              <a:t>pointer, PC, condition </a:t>
            </a:r>
            <a:r>
              <a:rPr lang="en-US" sz="1600" dirty="0"/>
              <a:t>codes, and</a:t>
            </a:r>
            <a:r>
              <a:rPr lang="en-US" sz="1600" dirty="0" smtClean="0"/>
              <a:t> GP registers</a:t>
            </a:r>
            <a:endParaRPr lang="en-US" sz="1600" dirty="0"/>
          </a:p>
          <a:p>
            <a:pPr lvl="1"/>
            <a:r>
              <a:rPr lang="en-US" dirty="0"/>
              <a:t>All threads share the remaining process context</a:t>
            </a:r>
          </a:p>
          <a:p>
            <a:pPr lvl="2"/>
            <a:r>
              <a:rPr lang="en-US" sz="1600" dirty="0"/>
              <a:t>Code, data, heap, and shared library segments of the process virtual address space</a:t>
            </a:r>
          </a:p>
          <a:p>
            <a:pPr lvl="2"/>
            <a:r>
              <a:rPr lang="en-US" sz="1600" dirty="0"/>
              <a:t>Open files and installed handlers</a:t>
            </a:r>
          </a:p>
          <a:p>
            <a:r>
              <a:rPr lang="en-US" dirty="0"/>
              <a:t>Operationally, this model is not strictly enforced:</a:t>
            </a:r>
          </a:p>
          <a:p>
            <a:pPr lvl="1"/>
            <a:r>
              <a:rPr lang="en-US" dirty="0" smtClean="0"/>
              <a:t>Register </a:t>
            </a:r>
            <a:r>
              <a:rPr lang="en-US" dirty="0"/>
              <a:t>values are truly separate and </a:t>
            </a:r>
            <a:r>
              <a:rPr lang="en-US" dirty="0" smtClean="0"/>
              <a:t>protected, but…</a:t>
            </a:r>
          </a:p>
          <a:p>
            <a:pPr lvl="1"/>
            <a:r>
              <a:rPr lang="en-US" dirty="0"/>
              <a:t>Any thread can read and write the stack of any other thread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i="1" dirty="0" smtClean="0">
                <a:solidFill>
                  <a:srgbClr val="C00000"/>
                </a:solidFill>
              </a:rPr>
              <a:t>The mismatch </a:t>
            </a:r>
            <a:r>
              <a:rPr lang="en-US" i="1" dirty="0">
                <a:solidFill>
                  <a:srgbClr val="C00000"/>
                </a:solidFill>
              </a:rPr>
              <a:t>between the conceptual and operation model </a:t>
            </a:r>
            <a:r>
              <a:rPr lang="en-US" i="1" dirty="0" smtClean="0">
                <a:solidFill>
                  <a:srgbClr val="C00000"/>
                </a:solidFill>
              </a:rPr>
              <a:t/>
            </a:r>
            <a:br>
              <a:rPr lang="en-US" i="1" dirty="0" smtClean="0">
                <a:solidFill>
                  <a:srgbClr val="C00000"/>
                </a:solidFill>
              </a:rPr>
            </a:br>
            <a:r>
              <a:rPr lang="en-US" i="1" dirty="0" smtClean="0">
                <a:solidFill>
                  <a:srgbClr val="C00000"/>
                </a:solidFill>
              </a:rPr>
              <a:t>is </a:t>
            </a:r>
            <a:r>
              <a:rPr lang="en-US" i="1" dirty="0">
                <a:solidFill>
                  <a:srgbClr val="C00000"/>
                </a:solidFill>
              </a:rPr>
              <a:t>a source of confusion and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962" y="435678"/>
            <a:ext cx="8507016" cy="762000"/>
          </a:xfrm>
        </p:spPr>
        <p:txBody>
          <a:bodyPr/>
          <a:lstStyle/>
          <a:p>
            <a:r>
              <a:rPr lang="en-US" dirty="0" smtClean="0"/>
              <a:t>Example Program to Illustrate Sharing</a:t>
            </a:r>
            <a:endParaRPr lang="en-US" dirty="0"/>
          </a:p>
        </p:txBody>
      </p:sp>
      <p:sp>
        <p:nvSpPr>
          <p:cNvPr id="929795" name="Rectangle 3"/>
          <p:cNvSpPr>
            <a:spLocks noChangeArrowheads="1"/>
          </p:cNvSpPr>
          <p:nvPr/>
        </p:nvSpPr>
        <p:spPr bwMode="auto">
          <a:xfrm>
            <a:off x="457200" y="1457325"/>
            <a:ext cx="3764172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char **ptr;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global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i;</a:t>
            </a:r>
          </a:p>
          <a:p>
            <a:r>
              <a:rPr lang="en-US" sz="1600" dirty="0">
                <a:latin typeface="Courier New" pitchFamily="49" charset="0"/>
              </a:rPr>
              <a:t>    pthread_t tid;</a:t>
            </a:r>
          </a:p>
          <a:p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 smtClean="0">
                <a:latin typeface="Courier New" pitchFamily="49" charset="0"/>
              </a:rPr>
              <a:t>msgs</a:t>
            </a:r>
            <a:r>
              <a:rPr lang="en-US" sz="1600" dirty="0" smtClean="0">
                <a:latin typeface="Courier New" pitchFamily="49" charset="0"/>
              </a:rPr>
              <a:t>[2] </a:t>
            </a:r>
            <a:r>
              <a:rPr lang="en-US" sz="1600" dirty="0">
                <a:latin typeface="Courier New" pitchFamily="49" charset="0"/>
              </a:rPr>
              <a:t>= {</a:t>
            </a:r>
          </a:p>
          <a:p>
            <a:r>
              <a:rPr lang="en-US" sz="1600" dirty="0">
                <a:latin typeface="Courier New" pitchFamily="49" charset="0"/>
              </a:rPr>
              <a:t>        "Hello from foo",</a:t>
            </a:r>
          </a:p>
          <a:p>
            <a:r>
              <a:rPr lang="en-US" sz="1600" dirty="0">
                <a:latin typeface="Courier New" pitchFamily="49" charset="0"/>
              </a:rPr>
              <a:t>        "Hello from bar"</a:t>
            </a:r>
          </a:p>
          <a:p>
            <a:r>
              <a:rPr lang="en-US" sz="1600" dirty="0">
                <a:latin typeface="Courier New" pitchFamily="49" charset="0"/>
              </a:rPr>
              <a:t>    };</a:t>
            </a:r>
          </a:p>
          <a:p>
            <a:r>
              <a:rPr lang="en-US" sz="1600" dirty="0">
                <a:latin typeface="Courier New" pitchFamily="49" charset="0"/>
              </a:rPr>
              <a:t>    ptr = </a:t>
            </a:r>
            <a:r>
              <a:rPr lang="en-US" sz="1600" dirty="0" err="1">
                <a:latin typeface="Courier New" pitchFamily="49" charset="0"/>
              </a:rPr>
              <a:t>msgs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for (i = 0; i &lt; 2; i++)</a:t>
            </a:r>
          </a:p>
          <a:p>
            <a:r>
              <a:rPr lang="en-US" sz="1600" dirty="0">
                <a:latin typeface="Courier New" pitchFamily="49" charset="0"/>
              </a:rPr>
              <a:t>        Pthread_create(&amp;tid, </a:t>
            </a:r>
          </a:p>
          <a:p>
            <a:r>
              <a:rPr lang="en-US" sz="1600" dirty="0">
                <a:latin typeface="Courier New" pitchFamily="49" charset="0"/>
              </a:rPr>
              <a:t>            NULL, </a:t>
            </a:r>
          </a:p>
          <a:p>
            <a:r>
              <a:rPr lang="en-US" sz="1600" dirty="0">
                <a:latin typeface="Courier New" pitchFamily="49" charset="0"/>
              </a:rPr>
              <a:t>            thread, </a:t>
            </a:r>
          </a:p>
          <a:p>
            <a:r>
              <a:rPr lang="en-US" sz="1600" dirty="0">
                <a:latin typeface="Courier New" pitchFamily="49" charset="0"/>
              </a:rPr>
              <a:t>            (void *)i);</a:t>
            </a:r>
          </a:p>
          <a:p>
            <a:r>
              <a:rPr lang="en-US" sz="1600" dirty="0">
                <a:latin typeface="Courier New" pitchFamily="49" charset="0"/>
              </a:rPr>
              <a:t>    Pthread_exit(NULL);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929796" name="Rectangle 4"/>
          <p:cNvSpPr>
            <a:spLocks noChangeArrowheads="1"/>
          </p:cNvSpPr>
          <p:nvPr/>
        </p:nvSpPr>
        <p:spPr bwMode="auto">
          <a:xfrm>
            <a:off x="4413250" y="1447800"/>
            <a:ext cx="4504759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*vargp)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myid = (int) vargp;</a:t>
            </a:r>
          </a:p>
          <a:p>
            <a:r>
              <a:rPr lang="en-US" sz="1600" dirty="0">
                <a:latin typeface="Courier New" pitchFamily="49" charset="0"/>
              </a:rPr>
              <a:t>  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0;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</a:p>
          <a:p>
            <a:r>
              <a:rPr lang="en-US" sz="1600" dirty="0">
                <a:latin typeface="Courier New" pitchFamily="49" charset="0"/>
              </a:rPr>
              <a:t>    printf("[%d]: %s (svar=%d)\n", </a:t>
            </a:r>
          </a:p>
          <a:p>
            <a:r>
              <a:rPr lang="en-US" sz="1600" dirty="0">
                <a:latin typeface="Courier New" pitchFamily="49" charset="0"/>
              </a:rPr>
              <a:t>         myid, ptr[myid], +</a:t>
            </a:r>
            <a:r>
              <a:rPr lang="en-US" sz="1600" dirty="0" smtClean="0">
                <a:latin typeface="Courier New" pitchFamily="49" charset="0"/>
              </a:rPr>
              <a:t>+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929797" name="Text Box 5"/>
          <p:cNvSpPr txBox="1">
            <a:spLocks noChangeArrowheads="1"/>
          </p:cNvSpPr>
          <p:nvPr/>
        </p:nvSpPr>
        <p:spPr bwMode="auto">
          <a:xfrm>
            <a:off x="4461234" y="4140200"/>
            <a:ext cx="4320614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latin typeface="+mj-lt"/>
              </a:rPr>
              <a:t>Peer threads</a:t>
            </a:r>
            <a:r>
              <a:rPr lang="en-US" sz="1800" i="1" dirty="0" smtClean="0">
                <a:latin typeface="+mj-lt"/>
              </a:rPr>
              <a:t> reference </a:t>
            </a:r>
            <a:r>
              <a:rPr lang="en-US" sz="1800" i="1" dirty="0">
                <a:latin typeface="+mj-lt"/>
              </a:rPr>
              <a:t>main thread’s stack</a:t>
            </a:r>
          </a:p>
          <a:p>
            <a:r>
              <a:rPr lang="en-US" sz="1800" i="1" dirty="0">
                <a:latin typeface="+mj-lt"/>
              </a:rPr>
              <a:t>indirectly through global </a:t>
            </a:r>
            <a:r>
              <a:rPr lang="en-US" sz="1800" i="1" dirty="0" err="1">
                <a:latin typeface="+mj-lt"/>
              </a:rPr>
              <a:t>ptr</a:t>
            </a:r>
            <a:r>
              <a:rPr lang="en-US" sz="1800" i="1" dirty="0">
                <a:latin typeface="+mj-lt"/>
              </a:rPr>
              <a:t> variable</a:t>
            </a:r>
            <a:endParaRPr lang="en-US" sz="1800" dirty="0">
              <a:latin typeface="+mj-lt"/>
            </a:endParaRPr>
          </a:p>
        </p:txBody>
      </p:sp>
      <p:sp>
        <p:nvSpPr>
          <p:cNvPr id="929798" name="Line 6"/>
          <p:cNvSpPr>
            <a:spLocks noChangeShapeType="1"/>
          </p:cNvSpPr>
          <p:nvPr/>
        </p:nvSpPr>
        <p:spPr bwMode="auto">
          <a:xfrm flipV="1">
            <a:off x="5984875" y="3435350"/>
            <a:ext cx="520700" cy="673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7" grpId="0"/>
      <p:bldP spid="92979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Mapping Variable Instances to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 smtClean="0"/>
              <a:t>Global variables</a:t>
            </a:r>
          </a:p>
          <a:p>
            <a:pPr lvl="1"/>
            <a:r>
              <a:rPr lang="en-US" i="1" dirty="0" smtClean="0"/>
              <a:t>Def:</a:t>
            </a:r>
            <a:r>
              <a:rPr lang="en-US" dirty="0" smtClean="0"/>
              <a:t>  Variable declared outside of a function</a:t>
            </a:r>
          </a:p>
          <a:p>
            <a:pPr lvl="1"/>
            <a:r>
              <a:rPr lang="en-US" b="1" dirty="0" smtClean="0">
                <a:solidFill>
                  <a:srgbClr val="990000"/>
                </a:solidFill>
              </a:rPr>
              <a:t>Virtual memory contains exactly one instance of any global variable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Local variables</a:t>
            </a:r>
          </a:p>
          <a:p>
            <a:pPr lvl="1"/>
            <a:r>
              <a:rPr lang="en-US" i="1" dirty="0" smtClean="0"/>
              <a:t>Def:</a:t>
            </a:r>
            <a:r>
              <a:rPr lang="en-US" dirty="0" smtClean="0"/>
              <a:t> Variable declared inside function without  </a:t>
            </a:r>
            <a:r>
              <a:rPr lang="en-US" dirty="0" smtClean="0">
                <a:latin typeface="Courier New"/>
                <a:cs typeface="Courier New"/>
              </a:rPr>
              <a:t>static</a:t>
            </a:r>
            <a:r>
              <a:rPr lang="en-US" dirty="0" smtClean="0"/>
              <a:t> attribute</a:t>
            </a:r>
          </a:p>
          <a:p>
            <a:pPr lvl="1"/>
            <a:r>
              <a:rPr lang="en-US" b="1" dirty="0" smtClean="0">
                <a:solidFill>
                  <a:srgbClr val="990000"/>
                </a:solidFill>
              </a:rPr>
              <a:t>Each thread stack contains one instance of each local variable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Local static variables</a:t>
            </a:r>
          </a:p>
          <a:p>
            <a:pPr lvl="1"/>
            <a:r>
              <a:rPr lang="en-US" i="1" dirty="0" smtClean="0"/>
              <a:t>Def: </a:t>
            </a:r>
            <a:r>
              <a:rPr lang="en-US" dirty="0" smtClean="0"/>
              <a:t> Variable declared inside  function with the </a:t>
            </a:r>
            <a:r>
              <a:rPr lang="en-US" dirty="0" smtClean="0">
                <a:latin typeface="Courier New"/>
                <a:cs typeface="Courier New"/>
              </a:rPr>
              <a:t>static</a:t>
            </a:r>
            <a:r>
              <a:rPr lang="en-US" dirty="0" smtClean="0"/>
              <a:t> attribute</a:t>
            </a:r>
          </a:p>
          <a:p>
            <a:pPr lvl="1"/>
            <a:r>
              <a:rPr lang="en-US" b="1" dirty="0" smtClean="0">
                <a:solidFill>
                  <a:srgbClr val="990000"/>
                </a:solidFill>
              </a:rPr>
              <a:t>Virtual memory contains exactly one instance of any local static variable.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7862"/>
            <a:ext cx="8972550" cy="781050"/>
          </a:xfrm>
        </p:spPr>
        <p:txBody>
          <a:bodyPr/>
          <a:lstStyle/>
          <a:p>
            <a:r>
              <a:rPr lang="en-US" dirty="0"/>
              <a:t>Mapping </a:t>
            </a:r>
            <a:r>
              <a:rPr lang="en-US" dirty="0" smtClean="0"/>
              <a:t>Variable Instances </a:t>
            </a:r>
            <a:r>
              <a:rPr lang="en-US" dirty="0"/>
              <a:t>to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31843" name="Rectangle 3"/>
          <p:cNvSpPr>
            <a:spLocks noChangeArrowheads="1"/>
          </p:cNvSpPr>
          <p:nvPr/>
        </p:nvSpPr>
        <p:spPr bwMode="auto">
          <a:xfrm>
            <a:off x="365773" y="1971675"/>
            <a:ext cx="3764172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char **ptr;  </a:t>
            </a:r>
            <a:r>
              <a:rPr lang="en-US" sz="1600" dirty="0">
                <a:solidFill>
                  <a:srgbClr val="AC0000"/>
                </a:solidFill>
                <a:latin typeface="Courier New" pitchFamily="49" charset="0"/>
              </a:rPr>
              <a:t>/* global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pthread_t tid;</a:t>
            </a:r>
          </a:p>
          <a:p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 smtClean="0">
                <a:latin typeface="Courier New" pitchFamily="49" charset="0"/>
              </a:rPr>
              <a:t>msgs</a:t>
            </a:r>
            <a:r>
              <a:rPr lang="en-US" sz="1600" dirty="0" smtClean="0">
                <a:latin typeface="Courier New" pitchFamily="49" charset="0"/>
              </a:rPr>
              <a:t>[2] </a:t>
            </a:r>
            <a:r>
              <a:rPr lang="en-US" sz="1600" dirty="0">
                <a:latin typeface="Courier New" pitchFamily="49" charset="0"/>
              </a:rPr>
              <a:t>= {</a:t>
            </a:r>
          </a:p>
          <a:p>
            <a:r>
              <a:rPr lang="en-US" sz="1600" dirty="0">
                <a:latin typeface="Courier New" pitchFamily="49" charset="0"/>
              </a:rPr>
              <a:t>        "Hello from foo",</a:t>
            </a:r>
          </a:p>
          <a:p>
            <a:r>
              <a:rPr lang="en-US" sz="1600" dirty="0">
                <a:latin typeface="Courier New" pitchFamily="49" charset="0"/>
              </a:rPr>
              <a:t>        "Hello from bar"</a:t>
            </a:r>
          </a:p>
          <a:p>
            <a:r>
              <a:rPr lang="en-US" sz="1600" dirty="0">
                <a:latin typeface="Courier New" pitchFamily="49" charset="0"/>
              </a:rPr>
              <a:t>    };</a:t>
            </a:r>
          </a:p>
          <a:p>
            <a:r>
              <a:rPr lang="en-US" sz="1600" dirty="0">
                <a:latin typeface="Courier New" pitchFamily="49" charset="0"/>
              </a:rPr>
              <a:t>    ptr = </a:t>
            </a:r>
            <a:r>
              <a:rPr lang="en-US" sz="1600" dirty="0" err="1">
                <a:latin typeface="Courier New" pitchFamily="49" charset="0"/>
              </a:rPr>
              <a:t>msgs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for (i = 0; i &lt; 2; i++)</a:t>
            </a:r>
          </a:p>
          <a:p>
            <a:r>
              <a:rPr lang="en-US" sz="1600" dirty="0">
                <a:latin typeface="Courier New" pitchFamily="49" charset="0"/>
              </a:rPr>
              <a:t>        Pthread_create(&amp;tid, </a:t>
            </a:r>
          </a:p>
          <a:p>
            <a:r>
              <a:rPr lang="en-US" sz="1600" dirty="0">
                <a:latin typeface="Courier New" pitchFamily="49" charset="0"/>
              </a:rPr>
              <a:t>            NULL, </a:t>
            </a:r>
          </a:p>
          <a:p>
            <a:r>
              <a:rPr lang="en-US" sz="1600" dirty="0">
                <a:latin typeface="Courier New" pitchFamily="49" charset="0"/>
              </a:rPr>
              <a:t>            thread, </a:t>
            </a:r>
          </a:p>
          <a:p>
            <a:r>
              <a:rPr lang="en-US" sz="1600" dirty="0">
                <a:latin typeface="Courier New" pitchFamily="49" charset="0"/>
              </a:rPr>
              <a:t>            (void *)i);</a:t>
            </a:r>
          </a:p>
          <a:p>
            <a:r>
              <a:rPr lang="en-US" sz="1600" dirty="0">
                <a:latin typeface="Courier New" pitchFamily="49" charset="0"/>
              </a:rPr>
              <a:t>    Pthread_exit(NULL);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931844" name="Rectangle 4"/>
          <p:cNvSpPr>
            <a:spLocks noChangeArrowheads="1"/>
          </p:cNvSpPr>
          <p:nvPr/>
        </p:nvSpPr>
        <p:spPr bwMode="auto">
          <a:xfrm>
            <a:off x="4486275" y="3371850"/>
            <a:ext cx="4504759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*vargp)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myid = (int)vargp;</a:t>
            </a:r>
          </a:p>
          <a:p>
            <a:r>
              <a:rPr lang="en-US" sz="1600" dirty="0">
                <a:latin typeface="Courier New" pitchFamily="49" charset="0"/>
              </a:rPr>
              <a:t>  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0;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</a:p>
          <a:p>
            <a:r>
              <a:rPr lang="en-US" sz="1600" dirty="0">
                <a:latin typeface="Courier New" pitchFamily="49" charset="0"/>
              </a:rPr>
              <a:t>    printf("[%d]: %s (svar=%d)\n", </a:t>
            </a:r>
          </a:p>
          <a:p>
            <a:r>
              <a:rPr lang="en-US" sz="1600" dirty="0">
                <a:latin typeface="Courier New" pitchFamily="49" charset="0"/>
              </a:rPr>
              <a:t>         myid, ptr[myid], +</a:t>
            </a:r>
            <a:r>
              <a:rPr lang="en-US" sz="1600" dirty="0" smtClean="0">
                <a:latin typeface="Courier New" pitchFamily="49" charset="0"/>
              </a:rPr>
              <a:t>+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931845" name="Text Box 5"/>
          <p:cNvSpPr txBox="1">
            <a:spLocks noChangeArrowheads="1"/>
          </p:cNvSpPr>
          <p:nvPr/>
        </p:nvSpPr>
        <p:spPr bwMode="auto">
          <a:xfrm>
            <a:off x="200673" y="1130888"/>
            <a:ext cx="358348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Global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>
            <a:off x="1295401" y="1450976"/>
            <a:ext cx="191148" cy="6064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7" name="Text Box 7"/>
          <p:cNvSpPr txBox="1">
            <a:spLocks noChangeArrowheads="1"/>
          </p:cNvSpPr>
          <p:nvPr/>
        </p:nvSpPr>
        <p:spPr bwMode="auto">
          <a:xfrm>
            <a:off x="4972286" y="6019800"/>
            <a:ext cx="4032837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static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</a:t>
            </a:r>
            <a:r>
              <a:rPr lang="en-US" sz="1800" dirty="0" smtClean="0">
                <a:latin typeface="Calibri" pitchFamily="34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8" name="Line 8"/>
          <p:cNvSpPr>
            <a:spLocks noChangeShapeType="1"/>
          </p:cNvSpPr>
          <p:nvPr/>
        </p:nvSpPr>
        <p:spPr bwMode="auto">
          <a:xfrm flipV="1">
            <a:off x="6348824" y="4636088"/>
            <a:ext cx="304800" cy="1346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9" name="Text Box 9"/>
          <p:cNvSpPr txBox="1">
            <a:spLocks noChangeArrowheads="1"/>
          </p:cNvSpPr>
          <p:nvPr/>
        </p:nvSpPr>
        <p:spPr bwMode="auto">
          <a:xfrm>
            <a:off x="3815414" y="1399401"/>
            <a:ext cx="3927485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 smtClean="0">
                <a:solidFill>
                  <a:srgbClr val="C00000"/>
                </a:solidFill>
                <a:latin typeface="Calibri" pitchFamily="34" charset="0"/>
              </a:rPr>
              <a:t>vars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msgs.m</a:t>
            </a:r>
            <a:r>
              <a:rPr lang="en-US" sz="1800" dirty="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31850" name="Line 10"/>
          <p:cNvSpPr>
            <a:spLocks noChangeShapeType="1"/>
          </p:cNvSpPr>
          <p:nvPr/>
        </p:nvSpPr>
        <p:spPr bwMode="auto">
          <a:xfrm flipH="1">
            <a:off x="1676400" y="1676400"/>
            <a:ext cx="2781948" cy="14478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51" name="Text Box 11"/>
          <p:cNvSpPr txBox="1">
            <a:spLocks noChangeArrowheads="1"/>
          </p:cNvSpPr>
          <p:nvPr/>
        </p:nvSpPr>
        <p:spPr bwMode="auto">
          <a:xfrm>
            <a:off x="4290073" y="1955800"/>
            <a:ext cx="3872086" cy="11079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 smtClean="0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 </a:t>
            </a:r>
            <a:r>
              <a:rPr lang="en-US" sz="1800" dirty="0">
                <a:latin typeface="Calibri" pitchFamily="34" charset="0"/>
              </a:rPr>
              <a:t>2 instances (</a:t>
            </a:r>
          </a:p>
          <a:p>
            <a:r>
              <a:rPr lang="en-US" sz="1800" dirty="0">
                <a:latin typeface="Calibri" pitchFamily="34" charset="0"/>
              </a:rPr>
              <a:t>     </a:t>
            </a:r>
            <a:r>
              <a:rPr lang="en-US" sz="1800" dirty="0" smtClean="0">
                <a:latin typeface="Courier New" pitchFamily="49" charset="0"/>
              </a:rPr>
              <a:t>myid.p0 </a:t>
            </a:r>
            <a:r>
              <a:rPr lang="en-US" sz="1800" dirty="0" smtClean="0">
                <a:latin typeface="Calibri" pitchFamily="34" charset="0"/>
              </a:rPr>
              <a:t>[peer </a:t>
            </a:r>
            <a:r>
              <a:rPr lang="en-US" sz="1800" dirty="0">
                <a:latin typeface="Calibri" pitchFamily="34" charset="0"/>
              </a:rPr>
              <a:t>thread 0’s stack],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myid.p1 </a:t>
            </a:r>
            <a:r>
              <a:rPr lang="en-US" sz="1800" dirty="0" smtClean="0">
                <a:latin typeface="Calibri" pitchFamily="34" charset="0"/>
              </a:rPr>
              <a:t>[peer </a:t>
            </a:r>
            <a:r>
              <a:rPr lang="en-US" sz="1800" dirty="0">
                <a:latin typeface="Calibri" pitchFamily="34" charset="0"/>
              </a:rPr>
              <a:t>thread 1’s stack]</a:t>
            </a:r>
          </a:p>
          <a:p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2" name="Line 12"/>
          <p:cNvSpPr>
            <a:spLocks noChangeShapeType="1"/>
          </p:cNvSpPr>
          <p:nvPr/>
        </p:nvSpPr>
        <p:spPr bwMode="auto">
          <a:xfrm flipH="1">
            <a:off x="5943600" y="2864732"/>
            <a:ext cx="533400" cy="13208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018652" y="1676400"/>
            <a:ext cx="2439696" cy="188683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5" grpId="0"/>
      <p:bldP spid="931846" grpId="0" animBg="1"/>
      <p:bldP spid="931847" grpId="0"/>
      <p:bldP spid="931848" grpId="0" animBg="1"/>
      <p:bldP spid="931849" grpId="0"/>
      <p:bldP spid="931850" grpId="0" animBg="1"/>
      <p:bldP spid="931851" grpId="0"/>
      <p:bldP spid="93185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1219200"/>
            <a:ext cx="7896225" cy="5181600"/>
          </a:xfrm>
        </p:spPr>
        <p:txBody>
          <a:bodyPr/>
          <a:lstStyle/>
          <a:p>
            <a:r>
              <a:rPr lang="en-US" dirty="0"/>
              <a:t>Which </a:t>
            </a:r>
            <a:r>
              <a:rPr lang="en-US" dirty="0" smtClean="0"/>
              <a:t>variables </a:t>
            </a:r>
            <a:r>
              <a:rPr lang="en-US" dirty="0"/>
              <a:t>are shared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lnSpc>
                <a:spcPct val="95000"/>
              </a:lnSpc>
            </a:pP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/>
              <a:t>Answer: A variable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is shared </a:t>
            </a:r>
            <a:r>
              <a:rPr lang="en-US" dirty="0" err="1" smtClean="0"/>
              <a:t>iff</a:t>
            </a:r>
            <a:r>
              <a:rPr lang="en-US" dirty="0" smtClean="0"/>
              <a:t> multiple threads reference at least one instance of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 smtClean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765300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 Referenced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  main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thread?	peer thread 0?	peer thread 1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	</a:t>
            </a:r>
          </a:p>
          <a:p>
            <a:r>
              <a:rPr lang="en-US" sz="1800" dirty="0" err="1" smtClean="0">
                <a:latin typeface="Courier New" pitchFamily="49" charset="0"/>
              </a:rPr>
              <a:t>cnt</a:t>
            </a:r>
            <a:r>
              <a:rPr lang="en-US" sz="1800" dirty="0" smtClean="0">
                <a:latin typeface="Courier New" pitchFamily="49" charset="0"/>
              </a:rPr>
              <a:t>		</a:t>
            </a:r>
          </a:p>
          <a:p>
            <a:r>
              <a:rPr lang="en-US" sz="1800" dirty="0" err="1" smtClean="0">
                <a:latin typeface="Courier New" pitchFamily="49" charset="0"/>
              </a:rPr>
              <a:t>i.m</a:t>
            </a:r>
            <a:r>
              <a:rPr lang="en-US" sz="1800" dirty="0" smtClean="0">
                <a:latin typeface="Courier New" pitchFamily="49" charset="0"/>
              </a:rPr>
              <a:t>		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		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myid.p0</a:t>
            </a:r>
            <a:r>
              <a:rPr lang="en-US" sz="1800" dirty="0" smtClean="0">
                <a:latin typeface="Courier New" pitchFamily="49" charset="0"/>
              </a:rPr>
              <a:t>		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</a:rPr>
              <a:t>myid.p1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23622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3622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3622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65430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6543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6543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9210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92100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92100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3227864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3227864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3227864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51000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510002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51000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770868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770868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770868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1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Threads review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Sharing</a:t>
            </a:r>
          </a:p>
          <a:p>
            <a:r>
              <a:rPr lang="en-US" dirty="0" smtClean="0"/>
              <a:t>Mutual exclusion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</a:t>
            </a:r>
            <a:r>
              <a:rPr lang="en-US" dirty="0" smtClean="0"/>
              <a:t>Improper Synchronization</a:t>
            </a:r>
            <a:endParaRPr lang="en-US" dirty="0"/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152400" y="1066800"/>
            <a:ext cx="4419600" cy="57554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volatile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 = 0; </a:t>
            </a:r>
            <a:r>
              <a:rPr lang="en-US" sz="1600" dirty="0" smtClean="0">
                <a:solidFill>
                  <a:srgbClr val="9D3E40"/>
                </a:solidFill>
                <a:latin typeface="Courier New" pitchFamily="49" charset="0"/>
              </a:rPr>
              <a:t>/* global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main(int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 **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niters = atoi(argv[1]);</a:t>
            </a: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 tid1, tid2;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Pthread_create(&amp;tid1, NULL,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  thread, &amp;niters);</a:t>
            </a:r>
          </a:p>
          <a:p>
            <a:r>
              <a:rPr lang="en-US" sz="1600" dirty="0" smtClean="0">
                <a:latin typeface="Courier New" pitchFamily="49" charset="0"/>
              </a:rPr>
              <a:t>  Pthread_create(&amp;tid2, NULL, 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  thread, &amp;niters);</a:t>
            </a:r>
          </a:p>
          <a:p>
            <a:r>
              <a:rPr lang="en-US" sz="1600" dirty="0" smtClean="0">
                <a:latin typeface="Courier New" pitchFamily="49" charset="0"/>
              </a:rPr>
              <a:t>  Pthread_join(tid1, NULL);</a:t>
            </a:r>
          </a:p>
          <a:p>
            <a:r>
              <a:rPr lang="en-US" sz="1600" dirty="0" smtClean="0">
                <a:latin typeface="Courier New" pitchFamily="49" charset="0"/>
              </a:rPr>
              <a:t>  Pthread_join(tid2, NULL);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/* Check result */</a:t>
            </a:r>
          </a:p>
          <a:p>
            <a:r>
              <a:rPr lang="en-US" sz="1600" dirty="0" smtClean="0">
                <a:latin typeface="Courier New" pitchFamily="49" charset="0"/>
              </a:rPr>
              <a:t>  if (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 != (2 * niters))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printf("BOOM</a:t>
            </a:r>
            <a:r>
              <a:rPr lang="en-US" sz="1600" dirty="0" smtClean="0">
                <a:latin typeface="Courier New" pitchFamily="49" charset="0"/>
              </a:rPr>
              <a:t>!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=%</a:t>
            </a:r>
            <a:r>
              <a:rPr lang="en-US" sz="1600" dirty="0" err="1" smtClean="0">
                <a:latin typeface="Courier New" pitchFamily="49" charset="0"/>
              </a:rPr>
              <a:t>d\n</a:t>
            </a:r>
            <a:r>
              <a:rPr lang="en-US" sz="1600" dirty="0" smtClean="0">
                <a:latin typeface="Courier New" pitchFamily="49" charset="0"/>
              </a:rPr>
              <a:t>”,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else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printf("OK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=%</a:t>
            </a:r>
            <a:r>
              <a:rPr lang="en-US" sz="1600" dirty="0" err="1" smtClean="0">
                <a:latin typeface="Courier New" pitchFamily="49" charset="0"/>
              </a:rPr>
              <a:t>d\n</a:t>
            </a:r>
            <a:r>
              <a:rPr lang="en-US" sz="1600" dirty="0" smtClean="0">
                <a:latin typeface="Courier New" pitchFamily="49" charset="0"/>
              </a:rPr>
              <a:t>",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exit(0);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800600" y="1189910"/>
            <a:ext cx="4371109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srgbClr val="9D3E4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void *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thread(void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vargp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niters = *((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*)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vargp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endParaRPr lang="en-U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for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= 0;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&lt; niters;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++)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cnt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++;                   </a:t>
            </a:r>
          </a:p>
          <a:p>
            <a:endParaRPr lang="en-U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return NULL;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05400" y="4192250"/>
            <a:ext cx="3505200" cy="2605684"/>
            <a:chOff x="5105400" y="4192250"/>
            <a:chExt cx="3505200" cy="2605684"/>
          </a:xfrm>
        </p:grpSpPr>
        <p:sp>
          <p:nvSpPr>
            <p:cNvPr id="935941" name="Text Box 5"/>
            <p:cNvSpPr txBox="1">
              <a:spLocks noChangeArrowheads="1"/>
            </p:cNvSpPr>
            <p:nvPr/>
          </p:nvSpPr>
          <p:spPr bwMode="auto">
            <a:xfrm>
              <a:off x="5486400" y="4192250"/>
              <a:ext cx="2770410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</a:rPr>
                <a:t>linux</a:t>
              </a:r>
              <a:r>
                <a:rPr lang="en-US" sz="1600" dirty="0" smtClean="0">
                  <a:latin typeface="Courier New" pitchFamily="49" charset="0"/>
                </a:rPr>
                <a:t>&gt; ./</a:t>
              </a:r>
              <a:r>
                <a:rPr lang="en-US" sz="1600" dirty="0" err="1" smtClean="0">
                  <a:latin typeface="Courier New" pitchFamily="49" charset="0"/>
                </a:rPr>
                <a:t>badcnt</a:t>
              </a:r>
              <a:r>
                <a:rPr lang="en-US" sz="1600" dirty="0" smtClean="0">
                  <a:latin typeface="Courier New" pitchFamily="49" charset="0"/>
                </a:rPr>
                <a:t> 10000</a:t>
              </a:r>
            </a:p>
            <a:p>
              <a:r>
                <a:rPr lang="en-US" sz="1600" dirty="0" smtClean="0">
                  <a:latin typeface="Courier New" pitchFamily="49" charset="0"/>
                </a:rPr>
                <a:t>OK </a:t>
              </a:r>
              <a:r>
                <a:rPr lang="en-US" sz="1600" dirty="0" err="1" smtClean="0">
                  <a:latin typeface="Courier New" pitchFamily="49" charset="0"/>
                </a:rPr>
                <a:t>cnt</a:t>
              </a:r>
              <a:r>
                <a:rPr lang="en-US" sz="1600" dirty="0" smtClean="0">
                  <a:latin typeface="Courier New" pitchFamily="49" charset="0"/>
                </a:rPr>
                <a:t>=20000</a:t>
              </a:r>
            </a:p>
            <a:p>
              <a:r>
                <a:rPr lang="en-US" sz="1600" dirty="0" err="1" smtClean="0">
                  <a:latin typeface="Courier New" pitchFamily="49" charset="0"/>
                </a:rPr>
                <a:t>linux</a:t>
              </a:r>
              <a:r>
                <a:rPr lang="en-US" sz="1600" dirty="0" smtClean="0">
                  <a:latin typeface="Courier New" pitchFamily="49" charset="0"/>
                </a:rPr>
                <a:t>&gt; ./</a:t>
              </a:r>
              <a:r>
                <a:rPr lang="en-US" sz="1600" dirty="0" err="1" smtClean="0">
                  <a:latin typeface="Courier New" pitchFamily="49" charset="0"/>
                </a:rPr>
                <a:t>badcnt</a:t>
              </a:r>
              <a:r>
                <a:rPr lang="en-US" sz="1600" dirty="0" smtClean="0">
                  <a:latin typeface="Courier New" pitchFamily="49" charset="0"/>
                </a:rPr>
                <a:t> 10000</a:t>
              </a:r>
            </a:p>
            <a:p>
              <a:r>
                <a:rPr lang="en-US" sz="1600" dirty="0" smtClean="0">
                  <a:latin typeface="Courier New" pitchFamily="49" charset="0"/>
                </a:rPr>
                <a:t>BOOM! </a:t>
              </a:r>
              <a:r>
                <a:rPr lang="en-US" sz="1600" dirty="0" err="1" smtClean="0">
                  <a:latin typeface="Courier New" pitchFamily="49" charset="0"/>
                </a:rPr>
                <a:t>cnt</a:t>
              </a:r>
              <a:r>
                <a:rPr lang="en-US" sz="1600" dirty="0" smtClean="0">
                  <a:latin typeface="Courier New" pitchFamily="49" charset="0"/>
                </a:rPr>
                <a:t>=13051</a:t>
              </a:r>
            </a:p>
            <a:p>
              <a:r>
                <a:rPr lang="en-US" sz="1600" dirty="0" err="1" smtClean="0">
                  <a:latin typeface="Courier New" pitchFamily="49" charset="0"/>
                </a:rPr>
                <a:t>linux</a:t>
              </a:r>
              <a:r>
                <a:rPr lang="en-US" sz="1600" dirty="0" smtClean="0">
                  <a:latin typeface="Courier New" pitchFamily="49" charset="0"/>
                </a:rPr>
                <a:t>&gt;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935942" name="Text Box 6"/>
            <p:cNvSpPr txBox="1">
              <a:spLocks noChangeArrowheads="1"/>
            </p:cNvSpPr>
            <p:nvPr/>
          </p:nvSpPr>
          <p:spPr bwMode="auto">
            <a:xfrm>
              <a:off x="5105400" y="5689938"/>
              <a:ext cx="3505200" cy="11079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 err="1">
                  <a:latin typeface="Courier New" pitchFamily="49" charset="0"/>
                </a:rPr>
                <a:t>cnt</a:t>
              </a:r>
              <a:r>
                <a:rPr lang="en-US" dirty="0">
                  <a:latin typeface="Calibri" pitchFamily="34" charset="0"/>
                </a:rPr>
                <a:t> should</a:t>
              </a:r>
              <a:r>
                <a:rPr lang="en-US" dirty="0" smtClean="0">
                  <a:latin typeface="Calibri" pitchFamily="34" charset="0"/>
                </a:rPr>
                <a:t> equal 20,000.</a:t>
              </a:r>
            </a:p>
            <a:p>
              <a:pPr algn="ctr"/>
              <a:endParaRPr lang="en-US" sz="1800" dirty="0" smtClean="0">
                <a:latin typeface="Calibri" pitchFamily="34" charset="0"/>
              </a:endParaRPr>
            </a:p>
            <a:p>
              <a:pPr algn="ctr"/>
              <a:r>
                <a:rPr lang="en-US" dirty="0">
                  <a:solidFill>
                    <a:srgbClr val="9D3E40"/>
                  </a:solidFill>
                  <a:latin typeface="Calibri" pitchFamily="34" charset="0"/>
                </a:rPr>
                <a:t>What went wrong</a:t>
              </a:r>
              <a:r>
                <a:rPr lang="en-US" dirty="0" smtClean="0">
                  <a:solidFill>
                    <a:srgbClr val="9D3E40"/>
                  </a:solidFill>
                  <a:latin typeface="Calibri" pitchFamily="34" charset="0"/>
                </a:rPr>
                <a:t>?</a:t>
              </a:r>
              <a:endParaRPr lang="en-US" dirty="0">
                <a:solidFill>
                  <a:srgbClr val="9D3E4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review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Sharing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 for Counter Loop</a:t>
            </a:r>
          </a:p>
        </p:txBody>
      </p:sp>
      <p:sp>
        <p:nvSpPr>
          <p:cNvPr id="937987" name="Text Box 3"/>
          <p:cNvSpPr txBox="1">
            <a:spLocks noChangeArrowheads="1"/>
          </p:cNvSpPr>
          <p:nvPr/>
        </p:nvSpPr>
        <p:spPr bwMode="auto">
          <a:xfrm>
            <a:off x="2092886" y="3136880"/>
            <a:ext cx="3972512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i="1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movl</a:t>
            </a:r>
            <a:r>
              <a:rPr lang="en-US" sz="1800" dirty="0" smtClean="0">
                <a:latin typeface="Courier New"/>
                <a:cs typeface="Courier New"/>
              </a:rPr>
              <a:t> (%</a:t>
            </a:r>
            <a:r>
              <a:rPr lang="en-US" sz="1800" dirty="0" err="1" smtClean="0">
                <a:latin typeface="Courier New"/>
                <a:cs typeface="Courier New"/>
              </a:rPr>
              <a:t>rdi),%ecx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movl</a:t>
            </a:r>
            <a:r>
              <a:rPr lang="en-US" sz="1800" dirty="0" smtClean="0">
                <a:latin typeface="Courier New"/>
                <a:cs typeface="Courier New"/>
              </a:rPr>
              <a:t> $0,%edx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cmpl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 smtClean="0">
                <a:latin typeface="Courier New"/>
                <a:cs typeface="Courier New"/>
              </a:rPr>
              <a:t>ecx,%edx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jge</a:t>
            </a:r>
            <a:r>
              <a:rPr lang="en-US" sz="1800" dirty="0" smtClean="0">
                <a:latin typeface="Courier New"/>
                <a:cs typeface="Courier New"/>
              </a:rPr>
              <a:t> .L13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.L11: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movl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cnt(%rip),%eax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incl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 smtClean="0">
                <a:latin typeface="Courier New"/>
                <a:cs typeface="Courier New"/>
              </a:rPr>
              <a:t>eax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movl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 smtClean="0">
                <a:latin typeface="Courier New"/>
                <a:cs typeface="Courier New"/>
              </a:rPr>
              <a:t>eax,cnt(%rip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incl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 smtClean="0">
                <a:latin typeface="Courier New"/>
                <a:cs typeface="Courier New"/>
              </a:rPr>
              <a:t>edx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cmpl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 smtClean="0">
                <a:latin typeface="Courier New"/>
                <a:cs typeface="Courier New"/>
              </a:rPr>
              <a:t>ecx,%edx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jl</a:t>
            </a:r>
            <a:r>
              <a:rPr lang="en-US" sz="1800" dirty="0" smtClean="0">
                <a:latin typeface="Courier New"/>
                <a:cs typeface="Courier New"/>
              </a:rPr>
              <a:t> .L11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.L13: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937988" name="Text Box 4"/>
          <p:cNvSpPr txBox="1">
            <a:spLocks noChangeArrowheads="1"/>
          </p:cNvSpPr>
          <p:nvPr/>
        </p:nvSpPr>
        <p:spPr bwMode="auto">
          <a:xfrm>
            <a:off x="1981200" y="2759561"/>
            <a:ext cx="3525837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Corresponding </a:t>
            </a:r>
            <a:r>
              <a:rPr lang="en-US" sz="1800" dirty="0" smtClean="0">
                <a:latin typeface="Calibri" pitchFamily="34" charset="0"/>
              </a:rPr>
              <a:t>assembly code 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073836" y="1638279"/>
            <a:ext cx="3786238" cy="64633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for (i=0;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niters; </a:t>
            </a:r>
            <a:r>
              <a:rPr lang="en-US" sz="1800" dirty="0">
                <a:latin typeface="Courier New" pitchFamily="49" charset="0"/>
              </a:rPr>
              <a:t>i++)</a:t>
            </a:r>
          </a:p>
          <a:p>
            <a:r>
              <a:rPr lang="en-US" sz="1800" dirty="0">
                <a:latin typeface="Courier New" pitchFamily="49" charset="0"/>
              </a:rPr>
              <a:t>    cnt++;</a:t>
            </a:r>
          </a:p>
        </p:txBody>
      </p:sp>
      <p:sp>
        <p:nvSpPr>
          <p:cNvPr id="937990" name="Text Box 6"/>
          <p:cNvSpPr txBox="1">
            <a:spLocks noChangeArrowheads="1"/>
          </p:cNvSpPr>
          <p:nvPr/>
        </p:nvSpPr>
        <p:spPr bwMode="auto">
          <a:xfrm>
            <a:off x="1997636" y="1295400"/>
            <a:ext cx="3429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 code for counter </a:t>
            </a:r>
            <a:r>
              <a:rPr lang="en-US" sz="1800" dirty="0" smtClean="0">
                <a:latin typeface="Calibri" pitchFamily="34" charset="0"/>
              </a:rPr>
              <a:t>loop in thread </a:t>
            </a:r>
            <a:r>
              <a:rPr lang="en-US" sz="1800" dirty="0" err="1" smtClean="0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37992" name="Text Box 8"/>
          <p:cNvSpPr txBox="1">
            <a:spLocks noChangeArrowheads="1"/>
          </p:cNvSpPr>
          <p:nvPr/>
        </p:nvSpPr>
        <p:spPr bwMode="auto">
          <a:xfrm>
            <a:off x="6446398" y="3488164"/>
            <a:ext cx="11614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2000" dirty="0">
                <a:latin typeface="Calibri" pitchFamily="34" charset="0"/>
              </a:rPr>
              <a:t>Head (H</a:t>
            </a:r>
            <a:r>
              <a:rPr lang="en-US" sz="2000" baseline="-25000" dirty="0">
                <a:latin typeface="Calibri" pitchFamily="34" charset="0"/>
              </a:rPr>
              <a:t>i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937993" name="Text Box 9"/>
          <p:cNvSpPr txBox="1">
            <a:spLocks noChangeArrowheads="1"/>
          </p:cNvSpPr>
          <p:nvPr/>
        </p:nvSpPr>
        <p:spPr bwMode="auto">
          <a:xfrm>
            <a:off x="6446398" y="5783761"/>
            <a:ext cx="93160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2000" dirty="0">
                <a:latin typeface="Calibri" pitchFamily="34" charset="0"/>
              </a:rPr>
              <a:t>Tail (T</a:t>
            </a:r>
            <a:r>
              <a:rPr lang="en-US" sz="2000" baseline="-25000" dirty="0">
                <a:latin typeface="Calibri" pitchFamily="34" charset="0"/>
              </a:rPr>
              <a:t>i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937994" name="AutoShape 10"/>
          <p:cNvSpPr>
            <a:spLocks/>
          </p:cNvSpPr>
          <p:nvPr/>
        </p:nvSpPr>
        <p:spPr bwMode="auto">
          <a:xfrm flipH="1" flipV="1">
            <a:off x="6217798" y="5564674"/>
            <a:ext cx="152400" cy="958776"/>
          </a:xfrm>
          <a:prstGeom prst="leftBrace">
            <a:avLst>
              <a:gd name="adj1" fmla="val 62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7995" name="Line 11"/>
          <p:cNvSpPr>
            <a:spLocks noChangeShapeType="1"/>
          </p:cNvSpPr>
          <p:nvPr/>
        </p:nvSpPr>
        <p:spPr bwMode="auto">
          <a:xfrm>
            <a:off x="2086830" y="4345474"/>
            <a:ext cx="397856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7997" name="Text Box 13"/>
          <p:cNvSpPr txBox="1">
            <a:spLocks noChangeArrowheads="1"/>
          </p:cNvSpPr>
          <p:nvPr/>
        </p:nvSpPr>
        <p:spPr bwMode="auto">
          <a:xfrm>
            <a:off x="6446398" y="4421674"/>
            <a:ext cx="1851789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Load </a:t>
            </a:r>
            <a:r>
              <a:rPr lang="en-US" sz="2000" dirty="0" err="1">
                <a:latin typeface="Courier New"/>
                <a:cs typeface="Courier New"/>
              </a:rPr>
              <a:t>cn</a:t>
            </a:r>
            <a:r>
              <a:rPr lang="en-US" sz="2000" dirty="0" err="1"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 (L</a:t>
            </a:r>
            <a:r>
              <a:rPr lang="en-US" sz="2000" baseline="-25000" dirty="0">
                <a:latin typeface="Calibri" pitchFamily="34" charset="0"/>
              </a:rPr>
              <a:t>i</a:t>
            </a:r>
            <a:r>
              <a:rPr lang="en-US" sz="2000" dirty="0">
                <a:latin typeface="Calibri" pitchFamily="34" charset="0"/>
              </a:rPr>
              <a:t>)</a:t>
            </a:r>
          </a:p>
          <a:p>
            <a:r>
              <a:rPr lang="en-US" sz="2000" dirty="0">
                <a:latin typeface="Calibri" pitchFamily="34" charset="0"/>
              </a:rPr>
              <a:t>Update </a:t>
            </a:r>
            <a:r>
              <a:rPr lang="en-US" sz="2000" dirty="0" err="1">
                <a:latin typeface="Courier New"/>
                <a:cs typeface="Courier New"/>
              </a:rPr>
              <a:t>cn</a:t>
            </a:r>
            <a:r>
              <a:rPr lang="en-US" sz="2000" dirty="0" err="1"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 (</a:t>
            </a:r>
            <a:r>
              <a:rPr lang="en-US" sz="2000" dirty="0" err="1">
                <a:latin typeface="Calibri" pitchFamily="34" charset="0"/>
              </a:rPr>
              <a:t>U</a:t>
            </a:r>
            <a:r>
              <a:rPr lang="en-US" sz="2000" baseline="-25000" dirty="0" err="1">
                <a:latin typeface="Calibri" pitchFamily="34" charset="0"/>
              </a:rPr>
              <a:t>i</a:t>
            </a:r>
            <a:r>
              <a:rPr lang="en-US" sz="2000" dirty="0">
                <a:latin typeface="Calibri" pitchFamily="34" charset="0"/>
              </a:rPr>
              <a:t>)</a:t>
            </a:r>
          </a:p>
          <a:p>
            <a:r>
              <a:rPr lang="en-US" sz="2000" dirty="0">
                <a:latin typeface="Calibri" pitchFamily="34" charset="0"/>
              </a:rPr>
              <a:t>Store </a:t>
            </a:r>
            <a:r>
              <a:rPr lang="en-US" sz="2000" dirty="0" err="1">
                <a:latin typeface="Courier New"/>
                <a:cs typeface="Courier New"/>
              </a:rPr>
              <a:t>cnt</a:t>
            </a:r>
            <a:r>
              <a:rPr lang="en-US" sz="2000" dirty="0">
                <a:latin typeface="Calibri" pitchFamily="34" charset="0"/>
              </a:rPr>
              <a:t> (S</a:t>
            </a:r>
            <a:r>
              <a:rPr lang="en-US" sz="2000" baseline="-25000" dirty="0">
                <a:latin typeface="Calibri" pitchFamily="34" charset="0"/>
              </a:rPr>
              <a:t>i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937998" name="Line 14"/>
          <p:cNvSpPr>
            <a:spLocks noChangeShapeType="1"/>
          </p:cNvSpPr>
          <p:nvPr/>
        </p:nvSpPr>
        <p:spPr bwMode="auto">
          <a:xfrm>
            <a:off x="2061724" y="5488474"/>
            <a:ext cx="4003674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AutoShape 10"/>
          <p:cNvSpPr>
            <a:spLocks/>
          </p:cNvSpPr>
          <p:nvPr/>
        </p:nvSpPr>
        <p:spPr bwMode="auto">
          <a:xfrm flipH="1" flipV="1">
            <a:off x="6217798" y="4453498"/>
            <a:ext cx="152400" cy="958776"/>
          </a:xfrm>
          <a:prstGeom prst="leftBrace">
            <a:avLst>
              <a:gd name="adj1" fmla="val 62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AutoShape 10"/>
          <p:cNvSpPr>
            <a:spLocks/>
          </p:cNvSpPr>
          <p:nvPr/>
        </p:nvSpPr>
        <p:spPr bwMode="auto">
          <a:xfrm flipH="1" flipV="1">
            <a:off x="6217798" y="3126274"/>
            <a:ext cx="152400" cy="1219200"/>
          </a:xfrm>
          <a:prstGeom prst="leftBrace">
            <a:avLst>
              <a:gd name="adj1" fmla="val 62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88" y="493712"/>
            <a:ext cx="6616700" cy="573088"/>
          </a:xfrm>
        </p:spPr>
        <p:txBody>
          <a:bodyPr/>
          <a:lstStyle/>
          <a:p>
            <a:r>
              <a:rPr lang="en-US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C00000"/>
                </a:solidFill>
              </a:rPr>
              <a:t>Key idea: </a:t>
            </a:r>
            <a:r>
              <a:rPr lang="en-US" dirty="0"/>
              <a:t>In general, any sequentially consistent interleaving is possible, but </a:t>
            </a:r>
            <a:r>
              <a:rPr lang="en-US" dirty="0" smtClean="0"/>
              <a:t>some give an unexpected result!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/>
              <a:t>%</a:t>
            </a:r>
            <a:r>
              <a:rPr lang="en-US" dirty="0" err="1"/>
              <a:t>eax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</a:t>
            </a:r>
            <a:r>
              <a:rPr lang="en-US" dirty="0" smtClean="0"/>
              <a:t>content </a:t>
            </a:r>
            <a:r>
              <a:rPr lang="en-US" dirty="0"/>
              <a:t>of %</a:t>
            </a:r>
            <a:r>
              <a:rPr lang="en-US" dirty="0" err="1"/>
              <a:t>eax</a:t>
            </a:r>
            <a:r>
              <a:rPr lang="en-US" dirty="0"/>
              <a:t> in thread </a:t>
            </a:r>
            <a:r>
              <a:rPr lang="en-US" dirty="0" err="1"/>
              <a:t>i’s</a:t>
            </a:r>
            <a:r>
              <a:rPr lang="en-US" dirty="0"/>
              <a:t>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11475" y="2911475"/>
            <a:ext cx="7644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%eax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57625" y="2911475"/>
            <a:ext cx="7644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%eax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6238837" y="3620869"/>
            <a:ext cx="487363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33922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 1 critical section</a:t>
            </a:r>
          </a:p>
        </p:txBody>
      </p:sp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6238837" y="4258806"/>
            <a:ext cx="487363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34200" y="40780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 2 critical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Execution (cont)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776" y="1276350"/>
            <a:ext cx="7896225" cy="857250"/>
          </a:xfrm>
        </p:spPr>
        <p:txBody>
          <a:bodyPr/>
          <a:lstStyle/>
          <a:p>
            <a:r>
              <a:rPr lang="en-US" dirty="0"/>
              <a:t>Incorrect ordering: two threads increment the counter, but the result is 1 instead of 2</a:t>
            </a:r>
          </a:p>
        </p:txBody>
      </p:sp>
      <p:sp>
        <p:nvSpPr>
          <p:cNvPr id="942084" name="Rectangle 4"/>
          <p:cNvSpPr>
            <a:spLocks noChangeArrowheads="1"/>
          </p:cNvSpPr>
          <p:nvPr/>
        </p:nvSpPr>
        <p:spPr bwMode="auto">
          <a:xfrm>
            <a:off x="179853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179853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6" name="Rectangle 6"/>
          <p:cNvSpPr>
            <a:spLocks noChangeArrowheads="1"/>
          </p:cNvSpPr>
          <p:nvPr/>
        </p:nvSpPr>
        <p:spPr bwMode="auto">
          <a:xfrm>
            <a:off x="179853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7" name="Rectangle 7"/>
          <p:cNvSpPr>
            <a:spLocks noChangeArrowheads="1"/>
          </p:cNvSpPr>
          <p:nvPr/>
        </p:nvSpPr>
        <p:spPr bwMode="auto">
          <a:xfrm>
            <a:off x="179853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8" name="Rectangle 8"/>
          <p:cNvSpPr>
            <a:spLocks noChangeArrowheads="1"/>
          </p:cNvSpPr>
          <p:nvPr/>
        </p:nvSpPr>
        <p:spPr bwMode="auto">
          <a:xfrm>
            <a:off x="179853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9" name="Rectangle 9"/>
          <p:cNvSpPr>
            <a:spLocks noChangeArrowheads="1"/>
          </p:cNvSpPr>
          <p:nvPr/>
        </p:nvSpPr>
        <p:spPr bwMode="auto">
          <a:xfrm>
            <a:off x="179853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0" name="Rectangle 10"/>
          <p:cNvSpPr>
            <a:spLocks noChangeArrowheads="1"/>
          </p:cNvSpPr>
          <p:nvPr/>
        </p:nvSpPr>
        <p:spPr bwMode="auto">
          <a:xfrm>
            <a:off x="179853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1" name="Rectangle 11"/>
          <p:cNvSpPr>
            <a:spLocks noChangeArrowheads="1"/>
          </p:cNvSpPr>
          <p:nvPr/>
        </p:nvSpPr>
        <p:spPr bwMode="auto">
          <a:xfrm>
            <a:off x="179853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2" name="Rectangle 12"/>
          <p:cNvSpPr>
            <a:spLocks noChangeArrowheads="1"/>
          </p:cNvSpPr>
          <p:nvPr/>
        </p:nvSpPr>
        <p:spPr bwMode="auto">
          <a:xfrm>
            <a:off x="179853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3" name="Rectangle 13"/>
          <p:cNvSpPr>
            <a:spLocks noChangeArrowheads="1"/>
          </p:cNvSpPr>
          <p:nvPr/>
        </p:nvSpPr>
        <p:spPr bwMode="auto">
          <a:xfrm>
            <a:off x="179853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4" name="Rectangle 14"/>
          <p:cNvSpPr>
            <a:spLocks noChangeArrowheads="1"/>
          </p:cNvSpPr>
          <p:nvPr/>
        </p:nvSpPr>
        <p:spPr bwMode="auto">
          <a:xfrm>
            <a:off x="8238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5" name="Rectangle 15"/>
          <p:cNvSpPr>
            <a:spLocks noChangeArrowheads="1"/>
          </p:cNvSpPr>
          <p:nvPr/>
        </p:nvSpPr>
        <p:spPr bwMode="auto">
          <a:xfrm>
            <a:off x="8238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8238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7" name="Rectangle 17"/>
          <p:cNvSpPr>
            <a:spLocks noChangeArrowheads="1"/>
          </p:cNvSpPr>
          <p:nvPr/>
        </p:nvSpPr>
        <p:spPr bwMode="auto">
          <a:xfrm>
            <a:off x="8238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8" name="Rectangle 18"/>
          <p:cNvSpPr>
            <a:spLocks noChangeArrowheads="1"/>
          </p:cNvSpPr>
          <p:nvPr/>
        </p:nvSpPr>
        <p:spPr bwMode="auto">
          <a:xfrm>
            <a:off x="8238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9" name="Rectangle 19"/>
          <p:cNvSpPr>
            <a:spLocks noChangeArrowheads="1"/>
          </p:cNvSpPr>
          <p:nvPr/>
        </p:nvSpPr>
        <p:spPr bwMode="auto">
          <a:xfrm>
            <a:off x="8238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0" name="Rectangle 20"/>
          <p:cNvSpPr>
            <a:spLocks noChangeArrowheads="1"/>
          </p:cNvSpPr>
          <p:nvPr/>
        </p:nvSpPr>
        <p:spPr bwMode="auto">
          <a:xfrm>
            <a:off x="8238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1" name="Rectangle 21"/>
          <p:cNvSpPr>
            <a:spLocks noChangeArrowheads="1"/>
          </p:cNvSpPr>
          <p:nvPr/>
        </p:nvSpPr>
        <p:spPr bwMode="auto">
          <a:xfrm>
            <a:off x="8238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2" name="Rectangle 22"/>
          <p:cNvSpPr>
            <a:spLocks noChangeArrowheads="1"/>
          </p:cNvSpPr>
          <p:nvPr/>
        </p:nvSpPr>
        <p:spPr bwMode="auto">
          <a:xfrm>
            <a:off x="8238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3" name="Rectangle 23"/>
          <p:cNvSpPr>
            <a:spLocks noChangeArrowheads="1"/>
          </p:cNvSpPr>
          <p:nvPr/>
        </p:nvSpPr>
        <p:spPr bwMode="auto">
          <a:xfrm>
            <a:off x="8238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4" name="Rectangle 24"/>
          <p:cNvSpPr>
            <a:spLocks noChangeArrowheads="1"/>
          </p:cNvSpPr>
          <p:nvPr/>
        </p:nvSpPr>
        <p:spPr bwMode="auto">
          <a:xfrm>
            <a:off x="277325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5" name="Rectangle 25"/>
          <p:cNvSpPr>
            <a:spLocks noChangeArrowheads="1"/>
          </p:cNvSpPr>
          <p:nvPr/>
        </p:nvSpPr>
        <p:spPr bwMode="auto">
          <a:xfrm>
            <a:off x="277325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06" name="Rectangle 26"/>
          <p:cNvSpPr>
            <a:spLocks noChangeArrowheads="1"/>
          </p:cNvSpPr>
          <p:nvPr/>
        </p:nvSpPr>
        <p:spPr bwMode="auto">
          <a:xfrm>
            <a:off x="277325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7" name="Rectangle 27"/>
          <p:cNvSpPr>
            <a:spLocks noChangeArrowheads="1"/>
          </p:cNvSpPr>
          <p:nvPr/>
        </p:nvSpPr>
        <p:spPr bwMode="auto">
          <a:xfrm>
            <a:off x="277325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8" name="Rectangle 28"/>
          <p:cNvSpPr>
            <a:spLocks noChangeArrowheads="1"/>
          </p:cNvSpPr>
          <p:nvPr/>
        </p:nvSpPr>
        <p:spPr bwMode="auto">
          <a:xfrm>
            <a:off x="277325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9" name="Rectangle 29"/>
          <p:cNvSpPr>
            <a:spLocks noChangeArrowheads="1"/>
          </p:cNvSpPr>
          <p:nvPr/>
        </p:nvSpPr>
        <p:spPr bwMode="auto">
          <a:xfrm>
            <a:off x="277325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0" name="Rectangle 30"/>
          <p:cNvSpPr>
            <a:spLocks noChangeArrowheads="1"/>
          </p:cNvSpPr>
          <p:nvPr/>
        </p:nvSpPr>
        <p:spPr bwMode="auto">
          <a:xfrm>
            <a:off x="277325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1" name="Rectangle 31"/>
          <p:cNvSpPr>
            <a:spLocks noChangeArrowheads="1"/>
          </p:cNvSpPr>
          <p:nvPr/>
        </p:nvSpPr>
        <p:spPr bwMode="auto">
          <a:xfrm>
            <a:off x="277325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2" name="Rectangle 32"/>
          <p:cNvSpPr>
            <a:spLocks noChangeArrowheads="1"/>
          </p:cNvSpPr>
          <p:nvPr/>
        </p:nvSpPr>
        <p:spPr bwMode="auto">
          <a:xfrm>
            <a:off x="277325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3" name="Rectangle 33"/>
          <p:cNvSpPr>
            <a:spLocks noChangeArrowheads="1"/>
          </p:cNvSpPr>
          <p:nvPr/>
        </p:nvSpPr>
        <p:spPr bwMode="auto">
          <a:xfrm>
            <a:off x="277325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4" name="Rectangle 34"/>
          <p:cNvSpPr>
            <a:spLocks noChangeArrowheads="1"/>
          </p:cNvSpPr>
          <p:nvPr/>
        </p:nvSpPr>
        <p:spPr bwMode="auto">
          <a:xfrm>
            <a:off x="466238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5" name="Rectangle 35"/>
          <p:cNvSpPr>
            <a:spLocks noChangeArrowheads="1"/>
          </p:cNvSpPr>
          <p:nvPr/>
        </p:nvSpPr>
        <p:spPr bwMode="auto">
          <a:xfrm>
            <a:off x="466238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6" name="Rectangle 36"/>
          <p:cNvSpPr>
            <a:spLocks noChangeArrowheads="1"/>
          </p:cNvSpPr>
          <p:nvPr/>
        </p:nvSpPr>
        <p:spPr bwMode="auto">
          <a:xfrm>
            <a:off x="466238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7" name="Rectangle 37"/>
          <p:cNvSpPr>
            <a:spLocks noChangeArrowheads="1"/>
          </p:cNvSpPr>
          <p:nvPr/>
        </p:nvSpPr>
        <p:spPr bwMode="auto">
          <a:xfrm>
            <a:off x="466238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8" name="Rectangle 38"/>
          <p:cNvSpPr>
            <a:spLocks noChangeArrowheads="1"/>
          </p:cNvSpPr>
          <p:nvPr/>
        </p:nvSpPr>
        <p:spPr bwMode="auto">
          <a:xfrm>
            <a:off x="466238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9" name="Rectangle 39"/>
          <p:cNvSpPr>
            <a:spLocks noChangeArrowheads="1"/>
          </p:cNvSpPr>
          <p:nvPr/>
        </p:nvSpPr>
        <p:spPr bwMode="auto">
          <a:xfrm>
            <a:off x="466238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0" name="Rectangle 40"/>
          <p:cNvSpPr>
            <a:spLocks noChangeArrowheads="1"/>
          </p:cNvSpPr>
          <p:nvPr/>
        </p:nvSpPr>
        <p:spPr bwMode="auto">
          <a:xfrm>
            <a:off x="466238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1" name="Rectangle 41"/>
          <p:cNvSpPr>
            <a:spLocks noChangeArrowheads="1"/>
          </p:cNvSpPr>
          <p:nvPr/>
        </p:nvSpPr>
        <p:spPr bwMode="auto">
          <a:xfrm>
            <a:off x="466238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2" name="Rectangle 42"/>
          <p:cNvSpPr>
            <a:spLocks noChangeArrowheads="1"/>
          </p:cNvSpPr>
          <p:nvPr/>
        </p:nvSpPr>
        <p:spPr bwMode="auto">
          <a:xfrm>
            <a:off x="466238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3" name="Rectangle 43"/>
          <p:cNvSpPr>
            <a:spLocks noChangeArrowheads="1"/>
          </p:cNvSpPr>
          <p:nvPr/>
        </p:nvSpPr>
        <p:spPr bwMode="auto">
          <a:xfrm>
            <a:off x="466238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4" name="Text Box 44"/>
          <p:cNvSpPr txBox="1">
            <a:spLocks noChangeArrowheads="1"/>
          </p:cNvSpPr>
          <p:nvPr/>
        </p:nvSpPr>
        <p:spPr bwMode="auto">
          <a:xfrm>
            <a:off x="814676" y="2281793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2125" name="Text Box 45"/>
          <p:cNvSpPr txBox="1">
            <a:spLocks noChangeArrowheads="1"/>
          </p:cNvSpPr>
          <p:nvPr/>
        </p:nvSpPr>
        <p:spPr bwMode="auto">
          <a:xfrm>
            <a:off x="1978313" y="2297668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6" name="Text Box 46"/>
          <p:cNvSpPr txBox="1">
            <a:spLocks noChangeArrowheads="1"/>
          </p:cNvSpPr>
          <p:nvPr/>
        </p:nvSpPr>
        <p:spPr bwMode="auto">
          <a:xfrm>
            <a:off x="4927888" y="2297668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7" name="Text Box 47"/>
          <p:cNvSpPr txBox="1">
            <a:spLocks noChangeArrowheads="1"/>
          </p:cNvSpPr>
          <p:nvPr/>
        </p:nvSpPr>
        <p:spPr bwMode="auto">
          <a:xfrm>
            <a:off x="2887951" y="2297668"/>
            <a:ext cx="7644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%eax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8" name="Rectangle 48"/>
          <p:cNvSpPr>
            <a:spLocks noChangeArrowheads="1"/>
          </p:cNvSpPr>
          <p:nvPr/>
        </p:nvSpPr>
        <p:spPr bwMode="auto">
          <a:xfrm>
            <a:off x="37321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29" name="Rectangle 49"/>
          <p:cNvSpPr>
            <a:spLocks noChangeArrowheads="1"/>
          </p:cNvSpPr>
          <p:nvPr/>
        </p:nvSpPr>
        <p:spPr bwMode="auto">
          <a:xfrm>
            <a:off x="37321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0" name="Rectangle 50"/>
          <p:cNvSpPr>
            <a:spLocks noChangeArrowheads="1"/>
          </p:cNvSpPr>
          <p:nvPr/>
        </p:nvSpPr>
        <p:spPr bwMode="auto">
          <a:xfrm>
            <a:off x="37321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1" name="Rectangle 51"/>
          <p:cNvSpPr>
            <a:spLocks noChangeArrowheads="1"/>
          </p:cNvSpPr>
          <p:nvPr/>
        </p:nvSpPr>
        <p:spPr bwMode="auto">
          <a:xfrm>
            <a:off x="37321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2" name="Rectangle 52"/>
          <p:cNvSpPr>
            <a:spLocks noChangeArrowheads="1"/>
          </p:cNvSpPr>
          <p:nvPr/>
        </p:nvSpPr>
        <p:spPr bwMode="auto">
          <a:xfrm>
            <a:off x="37321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33" name="Rectangle 53"/>
          <p:cNvSpPr>
            <a:spLocks noChangeArrowheads="1"/>
          </p:cNvSpPr>
          <p:nvPr/>
        </p:nvSpPr>
        <p:spPr bwMode="auto">
          <a:xfrm>
            <a:off x="37321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4" name="Rectangle 54"/>
          <p:cNvSpPr>
            <a:spLocks noChangeArrowheads="1"/>
          </p:cNvSpPr>
          <p:nvPr/>
        </p:nvSpPr>
        <p:spPr bwMode="auto">
          <a:xfrm>
            <a:off x="37321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5" name="Rectangle 55"/>
          <p:cNvSpPr>
            <a:spLocks noChangeArrowheads="1"/>
          </p:cNvSpPr>
          <p:nvPr/>
        </p:nvSpPr>
        <p:spPr bwMode="auto">
          <a:xfrm>
            <a:off x="37321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6" name="Rectangle 56"/>
          <p:cNvSpPr>
            <a:spLocks noChangeArrowheads="1"/>
          </p:cNvSpPr>
          <p:nvPr/>
        </p:nvSpPr>
        <p:spPr bwMode="auto">
          <a:xfrm>
            <a:off x="37321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7" name="Rectangle 57"/>
          <p:cNvSpPr>
            <a:spLocks noChangeArrowheads="1"/>
          </p:cNvSpPr>
          <p:nvPr/>
        </p:nvSpPr>
        <p:spPr bwMode="auto">
          <a:xfrm>
            <a:off x="37321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8" name="Text Box 58"/>
          <p:cNvSpPr txBox="1">
            <a:spLocks noChangeArrowheads="1"/>
          </p:cNvSpPr>
          <p:nvPr/>
        </p:nvSpPr>
        <p:spPr bwMode="auto">
          <a:xfrm>
            <a:off x="3846801" y="2297668"/>
            <a:ext cx="7644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%eax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39" name="Text Box 59"/>
          <p:cNvSpPr txBox="1">
            <a:spLocks noChangeArrowheads="1"/>
          </p:cNvSpPr>
          <p:nvPr/>
        </p:nvSpPr>
        <p:spPr bwMode="auto">
          <a:xfrm>
            <a:off x="5791200" y="49530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Execution (cont)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651" y="1258182"/>
            <a:ext cx="7896225" cy="4972050"/>
          </a:xfrm>
        </p:spPr>
        <p:txBody>
          <a:bodyPr/>
          <a:lstStyle/>
          <a:p>
            <a:r>
              <a:rPr lang="en-US" dirty="0"/>
              <a:t>How about this ordering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marL="344488" indent="-344488" algn="ctr">
              <a:buNone/>
            </a:pPr>
            <a:endParaRPr lang="en-US" dirty="0" smtClean="0"/>
          </a:p>
          <a:p>
            <a:r>
              <a:rPr lang="en-US" dirty="0" smtClean="0"/>
              <a:t>We can analyze the behavior using a </a:t>
            </a:r>
            <a:r>
              <a:rPr lang="en-US" i="1" dirty="0" smtClean="0">
                <a:solidFill>
                  <a:srgbClr val="C00000"/>
                </a:solidFill>
              </a:rPr>
              <a:t>progress graph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181480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3" name="Rectangle 5"/>
          <p:cNvSpPr>
            <a:spLocks noChangeArrowheads="1"/>
          </p:cNvSpPr>
          <p:nvPr/>
        </p:nvSpPr>
        <p:spPr bwMode="auto">
          <a:xfrm>
            <a:off x="181480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4" name="Rectangle 6"/>
          <p:cNvSpPr>
            <a:spLocks noChangeArrowheads="1"/>
          </p:cNvSpPr>
          <p:nvPr/>
        </p:nvSpPr>
        <p:spPr bwMode="auto">
          <a:xfrm>
            <a:off x="181480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5" name="Rectangle 7"/>
          <p:cNvSpPr>
            <a:spLocks noChangeArrowheads="1"/>
          </p:cNvSpPr>
          <p:nvPr/>
        </p:nvSpPr>
        <p:spPr bwMode="auto">
          <a:xfrm>
            <a:off x="181480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6" name="Rectangle 8"/>
          <p:cNvSpPr>
            <a:spLocks noChangeArrowheads="1"/>
          </p:cNvSpPr>
          <p:nvPr/>
        </p:nvSpPr>
        <p:spPr bwMode="auto">
          <a:xfrm>
            <a:off x="181480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7" name="Rectangle 9"/>
          <p:cNvSpPr>
            <a:spLocks noChangeArrowheads="1"/>
          </p:cNvSpPr>
          <p:nvPr/>
        </p:nvSpPr>
        <p:spPr bwMode="auto">
          <a:xfrm>
            <a:off x="181480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8" name="Rectangle 10"/>
          <p:cNvSpPr>
            <a:spLocks noChangeArrowheads="1"/>
          </p:cNvSpPr>
          <p:nvPr/>
        </p:nvSpPr>
        <p:spPr bwMode="auto">
          <a:xfrm>
            <a:off x="181480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9" name="Rectangle 11"/>
          <p:cNvSpPr>
            <a:spLocks noChangeArrowheads="1"/>
          </p:cNvSpPr>
          <p:nvPr/>
        </p:nvSpPr>
        <p:spPr bwMode="auto">
          <a:xfrm>
            <a:off x="181480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0" name="Rectangle 12"/>
          <p:cNvSpPr>
            <a:spLocks noChangeArrowheads="1"/>
          </p:cNvSpPr>
          <p:nvPr/>
        </p:nvSpPr>
        <p:spPr bwMode="auto">
          <a:xfrm>
            <a:off x="181480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1" name="Rectangle 13"/>
          <p:cNvSpPr>
            <a:spLocks noChangeArrowheads="1"/>
          </p:cNvSpPr>
          <p:nvPr/>
        </p:nvSpPr>
        <p:spPr bwMode="auto">
          <a:xfrm>
            <a:off x="181480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2" name="Rectangle 14"/>
          <p:cNvSpPr>
            <a:spLocks noChangeArrowheads="1"/>
          </p:cNvSpPr>
          <p:nvPr/>
        </p:nvSpPr>
        <p:spPr bwMode="auto">
          <a:xfrm>
            <a:off x="8400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3" name="Rectangle 15"/>
          <p:cNvSpPr>
            <a:spLocks noChangeArrowheads="1"/>
          </p:cNvSpPr>
          <p:nvPr/>
        </p:nvSpPr>
        <p:spPr bwMode="auto">
          <a:xfrm>
            <a:off x="8400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4" name="Rectangle 16"/>
          <p:cNvSpPr>
            <a:spLocks noChangeArrowheads="1"/>
          </p:cNvSpPr>
          <p:nvPr/>
        </p:nvSpPr>
        <p:spPr bwMode="auto">
          <a:xfrm>
            <a:off x="8400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5" name="Rectangle 17"/>
          <p:cNvSpPr>
            <a:spLocks noChangeArrowheads="1"/>
          </p:cNvSpPr>
          <p:nvPr/>
        </p:nvSpPr>
        <p:spPr bwMode="auto">
          <a:xfrm>
            <a:off x="8400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6" name="Rectangle 18"/>
          <p:cNvSpPr>
            <a:spLocks noChangeArrowheads="1"/>
          </p:cNvSpPr>
          <p:nvPr/>
        </p:nvSpPr>
        <p:spPr bwMode="auto">
          <a:xfrm>
            <a:off x="8400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7" name="Rectangle 19"/>
          <p:cNvSpPr>
            <a:spLocks noChangeArrowheads="1"/>
          </p:cNvSpPr>
          <p:nvPr/>
        </p:nvSpPr>
        <p:spPr bwMode="auto">
          <a:xfrm>
            <a:off x="8400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8" name="Rectangle 20"/>
          <p:cNvSpPr>
            <a:spLocks noChangeArrowheads="1"/>
          </p:cNvSpPr>
          <p:nvPr/>
        </p:nvSpPr>
        <p:spPr bwMode="auto">
          <a:xfrm>
            <a:off x="8400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9" name="Rectangle 21"/>
          <p:cNvSpPr>
            <a:spLocks noChangeArrowheads="1"/>
          </p:cNvSpPr>
          <p:nvPr/>
        </p:nvSpPr>
        <p:spPr bwMode="auto">
          <a:xfrm>
            <a:off x="8400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0" name="Rectangle 22"/>
          <p:cNvSpPr>
            <a:spLocks noChangeArrowheads="1"/>
          </p:cNvSpPr>
          <p:nvPr/>
        </p:nvSpPr>
        <p:spPr bwMode="auto">
          <a:xfrm>
            <a:off x="8400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1" name="Rectangle 23"/>
          <p:cNvSpPr>
            <a:spLocks noChangeArrowheads="1"/>
          </p:cNvSpPr>
          <p:nvPr/>
        </p:nvSpPr>
        <p:spPr bwMode="auto">
          <a:xfrm>
            <a:off x="8400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52" name="Rectangle 24"/>
          <p:cNvSpPr>
            <a:spLocks noChangeArrowheads="1"/>
          </p:cNvSpPr>
          <p:nvPr/>
        </p:nvSpPr>
        <p:spPr bwMode="auto">
          <a:xfrm>
            <a:off x="278953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3" name="Rectangle 25"/>
          <p:cNvSpPr>
            <a:spLocks noChangeArrowheads="1"/>
          </p:cNvSpPr>
          <p:nvPr/>
        </p:nvSpPr>
        <p:spPr bwMode="auto">
          <a:xfrm>
            <a:off x="278953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4" name="Rectangle 26"/>
          <p:cNvSpPr>
            <a:spLocks noChangeArrowheads="1"/>
          </p:cNvSpPr>
          <p:nvPr/>
        </p:nvSpPr>
        <p:spPr bwMode="auto">
          <a:xfrm>
            <a:off x="278953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5" name="Rectangle 27"/>
          <p:cNvSpPr>
            <a:spLocks noChangeArrowheads="1"/>
          </p:cNvSpPr>
          <p:nvPr/>
        </p:nvSpPr>
        <p:spPr bwMode="auto">
          <a:xfrm>
            <a:off x="278953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6" name="Rectangle 28"/>
          <p:cNvSpPr>
            <a:spLocks noChangeArrowheads="1"/>
          </p:cNvSpPr>
          <p:nvPr/>
        </p:nvSpPr>
        <p:spPr bwMode="auto">
          <a:xfrm>
            <a:off x="278953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7" name="Rectangle 29"/>
          <p:cNvSpPr>
            <a:spLocks noChangeArrowheads="1"/>
          </p:cNvSpPr>
          <p:nvPr/>
        </p:nvSpPr>
        <p:spPr bwMode="auto">
          <a:xfrm>
            <a:off x="278953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8" name="Rectangle 30"/>
          <p:cNvSpPr>
            <a:spLocks noChangeArrowheads="1"/>
          </p:cNvSpPr>
          <p:nvPr/>
        </p:nvSpPr>
        <p:spPr bwMode="auto">
          <a:xfrm>
            <a:off x="278953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9" name="Rectangle 31"/>
          <p:cNvSpPr>
            <a:spLocks noChangeArrowheads="1"/>
          </p:cNvSpPr>
          <p:nvPr/>
        </p:nvSpPr>
        <p:spPr bwMode="auto">
          <a:xfrm>
            <a:off x="278953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0" name="Rectangle 32"/>
          <p:cNvSpPr>
            <a:spLocks noChangeArrowheads="1"/>
          </p:cNvSpPr>
          <p:nvPr/>
        </p:nvSpPr>
        <p:spPr bwMode="auto">
          <a:xfrm>
            <a:off x="278953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1" name="Rectangle 33"/>
          <p:cNvSpPr>
            <a:spLocks noChangeArrowheads="1"/>
          </p:cNvSpPr>
          <p:nvPr/>
        </p:nvSpPr>
        <p:spPr bwMode="auto">
          <a:xfrm>
            <a:off x="278953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2" name="Rectangle 34"/>
          <p:cNvSpPr>
            <a:spLocks noChangeArrowheads="1"/>
          </p:cNvSpPr>
          <p:nvPr/>
        </p:nvSpPr>
        <p:spPr bwMode="auto">
          <a:xfrm>
            <a:off x="467865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3" name="Rectangle 35"/>
          <p:cNvSpPr>
            <a:spLocks noChangeArrowheads="1"/>
          </p:cNvSpPr>
          <p:nvPr/>
        </p:nvSpPr>
        <p:spPr bwMode="auto">
          <a:xfrm>
            <a:off x="467865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4" name="Rectangle 36"/>
          <p:cNvSpPr>
            <a:spLocks noChangeArrowheads="1"/>
          </p:cNvSpPr>
          <p:nvPr/>
        </p:nvSpPr>
        <p:spPr bwMode="auto">
          <a:xfrm>
            <a:off x="467865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5" name="Rectangle 37"/>
          <p:cNvSpPr>
            <a:spLocks noChangeArrowheads="1"/>
          </p:cNvSpPr>
          <p:nvPr/>
        </p:nvSpPr>
        <p:spPr bwMode="auto">
          <a:xfrm>
            <a:off x="467865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6" name="Rectangle 38"/>
          <p:cNvSpPr>
            <a:spLocks noChangeArrowheads="1"/>
          </p:cNvSpPr>
          <p:nvPr/>
        </p:nvSpPr>
        <p:spPr bwMode="auto">
          <a:xfrm>
            <a:off x="467865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7" name="Rectangle 39"/>
          <p:cNvSpPr>
            <a:spLocks noChangeArrowheads="1"/>
          </p:cNvSpPr>
          <p:nvPr/>
        </p:nvSpPr>
        <p:spPr bwMode="auto">
          <a:xfrm>
            <a:off x="467865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8" name="Rectangle 40"/>
          <p:cNvSpPr>
            <a:spLocks noChangeArrowheads="1"/>
          </p:cNvSpPr>
          <p:nvPr/>
        </p:nvSpPr>
        <p:spPr bwMode="auto">
          <a:xfrm>
            <a:off x="467865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9" name="Rectangle 41"/>
          <p:cNvSpPr>
            <a:spLocks noChangeArrowheads="1"/>
          </p:cNvSpPr>
          <p:nvPr/>
        </p:nvSpPr>
        <p:spPr bwMode="auto">
          <a:xfrm>
            <a:off x="467865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0" name="Rectangle 42"/>
          <p:cNvSpPr>
            <a:spLocks noChangeArrowheads="1"/>
          </p:cNvSpPr>
          <p:nvPr/>
        </p:nvSpPr>
        <p:spPr bwMode="auto">
          <a:xfrm>
            <a:off x="467865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1" name="Rectangle 43"/>
          <p:cNvSpPr>
            <a:spLocks noChangeArrowheads="1"/>
          </p:cNvSpPr>
          <p:nvPr/>
        </p:nvSpPr>
        <p:spPr bwMode="auto">
          <a:xfrm>
            <a:off x="467865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2" name="Text Box 44"/>
          <p:cNvSpPr txBox="1">
            <a:spLocks noChangeArrowheads="1"/>
          </p:cNvSpPr>
          <p:nvPr/>
        </p:nvSpPr>
        <p:spPr bwMode="auto">
          <a:xfrm>
            <a:off x="832144" y="18288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4173" name="Text Box 45"/>
          <p:cNvSpPr txBox="1">
            <a:spLocks noChangeArrowheads="1"/>
          </p:cNvSpPr>
          <p:nvPr/>
        </p:nvSpPr>
        <p:spPr bwMode="auto">
          <a:xfrm>
            <a:off x="1995781" y="18446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4" name="Text Box 46"/>
          <p:cNvSpPr txBox="1">
            <a:spLocks noChangeArrowheads="1"/>
          </p:cNvSpPr>
          <p:nvPr/>
        </p:nvSpPr>
        <p:spPr bwMode="auto">
          <a:xfrm>
            <a:off x="4945356" y="18446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5" name="Text Box 47"/>
          <p:cNvSpPr txBox="1">
            <a:spLocks noChangeArrowheads="1"/>
          </p:cNvSpPr>
          <p:nvPr/>
        </p:nvSpPr>
        <p:spPr bwMode="auto">
          <a:xfrm>
            <a:off x="2905419" y="1844675"/>
            <a:ext cx="7644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%eax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6" name="Rectangle 48"/>
          <p:cNvSpPr>
            <a:spLocks noChangeArrowheads="1"/>
          </p:cNvSpPr>
          <p:nvPr/>
        </p:nvSpPr>
        <p:spPr bwMode="auto">
          <a:xfrm>
            <a:off x="37483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7" name="Rectangle 49"/>
          <p:cNvSpPr>
            <a:spLocks noChangeArrowheads="1"/>
          </p:cNvSpPr>
          <p:nvPr/>
        </p:nvSpPr>
        <p:spPr bwMode="auto">
          <a:xfrm>
            <a:off x="37483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8" name="Rectangle 50"/>
          <p:cNvSpPr>
            <a:spLocks noChangeArrowheads="1"/>
          </p:cNvSpPr>
          <p:nvPr/>
        </p:nvSpPr>
        <p:spPr bwMode="auto">
          <a:xfrm>
            <a:off x="37483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9" name="Rectangle 51"/>
          <p:cNvSpPr>
            <a:spLocks noChangeArrowheads="1"/>
          </p:cNvSpPr>
          <p:nvPr/>
        </p:nvSpPr>
        <p:spPr bwMode="auto">
          <a:xfrm>
            <a:off x="37483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0" name="Rectangle 52"/>
          <p:cNvSpPr>
            <a:spLocks noChangeArrowheads="1"/>
          </p:cNvSpPr>
          <p:nvPr/>
        </p:nvSpPr>
        <p:spPr bwMode="auto">
          <a:xfrm>
            <a:off x="37483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1" name="Rectangle 53"/>
          <p:cNvSpPr>
            <a:spLocks noChangeArrowheads="1"/>
          </p:cNvSpPr>
          <p:nvPr/>
        </p:nvSpPr>
        <p:spPr bwMode="auto">
          <a:xfrm>
            <a:off x="37483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2" name="Rectangle 54"/>
          <p:cNvSpPr>
            <a:spLocks noChangeArrowheads="1"/>
          </p:cNvSpPr>
          <p:nvPr/>
        </p:nvSpPr>
        <p:spPr bwMode="auto">
          <a:xfrm>
            <a:off x="37483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3" name="Rectangle 55"/>
          <p:cNvSpPr>
            <a:spLocks noChangeArrowheads="1"/>
          </p:cNvSpPr>
          <p:nvPr/>
        </p:nvSpPr>
        <p:spPr bwMode="auto">
          <a:xfrm>
            <a:off x="37483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4" name="Rectangle 56"/>
          <p:cNvSpPr>
            <a:spLocks noChangeArrowheads="1"/>
          </p:cNvSpPr>
          <p:nvPr/>
        </p:nvSpPr>
        <p:spPr bwMode="auto">
          <a:xfrm>
            <a:off x="37483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5" name="Rectangle 57"/>
          <p:cNvSpPr>
            <a:spLocks noChangeArrowheads="1"/>
          </p:cNvSpPr>
          <p:nvPr/>
        </p:nvSpPr>
        <p:spPr bwMode="auto">
          <a:xfrm>
            <a:off x="37483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6" name="Text Box 58"/>
          <p:cNvSpPr txBox="1">
            <a:spLocks noChangeArrowheads="1"/>
          </p:cNvSpPr>
          <p:nvPr/>
        </p:nvSpPr>
        <p:spPr bwMode="auto">
          <a:xfrm>
            <a:off x="3864269" y="1844675"/>
            <a:ext cx="7644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%eax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2373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32340" y="2133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14800" y="2907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1637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17940" y="34311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32340" y="3440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24200" y="3702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24200" y="39740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32340" y="3962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29200" y="4495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9" name="Text Box 59"/>
          <p:cNvSpPr txBox="1">
            <a:spLocks noChangeArrowheads="1"/>
          </p:cNvSpPr>
          <p:nvPr/>
        </p:nvSpPr>
        <p:spPr bwMode="auto">
          <a:xfrm>
            <a:off x="5791200" y="44196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Graphs</a:t>
            </a:r>
          </a:p>
        </p:txBody>
      </p:sp>
      <p:sp>
        <p:nvSpPr>
          <p:cNvPr id="946179" name="Text Box 3"/>
          <p:cNvSpPr txBox="1">
            <a:spLocks noChangeArrowheads="1"/>
          </p:cNvSpPr>
          <p:nvPr/>
        </p:nvSpPr>
        <p:spPr bwMode="auto">
          <a:xfrm>
            <a:off x="5930900" y="1371600"/>
            <a:ext cx="2663037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progress graph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depicts</a:t>
            </a:r>
          </a:p>
          <a:p>
            <a:r>
              <a:rPr lang="en-US" sz="1800" dirty="0">
                <a:latin typeface="Calibri" pitchFamily="34" charset="0"/>
              </a:rPr>
              <a:t>the discrete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state space</a:t>
            </a:r>
            <a:r>
              <a:rPr lang="en-US" sz="1800" dirty="0">
                <a:latin typeface="Calibri" pitchFamily="34" charset="0"/>
              </a:rPr>
              <a:t> of concurrent</a:t>
            </a:r>
          </a:p>
          <a:p>
            <a:r>
              <a:rPr lang="en-US" sz="1800" dirty="0">
                <a:latin typeface="Calibri" pitchFamily="34" charset="0"/>
              </a:rPr>
              <a:t>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axis corresponds to</a:t>
            </a:r>
          </a:p>
          <a:p>
            <a:r>
              <a:rPr lang="en-US" sz="1800" dirty="0">
                <a:latin typeface="Calibri" pitchFamily="34" charset="0"/>
              </a:rPr>
              <a:t>the sequential order of</a:t>
            </a:r>
          </a:p>
          <a:p>
            <a:r>
              <a:rPr lang="en-US" sz="1800" dirty="0">
                <a:latin typeface="Calibri" pitchFamily="34" charset="0"/>
              </a:rPr>
              <a:t>instructions in a thread.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point corresponds to</a:t>
            </a:r>
          </a:p>
          <a:p>
            <a:r>
              <a:rPr lang="en-US" sz="1800" dirty="0">
                <a:latin typeface="Calibri" pitchFamily="34" charset="0"/>
              </a:rPr>
              <a:t>a possible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state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(Inst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, Inst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).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E.g.,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)  </a:t>
            </a:r>
            <a:r>
              <a:rPr lang="en-US" sz="1800" dirty="0">
                <a:latin typeface="Calibri" pitchFamily="34" charset="0"/>
              </a:rPr>
              <a:t>denotes state</a:t>
            </a:r>
          </a:p>
          <a:p>
            <a:r>
              <a:rPr lang="en-US" sz="1800" dirty="0">
                <a:latin typeface="Calibri" pitchFamily="34" charset="0"/>
              </a:rPr>
              <a:t>where  thread 1 has</a:t>
            </a:r>
          </a:p>
          <a:p>
            <a:r>
              <a:rPr lang="en-US" sz="1800" dirty="0">
                <a:latin typeface="Calibri" pitchFamily="34" charset="0"/>
              </a:rPr>
              <a:t>completed L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 and thread</a:t>
            </a:r>
          </a:p>
          <a:p>
            <a:r>
              <a:rPr lang="en-US" sz="1800" dirty="0">
                <a:latin typeface="Calibri" pitchFamily="34" charset="0"/>
              </a:rPr>
              <a:t>2 has completed S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946180" name="Line 4"/>
          <p:cNvSpPr>
            <a:spLocks noChangeAspect="1" noChangeShapeType="1"/>
          </p:cNvSpPr>
          <p:nvPr/>
        </p:nvSpPr>
        <p:spPr bwMode="auto">
          <a:xfrm flipV="1">
            <a:off x="811213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1" name="Line 5"/>
          <p:cNvSpPr>
            <a:spLocks noChangeAspect="1" noChangeShapeType="1"/>
          </p:cNvSpPr>
          <p:nvPr/>
        </p:nvSpPr>
        <p:spPr bwMode="auto">
          <a:xfrm flipH="1" flipV="1">
            <a:off x="811213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2" name="Text Box 6"/>
          <p:cNvSpPr txBox="1">
            <a:spLocks noChangeAspect="1" noChangeArrowheads="1"/>
          </p:cNvSpPr>
          <p:nvPr/>
        </p:nvSpPr>
        <p:spPr bwMode="auto">
          <a:xfrm>
            <a:off x="965200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3" name="Text Box 7"/>
          <p:cNvSpPr txBox="1">
            <a:spLocks noChangeAspect="1" noChangeArrowheads="1"/>
          </p:cNvSpPr>
          <p:nvPr/>
        </p:nvSpPr>
        <p:spPr bwMode="auto">
          <a:xfrm>
            <a:off x="1662113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4" name="Text Box 8"/>
          <p:cNvSpPr txBox="1">
            <a:spLocks noChangeAspect="1" noChangeArrowheads="1"/>
          </p:cNvSpPr>
          <p:nvPr/>
        </p:nvSpPr>
        <p:spPr bwMode="auto">
          <a:xfrm>
            <a:off x="2362200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5" name="Text Box 9"/>
          <p:cNvSpPr txBox="1">
            <a:spLocks noChangeAspect="1" noChangeArrowheads="1"/>
          </p:cNvSpPr>
          <p:nvPr/>
        </p:nvSpPr>
        <p:spPr bwMode="auto">
          <a:xfrm>
            <a:off x="3079750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6" name="Text Box 10"/>
          <p:cNvSpPr txBox="1">
            <a:spLocks noChangeAspect="1" noChangeArrowheads="1"/>
          </p:cNvSpPr>
          <p:nvPr/>
        </p:nvSpPr>
        <p:spPr bwMode="auto">
          <a:xfrm>
            <a:off x="3805238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7" name="Text Box 11"/>
          <p:cNvSpPr txBox="1">
            <a:spLocks noChangeAspect="1" noChangeArrowheads="1"/>
          </p:cNvSpPr>
          <p:nvPr/>
        </p:nvSpPr>
        <p:spPr bwMode="auto">
          <a:xfrm>
            <a:off x="430213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8" name="Text Box 12"/>
          <p:cNvSpPr txBox="1">
            <a:spLocks noChangeAspect="1" noChangeArrowheads="1"/>
          </p:cNvSpPr>
          <p:nvPr/>
        </p:nvSpPr>
        <p:spPr bwMode="auto">
          <a:xfrm>
            <a:off x="458788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9" name="Text Box 13"/>
          <p:cNvSpPr txBox="1">
            <a:spLocks noChangeAspect="1" noChangeArrowheads="1"/>
          </p:cNvSpPr>
          <p:nvPr/>
        </p:nvSpPr>
        <p:spPr bwMode="auto">
          <a:xfrm>
            <a:off x="430213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0" name="Text Box 14"/>
          <p:cNvSpPr txBox="1">
            <a:spLocks noChangeAspect="1" noChangeArrowheads="1"/>
          </p:cNvSpPr>
          <p:nvPr/>
        </p:nvSpPr>
        <p:spPr bwMode="auto">
          <a:xfrm>
            <a:off x="441325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1" name="Text Box 15"/>
          <p:cNvSpPr txBox="1">
            <a:spLocks noChangeAspect="1" noChangeArrowheads="1"/>
          </p:cNvSpPr>
          <p:nvPr/>
        </p:nvSpPr>
        <p:spPr bwMode="auto">
          <a:xfrm>
            <a:off x="452438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217" name="Text Box 41"/>
          <p:cNvSpPr txBox="1">
            <a:spLocks noChangeAspect="1" noChangeArrowheads="1"/>
          </p:cNvSpPr>
          <p:nvPr/>
        </p:nvSpPr>
        <p:spPr bwMode="auto">
          <a:xfrm>
            <a:off x="4600575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46218" name="Text Box 42"/>
          <p:cNvSpPr txBox="1">
            <a:spLocks noChangeAspect="1" noChangeArrowheads="1"/>
          </p:cNvSpPr>
          <p:nvPr/>
        </p:nvSpPr>
        <p:spPr bwMode="auto">
          <a:xfrm>
            <a:off x="255574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70156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Oval 5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84805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4" name="Oval 6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199454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1" name="Oval 7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91410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8" name="Oval 77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62875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5" name="Oval 8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2" name="Oval 9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1713047" y="2373968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baseline="-250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baseline="-25000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</a:t>
            </a:r>
            <a:r>
              <a:rPr lang="en-US" sz="1800" dirty="0" smtClean="0">
                <a:latin typeface="Calibri" pitchFamily="34" charset="0"/>
              </a:rPr>
              <a:t> of </a:t>
            </a:r>
            <a:r>
              <a:rPr lang="en-US" sz="1800" dirty="0">
                <a:latin typeface="Calibri" pitchFamily="34" charset="0"/>
              </a:rPr>
              <a:t>legal state transitions</a:t>
            </a:r>
            <a:r>
              <a:rPr lang="en-US" sz="1800" dirty="0" smtClean="0">
                <a:latin typeface="Calibri" pitchFamily="34" charset="0"/>
              </a:rPr>
              <a:t> that </a:t>
            </a:r>
            <a:r>
              <a:rPr lang="en-US" sz="1800" dirty="0">
                <a:latin typeface="Calibri" pitchFamily="34" charset="0"/>
              </a:rPr>
              <a:t>describes one possible</a:t>
            </a:r>
            <a:r>
              <a:rPr lang="en-US" sz="1800" dirty="0" smtClean="0">
                <a:latin typeface="Calibri" pitchFamily="34" charset="0"/>
              </a:rPr>
              <a:t> concurrent </a:t>
            </a:r>
            <a:r>
              <a:rPr lang="en-US" sz="1800" dirty="0">
                <a:latin typeface="Calibri" pitchFamily="34" charset="0"/>
              </a:rPr>
              <a:t>execution </a:t>
            </a:r>
            <a:r>
              <a:rPr lang="en-US" sz="1800" dirty="0" smtClean="0">
                <a:latin typeface="Calibri" pitchFamily="34" charset="0"/>
              </a:rPr>
              <a:t>of the </a:t>
            </a:r>
            <a:r>
              <a:rPr lang="en-US" sz="1800" dirty="0">
                <a:latin typeface="Calibri" pitchFamily="34" charset="0"/>
              </a:rPr>
              <a:t>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</a:t>
            </a:r>
            <a:r>
              <a:rPr lang="en-US" sz="1800" dirty="0" smtClean="0">
                <a:latin typeface="Calibri" pitchFamily="34" charset="0"/>
              </a:rPr>
              <a:t>: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</a:t>
            </a:r>
            <a:r>
              <a:rPr lang="en-US" sz="1800" dirty="0" smtClean="0">
                <a:latin typeface="Calibri" pitchFamily="34" charset="0"/>
              </a:rPr>
              <a:t>  S1</a:t>
            </a:r>
            <a:r>
              <a:rPr lang="en-US" sz="1800" dirty="0">
                <a:latin typeface="Calibri" pitchFamily="34" charset="0"/>
              </a:rPr>
              <a:t>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950275" name="Text Box 3"/>
          <p:cNvSpPr txBox="1">
            <a:spLocks noChangeArrowheads="1"/>
          </p:cNvSpPr>
          <p:nvPr/>
        </p:nvSpPr>
        <p:spPr bwMode="auto">
          <a:xfrm>
            <a:off x="5997575" y="1648350"/>
            <a:ext cx="2917825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L, U, and S form a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critical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section </a:t>
            </a:r>
            <a:r>
              <a:rPr lang="en-US" sz="1800" dirty="0" smtClean="0">
                <a:latin typeface="Calibri" pitchFamily="34" charset="0"/>
              </a:rPr>
              <a:t>with respect </a:t>
            </a:r>
            <a:r>
              <a:rPr lang="en-US" sz="1800" dirty="0">
                <a:latin typeface="Calibri" pitchFamily="34" charset="0"/>
              </a:rPr>
              <a:t>to the </a:t>
            </a:r>
            <a:r>
              <a:rPr lang="en-US" sz="1800" dirty="0" smtClean="0">
                <a:latin typeface="Calibri" pitchFamily="34" charset="0"/>
              </a:rPr>
              <a:t>shared variable </a:t>
            </a:r>
            <a:r>
              <a:rPr lang="en-US" sz="1800" dirty="0" err="1" smtClean="0">
                <a:latin typeface="Courier New" pitchFamily="49" charset="0"/>
              </a:rPr>
              <a:t>cnt</a:t>
            </a:r>
            <a:endParaRPr lang="en-US" sz="1800" i="1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Instructions in </a:t>
            </a:r>
            <a:r>
              <a:rPr lang="en-US" sz="1800" dirty="0" smtClean="0">
                <a:latin typeface="Calibri" pitchFamily="34" charset="0"/>
              </a:rPr>
              <a:t>critical sections </a:t>
            </a:r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to </a:t>
            </a:r>
            <a:r>
              <a:rPr lang="en-US" sz="1800" dirty="0" smtClean="0">
                <a:latin typeface="Calibri" pitchFamily="34" charset="0"/>
              </a:rPr>
              <a:t>some shared </a:t>
            </a:r>
            <a:r>
              <a:rPr lang="en-US" sz="1800" dirty="0">
                <a:latin typeface="Calibri" pitchFamily="34" charset="0"/>
              </a:rPr>
              <a:t>variable) should</a:t>
            </a:r>
            <a:r>
              <a:rPr lang="en-US" sz="1800" dirty="0" smtClean="0">
                <a:latin typeface="Calibri" pitchFamily="34" charset="0"/>
              </a:rPr>
              <a:t> not </a:t>
            </a:r>
            <a:r>
              <a:rPr lang="en-US" sz="1800" dirty="0">
                <a:latin typeface="Calibri" pitchFamily="34" charset="0"/>
              </a:rPr>
              <a:t>be </a:t>
            </a:r>
            <a:r>
              <a:rPr lang="en-US" sz="1800" dirty="0" smtClean="0">
                <a:latin typeface="Calibri" pitchFamily="34" charset="0"/>
              </a:rPr>
              <a:t>interleaved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Sets of states where </a:t>
            </a:r>
            <a:r>
              <a:rPr lang="en-US" sz="1800" dirty="0" smtClean="0">
                <a:latin typeface="Calibri" pitchFamily="34" charset="0"/>
              </a:rPr>
              <a:t>such interleaving occurs form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unsafe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regions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34796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61646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950275" grpId="0"/>
      <p:bldP spid="126" grpId="0" animBg="1"/>
      <p:bldP spid="127" grpId="0" animBg="1"/>
      <p:bldP spid="128" grpId="0"/>
      <p:bldP spid="129" grpId="0"/>
      <p:bldP spid="1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34796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61646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5334000" y="2180491"/>
            <a:ext cx="3505200" cy="166199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Def:</a:t>
            </a:r>
            <a:r>
              <a:rPr lang="en-US" sz="1800" i="1" dirty="0" smtClean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safe  </a:t>
            </a:r>
            <a:r>
              <a:rPr lang="en-US" sz="1800" dirty="0" err="1" smtClean="0">
                <a:latin typeface="Calibri" pitchFamily="34" charset="0"/>
              </a:rPr>
              <a:t>iff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it </a:t>
            </a:r>
            <a:r>
              <a:rPr lang="en-US" sz="1800" dirty="0" smtClean="0">
                <a:latin typeface="Calibri" pitchFamily="34" charset="0"/>
              </a:rPr>
              <a:t>does not enter any unsafe region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Claim: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</a:t>
            </a:r>
            <a:r>
              <a:rPr lang="en-US" sz="1800" dirty="0" smtClean="0">
                <a:latin typeface="Calibri" pitchFamily="34" charset="0"/>
              </a:rPr>
              <a:t>  correct </a:t>
            </a:r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alibri" pitchFamily="34" charset="0"/>
              </a:rPr>
              <a:t>)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</a:t>
            </a:r>
            <a:r>
              <a:rPr lang="en-US" sz="1800" dirty="0" smtClean="0">
                <a:latin typeface="Calibri" pitchFamily="34" charset="0"/>
              </a:rPr>
              <a:t>is safe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1" name="Line 54"/>
          <p:cNvSpPr>
            <a:spLocks noChangeShapeType="1"/>
          </p:cNvSpPr>
          <p:nvPr/>
        </p:nvSpPr>
        <p:spPr bwMode="auto">
          <a:xfrm>
            <a:off x="1311302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8" name="Line 55"/>
          <p:cNvSpPr>
            <a:spLocks noChangeShapeType="1"/>
          </p:cNvSpPr>
          <p:nvPr/>
        </p:nvSpPr>
        <p:spPr bwMode="auto">
          <a:xfrm>
            <a:off x="2057332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Line 56"/>
          <p:cNvSpPr>
            <a:spLocks noChangeShapeType="1"/>
          </p:cNvSpPr>
          <p:nvPr/>
        </p:nvSpPr>
        <p:spPr bwMode="auto">
          <a:xfrm>
            <a:off x="2851082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" name="Line 57"/>
          <p:cNvSpPr>
            <a:spLocks noChangeShapeType="1"/>
          </p:cNvSpPr>
          <p:nvPr/>
        </p:nvSpPr>
        <p:spPr bwMode="auto">
          <a:xfrm flipV="1">
            <a:off x="3490791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9" name="Line 58"/>
          <p:cNvSpPr>
            <a:spLocks noChangeShapeType="1"/>
          </p:cNvSpPr>
          <p:nvPr/>
        </p:nvSpPr>
        <p:spPr bwMode="auto">
          <a:xfrm flipV="1">
            <a:off x="3481266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6" name="Line 59"/>
          <p:cNvSpPr>
            <a:spLocks noChangeShapeType="1"/>
          </p:cNvSpPr>
          <p:nvPr/>
        </p:nvSpPr>
        <p:spPr bwMode="auto">
          <a:xfrm>
            <a:off x="3541645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>
            <a:off x="4232207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 flipV="1">
            <a:off x="4913245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9" name="Line 62"/>
          <p:cNvSpPr>
            <a:spLocks noChangeShapeType="1"/>
          </p:cNvSpPr>
          <p:nvPr/>
        </p:nvSpPr>
        <p:spPr bwMode="auto">
          <a:xfrm flipV="1">
            <a:off x="4913245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0" name="Line 63"/>
          <p:cNvSpPr>
            <a:spLocks noChangeShapeType="1"/>
          </p:cNvSpPr>
          <p:nvPr/>
        </p:nvSpPr>
        <p:spPr bwMode="auto">
          <a:xfrm flipV="1">
            <a:off x="4913245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13391" y="434340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unsafe</a:t>
            </a:r>
          </a:p>
        </p:txBody>
      </p:sp>
      <p:sp>
        <p:nvSpPr>
          <p:cNvPr id="122" name="Line 61"/>
          <p:cNvSpPr>
            <a:spLocks noChangeShapeType="1"/>
          </p:cNvSpPr>
          <p:nvPr/>
        </p:nvSpPr>
        <p:spPr bwMode="auto">
          <a:xfrm flipV="1">
            <a:off x="1331845" y="4987912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62"/>
          <p:cNvSpPr>
            <a:spLocks noChangeShapeType="1"/>
          </p:cNvSpPr>
          <p:nvPr/>
        </p:nvSpPr>
        <p:spPr bwMode="auto">
          <a:xfrm flipV="1">
            <a:off x="1331845" y="4273537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63"/>
          <p:cNvSpPr>
            <a:spLocks noChangeShapeType="1"/>
          </p:cNvSpPr>
          <p:nvPr/>
        </p:nvSpPr>
        <p:spPr bwMode="auto">
          <a:xfrm flipV="1">
            <a:off x="1331845" y="3573449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60"/>
          <p:cNvSpPr>
            <a:spLocks noChangeShapeType="1"/>
          </p:cNvSpPr>
          <p:nvPr/>
        </p:nvSpPr>
        <p:spPr bwMode="auto">
          <a:xfrm>
            <a:off x="1371600" y="3576772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2" name="Line 61"/>
          <p:cNvSpPr>
            <a:spLocks noChangeShapeType="1"/>
          </p:cNvSpPr>
          <p:nvPr/>
        </p:nvSpPr>
        <p:spPr bwMode="auto">
          <a:xfrm flipV="1">
            <a:off x="2052638" y="2859155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" name="Line 60"/>
          <p:cNvSpPr>
            <a:spLocks noChangeShapeType="1"/>
          </p:cNvSpPr>
          <p:nvPr/>
        </p:nvSpPr>
        <p:spPr bwMode="auto">
          <a:xfrm>
            <a:off x="2090656" y="289561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4" name="Line 61"/>
          <p:cNvSpPr>
            <a:spLocks noChangeShapeType="1"/>
          </p:cNvSpPr>
          <p:nvPr/>
        </p:nvSpPr>
        <p:spPr bwMode="auto">
          <a:xfrm flipV="1">
            <a:off x="2771694" y="2177996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5" name="Line 54"/>
          <p:cNvSpPr>
            <a:spLocks noChangeShapeType="1"/>
          </p:cNvSpPr>
          <p:nvPr/>
        </p:nvSpPr>
        <p:spPr bwMode="auto">
          <a:xfrm>
            <a:off x="2757582" y="2184373"/>
            <a:ext cx="731520" cy="9525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6" name="Line 55"/>
          <p:cNvSpPr>
            <a:spLocks noChangeShapeType="1"/>
          </p:cNvSpPr>
          <p:nvPr/>
        </p:nvSpPr>
        <p:spPr bwMode="auto">
          <a:xfrm>
            <a:off x="3503612" y="2184373"/>
            <a:ext cx="739775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7" name="Line 56"/>
          <p:cNvSpPr>
            <a:spLocks noChangeShapeType="1"/>
          </p:cNvSpPr>
          <p:nvPr/>
        </p:nvSpPr>
        <p:spPr bwMode="auto">
          <a:xfrm>
            <a:off x="4297362" y="218437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160053" y="1764268"/>
            <a:ext cx="5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 smtClean="0"/>
              <a:t>Enforcing Mutual Exclusion</a:t>
            </a:r>
            <a:endParaRPr lang="en-US" dirty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/>
              <a:t>Question:</a:t>
            </a:r>
            <a:r>
              <a:rPr lang="en-US" dirty="0"/>
              <a:t> How can we guarantee a safe trajectory?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Answer: We </a:t>
            </a:r>
            <a:r>
              <a:rPr lang="en-US" dirty="0"/>
              <a:t>must </a:t>
            </a:r>
            <a:r>
              <a:rPr lang="en-US" b="1" i="1" dirty="0">
                <a:solidFill>
                  <a:srgbClr val="FF0000"/>
                </a:solidFill>
              </a:rPr>
              <a:t>synchroniz</a:t>
            </a:r>
            <a:r>
              <a:rPr lang="en-US" b="1" i="1" dirty="0">
                <a:solidFill>
                  <a:srgbClr val="9D3E40"/>
                </a:solidFill>
              </a:rPr>
              <a:t>e</a:t>
            </a:r>
            <a:r>
              <a:rPr lang="en-US" i="1" dirty="0"/>
              <a:t> </a:t>
            </a:r>
            <a:r>
              <a:rPr lang="en-US" dirty="0"/>
              <a:t>the</a:t>
            </a:r>
            <a:r>
              <a:rPr lang="en-US" dirty="0" smtClean="0"/>
              <a:t> execution of the threads </a:t>
            </a:r>
            <a:r>
              <a:rPr lang="en-US" dirty="0"/>
              <a:t>so that they never</a:t>
            </a:r>
            <a:r>
              <a:rPr lang="en-US" dirty="0" smtClean="0"/>
              <a:t> have an unsafe trajectory.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i.e., need to guarantee </a:t>
            </a:r>
            <a:r>
              <a:rPr lang="en-US" b="1" i="1" dirty="0" smtClean="0">
                <a:solidFill>
                  <a:srgbClr val="FF0000"/>
                </a:solidFill>
              </a:rPr>
              <a:t>mutually exclusive access </a:t>
            </a:r>
            <a:r>
              <a:rPr lang="en-US" dirty="0" smtClean="0"/>
              <a:t>to critical regions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Classic solution: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Semaphores (</a:t>
            </a:r>
            <a:r>
              <a:rPr lang="en-US" dirty="0" err="1" smtClean="0"/>
              <a:t>Edsger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Other approaches (out of our scope)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Mutex and condition variables (</a:t>
            </a:r>
            <a:r>
              <a:rPr lang="en-US" dirty="0" err="1" smtClean="0"/>
              <a:t>Pthreads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Monitors (Java)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Threads review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Sharing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 smtClean="0"/>
              <a:t>Semaphores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>
          <a:xfrm>
            <a:off x="378627" y="435678"/>
            <a:ext cx="7592093" cy="762000"/>
          </a:xfrm>
        </p:spPr>
        <p:txBody>
          <a:bodyPr/>
          <a:lstStyle/>
          <a:p>
            <a:r>
              <a:rPr lang="en-US" dirty="0" smtClean="0"/>
              <a:t>Process: Traditional View</a:t>
            </a:r>
            <a:endParaRPr lang="en-US" dirty="0"/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542925"/>
          </a:xfrm>
        </p:spPr>
        <p:txBody>
          <a:bodyPr/>
          <a:lstStyle/>
          <a:p>
            <a:r>
              <a:rPr lang="en-US" dirty="0"/>
              <a:t>Process = process context + code, data, and stack</a:t>
            </a:r>
          </a:p>
        </p:txBody>
      </p:sp>
      <p:sp>
        <p:nvSpPr>
          <p:cNvPr id="801795" name="Rectangle 3"/>
          <p:cNvSpPr>
            <a:spLocks noChangeAspect="1" noChangeArrowheads="1"/>
          </p:cNvSpPr>
          <p:nvPr/>
        </p:nvSpPr>
        <p:spPr bwMode="auto">
          <a:xfrm>
            <a:off x="4778375" y="3199845"/>
            <a:ext cx="2230438" cy="3190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shared libraries</a:t>
            </a:r>
          </a:p>
        </p:txBody>
      </p:sp>
      <p:sp>
        <p:nvSpPr>
          <p:cNvPr id="801796" name="Rectangle 4"/>
          <p:cNvSpPr>
            <a:spLocks noChangeAspect="1" noChangeArrowheads="1"/>
          </p:cNvSpPr>
          <p:nvPr/>
        </p:nvSpPr>
        <p:spPr bwMode="auto">
          <a:xfrm>
            <a:off x="4778375" y="3518932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b="0" dirty="0">
              <a:latin typeface="Calibri" pitchFamily="34" charset="0"/>
            </a:endParaRPr>
          </a:p>
        </p:txBody>
      </p:sp>
      <p:sp>
        <p:nvSpPr>
          <p:cNvPr id="801797" name="Rectangle 5"/>
          <p:cNvSpPr>
            <a:spLocks noChangeAspect="1" noChangeArrowheads="1"/>
          </p:cNvSpPr>
          <p:nvPr/>
        </p:nvSpPr>
        <p:spPr bwMode="auto">
          <a:xfrm>
            <a:off x="4778375" y="3772932"/>
            <a:ext cx="2230438" cy="28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run-time heap</a:t>
            </a:r>
          </a:p>
        </p:txBody>
      </p:sp>
      <p:sp>
        <p:nvSpPr>
          <p:cNvPr id="801798" name="Text Box 6"/>
          <p:cNvSpPr txBox="1">
            <a:spLocks noChangeAspect="1" noChangeArrowheads="1"/>
          </p:cNvSpPr>
          <p:nvPr/>
        </p:nvSpPr>
        <p:spPr bwMode="auto">
          <a:xfrm>
            <a:off x="4549775" y="4839732"/>
            <a:ext cx="3016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801799" name="Rectangle 7"/>
          <p:cNvSpPr>
            <a:spLocks noChangeAspect="1" noChangeArrowheads="1"/>
          </p:cNvSpPr>
          <p:nvPr/>
        </p:nvSpPr>
        <p:spPr bwMode="auto">
          <a:xfrm>
            <a:off x="4778375" y="4061857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read/write data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846843" y="2597061"/>
            <a:ext cx="2440540" cy="1477328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Program context:</a:t>
            </a:r>
          </a:p>
          <a:p>
            <a:r>
              <a:rPr lang="en-US" sz="1800" b="0" dirty="0" smtClean="0">
                <a:latin typeface="Calibri" pitchFamily="34" charset="0"/>
              </a:rPr>
              <a:t>    Data registers</a:t>
            </a:r>
          </a:p>
          <a:p>
            <a:r>
              <a:rPr lang="en-US" sz="1800" b="0" dirty="0" smtClean="0">
                <a:latin typeface="Calibri" pitchFamily="34" charset="0"/>
              </a:rPr>
              <a:t>    Condition codes</a:t>
            </a:r>
          </a:p>
          <a:p>
            <a:r>
              <a:rPr lang="en-US" sz="1800" b="0" dirty="0" smtClean="0">
                <a:latin typeface="Calibri" pitchFamily="34" charset="0"/>
              </a:rPr>
              <a:t>    Stack pointer (SP)</a:t>
            </a:r>
          </a:p>
          <a:p>
            <a:r>
              <a:rPr lang="en-US" sz="1800" b="0" dirty="0" smtClean="0">
                <a:latin typeface="Calibri" pitchFamily="34" charset="0"/>
              </a:rPr>
              <a:t>    Program counter (PC)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682404" y="2209800"/>
            <a:ext cx="222092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Code, data, and stack</a:t>
            </a:r>
          </a:p>
        </p:txBody>
      </p:sp>
      <p:sp>
        <p:nvSpPr>
          <p:cNvPr id="801803" name="Rectangle 11"/>
          <p:cNvSpPr>
            <a:spLocks noChangeAspect="1" noChangeArrowheads="1"/>
          </p:cNvSpPr>
          <p:nvPr/>
        </p:nvSpPr>
        <p:spPr bwMode="auto">
          <a:xfrm>
            <a:off x="4778375" y="4382532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read-only code/data</a:t>
            </a:r>
          </a:p>
        </p:txBody>
      </p:sp>
      <p:sp>
        <p:nvSpPr>
          <p:cNvPr id="801804" name="Rectangle 12"/>
          <p:cNvSpPr>
            <a:spLocks noChangeAspect="1" noChangeArrowheads="1"/>
          </p:cNvSpPr>
          <p:nvPr/>
        </p:nvSpPr>
        <p:spPr bwMode="auto">
          <a:xfrm>
            <a:off x="4778375" y="4687332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b="0" dirty="0">
              <a:latin typeface="Calibri" pitchFamily="34" charset="0"/>
            </a:endParaRPr>
          </a:p>
        </p:txBody>
      </p:sp>
      <p:sp>
        <p:nvSpPr>
          <p:cNvPr id="801805" name="Rectangle 13"/>
          <p:cNvSpPr>
            <a:spLocks noChangeAspect="1" noChangeArrowheads="1"/>
          </p:cNvSpPr>
          <p:nvPr/>
        </p:nvSpPr>
        <p:spPr bwMode="auto">
          <a:xfrm>
            <a:off x="4778375" y="2885520"/>
            <a:ext cx="2230438" cy="319087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b="0" dirty="0">
              <a:latin typeface="Calibri" pitchFamily="34" charset="0"/>
            </a:endParaRPr>
          </a:p>
        </p:txBody>
      </p:sp>
      <p:sp>
        <p:nvSpPr>
          <p:cNvPr id="801806" name="Rectangle 14"/>
          <p:cNvSpPr>
            <a:spLocks noChangeAspect="1" noChangeArrowheads="1"/>
          </p:cNvSpPr>
          <p:nvPr/>
        </p:nvSpPr>
        <p:spPr bwMode="auto">
          <a:xfrm>
            <a:off x="4778375" y="2571195"/>
            <a:ext cx="2230438" cy="3190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stack</a:t>
            </a:r>
          </a:p>
        </p:txBody>
      </p:sp>
      <p:sp>
        <p:nvSpPr>
          <p:cNvPr id="801807" name="Text Box 15"/>
          <p:cNvSpPr txBox="1">
            <a:spLocks noChangeArrowheads="1"/>
          </p:cNvSpPr>
          <p:nvPr/>
        </p:nvSpPr>
        <p:spPr bwMode="auto">
          <a:xfrm>
            <a:off x="4053887" y="2709601"/>
            <a:ext cx="4171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SP</a:t>
            </a:r>
          </a:p>
        </p:txBody>
      </p:sp>
      <p:sp>
        <p:nvSpPr>
          <p:cNvPr id="801808" name="Line 16"/>
          <p:cNvSpPr>
            <a:spLocks noChangeShapeType="1"/>
          </p:cNvSpPr>
          <p:nvPr/>
        </p:nvSpPr>
        <p:spPr bwMode="auto">
          <a:xfrm>
            <a:off x="4432300" y="2896632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1809" name="Text Box 17"/>
          <p:cNvSpPr txBox="1">
            <a:spLocks noChangeArrowheads="1"/>
          </p:cNvSpPr>
          <p:nvPr/>
        </p:nvSpPr>
        <p:spPr bwMode="auto">
          <a:xfrm>
            <a:off x="4041063" y="4347901"/>
            <a:ext cx="4299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PC</a:t>
            </a:r>
          </a:p>
        </p:txBody>
      </p:sp>
      <p:sp>
        <p:nvSpPr>
          <p:cNvPr id="801810" name="Line 18"/>
          <p:cNvSpPr>
            <a:spLocks noChangeShapeType="1"/>
          </p:cNvSpPr>
          <p:nvPr/>
        </p:nvSpPr>
        <p:spPr bwMode="auto">
          <a:xfrm>
            <a:off x="4432300" y="4534932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1811" name="Text Box 19"/>
          <p:cNvSpPr txBox="1">
            <a:spLocks noChangeArrowheads="1"/>
          </p:cNvSpPr>
          <p:nvPr/>
        </p:nvSpPr>
        <p:spPr bwMode="auto">
          <a:xfrm>
            <a:off x="3970530" y="3580433"/>
            <a:ext cx="50045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brk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801812" name="Line 20"/>
          <p:cNvSpPr>
            <a:spLocks noChangeShapeType="1"/>
          </p:cNvSpPr>
          <p:nvPr/>
        </p:nvSpPr>
        <p:spPr bwMode="auto">
          <a:xfrm>
            <a:off x="4432300" y="3772932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762000" y="2207358"/>
            <a:ext cx="181940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context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6843" y="4133671"/>
            <a:ext cx="2440540" cy="1200329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Kernel context:</a:t>
            </a:r>
          </a:p>
          <a:p>
            <a:r>
              <a:rPr lang="en-US" sz="1800" dirty="0" smtClean="0">
                <a:latin typeface="Calibri" pitchFamily="34" charset="0"/>
              </a:rPr>
              <a:t>    </a:t>
            </a:r>
            <a:r>
              <a:rPr lang="en-US" sz="1800" b="0" dirty="0" smtClean="0">
                <a:latin typeface="Calibri" pitchFamily="34" charset="0"/>
              </a:rPr>
              <a:t>VM structures</a:t>
            </a:r>
          </a:p>
          <a:p>
            <a:r>
              <a:rPr lang="en-US" sz="1800" b="0" dirty="0" smtClean="0">
                <a:latin typeface="Calibri" pitchFamily="34" charset="0"/>
              </a:rPr>
              <a:t>    Descriptor table</a:t>
            </a:r>
          </a:p>
          <a:p>
            <a:r>
              <a:rPr lang="en-US" sz="1800" b="0" dirty="0" smtClean="0">
                <a:latin typeface="Calibri" pitchFamily="34" charset="0"/>
              </a:rPr>
              <a:t>    </a:t>
            </a:r>
            <a:r>
              <a:rPr lang="en-US" sz="1800" b="0" dirty="0" err="1" smtClean="0">
                <a:latin typeface="Calibri" pitchFamily="34" charset="0"/>
              </a:rPr>
              <a:t>brk</a:t>
            </a:r>
            <a:r>
              <a:rPr lang="en-US" sz="1800" b="0" dirty="0" smtClean="0">
                <a:latin typeface="Calibri" pitchFamily="34" charset="0"/>
              </a:rPr>
              <a:t> pointer</a:t>
            </a:r>
            <a:endParaRPr lang="en-US" sz="1800" b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 smtClean="0">
                <a:solidFill>
                  <a:srgbClr val="C00000"/>
                </a:solidFill>
              </a:rPr>
              <a:t>Semaphore</a:t>
            </a:r>
            <a:r>
              <a:rPr lang="en-US" b="1" i="1" dirty="0">
                <a:solidFill>
                  <a:srgbClr val="C00000"/>
                </a:solidFill>
              </a:rPr>
              <a:t>:</a:t>
            </a:r>
            <a:r>
              <a:rPr lang="en-US" i="1" dirty="0"/>
              <a:t> </a:t>
            </a:r>
            <a:r>
              <a:rPr lang="en-US" dirty="0"/>
              <a:t> non-negative </a:t>
            </a:r>
            <a:r>
              <a:rPr lang="en-US" dirty="0" smtClean="0"/>
              <a:t>global integer </a:t>
            </a:r>
            <a:r>
              <a:rPr lang="en-US" dirty="0"/>
              <a:t>synchronization </a:t>
            </a:r>
            <a:r>
              <a:rPr lang="en-US" dirty="0" smtClean="0"/>
              <a:t>variable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Manipulated by </a:t>
            </a:r>
            <a:r>
              <a:rPr lang="en-US" i="1" dirty="0" smtClean="0"/>
              <a:t>P </a:t>
            </a:r>
            <a:r>
              <a:rPr lang="en-US" dirty="0" smtClean="0"/>
              <a:t>and </a:t>
            </a:r>
            <a:r>
              <a:rPr lang="en-US" i="1" dirty="0" smtClean="0"/>
              <a:t>V</a:t>
            </a:r>
            <a:r>
              <a:rPr lang="en-US" dirty="0" smtClean="0"/>
              <a:t> operations: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P(s</a:t>
            </a:r>
            <a:r>
              <a:rPr lang="en-US" i="1" dirty="0" smtClean="0"/>
              <a:t>):</a:t>
            </a:r>
            <a:r>
              <a:rPr lang="en-US" dirty="0" smtClean="0"/>
              <a:t>  </a:t>
            </a:r>
            <a:r>
              <a:rPr lang="en-US" dirty="0"/>
              <a:t>[ 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</a:rPr>
              <a:t>while </a:t>
            </a:r>
            <a:r>
              <a:rPr lang="en-US" b="1" dirty="0">
                <a:latin typeface="Courier New" pitchFamily="49" charset="0"/>
              </a:rPr>
              <a:t>(s == 0) wait(); s--;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Proberen</a:t>
            </a:r>
            <a:r>
              <a:rPr lang="en-US" dirty="0"/>
              <a:t>" (test</a:t>
            </a:r>
            <a:r>
              <a:rPr lang="en-US" dirty="0" smtClean="0"/>
              <a:t>)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V(s):</a:t>
            </a:r>
            <a:r>
              <a:rPr lang="en-US" dirty="0"/>
              <a:t> </a:t>
            </a:r>
            <a:r>
              <a:rPr lang="en-US" dirty="0" smtClean="0"/>
              <a:t> [  </a:t>
            </a:r>
            <a:r>
              <a:rPr lang="en-US" b="1" dirty="0" smtClean="0">
                <a:latin typeface="Courier New" pitchFamily="49" charset="0"/>
              </a:rPr>
              <a:t>s</a:t>
            </a:r>
            <a:r>
              <a:rPr lang="en-US" b="1" dirty="0">
                <a:latin typeface="Courier New" pitchFamily="49" charset="0"/>
              </a:rPr>
              <a:t>++;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Verhogen</a:t>
            </a:r>
            <a:r>
              <a:rPr lang="en-US" dirty="0"/>
              <a:t>" (increment)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OS kernel guarantees </a:t>
            </a:r>
            <a:r>
              <a:rPr lang="en-US" dirty="0">
                <a:solidFill>
                  <a:schemeClr val="tx2"/>
                </a:solidFill>
              </a:rPr>
              <a:t>that operations between brackets [ ] are </a:t>
            </a:r>
            <a:r>
              <a:rPr lang="en-US" dirty="0" smtClean="0">
                <a:solidFill>
                  <a:schemeClr val="tx2"/>
                </a:solidFill>
              </a:rPr>
              <a:t>executed indivisibly</a:t>
            </a:r>
            <a:endParaRPr lang="en-US" dirty="0">
              <a:solidFill>
                <a:schemeClr val="tx2"/>
              </a:solidFill>
            </a:endParaRPr>
          </a:p>
          <a:p>
            <a:pPr lvl="2">
              <a:lnSpc>
                <a:spcPct val="97000"/>
              </a:lnSpc>
            </a:pPr>
            <a:r>
              <a:rPr lang="en-US" dirty="0"/>
              <a:t>Only one </a:t>
            </a:r>
            <a:r>
              <a:rPr lang="en-US" i="1" dirty="0"/>
              <a:t>P</a:t>
            </a:r>
            <a:r>
              <a:rPr lang="en-US" dirty="0"/>
              <a:t> or </a:t>
            </a:r>
            <a:r>
              <a:rPr lang="en-US" i="1" dirty="0"/>
              <a:t>V</a:t>
            </a:r>
            <a:r>
              <a:rPr lang="en-US" dirty="0"/>
              <a:t> operation at a time can modify 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When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 in </a:t>
            </a:r>
            <a:r>
              <a:rPr lang="en-US" i="1" dirty="0"/>
              <a:t>P</a:t>
            </a:r>
            <a:r>
              <a:rPr lang="en-US" dirty="0"/>
              <a:t> terminates, only</a:t>
            </a:r>
            <a:r>
              <a:rPr lang="en-US" dirty="0" smtClean="0"/>
              <a:t> that  </a:t>
            </a:r>
            <a:r>
              <a:rPr lang="en-US" i="1" dirty="0"/>
              <a:t>P</a:t>
            </a:r>
            <a:r>
              <a:rPr lang="en-US" dirty="0"/>
              <a:t> can decrement </a:t>
            </a:r>
            <a:r>
              <a:rPr lang="en-US" b="1" dirty="0" smtClean="0">
                <a:latin typeface="Courier New" pitchFamily="49" charset="0"/>
              </a:rPr>
              <a:t>s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C00000"/>
                </a:solidFill>
              </a:rPr>
              <a:t>Semaphore </a:t>
            </a:r>
            <a:r>
              <a:rPr lang="en-US" dirty="0">
                <a:solidFill>
                  <a:srgbClr val="C00000"/>
                </a:solidFill>
              </a:rPr>
              <a:t>invariant: </a:t>
            </a:r>
            <a:r>
              <a:rPr lang="en-US" i="1" dirty="0">
                <a:solidFill>
                  <a:srgbClr val="C00000"/>
                </a:solidFill>
              </a:rPr>
              <a:t>(s &gt;= 0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Semaphore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6754"/>
            <a:ext cx="7896225" cy="542122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Pthreads</a:t>
            </a:r>
            <a:r>
              <a:rPr lang="en-US" dirty="0" smtClean="0"/>
              <a:t> functions: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692" y="1958876"/>
            <a:ext cx="8634508" cy="1754327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semaphore.h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sem_init(sem_t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sem</a:t>
            </a:r>
            <a:r>
              <a:rPr lang="en-US" sz="1800" dirty="0" smtClean="0">
                <a:latin typeface="Courier New"/>
                <a:cs typeface="Courier New"/>
              </a:rPr>
              <a:t>, 0, unsigned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val</a:t>
            </a:r>
            <a:r>
              <a:rPr lang="en-US" sz="1800" dirty="0" smtClean="0">
                <a:latin typeface="Courier New"/>
                <a:cs typeface="Courier New"/>
              </a:rPr>
              <a:t>);} /* 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 = </a:t>
            </a:r>
            <a:r>
              <a:rPr lang="en-US" sz="1800" dirty="0" err="1" smtClean="0">
                <a:latin typeface="Courier New"/>
                <a:cs typeface="Courier New"/>
              </a:rPr>
              <a:t>val</a:t>
            </a:r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sem_wait(sem_t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);  /* </a:t>
            </a:r>
            <a:r>
              <a:rPr lang="en-US" sz="1800" dirty="0" err="1" smtClean="0">
                <a:latin typeface="Courier New"/>
                <a:cs typeface="Courier New"/>
              </a:rPr>
              <a:t>P(s</a:t>
            </a:r>
            <a:r>
              <a:rPr lang="en-US" sz="1800" dirty="0" smtClean="0">
                <a:latin typeface="Courier New"/>
                <a:cs typeface="Courier New"/>
              </a:rPr>
              <a:t>) */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sem_post(sem_t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);  /* </a:t>
            </a:r>
            <a:r>
              <a:rPr lang="en-US" sz="1800" dirty="0" err="1" smtClean="0">
                <a:latin typeface="Courier New"/>
                <a:cs typeface="Courier New"/>
              </a:rPr>
              <a:t>V(s</a:t>
            </a:r>
            <a:r>
              <a:rPr lang="en-US" sz="1800" dirty="0" smtClean="0">
                <a:latin typeface="Courier New"/>
                <a:cs typeface="Courier New"/>
              </a:rPr>
              <a:t>) */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4191000"/>
            <a:ext cx="789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CS:APP wrapper functions: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724400"/>
            <a:ext cx="7664854" cy="120032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csapp.h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void </a:t>
            </a:r>
            <a:r>
              <a:rPr lang="en-US" sz="1800" dirty="0" err="1" smtClean="0">
                <a:latin typeface="Courier New"/>
                <a:cs typeface="Courier New"/>
              </a:rPr>
              <a:t>P(sem_t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); /* Wrapper function for </a:t>
            </a:r>
            <a:r>
              <a:rPr lang="en-US" sz="1800" dirty="0" err="1" smtClean="0">
                <a:latin typeface="Courier New"/>
                <a:cs typeface="Courier New"/>
              </a:rPr>
              <a:t>sem_wait</a:t>
            </a:r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void </a:t>
            </a:r>
            <a:r>
              <a:rPr lang="en-US" sz="1800" dirty="0" err="1" smtClean="0">
                <a:latin typeface="Courier New"/>
                <a:cs typeface="Courier New"/>
              </a:rPr>
              <a:t>V(sem_t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); /* Wrapper function for </a:t>
            </a:r>
            <a:r>
              <a:rPr lang="en-US" sz="1800" dirty="0" err="1" smtClean="0">
                <a:latin typeface="Courier New"/>
                <a:cs typeface="Courier New"/>
              </a:rPr>
              <a:t>sem_post</a:t>
            </a:r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</a:t>
            </a:r>
            <a:r>
              <a:rPr lang="en-US" dirty="0" smtClean="0"/>
              <a:t>Improper Synchronization</a:t>
            </a:r>
            <a:endParaRPr lang="en-US" dirty="0"/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152400" y="1066800"/>
            <a:ext cx="4419600" cy="57554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volatile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 = 0; </a:t>
            </a:r>
            <a:r>
              <a:rPr lang="en-US" sz="1600" dirty="0" smtClean="0">
                <a:solidFill>
                  <a:srgbClr val="9D3E40"/>
                </a:solidFill>
                <a:latin typeface="Courier New" pitchFamily="49" charset="0"/>
              </a:rPr>
              <a:t>/* global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main(int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 **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niters = atoi(argv[1]);</a:t>
            </a: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 tid1, tid2;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Pthread_create(&amp;tid1, NULL,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  thread, &amp;niters);</a:t>
            </a:r>
          </a:p>
          <a:p>
            <a:r>
              <a:rPr lang="en-US" sz="1600" dirty="0" smtClean="0">
                <a:latin typeface="Courier New" pitchFamily="49" charset="0"/>
              </a:rPr>
              <a:t>  Pthread_create(&amp;tid2, NULL, 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  thread, &amp;niters);</a:t>
            </a:r>
          </a:p>
          <a:p>
            <a:r>
              <a:rPr lang="en-US" sz="1600" dirty="0" smtClean="0">
                <a:latin typeface="Courier New" pitchFamily="49" charset="0"/>
              </a:rPr>
              <a:t>  Pthread_join(tid1, NULL);</a:t>
            </a:r>
          </a:p>
          <a:p>
            <a:r>
              <a:rPr lang="en-US" sz="1600" dirty="0" smtClean="0">
                <a:latin typeface="Courier New" pitchFamily="49" charset="0"/>
              </a:rPr>
              <a:t>  Pthread_join(tid2, NULL);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/* Check result */</a:t>
            </a:r>
          </a:p>
          <a:p>
            <a:r>
              <a:rPr lang="en-US" sz="1600" dirty="0" smtClean="0">
                <a:latin typeface="Courier New" pitchFamily="49" charset="0"/>
              </a:rPr>
              <a:t>  if (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 != (2 * niters))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printf("BOOM</a:t>
            </a:r>
            <a:r>
              <a:rPr lang="en-US" sz="1600" dirty="0" smtClean="0">
                <a:latin typeface="Courier New" pitchFamily="49" charset="0"/>
              </a:rPr>
              <a:t>!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=%</a:t>
            </a:r>
            <a:r>
              <a:rPr lang="en-US" sz="1600" dirty="0" err="1" smtClean="0">
                <a:latin typeface="Courier New" pitchFamily="49" charset="0"/>
              </a:rPr>
              <a:t>d\n</a:t>
            </a:r>
            <a:r>
              <a:rPr lang="en-US" sz="1600" dirty="0" smtClean="0">
                <a:latin typeface="Courier New" pitchFamily="49" charset="0"/>
              </a:rPr>
              <a:t>”,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else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printf("OK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=%</a:t>
            </a:r>
            <a:r>
              <a:rPr lang="en-US" sz="1600" dirty="0" err="1" smtClean="0">
                <a:latin typeface="Courier New" pitchFamily="49" charset="0"/>
              </a:rPr>
              <a:t>d\n</a:t>
            </a:r>
            <a:r>
              <a:rPr lang="en-US" sz="1600" dirty="0" smtClean="0">
                <a:latin typeface="Courier New" pitchFamily="49" charset="0"/>
              </a:rPr>
              <a:t>",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exit(0);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800600" y="1189910"/>
            <a:ext cx="4371109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srgbClr val="9D3E4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void *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thread(void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vargp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niters = *((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*)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vargp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endParaRPr lang="en-U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for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= 0;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&lt; niters;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++)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cnt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++;                   </a:t>
            </a:r>
          </a:p>
          <a:p>
            <a:endParaRPr lang="en-U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return NULL;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965700" y="4884003"/>
            <a:ext cx="39597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 smtClean="0">
                <a:latin typeface="+mn-lt"/>
              </a:rPr>
              <a:t>How can we fix this using semaphores?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 smtClean="0"/>
              <a:t>Using Semaphores for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Associate a unique semaphore </a:t>
            </a:r>
            <a:r>
              <a:rPr lang="en-US" i="1" dirty="0" smtClean="0"/>
              <a:t>mutex</a:t>
            </a:r>
            <a:r>
              <a:rPr lang="en-US" dirty="0" smtClean="0"/>
              <a:t>, initially 1, with each shared variable (or related set of shared variables).</a:t>
            </a:r>
          </a:p>
          <a:p>
            <a:pPr lvl="1"/>
            <a:r>
              <a:rPr lang="en-US" dirty="0" smtClean="0"/>
              <a:t>Surround corresponding critical sections with </a:t>
            </a:r>
            <a:r>
              <a:rPr lang="en-US" i="1" dirty="0" err="1" smtClean="0"/>
              <a:t>P(mutex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</a:p>
          <a:p>
            <a:pPr lvl="1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V(mutex</a:t>
            </a:r>
            <a:r>
              <a:rPr lang="en-US" i="1" dirty="0" smtClean="0"/>
              <a:t>)</a:t>
            </a:r>
            <a:r>
              <a:rPr lang="en-US" dirty="0" smtClean="0"/>
              <a:t> operations.</a:t>
            </a:r>
          </a:p>
          <a:p>
            <a:endParaRPr lang="en-US" dirty="0" smtClean="0"/>
          </a:p>
          <a:p>
            <a:r>
              <a:rPr lang="en-US" dirty="0" smtClean="0"/>
              <a:t>Terminology: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Binary semaphore</a:t>
            </a:r>
            <a:r>
              <a:rPr lang="en-US" dirty="0" smtClean="0"/>
              <a:t>: semaphore whose value is always 0 or 1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Mutex: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binary semaphore used for mutual exclusion</a:t>
            </a:r>
          </a:p>
          <a:p>
            <a:pPr lvl="2"/>
            <a:r>
              <a:rPr lang="en-US" dirty="0" smtClean="0"/>
              <a:t>P operation: </a:t>
            </a:r>
            <a:r>
              <a:rPr lang="en-US" dirty="0" smtClean="0">
                <a:solidFill>
                  <a:srgbClr val="FF0000"/>
                </a:solidFill>
              </a:rPr>
              <a:t>“locking” </a:t>
            </a:r>
            <a:r>
              <a:rPr lang="en-US" dirty="0" smtClean="0"/>
              <a:t>the mutex</a:t>
            </a:r>
          </a:p>
          <a:p>
            <a:pPr lvl="2"/>
            <a:r>
              <a:rPr lang="en-US" dirty="0" smtClean="0"/>
              <a:t>V operation: </a:t>
            </a:r>
            <a:r>
              <a:rPr lang="en-US" dirty="0" smtClean="0">
                <a:solidFill>
                  <a:srgbClr val="FF0000"/>
                </a:solidFill>
              </a:rPr>
              <a:t>“unlocking”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“releasing” </a:t>
            </a:r>
            <a:r>
              <a:rPr lang="en-US" dirty="0" smtClean="0"/>
              <a:t>the mutex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“Holding” </a:t>
            </a:r>
            <a:r>
              <a:rPr lang="en-US" dirty="0" smtClean="0"/>
              <a:t>a mutex: locked and not yet unlocked.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Counting semaphore</a:t>
            </a:r>
            <a:r>
              <a:rPr lang="en-US" dirty="0" smtClean="0"/>
              <a:t>: used as a counter for set of available resources.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goodcnt.c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r>
              <a:rPr lang="en-US" dirty="0" smtClean="0"/>
              <a:t> Proper Synchronization</a:t>
            </a:r>
            <a:endParaRPr lang="en-US" dirty="0"/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5904"/>
            <a:ext cx="8307388" cy="460496"/>
          </a:xfrm>
        </p:spPr>
        <p:txBody>
          <a:bodyPr/>
          <a:lstStyle/>
          <a:p>
            <a:r>
              <a:rPr lang="en-US" dirty="0" smtClean="0"/>
              <a:t>Define and initialize a mutex for the shared variable </a:t>
            </a:r>
            <a:r>
              <a:rPr lang="en-US" dirty="0" err="1" smtClean="0">
                <a:latin typeface="Courier New"/>
                <a:cs typeface="Courier New"/>
              </a:rPr>
              <a:t>cnt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volatile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cnt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= 0;    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/* Counter */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sem_t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mutex;             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/* Semaphore that protects </a:t>
            </a:r>
            <a:r>
              <a:rPr lang="en-US" sz="1800" dirty="0" err="1" smtClean="0">
                <a:solidFill>
                  <a:srgbClr val="990000"/>
                </a:solidFill>
                <a:latin typeface="Courier New" pitchFamily="49" charset="0"/>
              </a:rPr>
              <a:t>cnt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Sem_init(&amp;mutex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, 0, 1);  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/* mutex = 1 */</a:t>
            </a:r>
          </a:p>
          <a:p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018" y="3352800"/>
            <a:ext cx="8307388" cy="4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Surround </a:t>
            </a:r>
            <a:r>
              <a:rPr lang="en-US" kern="0" dirty="0" smtClean="0">
                <a:latin typeface="Calibri" pitchFamily="34" charset="0"/>
              </a:rPr>
              <a:t>critical section with </a:t>
            </a:r>
            <a:r>
              <a:rPr lang="en-US" i="1" kern="0" dirty="0" smtClean="0">
                <a:latin typeface="Calibri" pitchFamily="34" charset="0"/>
              </a:rPr>
              <a:t>P</a:t>
            </a:r>
            <a:r>
              <a:rPr lang="en-US" kern="0" dirty="0" smtClean="0">
                <a:latin typeface="Calibri" pitchFamily="34" charset="0"/>
              </a:rPr>
              <a:t> and </a:t>
            </a:r>
            <a:r>
              <a:rPr lang="en-US" i="1" kern="0" dirty="0" smtClean="0">
                <a:latin typeface="Calibri" pitchFamily="34" charset="0"/>
              </a:rPr>
              <a:t>V</a:t>
            </a:r>
            <a:r>
              <a:rPr lang="en-US" kern="0" dirty="0" smtClean="0">
                <a:latin typeface="Calibri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3373" y="3962400"/>
            <a:ext cx="4774427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 smtClean="0">
                <a:latin typeface="Courier New" pitchFamily="49" charset="0"/>
              </a:rPr>
              <a:t> 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niters;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++) {</a:t>
            </a:r>
          </a:p>
          <a:p>
            <a:r>
              <a:rPr lang="en-US" sz="1800" dirty="0" smtClean="0">
                <a:latin typeface="Courier New" pitchFamily="49" charset="0"/>
              </a:rPr>
              <a:t>     </a:t>
            </a:r>
            <a:r>
              <a:rPr lang="en-US" sz="1800" dirty="0" err="1" smtClean="0">
                <a:latin typeface="Courier New" pitchFamily="49" charset="0"/>
              </a:rPr>
              <a:t>P(&amp;mutex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     </a:t>
            </a:r>
            <a:r>
              <a:rPr lang="en-US" sz="1800" dirty="0" err="1" smtClean="0">
                <a:latin typeface="Courier New" pitchFamily="49" charset="0"/>
              </a:rPr>
              <a:t>cnt</a:t>
            </a:r>
            <a:r>
              <a:rPr lang="en-US" sz="1800" dirty="0" smtClean="0">
                <a:latin typeface="Courier New" pitchFamily="49" charset="0"/>
              </a:rPr>
              <a:t>++;</a:t>
            </a:r>
          </a:p>
          <a:p>
            <a:r>
              <a:rPr lang="en-US" sz="1800" dirty="0" smtClean="0">
                <a:latin typeface="Courier New" pitchFamily="49" charset="0"/>
              </a:rPr>
              <a:t>     </a:t>
            </a:r>
            <a:r>
              <a:rPr lang="en-US" sz="1800" dirty="0" err="1" smtClean="0">
                <a:latin typeface="Courier New" pitchFamily="49" charset="0"/>
              </a:rPr>
              <a:t>V(&amp;mutex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 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4038600"/>
            <a:ext cx="289354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./</a:t>
            </a:r>
            <a:r>
              <a:rPr lang="en-US" sz="1600" dirty="0" err="1" smtClean="0">
                <a:latin typeface="Courier New" pitchFamily="49" charset="0"/>
              </a:rPr>
              <a:t>goodcnt</a:t>
            </a:r>
            <a:r>
              <a:rPr lang="en-US" sz="1600" dirty="0" smtClean="0">
                <a:latin typeface="Courier New" pitchFamily="49" charset="0"/>
              </a:rPr>
              <a:t> 10000</a:t>
            </a:r>
          </a:p>
          <a:p>
            <a:r>
              <a:rPr lang="en-US" sz="1600" dirty="0" smtClean="0">
                <a:latin typeface="Courier New" pitchFamily="49" charset="0"/>
              </a:rPr>
              <a:t>OK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=20000</a:t>
            </a:r>
          </a:p>
          <a:p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./</a:t>
            </a:r>
            <a:r>
              <a:rPr lang="en-US" sz="1600" dirty="0" err="1" smtClean="0">
                <a:latin typeface="Courier New" pitchFamily="49" charset="0"/>
              </a:rPr>
              <a:t>goodcnt</a:t>
            </a:r>
            <a:r>
              <a:rPr lang="en-US" sz="1600" dirty="0" smtClean="0">
                <a:latin typeface="Courier New" pitchFamily="49" charset="0"/>
              </a:rPr>
              <a:t> 10000</a:t>
            </a:r>
          </a:p>
          <a:p>
            <a:r>
              <a:rPr lang="en-US" sz="1600" dirty="0" smtClean="0">
                <a:latin typeface="Courier New" pitchFamily="49" charset="0"/>
              </a:rPr>
              <a:t>OK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=20000</a:t>
            </a:r>
          </a:p>
          <a:p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7537" y="5802868"/>
            <a:ext cx="3547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Warning: It’s much slower than </a:t>
            </a:r>
            <a:r>
              <a:rPr lang="en-US" dirty="0" err="1" smtClean="0">
                <a:latin typeface="Courier New"/>
                <a:cs typeface="Courier New"/>
              </a:rPr>
              <a:t>badcnt.c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smtClean="0"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317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6" name="Rectangle 315"/>
          <p:cNvSpPr>
            <a:spLocks noChangeAspect="1"/>
          </p:cNvSpPr>
          <p:nvPr/>
        </p:nvSpPr>
        <p:spPr bwMode="auto">
          <a:xfrm>
            <a:off x="2081253" y="2985061"/>
            <a:ext cx="1737360" cy="1675032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Mutexes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323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</a:t>
            </a:r>
            <a:r>
              <a:rPr lang="en-US" sz="1800" dirty="0" smtClean="0">
                <a:latin typeface="Calibri" pitchFamily="34" charset="0"/>
              </a:rPr>
              <a:t>semaphore </a:t>
            </a:r>
            <a:r>
              <a:rPr lang="en-US" sz="1800" dirty="0" smtClean="0">
                <a:latin typeface="Courier New" pitchFamily="49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(initially set to 1</a:t>
            </a:r>
            <a:r>
              <a:rPr lang="en-US" sz="1800" dirty="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Semaphore invariant </a:t>
            </a:r>
          </a:p>
          <a:p>
            <a:r>
              <a:rPr lang="en-US" sz="1800" dirty="0">
                <a:latin typeface="Calibri" pitchFamily="34" charset="0"/>
              </a:rPr>
              <a:t>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dirty="0">
                <a:latin typeface="Calibri" pitchFamily="34" charset="0"/>
              </a:rPr>
              <a:t>that encloses unsafe region</a:t>
            </a:r>
            <a:r>
              <a:rPr lang="en-US" sz="1800" dirty="0" smtClean="0">
                <a:latin typeface="Calibri" pitchFamily="34" charset="0"/>
              </a:rPr>
              <a:t> that cannot be entered by </a:t>
            </a:r>
            <a:r>
              <a:rPr lang="en-US" sz="1800" dirty="0">
                <a:latin typeface="Calibri" pitchFamily="34" charset="0"/>
              </a:rPr>
              <a:t>any </a:t>
            </a:r>
            <a:r>
              <a:rPr lang="en-US" sz="1800" dirty="0" smtClean="0">
                <a:latin typeface="Calibri" pitchFamily="34" charset="0"/>
              </a:rPr>
              <a:t>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8" name="Oval 22"/>
          <p:cNvSpPr>
            <a:spLocks noChangeAspect="1" noChangeArrowheads="1"/>
          </p:cNvSpPr>
          <p:nvPr/>
        </p:nvSpPr>
        <p:spPr bwMode="auto">
          <a:xfrm>
            <a:off x="14208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9" name="Oval 23"/>
          <p:cNvSpPr>
            <a:spLocks noChangeAspect="1" noChangeArrowheads="1"/>
          </p:cNvSpPr>
          <p:nvPr/>
        </p:nvSpPr>
        <p:spPr bwMode="auto">
          <a:xfrm>
            <a:off x="2024063" y="4684713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0" name="Oval 24"/>
          <p:cNvSpPr>
            <a:spLocks noChangeAspect="1" noChangeArrowheads="1"/>
          </p:cNvSpPr>
          <p:nvPr/>
        </p:nvSpPr>
        <p:spPr bwMode="auto">
          <a:xfrm>
            <a:off x="2630488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1" name="Oval 25"/>
          <p:cNvSpPr>
            <a:spLocks noChangeAspect="1" noChangeArrowheads="1"/>
          </p:cNvSpPr>
          <p:nvPr/>
        </p:nvSpPr>
        <p:spPr bwMode="auto">
          <a:xfrm>
            <a:off x="3235325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2" name="Oval 26"/>
          <p:cNvSpPr>
            <a:spLocks noChangeAspect="1" noChangeArrowheads="1"/>
          </p:cNvSpPr>
          <p:nvPr/>
        </p:nvSpPr>
        <p:spPr bwMode="auto">
          <a:xfrm>
            <a:off x="384016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3" name="Oval 27"/>
          <p:cNvSpPr>
            <a:spLocks noChangeAspect="1" noChangeArrowheads="1"/>
          </p:cNvSpPr>
          <p:nvPr/>
        </p:nvSpPr>
        <p:spPr bwMode="auto">
          <a:xfrm>
            <a:off x="817563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" name="Oval 28"/>
          <p:cNvSpPr>
            <a:spLocks noChangeAspect="1" noChangeArrowheads="1"/>
          </p:cNvSpPr>
          <p:nvPr/>
        </p:nvSpPr>
        <p:spPr bwMode="auto">
          <a:xfrm>
            <a:off x="44434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" name="Oval 29"/>
          <p:cNvSpPr>
            <a:spLocks noChangeAspect="1" noChangeArrowheads="1"/>
          </p:cNvSpPr>
          <p:nvPr/>
        </p:nvSpPr>
        <p:spPr bwMode="auto">
          <a:xfrm>
            <a:off x="5049838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grpSp>
        <p:nvGrpSpPr>
          <p:cNvPr id="247" name="Group 90"/>
          <p:cNvGrpSpPr>
            <a:grpSpLocks noChangeAspect="1"/>
          </p:cNvGrpSpPr>
          <p:nvPr/>
        </p:nvGrpSpPr>
        <p:grpSpPr bwMode="auto">
          <a:xfrm>
            <a:off x="793750" y="5638800"/>
            <a:ext cx="4562475" cy="274638"/>
            <a:chOff x="638" y="3130"/>
            <a:chExt cx="3189" cy="192"/>
          </a:xfrm>
        </p:grpSpPr>
        <p:sp>
          <p:nvSpPr>
            <p:cNvPr id="248" name="Text Box 91"/>
            <p:cNvSpPr txBox="1">
              <a:spLocks noChangeAspect="1" noChangeArrowheads="1"/>
            </p:cNvSpPr>
            <p:nvPr/>
          </p:nvSpPr>
          <p:spPr bwMode="auto">
            <a:xfrm>
              <a:off x="638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49" name="Text Box 92"/>
            <p:cNvSpPr txBox="1">
              <a:spLocks noChangeAspect="1" noChangeArrowheads="1"/>
            </p:cNvSpPr>
            <p:nvPr/>
          </p:nvSpPr>
          <p:spPr bwMode="auto">
            <a:xfrm>
              <a:off x="109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0" name="Text Box 93"/>
            <p:cNvSpPr txBox="1">
              <a:spLocks noChangeAspect="1" noChangeArrowheads="1"/>
            </p:cNvSpPr>
            <p:nvPr/>
          </p:nvSpPr>
          <p:spPr bwMode="auto">
            <a:xfrm>
              <a:off x="152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1" name="Text Box 94"/>
            <p:cNvSpPr txBox="1">
              <a:spLocks noChangeAspect="1" noChangeArrowheads="1"/>
            </p:cNvSpPr>
            <p:nvPr/>
          </p:nvSpPr>
          <p:spPr bwMode="auto">
            <a:xfrm>
              <a:off x="1911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2" name="Text Box 95"/>
            <p:cNvSpPr txBox="1">
              <a:spLocks noChangeAspect="1" noChangeArrowheads="1"/>
            </p:cNvSpPr>
            <p:nvPr/>
          </p:nvSpPr>
          <p:spPr bwMode="auto">
            <a:xfrm>
              <a:off x="2343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3" name="Text Box 96"/>
            <p:cNvSpPr txBox="1">
              <a:spLocks noChangeAspect="1" noChangeArrowheads="1"/>
            </p:cNvSpPr>
            <p:nvPr/>
          </p:nvSpPr>
          <p:spPr bwMode="auto">
            <a:xfrm>
              <a:off x="277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4" name="Text Box 97"/>
            <p:cNvSpPr txBox="1">
              <a:spLocks noChangeAspect="1" noChangeArrowheads="1"/>
            </p:cNvSpPr>
            <p:nvPr/>
          </p:nvSpPr>
          <p:spPr bwMode="auto">
            <a:xfrm>
              <a:off x="320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5" name="Text Box 98"/>
            <p:cNvSpPr txBox="1">
              <a:spLocks noChangeAspect="1" noChangeArrowheads="1"/>
            </p:cNvSpPr>
            <p:nvPr/>
          </p:nvSpPr>
          <p:spPr bwMode="auto">
            <a:xfrm>
              <a:off x="3639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256" name="Group 99"/>
          <p:cNvGrpSpPr>
            <a:grpSpLocks noChangeAspect="1"/>
          </p:cNvGrpSpPr>
          <p:nvPr/>
        </p:nvGrpSpPr>
        <p:grpSpPr bwMode="auto">
          <a:xfrm>
            <a:off x="827088" y="4992688"/>
            <a:ext cx="4562475" cy="274637"/>
            <a:chOff x="615" y="2679"/>
            <a:chExt cx="3189" cy="192"/>
          </a:xfrm>
        </p:grpSpPr>
        <p:sp>
          <p:nvSpPr>
            <p:cNvPr id="257" name="Text Box 100"/>
            <p:cNvSpPr txBox="1">
              <a:spLocks noChangeAspect="1" noChangeArrowheads="1"/>
            </p:cNvSpPr>
            <p:nvPr/>
          </p:nvSpPr>
          <p:spPr bwMode="auto">
            <a:xfrm>
              <a:off x="615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8" name="Text Box 101"/>
            <p:cNvSpPr txBox="1">
              <a:spLocks noChangeAspect="1" noChangeArrowheads="1"/>
            </p:cNvSpPr>
            <p:nvPr/>
          </p:nvSpPr>
          <p:spPr bwMode="auto">
            <a:xfrm>
              <a:off x="107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9" name="Text Box 102"/>
            <p:cNvSpPr txBox="1">
              <a:spLocks noChangeAspect="1" noChangeArrowheads="1"/>
            </p:cNvSpPr>
            <p:nvPr/>
          </p:nvSpPr>
          <p:spPr bwMode="auto">
            <a:xfrm>
              <a:off x="150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0" name="Text Box 103"/>
            <p:cNvSpPr txBox="1">
              <a:spLocks noChangeAspect="1" noChangeArrowheads="1"/>
            </p:cNvSpPr>
            <p:nvPr/>
          </p:nvSpPr>
          <p:spPr bwMode="auto">
            <a:xfrm>
              <a:off x="1888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1" name="Text Box 104"/>
            <p:cNvSpPr txBox="1">
              <a:spLocks noChangeAspect="1" noChangeArrowheads="1"/>
            </p:cNvSpPr>
            <p:nvPr/>
          </p:nvSpPr>
          <p:spPr bwMode="auto">
            <a:xfrm>
              <a:off x="2321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2" name="Text Box 105"/>
            <p:cNvSpPr txBox="1">
              <a:spLocks noChangeAspect="1" noChangeArrowheads="1"/>
            </p:cNvSpPr>
            <p:nvPr/>
          </p:nvSpPr>
          <p:spPr bwMode="auto">
            <a:xfrm>
              <a:off x="275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3" name="Text Box 106"/>
            <p:cNvSpPr txBox="1">
              <a:spLocks noChangeAspect="1" noChangeArrowheads="1"/>
            </p:cNvSpPr>
            <p:nvPr/>
          </p:nvSpPr>
          <p:spPr bwMode="auto">
            <a:xfrm>
              <a:off x="318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64" name="Text Box 107"/>
            <p:cNvSpPr txBox="1">
              <a:spLocks noChangeAspect="1" noChangeArrowheads="1"/>
            </p:cNvSpPr>
            <p:nvPr/>
          </p:nvSpPr>
          <p:spPr bwMode="auto">
            <a:xfrm>
              <a:off x="3617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265" name="Text Box 108"/>
          <p:cNvSpPr txBox="1">
            <a:spLocks noChangeAspect="1" noChangeArrowheads="1"/>
          </p:cNvSpPr>
          <p:nvPr/>
        </p:nvSpPr>
        <p:spPr bwMode="auto">
          <a:xfrm>
            <a:off x="82708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66" name="Text Box 109"/>
          <p:cNvSpPr txBox="1">
            <a:spLocks noChangeAspect="1" noChangeArrowheads="1"/>
          </p:cNvSpPr>
          <p:nvPr/>
        </p:nvSpPr>
        <p:spPr bwMode="auto">
          <a:xfrm>
            <a:off x="148113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67" name="Text Box 110"/>
          <p:cNvSpPr txBox="1">
            <a:spLocks noChangeAspect="1" noChangeArrowheads="1"/>
          </p:cNvSpPr>
          <p:nvPr/>
        </p:nvSpPr>
        <p:spPr bwMode="auto">
          <a:xfrm>
            <a:off x="204311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8" name="Text Box 111"/>
          <p:cNvSpPr txBox="1">
            <a:spLocks noChangeAspect="1" noChangeArrowheads="1"/>
          </p:cNvSpPr>
          <p:nvPr/>
        </p:nvSpPr>
        <p:spPr bwMode="auto">
          <a:xfrm>
            <a:off x="2625726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9" name="Text Box 112"/>
          <p:cNvSpPr txBox="1">
            <a:spLocks noChangeAspect="1" noChangeArrowheads="1"/>
          </p:cNvSpPr>
          <p:nvPr/>
        </p:nvSpPr>
        <p:spPr bwMode="auto">
          <a:xfrm>
            <a:off x="324326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0" name="Text Box 113"/>
          <p:cNvSpPr txBox="1">
            <a:spLocks noChangeAspect="1" noChangeArrowheads="1"/>
          </p:cNvSpPr>
          <p:nvPr/>
        </p:nvSpPr>
        <p:spPr bwMode="auto">
          <a:xfrm>
            <a:off x="3560763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1" name="Text Box 114"/>
          <p:cNvSpPr txBox="1">
            <a:spLocks noChangeAspect="1" noChangeArrowheads="1"/>
          </p:cNvSpPr>
          <p:nvPr/>
        </p:nvSpPr>
        <p:spPr bwMode="auto">
          <a:xfrm>
            <a:off x="4502150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2" name="Text Box 115"/>
          <p:cNvSpPr txBox="1">
            <a:spLocks noChangeAspect="1" noChangeArrowheads="1"/>
          </p:cNvSpPr>
          <p:nvPr/>
        </p:nvSpPr>
        <p:spPr bwMode="auto">
          <a:xfrm>
            <a:off x="5121275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3" name="Text Box 116"/>
          <p:cNvSpPr txBox="1">
            <a:spLocks noChangeAspect="1" noChangeArrowheads="1"/>
          </p:cNvSpPr>
          <p:nvPr/>
        </p:nvSpPr>
        <p:spPr bwMode="auto">
          <a:xfrm>
            <a:off x="831850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4" name="Text Box 117"/>
          <p:cNvSpPr txBox="1">
            <a:spLocks noChangeAspect="1" noChangeArrowheads="1"/>
          </p:cNvSpPr>
          <p:nvPr/>
        </p:nvSpPr>
        <p:spPr bwMode="auto">
          <a:xfrm>
            <a:off x="148431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5" name="Text Box 118"/>
          <p:cNvSpPr txBox="1">
            <a:spLocks noChangeAspect="1" noChangeArrowheads="1"/>
          </p:cNvSpPr>
          <p:nvPr/>
        </p:nvSpPr>
        <p:spPr bwMode="auto">
          <a:xfrm>
            <a:off x="204311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6" name="Text Box 119"/>
          <p:cNvSpPr txBox="1">
            <a:spLocks noChangeAspect="1" noChangeArrowheads="1"/>
          </p:cNvSpPr>
          <p:nvPr/>
        </p:nvSpPr>
        <p:spPr bwMode="auto">
          <a:xfrm>
            <a:off x="2625725" y="396240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7" name="Text Box 120"/>
          <p:cNvSpPr txBox="1">
            <a:spLocks noChangeAspect="1" noChangeArrowheads="1"/>
          </p:cNvSpPr>
          <p:nvPr/>
        </p:nvSpPr>
        <p:spPr bwMode="auto">
          <a:xfrm>
            <a:off x="32432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8" name="Text Box 121"/>
          <p:cNvSpPr txBox="1">
            <a:spLocks noChangeAspect="1" noChangeArrowheads="1"/>
          </p:cNvSpPr>
          <p:nvPr/>
        </p:nvSpPr>
        <p:spPr bwMode="auto">
          <a:xfrm>
            <a:off x="35607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9" name="Text Box 122"/>
          <p:cNvSpPr txBox="1">
            <a:spLocks noChangeAspect="1" noChangeArrowheads="1"/>
          </p:cNvSpPr>
          <p:nvPr/>
        </p:nvSpPr>
        <p:spPr bwMode="auto">
          <a:xfrm>
            <a:off x="4505325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0" name="Text Box 123"/>
          <p:cNvSpPr txBox="1">
            <a:spLocks noChangeAspect="1" noChangeArrowheads="1"/>
          </p:cNvSpPr>
          <p:nvPr/>
        </p:nvSpPr>
        <p:spPr bwMode="auto">
          <a:xfrm>
            <a:off x="512286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1" name="Text Box 124"/>
          <p:cNvSpPr txBox="1">
            <a:spLocks noChangeAspect="1" noChangeArrowheads="1"/>
          </p:cNvSpPr>
          <p:nvPr/>
        </p:nvSpPr>
        <p:spPr bwMode="auto">
          <a:xfrm>
            <a:off x="831850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2" name="Text Box 125"/>
          <p:cNvSpPr txBox="1">
            <a:spLocks noChangeAspect="1" noChangeArrowheads="1"/>
          </p:cNvSpPr>
          <p:nvPr/>
        </p:nvSpPr>
        <p:spPr bwMode="auto">
          <a:xfrm>
            <a:off x="148431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3" name="Text Box 126"/>
          <p:cNvSpPr txBox="1">
            <a:spLocks noChangeAspect="1" noChangeArrowheads="1"/>
          </p:cNvSpPr>
          <p:nvPr/>
        </p:nvSpPr>
        <p:spPr bwMode="auto">
          <a:xfrm>
            <a:off x="204311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4" name="Text Box 127"/>
          <p:cNvSpPr txBox="1">
            <a:spLocks noChangeAspect="1" noChangeArrowheads="1"/>
          </p:cNvSpPr>
          <p:nvPr/>
        </p:nvSpPr>
        <p:spPr bwMode="auto">
          <a:xfrm>
            <a:off x="2625725" y="337185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5" name="Text Box 128"/>
          <p:cNvSpPr txBox="1">
            <a:spLocks noChangeAspect="1" noChangeArrowheads="1"/>
          </p:cNvSpPr>
          <p:nvPr/>
        </p:nvSpPr>
        <p:spPr bwMode="auto">
          <a:xfrm>
            <a:off x="32432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6" name="Text Box 129"/>
          <p:cNvSpPr txBox="1">
            <a:spLocks noChangeAspect="1" noChangeArrowheads="1"/>
          </p:cNvSpPr>
          <p:nvPr/>
        </p:nvSpPr>
        <p:spPr bwMode="auto">
          <a:xfrm>
            <a:off x="35607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7" name="Text Box 130"/>
          <p:cNvSpPr txBox="1">
            <a:spLocks noChangeAspect="1" noChangeArrowheads="1"/>
          </p:cNvSpPr>
          <p:nvPr/>
        </p:nvSpPr>
        <p:spPr bwMode="auto">
          <a:xfrm>
            <a:off x="4505325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8" name="Text Box 131"/>
          <p:cNvSpPr txBox="1">
            <a:spLocks noChangeAspect="1" noChangeArrowheads="1"/>
          </p:cNvSpPr>
          <p:nvPr/>
        </p:nvSpPr>
        <p:spPr bwMode="auto">
          <a:xfrm>
            <a:off x="512286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9" name="Text Box 132"/>
          <p:cNvSpPr txBox="1">
            <a:spLocks noChangeAspect="1" noChangeArrowheads="1"/>
          </p:cNvSpPr>
          <p:nvPr/>
        </p:nvSpPr>
        <p:spPr bwMode="auto">
          <a:xfrm>
            <a:off x="82708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0" name="Text Box 133"/>
          <p:cNvSpPr txBox="1">
            <a:spLocks noChangeAspect="1" noChangeArrowheads="1"/>
          </p:cNvSpPr>
          <p:nvPr/>
        </p:nvSpPr>
        <p:spPr bwMode="auto">
          <a:xfrm>
            <a:off x="148113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1" name="Text Box 134"/>
          <p:cNvSpPr txBox="1">
            <a:spLocks noChangeAspect="1" noChangeArrowheads="1"/>
          </p:cNvSpPr>
          <p:nvPr/>
        </p:nvSpPr>
        <p:spPr bwMode="auto">
          <a:xfrm>
            <a:off x="204311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2" name="Text Box 135"/>
          <p:cNvSpPr txBox="1">
            <a:spLocks noChangeAspect="1" noChangeArrowheads="1"/>
          </p:cNvSpPr>
          <p:nvPr/>
        </p:nvSpPr>
        <p:spPr bwMode="auto">
          <a:xfrm>
            <a:off x="2625726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3" name="Text Box 136"/>
          <p:cNvSpPr txBox="1">
            <a:spLocks noChangeAspect="1" noChangeArrowheads="1"/>
          </p:cNvSpPr>
          <p:nvPr/>
        </p:nvSpPr>
        <p:spPr bwMode="auto">
          <a:xfrm>
            <a:off x="3243262" y="2932113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4" name="Text Box 137"/>
          <p:cNvSpPr txBox="1">
            <a:spLocks noChangeAspect="1" noChangeArrowheads="1"/>
          </p:cNvSpPr>
          <p:nvPr/>
        </p:nvSpPr>
        <p:spPr bwMode="auto">
          <a:xfrm>
            <a:off x="356076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5" name="Text Box 138"/>
          <p:cNvSpPr txBox="1">
            <a:spLocks noChangeAspect="1" noChangeArrowheads="1"/>
          </p:cNvSpPr>
          <p:nvPr/>
        </p:nvSpPr>
        <p:spPr bwMode="auto">
          <a:xfrm>
            <a:off x="4502150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6" name="Text Box 139"/>
          <p:cNvSpPr txBox="1">
            <a:spLocks noChangeAspect="1" noChangeArrowheads="1"/>
          </p:cNvSpPr>
          <p:nvPr/>
        </p:nvSpPr>
        <p:spPr bwMode="auto">
          <a:xfrm>
            <a:off x="5121275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grpSp>
        <p:nvGrpSpPr>
          <p:cNvPr id="297" name="Group 140"/>
          <p:cNvGrpSpPr>
            <a:grpSpLocks noChangeAspect="1"/>
          </p:cNvGrpSpPr>
          <p:nvPr/>
        </p:nvGrpSpPr>
        <p:grpSpPr bwMode="auto">
          <a:xfrm>
            <a:off x="827088" y="2108200"/>
            <a:ext cx="4562475" cy="274638"/>
            <a:chOff x="661" y="663"/>
            <a:chExt cx="3189" cy="192"/>
          </a:xfrm>
        </p:grpSpPr>
        <p:sp>
          <p:nvSpPr>
            <p:cNvPr id="298" name="Text Box 141"/>
            <p:cNvSpPr txBox="1">
              <a:spLocks noChangeAspect="1" noChangeArrowheads="1"/>
            </p:cNvSpPr>
            <p:nvPr/>
          </p:nvSpPr>
          <p:spPr bwMode="auto">
            <a:xfrm>
              <a:off x="661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99" name="Text Box 142"/>
            <p:cNvSpPr txBox="1">
              <a:spLocks noChangeAspect="1" noChangeArrowheads="1"/>
            </p:cNvSpPr>
            <p:nvPr/>
          </p:nvSpPr>
          <p:spPr bwMode="auto">
            <a:xfrm>
              <a:off x="111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0" name="Text Box 143"/>
            <p:cNvSpPr txBox="1">
              <a:spLocks noChangeAspect="1" noChangeArrowheads="1"/>
            </p:cNvSpPr>
            <p:nvPr/>
          </p:nvSpPr>
          <p:spPr bwMode="auto">
            <a:xfrm>
              <a:off x="155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1" name="Text Box 144"/>
            <p:cNvSpPr txBox="1">
              <a:spLocks noChangeAspect="1" noChangeArrowheads="1"/>
            </p:cNvSpPr>
            <p:nvPr/>
          </p:nvSpPr>
          <p:spPr bwMode="auto">
            <a:xfrm>
              <a:off x="1934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2" name="Text Box 145"/>
            <p:cNvSpPr txBox="1">
              <a:spLocks noChangeAspect="1" noChangeArrowheads="1"/>
            </p:cNvSpPr>
            <p:nvPr/>
          </p:nvSpPr>
          <p:spPr bwMode="auto">
            <a:xfrm>
              <a:off x="2367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3" name="Text Box 146"/>
            <p:cNvSpPr txBox="1">
              <a:spLocks noChangeAspect="1" noChangeArrowheads="1"/>
            </p:cNvSpPr>
            <p:nvPr/>
          </p:nvSpPr>
          <p:spPr bwMode="auto">
            <a:xfrm>
              <a:off x="279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4" name="Text Box 147"/>
            <p:cNvSpPr txBox="1">
              <a:spLocks noChangeAspect="1" noChangeArrowheads="1"/>
            </p:cNvSpPr>
            <p:nvPr/>
          </p:nvSpPr>
          <p:spPr bwMode="auto">
            <a:xfrm>
              <a:off x="323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5" name="Text Box 148"/>
            <p:cNvSpPr txBox="1">
              <a:spLocks noChangeAspect="1" noChangeArrowheads="1"/>
            </p:cNvSpPr>
            <p:nvPr/>
          </p:nvSpPr>
          <p:spPr bwMode="auto">
            <a:xfrm>
              <a:off x="3663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306" name="Group 149"/>
          <p:cNvGrpSpPr>
            <a:grpSpLocks noChangeAspect="1"/>
          </p:cNvGrpSpPr>
          <p:nvPr/>
        </p:nvGrpSpPr>
        <p:grpSpPr bwMode="auto">
          <a:xfrm>
            <a:off x="827088" y="1490663"/>
            <a:ext cx="4562475" cy="274637"/>
            <a:chOff x="661" y="231"/>
            <a:chExt cx="3189" cy="192"/>
          </a:xfrm>
        </p:grpSpPr>
        <p:sp>
          <p:nvSpPr>
            <p:cNvPr id="307" name="Text Box 150"/>
            <p:cNvSpPr txBox="1">
              <a:spLocks noChangeAspect="1" noChangeArrowheads="1"/>
            </p:cNvSpPr>
            <p:nvPr/>
          </p:nvSpPr>
          <p:spPr bwMode="auto">
            <a:xfrm>
              <a:off x="661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8" name="Text Box 151"/>
            <p:cNvSpPr txBox="1">
              <a:spLocks noChangeAspect="1" noChangeArrowheads="1"/>
            </p:cNvSpPr>
            <p:nvPr/>
          </p:nvSpPr>
          <p:spPr bwMode="auto">
            <a:xfrm>
              <a:off x="111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9" name="Text Box 152"/>
            <p:cNvSpPr txBox="1">
              <a:spLocks noChangeAspect="1" noChangeArrowheads="1"/>
            </p:cNvSpPr>
            <p:nvPr/>
          </p:nvSpPr>
          <p:spPr bwMode="auto">
            <a:xfrm>
              <a:off x="155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0" name="Text Box 153"/>
            <p:cNvSpPr txBox="1">
              <a:spLocks noChangeAspect="1" noChangeArrowheads="1"/>
            </p:cNvSpPr>
            <p:nvPr/>
          </p:nvSpPr>
          <p:spPr bwMode="auto">
            <a:xfrm>
              <a:off x="1934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1" name="Text Box 154"/>
            <p:cNvSpPr txBox="1">
              <a:spLocks noChangeAspect="1" noChangeArrowheads="1"/>
            </p:cNvSpPr>
            <p:nvPr/>
          </p:nvSpPr>
          <p:spPr bwMode="auto">
            <a:xfrm>
              <a:off x="2367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2" name="Text Box 155"/>
            <p:cNvSpPr txBox="1">
              <a:spLocks noChangeAspect="1" noChangeArrowheads="1"/>
            </p:cNvSpPr>
            <p:nvPr/>
          </p:nvSpPr>
          <p:spPr bwMode="auto">
            <a:xfrm>
              <a:off x="279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3" name="Text Box 156"/>
            <p:cNvSpPr txBox="1">
              <a:spLocks noChangeAspect="1" noChangeArrowheads="1"/>
            </p:cNvSpPr>
            <p:nvPr/>
          </p:nvSpPr>
          <p:spPr bwMode="auto">
            <a:xfrm>
              <a:off x="323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14" name="Text Box 157"/>
            <p:cNvSpPr txBox="1">
              <a:spLocks noChangeAspect="1" noChangeArrowheads="1"/>
            </p:cNvSpPr>
            <p:nvPr/>
          </p:nvSpPr>
          <p:spPr bwMode="auto">
            <a:xfrm>
              <a:off x="3663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2057400" y="2514600"/>
            <a:ext cx="181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Programmers need a clear model of how variables are shared by threads. </a:t>
            </a:r>
          </a:p>
          <a:p>
            <a:endParaRPr lang="en-US" dirty="0" smtClean="0"/>
          </a:p>
          <a:p>
            <a:r>
              <a:rPr lang="en-US" dirty="0" smtClean="0"/>
              <a:t>Variables shared by multiple threads must be protected to ensure mutually exclusive access.</a:t>
            </a:r>
          </a:p>
          <a:p>
            <a:endParaRPr lang="en-US" dirty="0" smtClean="0"/>
          </a:p>
          <a:p>
            <a:r>
              <a:rPr lang="en-US" dirty="0" smtClean="0"/>
              <a:t>Semaphores are a fundamental mechanism for enforcing mutual exclusion.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820032" y="2071954"/>
            <a:ext cx="3605389" cy="2793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Process: Alternative View</a:t>
            </a:r>
            <a:endParaRPr lang="en-US" dirty="0"/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360539" y="1362075"/>
            <a:ext cx="7896225" cy="4972050"/>
          </a:xfrm>
        </p:spPr>
        <p:txBody>
          <a:bodyPr/>
          <a:lstStyle/>
          <a:p>
            <a:r>
              <a:rPr lang="en-US"/>
              <a:t>Process = thread + code, data, and kernel context</a:t>
            </a:r>
          </a:p>
        </p:txBody>
      </p:sp>
      <p:sp>
        <p:nvSpPr>
          <p:cNvPr id="23" name="Rectangle 3"/>
          <p:cNvSpPr>
            <a:spLocks noChangeAspect="1" noChangeArrowheads="1"/>
          </p:cNvSpPr>
          <p:nvPr/>
        </p:nvSpPr>
        <p:spPr bwMode="auto">
          <a:xfrm>
            <a:off x="5469996" y="2440842"/>
            <a:ext cx="2230438" cy="3190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shared libraries</a:t>
            </a:r>
          </a:p>
        </p:txBody>
      </p:sp>
      <p:sp>
        <p:nvSpPr>
          <p:cNvPr id="24" name="Rectangle 4"/>
          <p:cNvSpPr>
            <a:spLocks noChangeAspect="1" noChangeArrowheads="1"/>
          </p:cNvSpPr>
          <p:nvPr/>
        </p:nvSpPr>
        <p:spPr bwMode="auto">
          <a:xfrm>
            <a:off x="5469996" y="2759929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b="0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spect="1" noChangeArrowheads="1"/>
          </p:cNvSpPr>
          <p:nvPr/>
        </p:nvSpPr>
        <p:spPr bwMode="auto">
          <a:xfrm>
            <a:off x="5469996" y="3013929"/>
            <a:ext cx="2230438" cy="28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run-time heap</a:t>
            </a:r>
          </a:p>
        </p:txBody>
      </p:sp>
      <p:sp>
        <p:nvSpPr>
          <p:cNvPr id="26" name="Text Box 6"/>
          <p:cNvSpPr txBox="1">
            <a:spLocks noChangeAspect="1" noChangeArrowheads="1"/>
          </p:cNvSpPr>
          <p:nvPr/>
        </p:nvSpPr>
        <p:spPr bwMode="auto">
          <a:xfrm>
            <a:off x="5241396" y="4080729"/>
            <a:ext cx="3016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27" name="Rectangle 7"/>
          <p:cNvSpPr>
            <a:spLocks noChangeAspect="1" noChangeArrowheads="1"/>
          </p:cNvSpPr>
          <p:nvPr/>
        </p:nvSpPr>
        <p:spPr bwMode="auto">
          <a:xfrm>
            <a:off x="5469996" y="3302854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read/write data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1538464" y="2447103"/>
            <a:ext cx="2440540" cy="1477328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Program context:</a:t>
            </a:r>
          </a:p>
          <a:p>
            <a:r>
              <a:rPr lang="en-US" sz="1800" b="0" dirty="0" smtClean="0">
                <a:latin typeface="Calibri" pitchFamily="34" charset="0"/>
              </a:rPr>
              <a:t>    Data registers</a:t>
            </a:r>
          </a:p>
          <a:p>
            <a:r>
              <a:rPr lang="en-US" sz="1800" b="0" dirty="0" smtClean="0">
                <a:latin typeface="Calibri" pitchFamily="34" charset="0"/>
              </a:rPr>
              <a:t>    Condition codes</a:t>
            </a:r>
          </a:p>
          <a:p>
            <a:r>
              <a:rPr lang="en-US" sz="1800" b="0" dirty="0" smtClean="0">
                <a:latin typeface="Calibri" pitchFamily="34" charset="0"/>
              </a:rPr>
              <a:t>    Stack pointer (SP)</a:t>
            </a:r>
          </a:p>
          <a:p>
            <a:r>
              <a:rPr lang="en-US" sz="1800" b="0" dirty="0" smtClean="0">
                <a:latin typeface="Calibri" pitchFamily="34" charset="0"/>
              </a:rPr>
              <a:t>    Program counter (PC)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5374025" y="2059842"/>
            <a:ext cx="30989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Code, data, 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and kernel context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0" name="Rectangle 11"/>
          <p:cNvSpPr>
            <a:spLocks noChangeAspect="1" noChangeArrowheads="1"/>
          </p:cNvSpPr>
          <p:nvPr/>
        </p:nvSpPr>
        <p:spPr bwMode="auto">
          <a:xfrm>
            <a:off x="5469996" y="3623529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read-only code/data</a:t>
            </a:r>
          </a:p>
        </p:txBody>
      </p:sp>
      <p:sp>
        <p:nvSpPr>
          <p:cNvPr id="31" name="Rectangle 12"/>
          <p:cNvSpPr>
            <a:spLocks noChangeAspect="1" noChangeArrowheads="1"/>
          </p:cNvSpPr>
          <p:nvPr/>
        </p:nvSpPr>
        <p:spPr bwMode="auto">
          <a:xfrm>
            <a:off x="5469996" y="3928329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b="0" dirty="0">
              <a:latin typeface="Calibri" pitchFamily="34" charset="0"/>
            </a:endParaRPr>
          </a:p>
        </p:txBody>
      </p:sp>
      <p:sp>
        <p:nvSpPr>
          <p:cNvPr id="33" name="Rectangle 14"/>
          <p:cNvSpPr>
            <a:spLocks noChangeAspect="1" noChangeArrowheads="1"/>
          </p:cNvSpPr>
          <p:nvPr/>
        </p:nvSpPr>
        <p:spPr bwMode="auto">
          <a:xfrm>
            <a:off x="1538464" y="4345842"/>
            <a:ext cx="2435813" cy="3190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stack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820032" y="4484248"/>
            <a:ext cx="4171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SP</a:t>
            </a: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1198445" y="4671279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4732684" y="3588898"/>
            <a:ext cx="4299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PC</a:t>
            </a: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5123921" y="3775929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62151" y="2821430"/>
            <a:ext cx="50045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brk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5123921" y="3013929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453621" y="2057400"/>
            <a:ext cx="9316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Thread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69996" y="4574997"/>
            <a:ext cx="2232025" cy="1200329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Kernel context:</a:t>
            </a:r>
          </a:p>
          <a:p>
            <a:r>
              <a:rPr lang="en-US" sz="1800" dirty="0" smtClean="0">
                <a:latin typeface="Calibri" pitchFamily="34" charset="0"/>
              </a:rPr>
              <a:t>    </a:t>
            </a:r>
            <a:r>
              <a:rPr lang="en-US" sz="1800" b="0" dirty="0" smtClean="0">
                <a:latin typeface="Calibri" pitchFamily="34" charset="0"/>
              </a:rPr>
              <a:t>VM structures</a:t>
            </a:r>
          </a:p>
          <a:p>
            <a:r>
              <a:rPr lang="en-US" sz="1800" b="0" dirty="0" smtClean="0">
                <a:latin typeface="Calibri" pitchFamily="34" charset="0"/>
              </a:rPr>
              <a:t>    Descriptor table</a:t>
            </a:r>
          </a:p>
          <a:p>
            <a:r>
              <a:rPr lang="en-US" sz="1800" b="0" dirty="0" smtClean="0">
                <a:latin typeface="Calibri" pitchFamily="34" charset="0"/>
              </a:rPr>
              <a:t>    </a:t>
            </a:r>
            <a:r>
              <a:rPr lang="en-US" sz="1800" b="0" dirty="0" err="1" smtClean="0">
                <a:latin typeface="Calibri" pitchFamily="34" charset="0"/>
              </a:rPr>
              <a:t>brk</a:t>
            </a:r>
            <a:r>
              <a:rPr lang="en-US" sz="1800" b="0" dirty="0" smtClean="0">
                <a:latin typeface="Calibri" pitchFamily="34" charset="0"/>
              </a:rPr>
              <a:t> pointer</a:t>
            </a:r>
            <a:endParaRPr lang="en-US" sz="1800" b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482956" y="1233754"/>
            <a:ext cx="3605389" cy="254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with Two Threads</a:t>
            </a:r>
            <a:endParaRPr lang="en-US" dirty="0"/>
          </a:p>
        </p:txBody>
      </p:sp>
      <p:sp>
        <p:nvSpPr>
          <p:cNvPr id="23" name="Rectangle 3"/>
          <p:cNvSpPr>
            <a:spLocks noChangeAspect="1" noChangeArrowheads="1"/>
          </p:cNvSpPr>
          <p:nvPr/>
        </p:nvSpPr>
        <p:spPr bwMode="auto">
          <a:xfrm>
            <a:off x="5684645" y="2209800"/>
            <a:ext cx="2230438" cy="3190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shared libraries</a:t>
            </a:r>
          </a:p>
        </p:txBody>
      </p:sp>
      <p:sp>
        <p:nvSpPr>
          <p:cNvPr id="24" name="Rectangle 4"/>
          <p:cNvSpPr>
            <a:spLocks noChangeAspect="1" noChangeArrowheads="1"/>
          </p:cNvSpPr>
          <p:nvPr/>
        </p:nvSpPr>
        <p:spPr bwMode="auto">
          <a:xfrm>
            <a:off x="5684645" y="2528887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b="0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spect="1" noChangeArrowheads="1"/>
          </p:cNvSpPr>
          <p:nvPr/>
        </p:nvSpPr>
        <p:spPr bwMode="auto">
          <a:xfrm>
            <a:off x="5684645" y="2782887"/>
            <a:ext cx="2230438" cy="28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run-time heap</a:t>
            </a:r>
          </a:p>
        </p:txBody>
      </p:sp>
      <p:sp>
        <p:nvSpPr>
          <p:cNvPr id="26" name="Text Box 6"/>
          <p:cNvSpPr txBox="1">
            <a:spLocks noChangeAspect="1" noChangeArrowheads="1"/>
          </p:cNvSpPr>
          <p:nvPr/>
        </p:nvSpPr>
        <p:spPr bwMode="auto">
          <a:xfrm>
            <a:off x="5456045" y="3849687"/>
            <a:ext cx="3016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27" name="Rectangle 7"/>
          <p:cNvSpPr>
            <a:spLocks noChangeAspect="1" noChangeArrowheads="1"/>
          </p:cNvSpPr>
          <p:nvPr/>
        </p:nvSpPr>
        <p:spPr bwMode="auto">
          <a:xfrm>
            <a:off x="5684645" y="3071812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read/write data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1201388" y="1608903"/>
            <a:ext cx="2440540" cy="1477328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Program context:</a:t>
            </a:r>
          </a:p>
          <a:p>
            <a:r>
              <a:rPr lang="en-US" sz="1800" b="0" dirty="0" smtClean="0">
                <a:latin typeface="Calibri" pitchFamily="34" charset="0"/>
              </a:rPr>
              <a:t>    Data registers</a:t>
            </a:r>
          </a:p>
          <a:p>
            <a:r>
              <a:rPr lang="en-US" sz="1800" b="0" dirty="0" smtClean="0">
                <a:latin typeface="Calibri" pitchFamily="34" charset="0"/>
              </a:rPr>
              <a:t>    Condition codes</a:t>
            </a:r>
          </a:p>
          <a:p>
            <a:r>
              <a:rPr lang="en-US" sz="1800" b="0" dirty="0" smtClean="0">
                <a:latin typeface="Calibri" pitchFamily="34" charset="0"/>
              </a:rPr>
              <a:t>    Stack pointer (SP)</a:t>
            </a:r>
          </a:p>
          <a:p>
            <a:r>
              <a:rPr lang="en-US" sz="1800" b="0" dirty="0" smtClean="0">
                <a:latin typeface="Calibri" pitchFamily="34" charset="0"/>
              </a:rPr>
              <a:t>    Program counter (PC)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5588674" y="1828800"/>
            <a:ext cx="30989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Code, data, 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and kernel context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0" name="Rectangle 11"/>
          <p:cNvSpPr>
            <a:spLocks noChangeAspect="1" noChangeArrowheads="1"/>
          </p:cNvSpPr>
          <p:nvPr/>
        </p:nvSpPr>
        <p:spPr bwMode="auto">
          <a:xfrm>
            <a:off x="5684645" y="3392487"/>
            <a:ext cx="2232025" cy="3206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read-only code/data</a:t>
            </a:r>
          </a:p>
        </p:txBody>
      </p:sp>
      <p:sp>
        <p:nvSpPr>
          <p:cNvPr id="31" name="Rectangle 12"/>
          <p:cNvSpPr>
            <a:spLocks noChangeAspect="1" noChangeArrowheads="1"/>
          </p:cNvSpPr>
          <p:nvPr/>
        </p:nvSpPr>
        <p:spPr bwMode="auto">
          <a:xfrm>
            <a:off x="5684645" y="3697287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b="0" dirty="0">
              <a:latin typeface="Calibri" pitchFamily="34" charset="0"/>
            </a:endParaRPr>
          </a:p>
        </p:txBody>
      </p:sp>
      <p:sp>
        <p:nvSpPr>
          <p:cNvPr id="33" name="Rectangle 14"/>
          <p:cNvSpPr>
            <a:spLocks noChangeAspect="1" noChangeArrowheads="1"/>
          </p:cNvSpPr>
          <p:nvPr/>
        </p:nvSpPr>
        <p:spPr bwMode="auto">
          <a:xfrm>
            <a:off x="1201388" y="3276600"/>
            <a:ext cx="2435813" cy="3190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stack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482956" y="3415006"/>
            <a:ext cx="4171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SP</a:t>
            </a: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861369" y="3602037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4947333" y="3357856"/>
            <a:ext cx="4299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PC</a:t>
            </a: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5338570" y="3544887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876800" y="2590388"/>
            <a:ext cx="50045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brk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5338570" y="2782887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116545" y="1219200"/>
            <a:ext cx="111921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Thread 1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84645" y="4343955"/>
            <a:ext cx="2232025" cy="1200329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Kernel context:</a:t>
            </a:r>
          </a:p>
          <a:p>
            <a:r>
              <a:rPr lang="en-US" sz="1800" dirty="0" smtClean="0">
                <a:latin typeface="Calibri" pitchFamily="34" charset="0"/>
              </a:rPr>
              <a:t>    </a:t>
            </a:r>
            <a:r>
              <a:rPr lang="en-US" sz="1800" b="0" dirty="0" smtClean="0">
                <a:latin typeface="Calibri" pitchFamily="34" charset="0"/>
              </a:rPr>
              <a:t>VM structures</a:t>
            </a:r>
          </a:p>
          <a:p>
            <a:r>
              <a:rPr lang="en-US" sz="1800" b="0" dirty="0" smtClean="0">
                <a:latin typeface="Calibri" pitchFamily="34" charset="0"/>
              </a:rPr>
              <a:t>    Descriptor table</a:t>
            </a:r>
          </a:p>
          <a:p>
            <a:r>
              <a:rPr lang="en-US" sz="1800" b="0" dirty="0" smtClean="0">
                <a:latin typeface="Calibri" pitchFamily="34" charset="0"/>
              </a:rPr>
              <a:t>    </a:t>
            </a:r>
            <a:r>
              <a:rPr lang="en-US" sz="1800" b="0" dirty="0" err="1" smtClean="0">
                <a:latin typeface="Calibri" pitchFamily="34" charset="0"/>
              </a:rPr>
              <a:t>brk</a:t>
            </a:r>
            <a:r>
              <a:rPr lang="en-US" sz="1800" b="0" dirty="0" smtClean="0">
                <a:latin typeface="Calibri" pitchFamily="34" charset="0"/>
              </a:rPr>
              <a:t> pointer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82956" y="4053154"/>
            <a:ext cx="3605389" cy="254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1201388" y="4428303"/>
            <a:ext cx="2440540" cy="1477328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Program context:</a:t>
            </a:r>
          </a:p>
          <a:p>
            <a:r>
              <a:rPr lang="en-US" sz="1800" b="0" dirty="0" smtClean="0">
                <a:latin typeface="Calibri" pitchFamily="34" charset="0"/>
              </a:rPr>
              <a:t>    Data registers</a:t>
            </a:r>
          </a:p>
          <a:p>
            <a:r>
              <a:rPr lang="en-US" sz="1800" b="0" dirty="0" smtClean="0">
                <a:latin typeface="Calibri" pitchFamily="34" charset="0"/>
              </a:rPr>
              <a:t>    Condition codes</a:t>
            </a:r>
          </a:p>
          <a:p>
            <a:r>
              <a:rPr lang="en-US" sz="1800" b="0" dirty="0" smtClean="0">
                <a:latin typeface="Calibri" pitchFamily="34" charset="0"/>
              </a:rPr>
              <a:t>    Stack pointer (SP)</a:t>
            </a:r>
          </a:p>
          <a:p>
            <a:r>
              <a:rPr lang="en-US" sz="1800" b="0" dirty="0" smtClean="0">
                <a:latin typeface="Calibri" pitchFamily="34" charset="0"/>
              </a:rPr>
              <a:t>    Program counter (PC)</a:t>
            </a:r>
          </a:p>
        </p:txBody>
      </p:sp>
      <p:sp>
        <p:nvSpPr>
          <p:cNvPr id="51" name="Rectangle 14"/>
          <p:cNvSpPr>
            <a:spLocks noChangeAspect="1" noChangeArrowheads="1"/>
          </p:cNvSpPr>
          <p:nvPr/>
        </p:nvSpPr>
        <p:spPr bwMode="auto">
          <a:xfrm>
            <a:off x="1201388" y="6096000"/>
            <a:ext cx="2435813" cy="3190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stack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482956" y="6234406"/>
            <a:ext cx="4171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SP</a:t>
            </a:r>
          </a:p>
        </p:txBody>
      </p:sp>
      <p:sp>
        <p:nvSpPr>
          <p:cNvPr id="53" name="Line 16"/>
          <p:cNvSpPr>
            <a:spLocks noChangeShapeType="1"/>
          </p:cNvSpPr>
          <p:nvPr/>
        </p:nvSpPr>
        <p:spPr bwMode="auto">
          <a:xfrm>
            <a:off x="861369" y="6421437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1116545" y="4038600"/>
            <a:ext cx="111921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Thread 2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Threads vs. Processes</a:t>
            </a:r>
            <a:endParaRPr lang="en-US"/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Threads and processes: similarities</a:t>
            </a:r>
          </a:p>
          <a:p>
            <a:pPr lvl="1"/>
            <a:r>
              <a:rPr lang="en-US" dirty="0" smtClean="0"/>
              <a:t>Each has its own logical control flow</a:t>
            </a:r>
          </a:p>
          <a:p>
            <a:pPr lvl="1"/>
            <a:r>
              <a:rPr lang="en-US" dirty="0" smtClean="0"/>
              <a:t>Each can run concurrently with others</a:t>
            </a:r>
          </a:p>
          <a:p>
            <a:pPr lvl="1"/>
            <a:r>
              <a:rPr lang="en-US" dirty="0" smtClean="0"/>
              <a:t>Each is context switched (scheduled) by the kernel</a:t>
            </a:r>
          </a:p>
          <a:p>
            <a:endParaRPr lang="en-US" dirty="0" smtClean="0"/>
          </a:p>
          <a:p>
            <a:r>
              <a:rPr lang="en-US" dirty="0" smtClean="0"/>
              <a:t>Threads and processes: differences</a:t>
            </a:r>
          </a:p>
          <a:p>
            <a:pPr lvl="1"/>
            <a:r>
              <a:rPr lang="en-US" dirty="0" smtClean="0"/>
              <a:t>Threads share code and data, processes (typically) do not</a:t>
            </a:r>
          </a:p>
          <a:p>
            <a:pPr lvl="1"/>
            <a:r>
              <a:rPr lang="en-US" dirty="0" smtClean="0"/>
              <a:t>Threads are less expensive than processes</a:t>
            </a:r>
          </a:p>
          <a:p>
            <a:pPr lvl="2"/>
            <a:r>
              <a:rPr lang="en-US" dirty="0" smtClean="0"/>
              <a:t>Process control (creating and reaping) is more expensive as thread control</a:t>
            </a:r>
          </a:p>
          <a:p>
            <a:pPr lvl="2"/>
            <a:r>
              <a:rPr lang="en-US" dirty="0" smtClean="0"/>
              <a:t>Context switches for processes more expensive than for threads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83" name="Rectangle 19"/>
          <p:cNvSpPr>
            <a:spLocks noChangeArrowheads="1"/>
          </p:cNvSpPr>
          <p:nvPr/>
        </p:nvSpPr>
        <p:spPr bwMode="auto">
          <a:xfrm>
            <a:off x="4404779" y="3809801"/>
            <a:ext cx="38100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489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vs. Processes (cont.)</a:t>
            </a:r>
            <a:endParaRPr lang="en-US" dirty="0"/>
          </a:p>
        </p:txBody>
      </p:sp>
      <p:sp>
        <p:nvSpPr>
          <p:cNvPr id="80489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364680" y="1276350"/>
            <a:ext cx="7896225" cy="4972050"/>
          </a:xfrm>
        </p:spPr>
        <p:txBody>
          <a:bodyPr/>
          <a:lstStyle/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en-US" sz="2400" b="1" dirty="0" smtClean="0">
                <a:ea typeface="+mn-ea"/>
                <a:cs typeface="+mn-cs"/>
              </a:rPr>
              <a:t>Processes form a tree hierarchy</a:t>
            </a:r>
          </a:p>
          <a:p>
            <a:r>
              <a:rPr lang="en-US" dirty="0" smtClean="0"/>
              <a:t>Threads form </a:t>
            </a:r>
            <a:r>
              <a:rPr lang="en-US" dirty="0"/>
              <a:t>a pool of </a:t>
            </a:r>
            <a:r>
              <a:rPr lang="en-US" dirty="0" smtClean="0"/>
              <a:t>peers</a:t>
            </a:r>
          </a:p>
          <a:p>
            <a:pPr lvl="1"/>
            <a:r>
              <a:rPr lang="en-US" dirty="0" smtClean="0"/>
              <a:t>Each thread can kill any other</a:t>
            </a:r>
          </a:p>
          <a:p>
            <a:pPr lvl="1"/>
            <a:r>
              <a:rPr lang="en-US" dirty="0" smtClean="0"/>
              <a:t>Each thread can wait for any other thread to terminate</a:t>
            </a:r>
          </a:p>
          <a:p>
            <a:pPr lvl="1"/>
            <a:r>
              <a:rPr lang="en-US" dirty="0" smtClean="0"/>
              <a:t>Main thread: first thread to run in a process</a:t>
            </a:r>
            <a:endParaRPr lang="en-US" dirty="0"/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1547722" y="388620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P0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1547722" y="472440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P1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861922" y="548640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 err="1">
                <a:latin typeface="Calibri" pitchFamily="34" charset="0"/>
              </a:rPr>
              <a:t>sh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>
            <a:off x="1776322" y="4343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4872" name="Line 8"/>
          <p:cNvSpPr>
            <a:spLocks noChangeShapeType="1"/>
          </p:cNvSpPr>
          <p:nvPr/>
        </p:nvSpPr>
        <p:spPr bwMode="auto">
          <a:xfrm flipH="1">
            <a:off x="1242922" y="51054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1547722" y="548640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 err="1">
                <a:latin typeface="Calibri" pitchFamily="34" charset="0"/>
              </a:rPr>
              <a:t>sh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2233522" y="548640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 err="1">
                <a:latin typeface="Calibri" pitchFamily="34" charset="0"/>
              </a:rPr>
              <a:t>sh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804875" name="Line 11"/>
          <p:cNvSpPr>
            <a:spLocks noChangeShapeType="1"/>
          </p:cNvSpPr>
          <p:nvPr/>
        </p:nvSpPr>
        <p:spPr bwMode="auto">
          <a:xfrm>
            <a:off x="1776322" y="5181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4876" name="Line 12"/>
          <p:cNvSpPr>
            <a:spLocks noChangeShapeType="1"/>
          </p:cNvSpPr>
          <p:nvPr/>
        </p:nvSpPr>
        <p:spPr bwMode="auto">
          <a:xfrm>
            <a:off x="1928722" y="51054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4877" name="Oval 13"/>
          <p:cNvSpPr>
            <a:spLocks noChangeArrowheads="1"/>
          </p:cNvSpPr>
          <p:nvPr/>
        </p:nvSpPr>
        <p:spPr bwMode="auto">
          <a:xfrm>
            <a:off x="1547722" y="624840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 err="1">
                <a:latin typeface="Calibri" pitchFamily="34" charset="0"/>
              </a:rPr>
              <a:t>foo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1776322" y="5943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4557179" y="4419401"/>
            <a:ext cx="457200" cy="457200"/>
          </a:xfrm>
          <a:prstGeom prst="ellipse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T1</a:t>
            </a:r>
          </a:p>
        </p:txBody>
      </p:sp>
      <p:sp>
        <p:nvSpPr>
          <p:cNvPr id="804882" name="Text Box 18"/>
          <p:cNvSpPr txBox="1">
            <a:spLocks noChangeArrowheads="1"/>
          </p:cNvSpPr>
          <p:nvPr/>
        </p:nvSpPr>
        <p:spPr bwMode="auto">
          <a:xfrm>
            <a:off x="838200" y="3459162"/>
            <a:ext cx="184608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hierarchy</a:t>
            </a:r>
          </a:p>
        </p:txBody>
      </p:sp>
      <p:sp>
        <p:nvSpPr>
          <p:cNvPr id="804884" name="Text Box 20"/>
          <p:cNvSpPr txBox="1">
            <a:spLocks noChangeArrowheads="1"/>
          </p:cNvSpPr>
          <p:nvPr/>
        </p:nvSpPr>
        <p:spPr bwMode="auto">
          <a:xfrm>
            <a:off x="4290922" y="3429000"/>
            <a:ext cx="13330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Thread pool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04885" name="Oval 21"/>
          <p:cNvSpPr>
            <a:spLocks noChangeArrowheads="1"/>
          </p:cNvSpPr>
          <p:nvPr/>
        </p:nvSpPr>
        <p:spPr bwMode="auto">
          <a:xfrm>
            <a:off x="5700179" y="3886001"/>
            <a:ext cx="457200" cy="457200"/>
          </a:xfrm>
          <a:prstGeom prst="ellipse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T2</a:t>
            </a:r>
          </a:p>
        </p:txBody>
      </p:sp>
      <p:sp>
        <p:nvSpPr>
          <p:cNvPr id="804886" name="Oval 22"/>
          <p:cNvSpPr>
            <a:spLocks noChangeArrowheads="1"/>
          </p:cNvSpPr>
          <p:nvPr/>
        </p:nvSpPr>
        <p:spPr bwMode="auto">
          <a:xfrm>
            <a:off x="7528979" y="4114601"/>
            <a:ext cx="457200" cy="457200"/>
          </a:xfrm>
          <a:prstGeom prst="ellipse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T4</a:t>
            </a:r>
          </a:p>
        </p:txBody>
      </p:sp>
      <p:sp>
        <p:nvSpPr>
          <p:cNvPr id="804887" name="Oval 23"/>
          <p:cNvSpPr>
            <a:spLocks noChangeArrowheads="1"/>
          </p:cNvSpPr>
          <p:nvPr/>
        </p:nvSpPr>
        <p:spPr bwMode="auto">
          <a:xfrm>
            <a:off x="5090579" y="6019601"/>
            <a:ext cx="457200" cy="457200"/>
          </a:xfrm>
          <a:prstGeom prst="ellipse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T5</a:t>
            </a:r>
          </a:p>
        </p:txBody>
      </p:sp>
      <p:sp>
        <p:nvSpPr>
          <p:cNvPr id="804888" name="Oval 24"/>
          <p:cNvSpPr>
            <a:spLocks noChangeArrowheads="1"/>
          </p:cNvSpPr>
          <p:nvPr/>
        </p:nvSpPr>
        <p:spPr bwMode="auto">
          <a:xfrm>
            <a:off x="6919379" y="5943401"/>
            <a:ext cx="457200" cy="457200"/>
          </a:xfrm>
          <a:prstGeom prst="ellipse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T3</a:t>
            </a:r>
          </a:p>
        </p:txBody>
      </p:sp>
      <p:sp>
        <p:nvSpPr>
          <p:cNvPr id="804889" name="Rectangle 25"/>
          <p:cNvSpPr>
            <a:spLocks noChangeArrowheads="1"/>
          </p:cNvSpPr>
          <p:nvPr/>
        </p:nvSpPr>
        <p:spPr bwMode="auto">
          <a:xfrm>
            <a:off x="5471579" y="4876601"/>
            <a:ext cx="1905000" cy="6096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shared code, data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and kernel context</a:t>
            </a:r>
          </a:p>
        </p:txBody>
      </p:sp>
      <p:sp>
        <p:nvSpPr>
          <p:cNvPr id="804890" name="Line 26"/>
          <p:cNvSpPr>
            <a:spLocks noChangeShapeType="1"/>
          </p:cNvSpPr>
          <p:nvPr/>
        </p:nvSpPr>
        <p:spPr bwMode="auto">
          <a:xfrm flipV="1">
            <a:off x="5395379" y="5486201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H="1" flipV="1">
            <a:off x="6843179" y="5486201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 flipH="1" flipV="1">
            <a:off x="5014379" y="4800401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 flipH="1" flipV="1">
            <a:off x="5928779" y="4343201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 flipV="1">
            <a:off x="7147979" y="4495601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962900" cy="573088"/>
          </a:xfrm>
        </p:spPr>
        <p:txBody>
          <a:bodyPr/>
          <a:lstStyle/>
          <a:p>
            <a:r>
              <a:rPr lang="en-US"/>
              <a:t>Posix Threads (Pthreads) Interface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852" y="1143000"/>
            <a:ext cx="8671748" cy="5181600"/>
          </a:xfrm>
        </p:spPr>
        <p:txBody>
          <a:bodyPr/>
          <a:lstStyle/>
          <a:p>
            <a:r>
              <a:rPr lang="en-US" i="1" dirty="0" err="1">
                <a:solidFill>
                  <a:srgbClr val="C00000"/>
                </a:solidFill>
              </a:rPr>
              <a:t>Pthreads</a:t>
            </a:r>
            <a:r>
              <a:rPr lang="en-US" i="1" dirty="0">
                <a:solidFill>
                  <a:srgbClr val="C00000"/>
                </a:solidFill>
              </a:rPr>
              <a:t>:</a:t>
            </a:r>
            <a:r>
              <a:rPr lang="en-US" dirty="0"/>
              <a:t> Standard interface for ~60 functions that manipulate threads from C </a:t>
            </a:r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Threads run thread routines:</a:t>
            </a:r>
          </a:p>
          <a:p>
            <a:pPr lvl="2"/>
            <a:r>
              <a:rPr lang="en-US" sz="1800" b="1" dirty="0" smtClean="0">
                <a:latin typeface="Courier New" pitchFamily="49" charset="0"/>
              </a:rPr>
              <a:t>void *</a:t>
            </a:r>
            <a:r>
              <a:rPr lang="en-US" sz="1800" b="1" dirty="0" err="1" smtClean="0">
                <a:latin typeface="Courier New" pitchFamily="49" charset="0"/>
              </a:rPr>
              <a:t>threadroutine</a:t>
            </a:r>
            <a:r>
              <a:rPr lang="en-US" sz="1800" b="1" dirty="0" smtClean="0">
                <a:latin typeface="Courier New" pitchFamily="49" charset="0"/>
              </a:rPr>
              <a:t>(void *</a:t>
            </a:r>
            <a:r>
              <a:rPr lang="en-US" sz="1800" b="1" dirty="0" err="1" smtClean="0">
                <a:latin typeface="Courier New" pitchFamily="49" charset="0"/>
              </a:rPr>
              <a:t>vargp</a:t>
            </a:r>
            <a:r>
              <a:rPr lang="en-US" sz="1800" b="1" dirty="0" smtClean="0">
                <a:latin typeface="Courier New" pitchFamily="49" charset="0"/>
              </a:rPr>
              <a:t>)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dirty="0"/>
              <a:t>Creating and reaping threads</a:t>
            </a:r>
          </a:p>
          <a:p>
            <a:pPr lvl="2"/>
            <a:r>
              <a:rPr lang="en-US" sz="1800" b="1" dirty="0" err="1" smtClean="0">
                <a:latin typeface="Courier New" pitchFamily="49" charset="0"/>
              </a:rPr>
              <a:t>pthread_create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pthread_t</a:t>
            </a:r>
            <a:r>
              <a:rPr lang="en-US" sz="1800" b="1" dirty="0" smtClean="0">
                <a:latin typeface="Courier New" pitchFamily="49" charset="0"/>
              </a:rPr>
              <a:t> *</a:t>
            </a:r>
            <a:r>
              <a:rPr lang="en-US" sz="1800" b="1" dirty="0" err="1" smtClean="0">
                <a:latin typeface="Courier New" pitchFamily="49" charset="0"/>
              </a:rPr>
              <a:t>tid</a:t>
            </a:r>
            <a:r>
              <a:rPr lang="en-US" sz="1800" b="1" dirty="0" smtClean="0">
                <a:latin typeface="Courier New" pitchFamily="49" charset="0"/>
              </a:rPr>
              <a:t>, …, </a:t>
            </a:r>
            <a:r>
              <a:rPr lang="en-US" sz="1800" b="1" dirty="0" err="1" smtClean="0">
                <a:latin typeface="Courier New" pitchFamily="49" charset="0"/>
              </a:rPr>
              <a:t>func</a:t>
            </a:r>
            <a:r>
              <a:rPr lang="en-US" sz="1800" b="1" dirty="0" smtClean="0">
                <a:latin typeface="Courier New" pitchFamily="49" charset="0"/>
              </a:rPr>
              <a:t> *f, void *</a:t>
            </a:r>
            <a:r>
              <a:rPr lang="en-US" sz="1800" b="1" dirty="0" err="1" smtClean="0">
                <a:latin typeface="Courier New" pitchFamily="49" charset="0"/>
              </a:rPr>
              <a:t>arg</a:t>
            </a:r>
            <a:r>
              <a:rPr lang="en-US" sz="1800" b="1" dirty="0" smtClean="0">
                <a:latin typeface="Courier New" pitchFamily="49" charset="0"/>
              </a:rPr>
              <a:t>)</a:t>
            </a:r>
            <a:endParaRPr lang="en-US" sz="1800" b="1" dirty="0">
              <a:latin typeface="Courier New" pitchFamily="49" charset="0"/>
            </a:endParaRPr>
          </a:p>
          <a:p>
            <a:pPr lvl="2"/>
            <a:r>
              <a:rPr lang="en-US" sz="1800" b="1" dirty="0" err="1" smtClean="0">
                <a:latin typeface="Courier New" pitchFamily="49" charset="0"/>
              </a:rPr>
              <a:t>pthread_join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pthread_t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tid</a:t>
            </a:r>
            <a:r>
              <a:rPr lang="en-US" sz="1800" b="1" dirty="0" smtClean="0">
                <a:latin typeface="Courier New" pitchFamily="49" charset="0"/>
              </a:rPr>
              <a:t>, void **</a:t>
            </a:r>
            <a:r>
              <a:rPr lang="en-US" sz="1800" b="1" dirty="0" err="1" smtClean="0">
                <a:latin typeface="Courier New" pitchFamily="49" charset="0"/>
              </a:rPr>
              <a:t>thread_return</a:t>
            </a:r>
            <a:r>
              <a:rPr lang="en-US" sz="1800" b="1" dirty="0" smtClean="0">
                <a:latin typeface="Courier New" pitchFamily="49" charset="0"/>
              </a:rPr>
              <a:t>)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dirty="0"/>
              <a:t>Determining your thread ID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pthread_self</a:t>
            </a:r>
            <a:r>
              <a:rPr lang="en-US" sz="1800" b="1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Terminating threads</a:t>
            </a:r>
          </a:p>
          <a:p>
            <a:pPr lvl="2"/>
            <a:r>
              <a:rPr lang="en-US" sz="1800" b="1" dirty="0" err="1" smtClean="0">
                <a:latin typeface="Courier New" pitchFamily="49" charset="0"/>
              </a:rPr>
              <a:t>pthread_cancel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pthread_t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tid</a:t>
            </a:r>
            <a:r>
              <a:rPr lang="en-US" sz="1800" b="1" dirty="0" smtClean="0">
                <a:latin typeface="Courier New" pitchFamily="49" charset="0"/>
              </a:rPr>
              <a:t>)</a:t>
            </a:r>
            <a:endParaRPr lang="en-US" sz="1800" b="1" dirty="0">
              <a:latin typeface="Courier New" pitchFamily="49" charset="0"/>
            </a:endParaRPr>
          </a:p>
          <a:p>
            <a:pPr lvl="2"/>
            <a:r>
              <a:rPr lang="en-US" sz="1800" b="1" dirty="0" err="1" smtClean="0">
                <a:latin typeface="Courier New" pitchFamily="49" charset="0"/>
              </a:rPr>
              <a:t>pthread_exit</a:t>
            </a:r>
            <a:r>
              <a:rPr lang="en-US" sz="1800" b="1" dirty="0" smtClean="0">
                <a:latin typeface="Courier New" pitchFamily="49" charset="0"/>
              </a:rPr>
              <a:t>(void *</a:t>
            </a:r>
            <a:r>
              <a:rPr lang="en-US" sz="1800" b="1" dirty="0" err="1" smtClean="0">
                <a:latin typeface="Courier New" pitchFamily="49" charset="0"/>
              </a:rPr>
              <a:t>tread_return</a:t>
            </a:r>
            <a:r>
              <a:rPr lang="en-US" sz="1800" b="1" dirty="0" smtClean="0">
                <a:latin typeface="Courier New" pitchFamily="49" charset="0"/>
              </a:rPr>
              <a:t>)</a:t>
            </a:r>
            <a:endParaRPr lang="en-US" sz="1800" b="1" dirty="0"/>
          </a:p>
          <a:p>
            <a:pPr lvl="2"/>
            <a:r>
              <a:rPr lang="en-US" sz="1800" b="1" dirty="0" smtClean="0">
                <a:latin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(in primary thread routine terminates the thread)</a:t>
            </a:r>
          </a:p>
          <a:p>
            <a:pPr lvl="2"/>
            <a:r>
              <a:rPr lang="en-US" sz="1800" b="1" dirty="0" smtClean="0">
                <a:latin typeface="Courier New" pitchFamily="49" charset="0"/>
              </a:rPr>
              <a:t>exit</a:t>
            </a:r>
            <a:r>
              <a:rPr lang="en-US" sz="1800" b="1" dirty="0" smtClean="0"/>
              <a:t> </a:t>
            </a:r>
            <a:r>
              <a:rPr lang="en-US" dirty="0" smtClean="0"/>
              <a:t>(terminates all threads)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0" name="Rectangle 10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Pthreads</a:t>
            </a:r>
            <a:r>
              <a:rPr lang="en-US" dirty="0"/>
              <a:t> </a:t>
            </a:r>
            <a:r>
              <a:rPr lang="en-US" dirty="0" smtClean="0"/>
              <a:t>“Hello</a:t>
            </a:r>
            <a:r>
              <a:rPr lang="en-US" dirty="0"/>
              <a:t>, world" Program</a:t>
            </a:r>
          </a:p>
        </p:txBody>
      </p:sp>
      <p:sp>
        <p:nvSpPr>
          <p:cNvPr id="808963" name="Rectangle 3"/>
          <p:cNvSpPr>
            <a:spLocks noChangeArrowheads="1"/>
          </p:cNvSpPr>
          <p:nvPr/>
        </p:nvSpPr>
        <p:spPr bwMode="auto">
          <a:xfrm>
            <a:off x="481424" y="1295400"/>
            <a:ext cx="5739072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hello.c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Pthreads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"hello, world" program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Pthread_create</a:t>
            </a:r>
            <a:r>
              <a:rPr lang="en-US" sz="1600" dirty="0" err="1">
                <a:latin typeface="Courier New" pitchFamily="49" charset="0"/>
              </a:rPr>
              <a:t>(&amp;tid</a:t>
            </a:r>
            <a:r>
              <a:rPr lang="en-US" sz="1600" dirty="0">
                <a:latin typeface="Courier New" pitchFamily="49" charset="0"/>
              </a:rPr>
              <a:t>, NULL, thread, NULL);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Pthread_join</a:t>
            </a:r>
            <a:r>
              <a:rPr lang="en-US" sz="1600" dirty="0" err="1">
                <a:latin typeface="Courier New" pitchFamily="49" charset="0"/>
              </a:rPr>
              <a:t>(tid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r>
              <a:rPr lang="en-US" sz="1600" dirty="0">
                <a:latin typeface="Courier New" pitchFamily="49" charset="0"/>
              </a:rPr>
              <a:t>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err="1">
                <a:latin typeface="Courier New" pitchFamily="49" charset="0"/>
              </a:rPr>
              <a:t>("Hello</a:t>
            </a:r>
            <a:r>
              <a:rPr lang="en-US" sz="1600" dirty="0">
                <a:latin typeface="Courier New" pitchFamily="49" charset="0"/>
              </a:rPr>
              <a:t>, world!\n");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08964" name="Text Box 4"/>
          <p:cNvSpPr txBox="1">
            <a:spLocks noChangeArrowheads="1"/>
          </p:cNvSpPr>
          <p:nvPr/>
        </p:nvSpPr>
        <p:spPr bwMode="auto">
          <a:xfrm>
            <a:off x="6477000" y="1981200"/>
            <a:ext cx="191103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b="0" i="1" dirty="0" smtClean="0">
                <a:latin typeface="+mn-lt"/>
              </a:rPr>
              <a:t>Thread attributes </a:t>
            </a:r>
          </a:p>
          <a:p>
            <a:pPr algn="ctr"/>
            <a:r>
              <a:rPr lang="en-US" sz="1800" b="0" i="1" dirty="0" smtClean="0">
                <a:latin typeface="+mn-lt"/>
              </a:rPr>
              <a:t>(usually NULL)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6477000" y="2971800"/>
            <a:ext cx="195066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b="0" i="1" dirty="0" smtClean="0">
                <a:latin typeface="+mn-lt"/>
              </a:rPr>
              <a:t>Thread arguments</a:t>
            </a:r>
          </a:p>
          <a:p>
            <a:pPr algn="ctr"/>
            <a:r>
              <a:rPr lang="en-US" sz="1800" b="0" i="1" dirty="0" smtClean="0">
                <a:latin typeface="+mn-lt"/>
              </a:rPr>
              <a:t>(void *p) </a:t>
            </a:r>
          </a:p>
        </p:txBody>
      </p:sp>
      <p:sp>
        <p:nvSpPr>
          <p:cNvPr id="808966" name="Text Box 6"/>
          <p:cNvSpPr txBox="1">
            <a:spLocks noChangeArrowheads="1"/>
          </p:cNvSpPr>
          <p:nvPr/>
        </p:nvSpPr>
        <p:spPr bwMode="auto">
          <a:xfrm>
            <a:off x="6475413" y="4483100"/>
            <a:ext cx="210826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b="0" i="1" dirty="0" smtClean="0">
                <a:latin typeface="+mn-lt"/>
              </a:rPr>
              <a:t>assigns return </a:t>
            </a:r>
            <a:r>
              <a:rPr lang="en-US" sz="1800" b="0" i="1" dirty="0">
                <a:latin typeface="+mn-lt"/>
              </a:rPr>
              <a:t>value</a:t>
            </a:r>
          </a:p>
          <a:p>
            <a:pPr algn="ctr"/>
            <a:r>
              <a:rPr lang="en-US" sz="1800" b="0" i="1" dirty="0">
                <a:latin typeface="+mn-lt"/>
              </a:rPr>
              <a:t>(void **p)</a:t>
            </a:r>
          </a:p>
        </p:txBody>
      </p:sp>
      <p:sp>
        <p:nvSpPr>
          <p:cNvPr id="808967" name="Line 7"/>
          <p:cNvSpPr>
            <a:spLocks noChangeShapeType="1"/>
          </p:cNvSpPr>
          <p:nvPr/>
        </p:nvSpPr>
        <p:spPr bwMode="auto">
          <a:xfrm flipH="1">
            <a:off x="3657600" y="2362200"/>
            <a:ext cx="281940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8968" name="Line 8"/>
          <p:cNvSpPr>
            <a:spLocks noChangeShapeType="1"/>
          </p:cNvSpPr>
          <p:nvPr/>
        </p:nvSpPr>
        <p:spPr bwMode="auto">
          <a:xfrm flipH="1">
            <a:off x="5410200" y="3276600"/>
            <a:ext cx="1066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8969" name="Line 9"/>
          <p:cNvSpPr>
            <a:spLocks noChangeShapeType="1"/>
          </p:cNvSpPr>
          <p:nvPr/>
        </p:nvSpPr>
        <p:spPr bwMode="auto">
          <a:xfrm flipH="1" flipV="1">
            <a:off x="3352800" y="4267200"/>
            <a:ext cx="3124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4" grpId="0" animBg="1"/>
      <p:bldP spid="808965" grpId="0" animBg="1"/>
      <p:bldP spid="808966" grpId="0" animBg="1"/>
      <p:bldP spid="808967" grpId="0" animBg="1"/>
      <p:bldP spid="808968" grpId="0" animBg="1"/>
      <p:bldP spid="80896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15398</TotalTime>
  <Words>3365</Words>
  <Application>Microsoft Macintosh PowerPoint</Application>
  <PresentationFormat>On-screen Show (4:3)</PresentationFormat>
  <Paragraphs>838</Paragraphs>
  <Slides>36</Slides>
  <Notes>33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template2007</vt:lpstr>
      <vt:lpstr>Synchronization: Basics  15-213: Introduction to Computer Systems 23rd Lecture, Nov. 16, 2010</vt:lpstr>
      <vt:lpstr>Today</vt:lpstr>
      <vt:lpstr>Process: Traditional View</vt:lpstr>
      <vt:lpstr>Process: Alternative View</vt:lpstr>
      <vt:lpstr>Process with Two Threads</vt:lpstr>
      <vt:lpstr>Threads vs. Processes</vt:lpstr>
      <vt:lpstr>Threads vs. Processes (cont.)</vt:lpstr>
      <vt:lpstr>Posix Threads (Pthreads) Interface</vt:lpstr>
      <vt:lpstr>The Pthreads “Hello, world" Program</vt:lpstr>
      <vt:lpstr>Pros and Cons of Thread-Based Designs</vt:lpstr>
      <vt:lpstr>Today</vt:lpstr>
      <vt:lpstr>Shared Variables in Threaded C Programs</vt:lpstr>
      <vt:lpstr>Threads Memory Model</vt:lpstr>
      <vt:lpstr>Example Program to Illustrate Sharing</vt:lpstr>
      <vt:lpstr>Mapping Variable Instances to Memory</vt:lpstr>
      <vt:lpstr>Mapping Variable Instances to Memory</vt:lpstr>
      <vt:lpstr>Shared Variable Analysis</vt:lpstr>
      <vt:lpstr>Today</vt:lpstr>
      <vt:lpstr>badcnt.c: Improper Synchronization</vt:lpstr>
      <vt:lpstr>Assembly Code for Counter Loop</vt:lpstr>
      <vt:lpstr>Concurrent Execution</vt:lpstr>
      <vt:lpstr>Concurrent Execution (cont)</vt:lpstr>
      <vt:lpstr>Concurrent Execution (cont)</vt:lpstr>
      <vt:lpstr>Progress Graphs</vt:lpstr>
      <vt:lpstr>Trajectories in Progress Graphs</vt:lpstr>
      <vt:lpstr>Critical Sections and Unsafe Regions</vt:lpstr>
      <vt:lpstr>Critical Sections and Unsafe Regions</vt:lpstr>
      <vt:lpstr>Enforcing Mutual Exclusion</vt:lpstr>
      <vt:lpstr>Today</vt:lpstr>
      <vt:lpstr>Semaphores</vt:lpstr>
      <vt:lpstr>C Semaphore Operations</vt:lpstr>
      <vt:lpstr>badcnt.c: Improper Synchronization</vt:lpstr>
      <vt:lpstr>Using Semaphores for Mutual Exclusion</vt:lpstr>
      <vt:lpstr>goodcnt.c: Proper Synchronization</vt:lpstr>
      <vt:lpstr>Why Mutexes Work</vt:lpstr>
      <vt:lpstr>Summary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O'Hallaron</cp:lastModifiedBy>
  <cp:revision>808</cp:revision>
  <cp:lastPrinted>1999-09-20T15:19:18Z</cp:lastPrinted>
  <dcterms:created xsi:type="dcterms:W3CDTF">2011-01-05T23:56:20Z</dcterms:created>
  <dcterms:modified xsi:type="dcterms:W3CDTF">2011-01-05T23:57:11Z</dcterms:modified>
</cp:coreProperties>
</file>