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Default Extension="xls" ContentType="application/vnd.ms-excel"/>
  <Override PartName="/ppt/slides/slide38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1144" r:id="rId2"/>
    <p:sldId id="1145" r:id="rId3"/>
    <p:sldId id="1088" r:id="rId4"/>
    <p:sldId id="1089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4" r:id="rId20"/>
    <p:sldId id="1106" r:id="rId21"/>
    <p:sldId id="1146" r:id="rId22"/>
    <p:sldId id="1147" r:id="rId23"/>
    <p:sldId id="1150" r:id="rId24"/>
    <p:sldId id="1053" r:id="rId25"/>
    <p:sldId id="1153" r:id="rId26"/>
    <p:sldId id="1152" r:id="rId27"/>
    <p:sldId id="1154" r:id="rId28"/>
    <p:sldId id="1041" r:id="rId29"/>
    <p:sldId id="1042" r:id="rId30"/>
    <p:sldId id="1043" r:id="rId31"/>
    <p:sldId id="1054" r:id="rId32"/>
    <p:sldId id="1055" r:id="rId33"/>
    <p:sldId id="1056" r:id="rId34"/>
    <p:sldId id="1057" r:id="rId35"/>
    <p:sldId id="1058" r:id="rId36"/>
    <p:sldId id="1059" r:id="rId37"/>
    <p:sldId id="1060" r:id="rId38"/>
    <p:sldId id="1061" r:id="rId39"/>
    <p:sldId id="1062" r:id="rId40"/>
    <p:sldId id="1063" r:id="rId41"/>
    <p:sldId id="1064" r:id="rId42"/>
    <p:sldId id="1065" r:id="rId43"/>
    <p:sldId id="1155" r:id="rId44"/>
    <p:sldId id="1158" r:id="rId45"/>
    <p:sldId id="1159" r:id="rId46"/>
    <p:sldId id="1076" r:id="rId47"/>
    <p:sldId id="1156" r:id="rId48"/>
    <p:sldId id="1077" r:id="rId49"/>
    <p:sldId id="1078" r:id="rId50"/>
    <p:sldId id="1079" r:id="rId51"/>
    <p:sldId id="1080" r:id="rId52"/>
    <p:sldId id="1081" r:id="rId53"/>
    <p:sldId id="1157" r:id="rId54"/>
    <p:sldId id="1086" r:id="rId55"/>
  </p:sldIdLst>
  <p:sldSz cx="9144000" cy="6858000" type="screen4x3"/>
  <p:notesSz cx="7302500" cy="9586913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5F1CF"/>
    <a:srgbClr val="F1C7C7"/>
    <a:srgbClr val="F6F5BD"/>
    <a:srgbClr val="990000"/>
    <a:srgbClr val="EDEA77"/>
    <a:srgbClr val="FF9999"/>
    <a:srgbClr val="CDF1C5"/>
    <a:srgbClr val="A8E799"/>
    <a:srgbClr val="CC6600"/>
    <a:srgbClr val="C5FEB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tags" Target="tags/tag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auto2\ics2\opt\lower-nehalem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auto2\ics2\opt\lower-nehale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lower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6"/>
          <c:h val="0.718015665796345"/>
        </c:manualLayout>
      </c:layout>
      <c:scatterChart>
        <c:scatterStyle val="lineMarker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0.286912</c:v>
                </c:pt>
                <c:pt idx="2">
                  <c:v>1.147039</c:v>
                </c:pt>
                <c:pt idx="3">
                  <c:v>2.580267</c:v>
                </c:pt>
                <c:pt idx="4">
                  <c:v>4.586641000000007</c:v>
                </c:pt>
                <c:pt idx="5">
                  <c:v>7.166145999999994</c:v>
                </c:pt>
                <c:pt idx="6">
                  <c:v>10.318952</c:v>
                </c:pt>
                <c:pt idx="7">
                  <c:v>14.044787</c:v>
                </c:pt>
                <c:pt idx="8">
                  <c:v>18.344017</c:v>
                </c:pt>
                <c:pt idx="9">
                  <c:v>23.216485</c:v>
                </c:pt>
                <c:pt idx="10">
                  <c:v>28.673536</c:v>
                </c:pt>
                <c:pt idx="11">
                  <c:v>34.70745700000001</c:v>
                </c:pt>
                <c:pt idx="12">
                  <c:v>41.304167</c:v>
                </c:pt>
                <c:pt idx="13">
                  <c:v>48.505589</c:v>
                </c:pt>
                <c:pt idx="14">
                  <c:v>56.283847</c:v>
                </c:pt>
                <c:pt idx="15">
                  <c:v>64.6230979999999</c:v>
                </c:pt>
                <c:pt idx="16">
                  <c:v>73.541931</c:v>
                </c:pt>
                <c:pt idx="17">
                  <c:v>83.02382999999998</c:v>
                </c:pt>
                <c:pt idx="18">
                  <c:v>93.12992</c:v>
                </c:pt>
                <c:pt idx="19">
                  <c:v>103.7657419999999</c:v>
                </c:pt>
                <c:pt idx="20">
                  <c:v>114.978811</c:v>
                </c:pt>
                <c:pt idx="21">
                  <c:v>126.765697</c:v>
                </c:pt>
                <c:pt idx="22">
                  <c:v>139.1281440000002</c:v>
                </c:pt>
                <c:pt idx="23">
                  <c:v>152.066794</c:v>
                </c:pt>
                <c:pt idx="24">
                  <c:v>165.5780470000002</c:v>
                </c:pt>
                <c:pt idx="25">
                  <c:v>179.704319</c:v>
                </c:pt>
              </c:numCache>
            </c:numRef>
          </c:yVal>
          <c:smooth val="1"/>
        </c:ser>
        <c:axId val="532074536"/>
        <c:axId val="640754952"/>
      </c:scatterChart>
      <c:valAx>
        <c:axId val="532074536"/>
        <c:scaling>
          <c:orientation val="minMax"/>
          <c:max val="500000.0"/>
        </c:scaling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40754952"/>
        <c:crosses val="autoZero"/>
        <c:crossBetween val="midCat"/>
      </c:valAx>
      <c:valAx>
        <c:axId val="64075495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2"/>
              <c:y val="0.28720626631853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3207453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6"/>
          <c:h val="0.718015665796345"/>
        </c:manualLayout>
      </c:layout>
      <c:scatterChart>
        <c:scatterStyle val="lineMarker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0.286912</c:v>
                </c:pt>
                <c:pt idx="2">
                  <c:v>1.147039</c:v>
                </c:pt>
                <c:pt idx="3">
                  <c:v>2.580267</c:v>
                </c:pt>
                <c:pt idx="4">
                  <c:v>4.586641000000007</c:v>
                </c:pt>
                <c:pt idx="5">
                  <c:v>7.166145999999994</c:v>
                </c:pt>
                <c:pt idx="6">
                  <c:v>10.318952</c:v>
                </c:pt>
                <c:pt idx="7">
                  <c:v>14.044787</c:v>
                </c:pt>
                <c:pt idx="8">
                  <c:v>18.344017</c:v>
                </c:pt>
                <c:pt idx="9">
                  <c:v>23.216485</c:v>
                </c:pt>
                <c:pt idx="10">
                  <c:v>28.673536</c:v>
                </c:pt>
                <c:pt idx="11">
                  <c:v>34.70745700000001</c:v>
                </c:pt>
                <c:pt idx="12">
                  <c:v>41.304167</c:v>
                </c:pt>
                <c:pt idx="13">
                  <c:v>48.505589</c:v>
                </c:pt>
                <c:pt idx="14">
                  <c:v>56.283847</c:v>
                </c:pt>
                <c:pt idx="15">
                  <c:v>64.6230979999999</c:v>
                </c:pt>
                <c:pt idx="16">
                  <c:v>73.541931</c:v>
                </c:pt>
                <c:pt idx="17">
                  <c:v>83.02382999999998</c:v>
                </c:pt>
                <c:pt idx="18">
                  <c:v>93.12992</c:v>
                </c:pt>
                <c:pt idx="19">
                  <c:v>103.7657419999999</c:v>
                </c:pt>
                <c:pt idx="20">
                  <c:v>114.978811</c:v>
                </c:pt>
                <c:pt idx="21">
                  <c:v>126.765697</c:v>
                </c:pt>
                <c:pt idx="22">
                  <c:v>139.1281440000002</c:v>
                </c:pt>
                <c:pt idx="23">
                  <c:v>152.066794</c:v>
                </c:pt>
                <c:pt idx="24">
                  <c:v>165.5780470000002</c:v>
                </c:pt>
                <c:pt idx="25">
                  <c:v>179.704319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0.0</c:v>
                </c:pt>
                <c:pt idx="1">
                  <c:v>2.90000000000001E-5</c:v>
                </c:pt>
                <c:pt idx="2">
                  <c:v>5.70000000000001E-5</c:v>
                </c:pt>
                <c:pt idx="3">
                  <c:v>8.60000000000001E-5</c:v>
                </c:pt>
                <c:pt idx="4">
                  <c:v>0.000115</c:v>
                </c:pt>
                <c:pt idx="5">
                  <c:v>0.000143</c:v>
                </c:pt>
                <c:pt idx="6">
                  <c:v>0.000172</c:v>
                </c:pt>
                <c:pt idx="7">
                  <c:v>0.0002</c:v>
                </c:pt>
                <c:pt idx="8">
                  <c:v>0.000229</c:v>
                </c:pt>
                <c:pt idx="9">
                  <c:v>0.000257</c:v>
                </c:pt>
                <c:pt idx="10">
                  <c:v>0.000286</c:v>
                </c:pt>
                <c:pt idx="11">
                  <c:v>0.000315</c:v>
                </c:pt>
                <c:pt idx="12">
                  <c:v>0.000343</c:v>
                </c:pt>
                <c:pt idx="13">
                  <c:v>0.000372000000000001</c:v>
                </c:pt>
                <c:pt idx="14">
                  <c:v>0.000401</c:v>
                </c:pt>
                <c:pt idx="15">
                  <c:v>0.000430000000000001</c:v>
                </c:pt>
                <c:pt idx="16">
                  <c:v>0.000458000000000001</c:v>
                </c:pt>
                <c:pt idx="17">
                  <c:v>0.000487000000000001</c:v>
                </c:pt>
                <c:pt idx="18">
                  <c:v>0.000516</c:v>
                </c:pt>
                <c:pt idx="19">
                  <c:v>0.000545000000000001</c:v>
                </c:pt>
                <c:pt idx="20">
                  <c:v>0.000573000000000001</c:v>
                </c:pt>
                <c:pt idx="21">
                  <c:v>0.000602</c:v>
                </c:pt>
                <c:pt idx="22">
                  <c:v>0.000631000000000001</c:v>
                </c:pt>
                <c:pt idx="23">
                  <c:v>0.000659000000000001</c:v>
                </c:pt>
                <c:pt idx="24">
                  <c:v>0.000688000000000001</c:v>
                </c:pt>
                <c:pt idx="25">
                  <c:v>0.000717000000000001</c:v>
                </c:pt>
              </c:numCache>
            </c:numRef>
          </c:yVal>
        </c:ser>
        <c:axId val="609157336"/>
        <c:axId val="642279304"/>
      </c:scatterChart>
      <c:valAx>
        <c:axId val="609157336"/>
        <c:scaling>
          <c:orientation val="minMax"/>
          <c:max val="500000.0"/>
        </c:scaling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42279304"/>
        <c:crosses val="autoZero"/>
        <c:crossBetween val="midCat"/>
      </c:valAx>
      <c:valAx>
        <c:axId val="642279304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2"/>
              <c:y val="0.28720626631853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0915733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Microsoft_Excel_97_-_2004_Worksheet1.xls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Program </a:t>
            </a:r>
            <a:r>
              <a:rPr lang="en-US" dirty="0" smtClean="0"/>
              <a:t>Optimization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23,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O’Hallaron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for (i = 0; i &lt; strlen(s); i++)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  if (s[i] &gt;= 'A' &amp;&amp; s[i]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      s[i]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Optimization Blocker #1: Procedure Calls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 to Convert String to Lower Case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Extracted from 213 lab submissions, Fall, 1998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 smtClean="0"/>
              <a:t>Time quadruples when double string length</a:t>
            </a:r>
          </a:p>
          <a:p>
            <a:pPr lvl="1" eaLnBrk="1" hangingPunct="1"/>
            <a:r>
              <a:rPr lang="en-US" smtClean="0"/>
              <a:t>Quadratic performance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890587" y="2430463"/>
          <a:ext cx="7362825" cy="364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 </a:t>
            </a:r>
            <a:r>
              <a:rPr lang="en-US" sz="1800" smtClean="0">
                <a:latin typeface="Courier New" pitchFamily="49" charset="0"/>
              </a:rPr>
              <a:t>strlen</a:t>
            </a:r>
            <a:r>
              <a:rPr lang="en-US" sz="1800" smtClean="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int i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if (i &gt;= strlen(s))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 goto done;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if (s[i] &gt;= 'A' &amp;&amp; s[i] &lt;= 'Z')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   s[i] -= ('A' - 'a');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if (i &lt; </a:t>
            </a:r>
            <a:r>
              <a:rPr lang="en-US" sz="1800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 goto loop;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Overall O(N</a:t>
            </a:r>
            <a:r>
              <a:rPr lang="en-US" sz="1800" baseline="30000" smtClean="0"/>
              <a:t>2</a:t>
            </a:r>
            <a:r>
              <a:rPr lang="en-US" sz="1800" smtClean="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 smtClean="0"/>
              <a:t>Move call to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outside of loop</a:t>
            </a:r>
          </a:p>
          <a:p>
            <a:pPr lvl="1" eaLnBrk="1" hangingPunct="1"/>
            <a:r>
              <a:rPr lang="en-US" dirty="0" smtClean="0"/>
              <a:t>Since result does not change from one iteration to another</a:t>
            </a:r>
          </a:p>
          <a:p>
            <a:pPr lvl="1" eaLnBrk="1" hangingPunct="1"/>
            <a:r>
              <a:rPr lang="en-US" dirty="0" smtClean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lower(char </a:t>
            </a:r>
            <a:r>
              <a:rPr lang="en-US" sz="1800" dirty="0">
                <a:latin typeface="Courier New" pitchFamily="49" charset="0"/>
              </a:rPr>
              <a:t>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 smtClean="0"/>
              <a:t>Time doubles when double string length</a:t>
            </a:r>
          </a:p>
          <a:p>
            <a:pPr lvl="1" eaLnBrk="1" hangingPunct="1"/>
            <a:r>
              <a:rPr lang="en-US" smtClean="0"/>
              <a:t>Linear performance of lower2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533400" y="2127250"/>
          <a:ext cx="7362825" cy="364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48276" y="3470276"/>
            <a:ext cx="666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/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lower</a:t>
            </a:r>
            <a:endParaRPr lang="en-US" sz="12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991101" y="4746626"/>
            <a:ext cx="666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/>
          <a:lstStyle/>
          <a:p>
            <a:r>
              <a:rPr 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lower2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 smtClean="0"/>
              <a:t>Why couldn’t compiler move </a:t>
            </a:r>
            <a:r>
              <a:rPr lang="en-US" sz="2000" dirty="0" err="1" smtClean="0">
                <a:latin typeface="Courier New" pitchFamily="49" charset="0"/>
              </a:rPr>
              <a:t>strlen</a:t>
            </a:r>
            <a:r>
              <a:rPr lang="en-US" sz="2000" i="1" dirty="0" smtClean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 smtClean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 smtClean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 smtClean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 smtClean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 smtClean="0"/>
              <a:t>Procedure </a:t>
            </a:r>
            <a:r>
              <a:rPr lang="en-US" sz="1600" dirty="0" smtClean="0">
                <a:latin typeface="Courier New" pitchFamily="49" charset="0"/>
              </a:rPr>
              <a:t>lower</a:t>
            </a:r>
            <a:r>
              <a:rPr lang="en-US" sz="1600" dirty="0" smtClean="0"/>
              <a:t> could interact with </a:t>
            </a:r>
            <a:r>
              <a:rPr lang="en-US" sz="1600" dirty="0" err="1" smtClean="0">
                <a:latin typeface="Courier New" pitchFamily="49" charset="0"/>
              </a:rPr>
              <a:t>strlen</a:t>
            </a:r>
            <a:endParaRPr lang="en-US" sz="16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 smtClean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 smtClean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 smtClean="0"/>
              <a:t>Remedies:</a:t>
            </a:r>
          </a:p>
          <a:p>
            <a:pPr lvl="1" eaLnBrk="1" hangingPunct="1">
              <a:defRPr/>
            </a:pPr>
            <a:r>
              <a:rPr lang="en-US" sz="1800" dirty="0" smtClean="0"/>
              <a:t>Use of </a:t>
            </a:r>
            <a:r>
              <a:rPr lang="en-US" sz="1800" dirty="0" smtClean="0">
                <a:latin typeface="Courier New" pitchFamily="49" charset="0"/>
              </a:rPr>
              <a:t>inline</a:t>
            </a:r>
            <a:r>
              <a:rPr lang="en-US" sz="1800" dirty="0" smtClean="0"/>
              <a:t> functions</a:t>
            </a:r>
          </a:p>
          <a:p>
            <a:pPr lvl="2">
              <a:defRPr/>
            </a:pPr>
            <a:r>
              <a:rPr lang="en-US" sz="1800" dirty="0" smtClean="0"/>
              <a:t>GCC does this with –O2</a:t>
            </a:r>
          </a:p>
          <a:p>
            <a:pPr lvl="2">
              <a:defRPr/>
            </a:pPr>
            <a:r>
              <a:rPr lang="en-US" sz="1800" dirty="0" smtClean="0"/>
              <a:t>See web aside ASM:OPT</a:t>
            </a:r>
          </a:p>
          <a:p>
            <a:pPr lvl="1" eaLnBrk="1" hangingPunct="1">
              <a:defRPr/>
            </a:pPr>
            <a:r>
              <a:rPr lang="en-US" sz="1800" dirty="0" smtClean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lencnt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lencnt +=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810000"/>
            <a:ext cx="5873750" cy="1635125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# sum_rows1 inner loop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.L53: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addsd	(%rcx), %xmm0		# FP add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addq	$8, %rcx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decq	%rax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movsd	%xmm0, (%rsi,%r8,8)	# FP store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jne	.L53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4,   8,  16},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4725988" cy="142240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# sum_rows2 inner loop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.L66: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addsd	(%rcx), %xmm0   # FP Add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addq	$8, %rcx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decq	%rax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jne	.L66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Code motion/</a:t>
            </a:r>
            <a:r>
              <a:rPr lang="en-US" dirty="0" err="1" smtClean="0">
                <a:solidFill>
                  <a:srgbClr val="7F7F7F"/>
                </a:solidFill>
              </a:rPr>
              <a:t>precomputation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Sharing of common </a:t>
            </a:r>
            <a:r>
              <a:rPr lang="en-US" dirty="0" err="1" smtClean="0">
                <a:solidFill>
                  <a:srgbClr val="7F7F7F"/>
                </a:solidFill>
              </a:rPr>
              <a:t>subexpressions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 smtClean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Dealing with Conditionals</a:t>
            </a:r>
            <a:endParaRPr lang="en-US" b="1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Instruction-Level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general understanding of modern processor design</a:t>
            </a:r>
          </a:p>
          <a:p>
            <a:pPr lvl="1"/>
            <a:r>
              <a:rPr lang="en-US" dirty="0" smtClean="0"/>
              <a:t>Hardware can execute multiple instructions in parallel</a:t>
            </a:r>
          </a:p>
          <a:p>
            <a:r>
              <a:rPr lang="en-US" dirty="0" smtClean="0"/>
              <a:t>Performance limited by data dependencies</a:t>
            </a:r>
          </a:p>
          <a:p>
            <a:r>
              <a:rPr lang="en-US" dirty="0" smtClean="0"/>
              <a:t>Simple transformations can have dramatic performance improvement</a:t>
            </a:r>
          </a:p>
          <a:p>
            <a:pPr lvl="1"/>
            <a:r>
              <a:rPr lang="en-US" dirty="0" smtClean="0"/>
              <a:t>Compilers often cannot make these transformations</a:t>
            </a:r>
          </a:p>
          <a:p>
            <a:pPr lvl="1"/>
            <a:r>
              <a:rPr lang="en-US" dirty="0" smtClean="0"/>
              <a:t>Lack of </a:t>
            </a:r>
            <a:r>
              <a:rPr lang="en-US" dirty="0" err="1" smtClean="0"/>
              <a:t>associativity</a:t>
            </a:r>
            <a:r>
              <a:rPr lang="en-US" dirty="0" smtClean="0"/>
              <a:t> and </a:t>
            </a:r>
            <a:r>
              <a:rPr lang="en-US" dirty="0" err="1" smtClean="0"/>
              <a:t>distributivity</a:t>
            </a:r>
            <a:r>
              <a:rPr lang="en-US" dirty="0" smtClean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Example: Data Type for Vectors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double *data;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 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14821" y="3276600"/>
            <a:ext cx="5860578" cy="205953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retrieve vector element and store at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</a:rPr>
              <a:t>get_vec_element</a:t>
            </a:r>
            <a:r>
              <a:rPr lang="en-US" sz="1600" dirty="0" smtClean="0">
                <a:latin typeface="Courier New" pitchFamily="49" charset="0"/>
              </a:rPr>
              <a:t>(*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, double 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if (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&lt; 0 ||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&gt;= v-&gt;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= v-&gt;data[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data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1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len-1</a:t>
            </a:r>
            <a:endParaRPr lang="en-US" sz="1600" dirty="0">
              <a:latin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/>
              <a:t>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/>
              <a:t>Operations</a:t>
            </a:r>
          </a:p>
          <a:p>
            <a:pPr lvl="1"/>
            <a:r>
              <a:rPr lang="en-US" sz="2000"/>
              <a:t>Use different definitions of </a:t>
            </a:r>
            <a:r>
              <a:rPr lang="en-US" sz="2000">
                <a:latin typeface="Courier New" pitchFamily="49" charset="0"/>
              </a:rPr>
              <a:t>OP</a:t>
            </a:r>
            <a:r>
              <a:rPr lang="en-US" sz="2000"/>
              <a:t> and </a:t>
            </a:r>
            <a:r>
              <a:rPr lang="en-US" sz="2000">
                <a:latin typeface="Courier New" pitchFamily="49" charset="0"/>
              </a:rPr>
              <a:t>IDENT</a:t>
            </a:r>
          </a:p>
          <a:p>
            <a:pPr lvl="1"/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+ </a:t>
            </a:r>
            <a:r>
              <a:rPr lang="en-US" sz="2000"/>
              <a:t>/</a:t>
            </a:r>
            <a:r>
              <a:rPr lang="en-US" sz="2000">
                <a:latin typeface="Courier New" pitchFamily="49" charset="0"/>
              </a:rPr>
              <a:t> 0</a:t>
            </a:r>
          </a:p>
          <a:p>
            <a:pPr lvl="1"/>
            <a:r>
              <a:rPr lang="en-US" sz="2000"/>
              <a:t> </a:t>
            </a:r>
            <a:r>
              <a:rPr lang="en-US" sz="2000">
                <a:latin typeface="Courier New" pitchFamily="49" charset="0"/>
              </a:rPr>
              <a:t>* </a:t>
            </a:r>
            <a:r>
              <a:rPr lang="en-US" sz="2000"/>
              <a:t>/</a:t>
            </a:r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 smtClean="0"/>
              <a:t>Convenient way to express performance of program that operates on vectors or lists</a:t>
            </a:r>
          </a:p>
          <a:p>
            <a:r>
              <a:rPr lang="en-US" sz="2000" dirty="0" smtClean="0"/>
              <a:t>Length = n</a:t>
            </a:r>
          </a:p>
          <a:p>
            <a:r>
              <a:rPr lang="en-US" sz="2000" dirty="0" smtClean="0"/>
              <a:t>In our case: </a:t>
            </a:r>
            <a:r>
              <a:rPr lang="en-US" sz="2000" dirty="0" smtClean="0">
                <a:solidFill>
                  <a:srgbClr val="C00000"/>
                </a:solidFill>
              </a:rPr>
              <a:t>CPE = cycles per OP</a:t>
            </a:r>
            <a:endParaRPr lang="en-US" sz="2000" dirty="0" smtClean="0"/>
          </a:p>
          <a:p>
            <a:r>
              <a:rPr lang="en-US" sz="2000" dirty="0" smtClean="0"/>
              <a:t>T = CPE*n + Overhead</a:t>
            </a:r>
          </a:p>
          <a:p>
            <a:pPr lvl="1"/>
            <a:r>
              <a:rPr lang="en-US" sz="1600" dirty="0" smtClean="0"/>
              <a:t>CPE is slope of line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3011488"/>
          <a:ext cx="5029200" cy="3313112"/>
        </p:xfrm>
        <a:graphic>
          <a:graphicData uri="http://schemas.openxmlformats.org/presentationml/2006/ole">
            <p:oleObj spid="_x0000_s93186" name="Worksheet" r:id="rId4" imgW="5549900" imgH="3657600" progId="Excel.Sheet.8">
              <p:embed/>
            </p:oleObj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733799" y="3675528"/>
            <a:ext cx="2543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vsum1: </a:t>
            </a:r>
            <a:r>
              <a:rPr lang="en-US" sz="1400" dirty="0" smtClean="0">
                <a:latin typeface="Calibri" pitchFamily="34" charset="0"/>
              </a:rPr>
              <a:t>Slope </a:t>
            </a:r>
            <a:r>
              <a:rPr lang="en-US" sz="1400" dirty="0">
                <a:latin typeface="Calibri" pitchFamily="34" charset="0"/>
              </a:rPr>
              <a:t>= 4.0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962400" y="4678080"/>
            <a:ext cx="1816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vsum2: </a:t>
            </a:r>
            <a:r>
              <a:rPr lang="en-US" sz="1400" dirty="0" smtClean="0">
                <a:latin typeface="Calibri" pitchFamily="34" charset="0"/>
              </a:rPr>
              <a:t>Slope = 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Performance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396875" y="4267200"/>
          <a:ext cx="8229600" cy="1777873"/>
        </p:xfrm>
        <a:graphic>
          <a:graphicData uri="http://schemas.openxmlformats.org/drawingml/2006/table">
            <a:tbl>
              <a:tblPr/>
              <a:tblGrid>
                <a:gridCol w="2362200"/>
                <a:gridCol w="1466850"/>
                <a:gridCol w="1466850"/>
                <a:gridCol w="1466850"/>
                <a:gridCol w="146685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29.0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29.2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27.4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27.9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 smtClean="0"/>
              <a:t>Move </a:t>
            </a:r>
            <a:r>
              <a:rPr lang="en-US" dirty="0" err="1" smtClean="0"/>
              <a:t>vec_length</a:t>
            </a:r>
            <a:r>
              <a:rPr lang="en-US" dirty="0" smtClean="0"/>
              <a:t> out of loop</a:t>
            </a:r>
          </a:p>
          <a:p>
            <a:r>
              <a:rPr lang="en-US" dirty="0" smtClean="0"/>
              <a:t>Avoid bounds check on each cycle</a:t>
            </a:r>
          </a:p>
          <a:p>
            <a:r>
              <a:rPr lang="en-US" dirty="0" smtClean="0"/>
              <a:t>Accumulate in temporary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 smtClean="0"/>
              <a:t>Eliminates sources of overhead in loop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Integer/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Mult</a:t>
            </a: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/Div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General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Integer</a:t>
            </a: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Definition:</a:t>
            </a:r>
            <a:r>
              <a:rPr lang="en-US" dirty="0" smtClean="0"/>
              <a:t> A superscalar processor can issue and execute </a:t>
            </a:r>
            <a:r>
              <a:rPr lang="en-US" i="1" dirty="0" smtClean="0">
                <a:solidFill>
                  <a:srgbClr val="990000"/>
                </a:solidFill>
              </a:rPr>
              <a:t>multiple instructions in one cycle</a:t>
            </a:r>
            <a:r>
              <a:rPr lang="en-US" dirty="0" smtClean="0"/>
              <a:t>. The instructions are retrieved from a sequential instruction stream and are usually scheduled dynamically.</a:t>
            </a:r>
          </a:p>
          <a:p>
            <a:endParaRPr lang="en-US" dirty="0" smtClean="0"/>
          </a:p>
          <a:p>
            <a:r>
              <a:rPr lang="en-US" dirty="0" smtClean="0"/>
              <a:t>Benefit: without programming effort, superscalar processor can take advantage of the </a:t>
            </a:r>
            <a:r>
              <a:rPr lang="en-US" i="1" dirty="0" smtClean="0">
                <a:solidFill>
                  <a:srgbClr val="990000"/>
                </a:solidFill>
              </a:rPr>
              <a:t>instruction level parallelism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that most programs have</a:t>
            </a:r>
          </a:p>
          <a:p>
            <a:endParaRPr lang="en-US" dirty="0" smtClean="0"/>
          </a:p>
          <a:p>
            <a:r>
              <a:rPr lang="en-US" dirty="0" smtClean="0"/>
              <a:t>Most CPUs since about 1998 are superscalar.</a:t>
            </a:r>
          </a:p>
          <a:p>
            <a:r>
              <a:rPr lang="en-US" dirty="0" smtClean="0"/>
              <a:t>Intel: since Pentium Pro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smtClean="0"/>
              <a:t>There’s more to performance than asymptotic complexity</a:t>
            </a: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Constant factors matter too!</a:t>
            </a:r>
          </a:p>
          <a:p>
            <a:pPr lvl="1" eaLnBrk="1" hangingPunct="1">
              <a:defRPr/>
            </a:pPr>
            <a:r>
              <a:rPr lang="en-US" smtClean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smtClean="0"/>
              <a:t>Must optimize at multiple levels: </a:t>
            </a:r>
          </a:p>
          <a:p>
            <a:pPr lvl="2" eaLnBrk="1" hangingPunct="1">
              <a:defRPr/>
            </a:pPr>
            <a:r>
              <a:rPr lang="en-US" smtClean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smtClean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smtClean="0"/>
              <a:t>How programs are compiled and executed</a:t>
            </a:r>
          </a:p>
          <a:p>
            <a:pPr lvl="1" eaLnBrk="1" hangingPunct="1">
              <a:defRPr/>
            </a:pPr>
            <a:r>
              <a:rPr lang="en-US" smtClean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smtClean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Nehalem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2 simple integer (one may be branch)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complex integer (multiply/divide)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Add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endParaRPr lang="en-US" dirty="0" smtClean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 smtClean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Integer/Long Divide	11--21	11--21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Multiply	4/5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Single/Double FP Divide	10--23	10--23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rbp</a:t>
            </a:r>
            <a:r>
              <a:rPr lang="en-US" sz="1400" dirty="0" smtClean="0">
                <a:latin typeface="Courier New" pitchFamily="49" charset="0"/>
              </a:rPr>
              <a:t>	# Compare </a:t>
            </a:r>
            <a:r>
              <a:rPr lang="en-US" sz="1400" dirty="0" err="1" smtClean="0">
                <a:latin typeface="Courier New" pitchFamily="49" charset="0"/>
              </a:rPr>
              <a:t>length:i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	.L519	# If &gt;,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1570037" y="40133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 smtClean="0"/>
              <a:t> </a:t>
            </a:r>
            <a:r>
              <a:rPr lang="en-US" sz="1600" b="1" dirty="0" smtClean="0">
                <a:latin typeface="Courier New" pitchFamily="49" charset="0"/>
              </a:rPr>
              <a:t>((((((((1 * d[0]) * d[1]) * d[2]) * d[3]) 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 smtClean="0"/>
              <a:t>Sequential dependence</a:t>
            </a:r>
          </a:p>
          <a:p>
            <a:pPr marL="687388" lvl="1" indent="-287338">
              <a:defRPr/>
            </a:pPr>
            <a:r>
              <a:rPr lang="en-US" dirty="0" smtClean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Loop Unrolling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 smtClean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Helps integer multiply</a:t>
            </a:r>
          </a:p>
          <a:p>
            <a:pPr lvl="1">
              <a:defRPr/>
            </a:pPr>
            <a:r>
              <a:rPr lang="en-US" dirty="0" smtClean="0"/>
              <a:t>below latency bound</a:t>
            </a:r>
          </a:p>
          <a:p>
            <a:pPr lvl="1">
              <a:defRPr/>
            </a:pPr>
            <a:r>
              <a:rPr lang="en-US" dirty="0" smtClean="0"/>
              <a:t>Compiler does clever optimization</a:t>
            </a:r>
          </a:p>
          <a:p>
            <a:pPr eaLnBrk="1" hangingPunct="1">
              <a:defRPr/>
            </a:pPr>
            <a:r>
              <a:rPr lang="en-US" dirty="0" smtClean="0"/>
              <a:t>Others don’t improve. </a:t>
            </a:r>
            <a:r>
              <a:rPr lang="en-US" i="1" dirty="0" smtClean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 smtClean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1244111" y="59578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Loop Unrolling with Reassociation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 smtClean="0"/>
              <a:t>Can this change the result of the computation?</a:t>
            </a:r>
          </a:p>
          <a:p>
            <a:r>
              <a:rPr lang="en-US" sz="2800" dirty="0" smtClean="0"/>
              <a:t>Yes, for FP. </a:t>
            </a:r>
            <a:r>
              <a:rPr lang="en-US" sz="2800" i="1" dirty="0" smtClean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Nearly 2x speedup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r>
              <a:rPr lang="en-US" dirty="0" smtClean="0"/>
              <a:t>Reason: Breaks sequential dependency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1570037" y="1066800"/>
          <a:ext cx="6003925" cy="3390519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reassociate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 smtClean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 smtClean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Should be (N/2+1)*D cycles:</a:t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CPE = D/2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Measured CPE slightly worse for FP </a:t>
            </a:r>
            <a:r>
              <a:rPr lang="en-US" sz="1800" dirty="0" err="1" smtClean="0"/>
              <a:t>mult</a:t>
            </a:r>
            <a:endParaRPr lang="en-US" sz="1800" dirty="0" smtClean="0"/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Separate Accumulators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 smtClean="0"/>
              <a:t>Different form of </a:t>
            </a:r>
            <a:r>
              <a:rPr lang="en-US" sz="2800" dirty="0" err="1" smtClean="0"/>
              <a:t>reassociation</a:t>
            </a:r>
            <a:endParaRPr lang="en-US" sz="2800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38200" y="12192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2x speedup (over unroll2)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r>
              <a:rPr lang="en-US" dirty="0" smtClean="0"/>
              <a:t>Breaks sequential dependency in a “cleaner,” more obvious way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43000" y="5518150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327273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reassociate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 Parallel 2x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smtClean="0"/>
              <a:t>register allocation</a:t>
            </a:r>
          </a:p>
          <a:p>
            <a:pPr lvl="1" eaLnBrk="1" hangingPunct="1">
              <a:defRPr/>
            </a:pPr>
            <a:r>
              <a:rPr lang="en-US" smtClean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smtClean="0"/>
              <a:t>dead code elimination</a:t>
            </a:r>
          </a:p>
          <a:p>
            <a:pPr lvl="1" eaLnBrk="1" hangingPunct="1">
              <a:defRPr/>
            </a:pPr>
            <a:r>
              <a:rPr lang="en-US" smtClean="0"/>
              <a:t>eliminating minor inefficiencies</a:t>
            </a:r>
          </a:p>
          <a:p>
            <a:pPr eaLnBrk="1" hangingPunct="1">
              <a:defRPr/>
            </a:pPr>
            <a:r>
              <a:rPr lang="en-US" smtClean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smtClean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smtClean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smtClean="0"/>
              <a:t>but constant factors also matter</a:t>
            </a:r>
          </a:p>
          <a:p>
            <a:pPr eaLnBrk="1" hangingPunct="1">
              <a:defRPr/>
            </a:pPr>
            <a:r>
              <a:rPr lang="en-US" smtClean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smtClean="0"/>
              <a:t>potential memory aliasing</a:t>
            </a:r>
          </a:p>
          <a:p>
            <a:pPr lvl="1" eaLnBrk="1" hangingPunct="1">
              <a:defRPr/>
            </a:pPr>
            <a:r>
              <a:rPr lang="en-US" smtClean="0"/>
              <a:t>potential procedure side-effects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Can unroll to any degree L</a:t>
            </a:r>
          </a:p>
          <a:p>
            <a:pPr lvl="1" eaLnBrk="1" hangingPunct="1">
              <a:defRPr/>
            </a:pPr>
            <a:r>
              <a:rPr lang="en-US" dirty="0" smtClean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 smtClean="0"/>
              <a:t>L must be multiple of K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Limitations</a:t>
            </a:r>
          </a:p>
          <a:p>
            <a:pPr lvl="1" eaLnBrk="1" hangingPunct="1">
              <a:defRPr/>
            </a:pPr>
            <a:r>
              <a:rPr lang="en-US" dirty="0" smtClean="0"/>
              <a:t>Diminishing returns</a:t>
            </a:r>
          </a:p>
          <a:p>
            <a:pPr lvl="2" eaLnBrk="1" hangingPunct="1">
              <a:defRPr/>
            </a:pPr>
            <a:r>
              <a:rPr lang="en-US" dirty="0" smtClean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 smtClean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 smtClean="0"/>
              <a:t>Finish off iterations sequentially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Nehelam</a:t>
            </a:r>
            <a:r>
              <a:rPr lang="en-US" dirty="0" smtClean="0"/>
              <a:t> (Shark machines)</a:t>
            </a:r>
          </a:p>
          <a:p>
            <a:pPr lvl="1" eaLnBrk="1" hangingPunct="1">
              <a:defRPr/>
            </a:pPr>
            <a:r>
              <a:rPr lang="en-US" dirty="0" smtClean="0"/>
              <a:t>Double FP Multiplication</a:t>
            </a:r>
          </a:p>
          <a:p>
            <a:pPr lvl="1" eaLnBrk="1" hangingPunct="1">
              <a:defRPr/>
            </a:pPr>
            <a:r>
              <a:rPr lang="en-US" dirty="0" smtClean="0"/>
              <a:t>Latency bound: 5.00.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1.19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</a:t>
            </a:r>
            <a:r>
              <a:rPr lang="en-US" dirty="0" err="1" smtClean="0"/>
              <a:t>Int</a:t>
            </a:r>
            <a:r>
              <a:rPr lang="en-US" dirty="0" smtClean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Nehelam</a:t>
            </a:r>
            <a:r>
              <a:rPr lang="en-US" dirty="0" smtClean="0"/>
              <a:t> (Shark machines)</a:t>
            </a:r>
          </a:p>
          <a:p>
            <a:pPr lvl="1" eaLnBrk="1" hangingPunct="1">
              <a:defRPr/>
            </a:pPr>
            <a:r>
              <a:rPr lang="en-US" dirty="0" smtClean="0"/>
              <a:t>Integer addition</a:t>
            </a:r>
          </a:p>
          <a:p>
            <a:pPr lvl="1" eaLnBrk="1" hangingPunct="1">
              <a:defRPr/>
            </a:pPr>
            <a:r>
              <a:rPr lang="en-US" dirty="0" smtClean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 smtClean="0"/>
              <a:t>Up to 29X improvement over original, </a:t>
            </a:r>
            <a:r>
              <a:rPr lang="en-US" dirty="0" err="1" smtClean="0"/>
              <a:t>unoptimized</a:t>
            </a:r>
            <a:r>
              <a:rPr lang="en-US" dirty="0" smtClean="0"/>
              <a:t> code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Optimum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Make use of SSE Instructions</a:t>
            </a:r>
          </a:p>
          <a:p>
            <a:pPr lvl="1" eaLnBrk="1" hangingPunct="1">
              <a:defRPr/>
            </a:pPr>
            <a:r>
              <a:rPr lang="en-US" dirty="0" smtClean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 smtClean="0"/>
              <a:t>See Web Aside OPT:SIMD on CS:APP web page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2939923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Optimum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Optimum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About Branches?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 smtClean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 smtClean="0">
                <a:solidFill>
                  <a:srgbClr val="990000"/>
                </a:solidFill>
              </a:rPr>
              <a:t>Instruction Control Unit </a:t>
            </a:r>
            <a:r>
              <a:rPr lang="en-US" dirty="0" smtClean="0"/>
              <a:t>must work well ahead of </a:t>
            </a:r>
            <a:r>
              <a:rPr lang="en-US" dirty="0" smtClean="0">
                <a:solidFill>
                  <a:srgbClr val="990000"/>
                </a:solidFill>
              </a:rPr>
              <a:t>Execution 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457200" lvl="1" indent="-173038">
              <a:defRPr/>
            </a:pPr>
            <a:r>
              <a:rPr lang="en-US" dirty="0" smtClean="0"/>
              <a:t>When encounters conditional branch, cannot reliably determine where to continue fetching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371600" y="2644775"/>
            <a:ext cx="5067300" cy="1774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80489f3:	movl   $0x1,%ecx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80489f8:	xorl   %edx,%edx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80489fa:	cmpl   %esi,%edx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80489fc:	</a:t>
            </a:r>
            <a:r>
              <a:rPr lang="en-US" sz="1800" i="1">
                <a:latin typeface="Courier New" pitchFamily="49" charset="0"/>
              </a:rPr>
              <a:t>jnl    8048a25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80489fe:	movl   %esi,%esi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8048a00:	imull  (%eax,%edx,4),%ecx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6483350" y="2711450"/>
            <a:ext cx="304800" cy="79375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747296" y="287591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747296" y="3397250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0800000">
            <a:off x="5029200" y="3657600"/>
            <a:ext cx="1718096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Integer/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Add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Mult</a:t>
            </a: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/Div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General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Integer</a:t>
            </a: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 smtClean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 smtClean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 smtClean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 smtClean="0"/>
              <a:t>Cannot resolve until outcome determined by branch/integer unit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57692" y="3148012"/>
            <a:ext cx="5067300" cy="17748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80489f3:	movl   $0x1,%ecx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80489f8:	xorl   %edx,%edx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80489fa:	cmpl   %esi,%edx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80489fc:	</a:t>
            </a:r>
            <a:r>
              <a:rPr lang="en-US" sz="1800" i="1">
                <a:latin typeface="Courier New" pitchFamily="49" charset="0"/>
              </a:rPr>
              <a:t>jnl    8048a25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80489fe:	movl   %esi,%esi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8048a00:	imull  (%eax,%edx,4),%ecx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700692" y="5129212"/>
            <a:ext cx="5476875" cy="15001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8048a25:	cmpl   %edi,%edx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8048a27:	jl     8048a20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8048a29:	movl   0xc(%ebp),%eax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8048a2c:	leal   0xffffffe8(%ebp),%esp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8048a2f:	movl   %ecx,(%eax)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425092" y="4519612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291492" y="4138612"/>
            <a:ext cx="3937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19423" y="3651069"/>
            <a:ext cx="244977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Branch Not-Taken</a:t>
            </a: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>
            <a:off x="4266092" y="4227512"/>
            <a:ext cx="2189163" cy="1054100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 smtClean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 smtClean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5250" y="2667000"/>
            <a:ext cx="3838575" cy="15001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80489f3:	movl   $0x1,%ecx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80489f8:	xorl   %edx,%edx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80489fa:	cmpl   %esi,%edx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80489fc:	</a:t>
            </a:r>
            <a:r>
              <a:rPr lang="en-US" sz="1800" i="1">
                <a:latin typeface="Courier New" pitchFamily="49" charset="0"/>
              </a:rPr>
              <a:t>jnl    8048a25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 i="1">
                <a:latin typeface="Courier New" pitchFamily="49" charset="0"/>
              </a:rPr>
              <a:t> . . .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847850" y="4495800"/>
            <a:ext cx="5476875" cy="15001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8048a25:	cmpl   %edi,%edx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8048a27:	jl     8048a20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8048a29:	movl   0xc(%ebp),%eax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8048a2c:	leal   0xffffffe8(%ebp),%esp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800">
                <a:latin typeface="Courier New" pitchFamily="49" charset="0"/>
              </a:rPr>
              <a:t> 8048a2f:	movl   %ecx,(%eax)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505601" y="3200400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3689350" y="3668713"/>
            <a:ext cx="2640013" cy="992187"/>
          </a:xfrm>
          <a:custGeom>
            <a:avLst/>
            <a:gdLst>
              <a:gd name="T0" fmla="*/ 0 w 1663"/>
              <a:gd name="T1" fmla="*/ 1 h 625"/>
              <a:gd name="T2" fmla="*/ 1392 w 1663"/>
              <a:gd name="T3" fmla="*/ 73 h 625"/>
              <a:gd name="T4" fmla="*/ 1624 w 1663"/>
              <a:gd name="T5" fmla="*/ 441 h 625"/>
              <a:gd name="T6" fmla="*/ 1272 w 1663"/>
              <a:gd name="T7" fmla="*/ 6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663"/>
              <a:gd name="T13" fmla="*/ 0 h 625"/>
              <a:gd name="T14" fmla="*/ 1663 w 1663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3" h="625">
                <a:moveTo>
                  <a:pt x="0" y="1"/>
                </a:moveTo>
                <a:cubicBezTo>
                  <a:pt x="232" y="13"/>
                  <a:pt x="1121" y="0"/>
                  <a:pt x="1392" y="73"/>
                </a:cubicBezTo>
                <a:cubicBezTo>
                  <a:pt x="1663" y="146"/>
                  <a:pt x="1644" y="349"/>
                  <a:pt x="1624" y="441"/>
                </a:cubicBezTo>
                <a:cubicBezTo>
                  <a:pt x="1604" y="533"/>
                  <a:pt x="1345" y="587"/>
                  <a:pt x="1272" y="625"/>
                </a:cubicBezTo>
              </a:path>
            </a:pathLst>
          </a:cu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7350125" y="45354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645878" y="4613696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 smtClean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 smtClean="0"/>
              <a:t>Must not cause any change in program behavior</a:t>
            </a:r>
          </a:p>
          <a:p>
            <a:pPr lvl="1" eaLnBrk="1" hangingPunct="1">
              <a:defRPr/>
            </a:pPr>
            <a:r>
              <a:rPr lang="en-US" sz="1800" dirty="0" smtClean="0"/>
              <a:t>Often prevents it from making optimizations when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 smtClean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 smtClean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 smtClean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 smtClean="0"/>
              <a:t>Whole-program analysis is too expensive in most cases</a:t>
            </a:r>
          </a:p>
          <a:p>
            <a:pPr eaLnBrk="1" hangingPunct="1">
              <a:defRPr/>
            </a:pPr>
            <a:r>
              <a:rPr lang="en-US" sz="2000" dirty="0" smtClean="0"/>
              <a:t>Most analysis is based only on </a:t>
            </a:r>
            <a:r>
              <a:rPr lang="en-US" sz="2000" i="1" dirty="0" smtClean="0"/>
              <a:t>static</a:t>
            </a:r>
            <a:r>
              <a:rPr lang="en-US" sz="2000" dirty="0" smtClean="0"/>
              <a:t> information</a:t>
            </a:r>
          </a:p>
          <a:p>
            <a:pPr lvl="1" eaLnBrk="1" hangingPunct="1">
              <a:defRPr/>
            </a:pPr>
            <a:r>
              <a:rPr lang="en-US" sz="1800" dirty="0" smtClean="0"/>
              <a:t>Compiler has difficulty anticipating run-time inputs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79425" y="1123950"/>
            <a:ext cx="4710113" cy="1349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80488b7:	cmpl   %esi,%edx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80488b9:	jl     80488b1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79425" y="2495550"/>
            <a:ext cx="4710113" cy="1349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80488b7:	cmpl   %esi,%edx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80488b9:	jl     80488b1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79425" y="3867150"/>
            <a:ext cx="4710113" cy="1349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80488b7:	cmpl   %esi,%edx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80488b9:	jl     80488b1</a:t>
            </a: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292350"/>
            <a:ext cx="1587500" cy="355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638550"/>
            <a:ext cx="1587500" cy="355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213225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213225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213225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79425" y="5260975"/>
            <a:ext cx="4710113" cy="1349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80488b7:	cmpl   %esi,%edx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80488b9:	jl     80488b1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213225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5035550"/>
            <a:ext cx="1587500" cy="355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Invalidation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33400" y="1250950"/>
            <a:ext cx="4710113" cy="1349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80488b7:	cmpl   %esi,%edx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80488b9:	jl     80488b1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3400" y="2622550"/>
            <a:ext cx="4710113" cy="1349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80488b7:	cmpl   %esi,%edx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80488b9:	jl     80488b1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33400" y="3994150"/>
            <a:ext cx="4710113" cy="1349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80488b7:	cmpl   %esi,%edx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80488b9:	jl     80488b1</a:t>
            </a:r>
          </a:p>
        </p:txBody>
      </p:sp>
      <p:sp>
        <p:nvSpPr>
          <p:cNvPr id="52230" name="Freeform 6"/>
          <p:cNvSpPr>
            <a:spLocks/>
          </p:cNvSpPr>
          <p:nvPr/>
        </p:nvSpPr>
        <p:spPr bwMode="auto">
          <a:xfrm>
            <a:off x="4127500" y="2419350"/>
            <a:ext cx="1587500" cy="355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31" name="Freeform 7"/>
          <p:cNvSpPr>
            <a:spLocks/>
          </p:cNvSpPr>
          <p:nvPr/>
        </p:nvSpPr>
        <p:spPr bwMode="auto">
          <a:xfrm>
            <a:off x="4127500" y="3765550"/>
            <a:ext cx="1587500" cy="355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267200" y="1860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267200" y="3232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267200" y="4679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621951" y="2317750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621951" y="3689350"/>
            <a:ext cx="237904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(Oops)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533400" y="5387975"/>
            <a:ext cx="4710113" cy="860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267200" y="57467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0" name="Freeform 16"/>
          <p:cNvSpPr>
            <a:spLocks/>
          </p:cNvSpPr>
          <p:nvPr/>
        </p:nvSpPr>
        <p:spPr bwMode="auto">
          <a:xfrm>
            <a:off x="4114800" y="5162550"/>
            <a:ext cx="1587500" cy="355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4655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41684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4544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90855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3715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7709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80569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5155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602086" y="1120914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Cost</a:t>
            </a:r>
          </a:p>
          <a:p>
            <a:pPr lvl="1" eaLnBrk="1" hangingPunct="1">
              <a:defRPr/>
            </a:pPr>
            <a:r>
              <a:rPr lang="en-US" dirty="0" smtClean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 smtClean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602561" y="1371600"/>
            <a:ext cx="5076825" cy="232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80488b1:	movl   (%ecx,%edx,4),%eax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80488b4:	addl   %eax,(%edi)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80488b6:	incl   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80488b7:	cmpl   %esi,%edx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80488b9:	jl     80488b1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80488bb:	leal   0xffffffe8(%ebp),%esp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80488be:	popl   %ebx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80488bf:	popl   %esi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>
                <a:latin typeface="Courier New" pitchFamily="49" charset="0"/>
              </a:rPr>
              <a:t> 80488c0:	popl   %edi</a:t>
            </a: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4349061" y="2514600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623663" y="19812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6241361" y="2374987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Branch Prediction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8900" y="1197678"/>
            <a:ext cx="3721100" cy="4972050"/>
          </a:xfrm>
        </p:spPr>
        <p:txBody>
          <a:bodyPr/>
          <a:lstStyle/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Typically, only miss when hit loop end</a:t>
            </a:r>
          </a:p>
          <a:p>
            <a:r>
              <a:rPr lang="en-US" dirty="0" smtClean="0"/>
              <a:t>Checking code</a:t>
            </a:r>
          </a:p>
          <a:p>
            <a:pPr lvl="1"/>
            <a:r>
              <a:rPr lang="en-US" dirty="0" smtClean="0"/>
              <a:t>Reliably predicts that error won’t occur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88124" y="1197678"/>
            <a:ext cx="5145638" cy="369075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combine4b(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          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length =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acc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length;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if 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&gt;= 0 &amp;&amp;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&lt; v-&gt;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len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) </a:t>
            </a: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    acc = acc OP v-&gt;data[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acc;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8" y="5076825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Combine4b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4.0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Good compiler and flags</a:t>
            </a:r>
          </a:p>
          <a:p>
            <a:pPr eaLnBrk="1" hangingPunct="1">
              <a:defRPr/>
            </a:pPr>
            <a:r>
              <a:rPr lang="en-US" dirty="0" smtClean="0"/>
              <a:t>Don’t do anything stupid</a:t>
            </a:r>
          </a:p>
          <a:p>
            <a:pPr lvl="1" eaLnBrk="1" hangingPunct="1">
              <a:defRPr/>
            </a:pPr>
            <a:r>
              <a:rPr lang="en-US" dirty="0" smtClean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 smtClean="0"/>
              <a:t>Write compiler-friendly code</a:t>
            </a:r>
          </a:p>
          <a:p>
            <a:pPr lvl="2" eaLnBrk="1" hangingPunct="1">
              <a:defRPr/>
            </a:pPr>
            <a:r>
              <a:rPr lang="en-US" dirty="0" smtClean="0"/>
              <a:t>Watch out for optimization blockers: </a:t>
            </a:r>
            <a:br>
              <a:rPr lang="en-US" dirty="0" smtClean="0"/>
            </a:br>
            <a:r>
              <a:rPr lang="en-US" dirty="0" smtClean="0"/>
              <a:t>procedure calls &amp; memory references</a:t>
            </a:r>
          </a:p>
          <a:p>
            <a:pPr lvl="1">
              <a:defRPr/>
            </a:pPr>
            <a:r>
              <a:rPr lang="en-US" dirty="0" smtClean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Tune code for machine</a:t>
            </a:r>
          </a:p>
          <a:p>
            <a:pPr lvl="1" eaLnBrk="1" hangingPunct="1">
              <a:defRPr/>
            </a:pPr>
            <a:r>
              <a:rPr lang="en-US" dirty="0" smtClean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 smtClean="0"/>
              <a:t>Avoid unpredictable branches</a:t>
            </a:r>
          </a:p>
          <a:p>
            <a:pPr lvl="1" eaLnBrk="1" hangingPunct="1">
              <a:defRPr/>
            </a:pPr>
            <a:r>
              <a:rPr lang="en-US" dirty="0" smtClean="0"/>
              <a:t>Make code cache friendly (Covered later in course)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Code Motion</a:t>
            </a:r>
          </a:p>
          <a:p>
            <a:pPr lvl="1" eaLnBrk="1" hangingPunct="1">
              <a:defRPr/>
            </a:pPr>
            <a:r>
              <a:rPr lang="en-US" dirty="0" smtClean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 smtClean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 smtClean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Compiler-Generated Code Motion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6732611" cy="3536866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</a:rPr>
              <a:t>set_row</a:t>
            </a:r>
            <a:r>
              <a:rPr lang="en-US" sz="1400" dirty="0" smtClean="0">
                <a:latin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testq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		# Test n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jle</a:t>
            </a:r>
            <a:r>
              <a:rPr lang="en-US" sz="1400" dirty="0" smtClean="0">
                <a:latin typeface="Courier New" pitchFamily="49" charset="0"/>
              </a:rPr>
              <a:t>	.L4			# If 0,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done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# 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 = n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 *=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leaq</a:t>
            </a:r>
            <a:r>
              <a:rPr lang="en-US" sz="1400" dirty="0" smtClean="0">
                <a:latin typeface="Courier New" pitchFamily="49" charset="0"/>
              </a:rPr>
              <a:t>	(%rdi,%rax,8),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 = A + n*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*8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movl</a:t>
            </a:r>
            <a:r>
              <a:rPr lang="en-US" sz="1400" dirty="0" smtClean="0">
                <a:latin typeface="Courier New" pitchFamily="49" charset="0"/>
              </a:rPr>
              <a:t>	$0, %r8d			# j = 0</a:t>
            </a:r>
          </a:p>
          <a:p>
            <a:r>
              <a:rPr lang="en-US" sz="1400" dirty="0" smtClean="0">
                <a:latin typeface="Courier New" pitchFamily="49" charset="0"/>
              </a:rPr>
              <a:t>.L3:				      # loop: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movq</a:t>
            </a:r>
            <a:r>
              <a:rPr lang="en-US" sz="1400" dirty="0" smtClean="0">
                <a:latin typeface="Courier New" pitchFamily="49" charset="0"/>
              </a:rPr>
              <a:t>	(%rsi,%r8,8),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# t = b[j]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, (%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)		# *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 = t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$1, %r8			# j++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$8,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		# 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++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	%r8, 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		# Compare n:j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	.L3			# If &gt;,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</a:p>
          <a:p>
            <a:r>
              <a:rPr lang="en-US" sz="1400" dirty="0" smtClean="0">
                <a:latin typeface="Courier New" pitchFamily="49" charset="0"/>
              </a:rPr>
              <a:t>.L4:				      # done:</a:t>
            </a:r>
          </a:p>
          <a:p>
            <a:r>
              <a:rPr lang="en-US" sz="1400" dirty="0" smtClean="0">
                <a:latin typeface="Courier New" pitchFamily="49" charset="0"/>
              </a:rPr>
              <a:t>	rep ; ret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5562600" y="2819400"/>
            <a:ext cx="33305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/>
              <a:t>Where are the FP operations?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Replace costly operation with simpler one</a:t>
            </a:r>
          </a:p>
          <a:p>
            <a:pPr lvl="1" eaLnBrk="1" hangingPunct="1"/>
            <a:r>
              <a:rPr lang="en-US" dirty="0" smtClean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 smtClean="0"/>
              <a:t>Utility machine dependent</a:t>
            </a:r>
          </a:p>
          <a:p>
            <a:pPr lvl="2" eaLnBrk="1" hangingPunct="1"/>
            <a:r>
              <a:rPr lang="en-US" dirty="0" smtClean="0"/>
              <a:t>Depends on cost of multiply or divide instruction</a:t>
            </a:r>
          </a:p>
          <a:p>
            <a:pPr lvl="3" eaLnBrk="1" hangingPunct="1"/>
            <a:r>
              <a:rPr lang="en-US" dirty="0" smtClean="0"/>
              <a:t>On Intel Nehalem, integer multiply requires 3 CPU cycles</a:t>
            </a:r>
          </a:p>
          <a:p>
            <a:pPr lvl="1" eaLnBrk="1" hangingPunct="1"/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97188" cy="7842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a[n*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Reuse portions of expressions</a:t>
            </a:r>
          </a:p>
          <a:p>
            <a:pPr lvl="1" eaLnBrk="1" hangingPunct="1"/>
            <a:r>
              <a:rPr lang="en-US" dirty="0" smtClean="0"/>
              <a:t>Compilers often not very sophisticated in exploiting arithmetic properties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6528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3 multiplications: i*n, (i–1)*n,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2060575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/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7084</TotalTime>
  <Words>5899</Words>
  <Application>Microsoft Macintosh PowerPoint</Application>
  <PresentationFormat>On-screen Show (4:3)</PresentationFormat>
  <Paragraphs>1165</Paragraphs>
  <Slides>54</Slides>
  <Notes>50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template2007</vt:lpstr>
      <vt:lpstr>Worksheet</vt:lpstr>
      <vt:lpstr>Program Optimization  15-213: Introduction to Computer Systems 25th Lecture, Nov. 23, 2010</vt:lpstr>
      <vt:lpstr>Today</vt:lpstr>
      <vt:lpstr>Performance Realities</vt:lpstr>
      <vt:lpstr>Optimizing Compilers</vt:lpstr>
      <vt:lpstr>Limitations of Optimizing Compilers</vt:lpstr>
      <vt:lpstr>Generally Useful Optimizations</vt:lpstr>
      <vt:lpstr>Compiler-Generated Code Motion</vt:lpstr>
      <vt:lpstr>Reduction in Strength</vt:lpstr>
      <vt:lpstr>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Nehalem CPU</vt:lpstr>
      <vt:lpstr>x86-64 Compilation of Combine4</vt:lpstr>
      <vt:lpstr>Combine4 = Serial Computation (OP = *)</vt:lpstr>
      <vt:lpstr>Loop Unrolling</vt:lpstr>
      <vt:lpstr>Effect of Loop Unrolling</vt:lpstr>
      <vt:lpstr>Loop Unrolling with Reassociation</vt:lpstr>
      <vt:lpstr>Effect of Reassociation</vt:lpstr>
      <vt:lpstr>Reassociated Computation</vt:lpstr>
      <vt:lpstr>Loop Unrolling with Separate Accumulators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Effect of Branch Prediction</vt:lpstr>
      <vt:lpstr>Getting High 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337</cp:revision>
  <cp:lastPrinted>1999-09-20T15:19:18Z</cp:lastPrinted>
  <dcterms:created xsi:type="dcterms:W3CDTF">2011-01-05T23:59:32Z</dcterms:created>
  <dcterms:modified xsi:type="dcterms:W3CDTF">2011-01-06T00:02:50Z</dcterms:modified>
</cp:coreProperties>
</file>