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42" r:id="rId2"/>
    <p:sldId id="569" r:id="rId3"/>
    <p:sldId id="614" r:id="rId4"/>
    <p:sldId id="615" r:id="rId5"/>
    <p:sldId id="616" r:id="rId6"/>
    <p:sldId id="617" r:id="rId7"/>
    <p:sldId id="618" r:id="rId8"/>
    <p:sldId id="619" r:id="rId9"/>
    <p:sldId id="654" r:id="rId10"/>
    <p:sldId id="655" r:id="rId11"/>
    <p:sldId id="656" r:id="rId12"/>
    <p:sldId id="620" r:id="rId13"/>
    <p:sldId id="628" r:id="rId14"/>
    <p:sldId id="629" r:id="rId15"/>
    <p:sldId id="632" r:id="rId16"/>
    <p:sldId id="631" r:id="rId17"/>
    <p:sldId id="630" r:id="rId18"/>
    <p:sldId id="633" r:id="rId19"/>
    <p:sldId id="621" r:id="rId20"/>
    <p:sldId id="635" r:id="rId21"/>
    <p:sldId id="636" r:id="rId22"/>
    <p:sldId id="637" r:id="rId23"/>
    <p:sldId id="623" r:id="rId24"/>
    <p:sldId id="638" r:id="rId25"/>
    <p:sldId id="639" r:id="rId26"/>
    <p:sldId id="640" r:id="rId27"/>
    <p:sldId id="624" r:id="rId28"/>
    <p:sldId id="626" r:id="rId29"/>
    <p:sldId id="627" r:id="rId30"/>
    <p:sldId id="643" r:id="rId31"/>
    <p:sldId id="641" r:id="rId32"/>
    <p:sldId id="642" r:id="rId33"/>
    <p:sldId id="645" r:id="rId34"/>
    <p:sldId id="646" r:id="rId35"/>
    <p:sldId id="647" r:id="rId36"/>
    <p:sldId id="648" r:id="rId37"/>
    <p:sldId id="649" r:id="rId38"/>
    <p:sldId id="650" r:id="rId39"/>
    <p:sldId id="652" r:id="rId40"/>
    <p:sldId id="651" r:id="rId41"/>
    <p:sldId id="660" r:id="rId42"/>
    <p:sldId id="653" r:id="rId43"/>
    <p:sldId id="657" r:id="rId44"/>
    <p:sldId id="658" r:id="rId45"/>
    <p:sldId id="659" r:id="rId46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0C8D3"/>
    <a:srgbClr val="9EF18B"/>
    <a:srgbClr val="ED0101"/>
    <a:srgbClr val="0046E2"/>
    <a:srgbClr val="FA004D"/>
    <a:srgbClr val="EA00EA"/>
    <a:srgbClr val="052FFF"/>
    <a:srgbClr val="4300EA"/>
    <a:srgbClr val="00EE71"/>
    <a:srgbClr val="E106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397" autoAdjust="0"/>
    <p:restoredTop sz="94626" autoAdjust="0"/>
  </p:normalViewPr>
  <p:slideViewPr>
    <p:cSldViewPr snapToObjects="1">
      <p:cViewPr varScale="1">
        <p:scale>
          <a:sx n="93" d="100"/>
          <a:sy n="93" d="100"/>
        </p:scale>
        <p:origin x="-776" y="-104"/>
      </p:cViewPr>
      <p:guideLst>
        <p:guide orient="horz" pos="259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 smtClean="0"/>
              <a:t>Thread-Level Parallelism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</a:t>
            </a:r>
            <a:r>
              <a:rPr lang="en-US" sz="2000" b="0" dirty="0" smtClean="0"/>
              <a:t>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</a:t>
            </a:r>
            <a:r>
              <a:rPr lang="en-US" sz="2000" b="0" dirty="0" smtClean="0"/>
              <a:t>30</a:t>
            </a:r>
            <a:r>
              <a:rPr lang="en-US" sz="2000" b="0" dirty="0" smtClean="0"/>
              <a:t>, 2010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O’Hallaron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err="1" smtClean="0"/>
              <a:t>Hyperthreading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 smtClean="0"/>
              <a:t>Replicate enough instruction control to process K instruction streams</a:t>
            </a:r>
          </a:p>
          <a:p>
            <a:r>
              <a:rPr lang="en-US" dirty="0" smtClean="0"/>
              <a:t>K copies of all registers</a:t>
            </a:r>
          </a:p>
          <a:p>
            <a:r>
              <a:rPr lang="en-US" dirty="0" smtClean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09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 smtClean="0"/>
                <a:t>Functional Units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/>
                <a:t>Integer</a:t>
              </a:r>
            </a:p>
            <a:p>
              <a:pPr algn="ctr"/>
              <a:r>
                <a:rPr lang="en-US" sz="1800" dirty="0" err="1" smtClean="0"/>
                <a:t>Arith</a:t>
              </a:r>
              <a:endParaRPr lang="en-US" sz="1800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/>
                <a:t>Integer</a:t>
              </a:r>
            </a:p>
            <a:p>
              <a:pPr algn="ctr"/>
              <a:r>
                <a:rPr lang="en-US" sz="1800" dirty="0" err="1" smtClean="0"/>
                <a:t>Arith</a:t>
              </a:r>
              <a:endParaRPr lang="en-US" sz="1800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/>
                <a:t>FP</a:t>
              </a:r>
            </a:p>
            <a:p>
              <a:pPr algn="ctr"/>
              <a:r>
                <a:rPr lang="en-US" sz="1800" dirty="0" err="1" smtClean="0"/>
                <a:t>Arith</a:t>
              </a:r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/>
                <a:t>Load /</a:t>
              </a:r>
            </a:p>
            <a:p>
              <a:pPr algn="ctr"/>
              <a:r>
                <a:rPr lang="en-US" sz="1800" dirty="0" smtClean="0"/>
                <a:t>Store</a:t>
              </a:r>
              <a:endParaRPr lang="en-US" sz="1800" dirty="0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981200" y="1219200"/>
            <a:ext cx="57150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/>
              <a:t>Instruction Control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514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 smtClean="0"/>
              <a:t>Reg</a:t>
            </a:r>
            <a:r>
              <a:rPr lang="en-US" sz="1800" dirty="0" smtClean="0"/>
              <a:t> B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943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/>
              <a:t>Instruction Decoder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/>
              <a:t>Op. Queue B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705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/>
              <a:t>Data Cache</a:t>
            </a:r>
            <a:endParaRPr lang="en-US" sz="18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6172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772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/>
              <a:t>Instruction</a:t>
            </a:r>
          </a:p>
          <a:p>
            <a:pPr algn="ctr"/>
            <a:r>
              <a:rPr lang="en-US" sz="1800" dirty="0" smtClean="0"/>
              <a:t>Cache</a:t>
            </a:r>
            <a:endParaRPr lang="en-US" sz="1800" dirty="0"/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7391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962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763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5562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2286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 smtClean="0"/>
              <a:t>Reg</a:t>
            </a:r>
            <a:r>
              <a:rPr lang="en-US" sz="1800" dirty="0" smtClean="0"/>
              <a:t> A</a:t>
            </a:r>
            <a:endParaRPr lang="en-US" sz="18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962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/>
              <a:t>Op. Queue A</a:t>
            </a:r>
            <a:endParaRPr lang="en-US" sz="1800" dirty="0"/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3733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810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5181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943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/>
              <a:t>PC A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6086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686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/>
              <a:t>PC B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773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Creating Parallel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Multicore</a:t>
            </a:r>
            <a:endParaRPr lang="en-US" dirty="0" smtClean="0"/>
          </a:p>
          <a:p>
            <a:pPr lvl="1"/>
            <a:r>
              <a:rPr lang="en-US" dirty="0" smtClean="0"/>
              <a:t>Separate instruction logic and functional units</a:t>
            </a:r>
          </a:p>
          <a:p>
            <a:pPr lvl="1"/>
            <a:r>
              <a:rPr lang="en-US" dirty="0" smtClean="0"/>
              <a:t>Some shared, some private caches</a:t>
            </a:r>
          </a:p>
          <a:p>
            <a:pPr lvl="1"/>
            <a:r>
              <a:rPr lang="en-US" dirty="0" smtClean="0"/>
              <a:t>Must implement cache coherency</a:t>
            </a:r>
          </a:p>
          <a:p>
            <a:r>
              <a:rPr lang="en-US" dirty="0" err="1" smtClean="0"/>
              <a:t>Hyperthreading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Also called “simultaneous multithreading”</a:t>
            </a:r>
          </a:p>
          <a:p>
            <a:pPr lvl="1"/>
            <a:r>
              <a:rPr lang="en-US" dirty="0" smtClean="0"/>
              <a:t>Separate program state</a:t>
            </a:r>
          </a:p>
          <a:p>
            <a:pPr lvl="1"/>
            <a:r>
              <a:rPr lang="en-US" dirty="0" smtClean="0"/>
              <a:t>Shared functional units &amp; caches</a:t>
            </a:r>
          </a:p>
          <a:p>
            <a:pPr lvl="1"/>
            <a:r>
              <a:rPr lang="en-US" dirty="0" smtClean="0"/>
              <a:t>No special control needed for coherency</a:t>
            </a:r>
          </a:p>
          <a:p>
            <a:r>
              <a:rPr lang="en-US" dirty="0" smtClean="0"/>
              <a:t>Combining</a:t>
            </a:r>
          </a:p>
          <a:p>
            <a:pPr lvl="1"/>
            <a:r>
              <a:rPr lang="en-US" dirty="0" smtClean="0"/>
              <a:t>Shark machines: 8 cores, each with 2-way </a:t>
            </a:r>
            <a:r>
              <a:rPr lang="en-US" dirty="0" err="1" smtClean="0"/>
              <a:t>hyperthreading</a:t>
            </a:r>
            <a:endParaRPr lang="en-US" dirty="0" smtClean="0"/>
          </a:p>
          <a:p>
            <a:pPr lvl="1"/>
            <a:r>
              <a:rPr lang="en-US" dirty="0" smtClean="0"/>
              <a:t>Theoretical speedup of 16X</a:t>
            </a:r>
          </a:p>
          <a:p>
            <a:pPr lvl="2"/>
            <a:r>
              <a:rPr lang="en-US" dirty="0" smtClean="0"/>
              <a:t>Never achieved in our benchmarks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 smtClean="0"/>
              <a:t>Sum numbers 0, …, N-1</a:t>
            </a:r>
          </a:p>
          <a:p>
            <a:pPr lvl="1"/>
            <a:r>
              <a:rPr lang="en-US" dirty="0" smtClean="0"/>
              <a:t>Should add up to (N-1)*N/2</a:t>
            </a:r>
          </a:p>
          <a:p>
            <a:r>
              <a:rPr lang="en-US" dirty="0" smtClean="0"/>
              <a:t>Partition into K ranges</a:t>
            </a:r>
          </a:p>
          <a:p>
            <a:pPr lvl="1"/>
            <a:r>
              <a:rPr lang="en-US" dirty="0" smtClean="0">
                <a:sym typeface="Symbol"/>
              </a:rPr>
              <a:t>N</a:t>
            </a:r>
            <a:r>
              <a:rPr lang="en-US" dirty="0" smtClean="0"/>
              <a:t>/K</a:t>
            </a:r>
            <a:r>
              <a:rPr lang="en-US" dirty="0" smtClean="0">
                <a:sym typeface="Symbol"/>
              </a:rPr>
              <a:t></a:t>
            </a:r>
            <a:r>
              <a:rPr lang="en-US" dirty="0" smtClean="0"/>
              <a:t> values each</a:t>
            </a:r>
          </a:p>
          <a:p>
            <a:pPr lvl="1"/>
            <a:r>
              <a:rPr lang="en-US" dirty="0" smtClean="0"/>
              <a:t>Accumulate leftover values serially</a:t>
            </a:r>
          </a:p>
          <a:p>
            <a:r>
              <a:rPr lang="en-US" dirty="0" smtClean="0"/>
              <a:t>Method #1: All threads update single global variable</a:t>
            </a:r>
          </a:p>
          <a:p>
            <a:pPr lvl="1"/>
            <a:r>
              <a:rPr lang="en-US" dirty="0" smtClean="0"/>
              <a:t>1A: No synchronization</a:t>
            </a:r>
          </a:p>
          <a:p>
            <a:pPr lvl="1"/>
            <a:r>
              <a:rPr lang="en-US" dirty="0" smtClean="0"/>
              <a:t>1B: Synchronize with </a:t>
            </a:r>
            <a:r>
              <a:rPr lang="en-US" dirty="0" err="1" smtClean="0"/>
              <a:t>pthread</a:t>
            </a:r>
            <a:r>
              <a:rPr lang="en-US" dirty="0" smtClean="0"/>
              <a:t> semaphore</a:t>
            </a:r>
          </a:p>
          <a:p>
            <a:pPr lvl="1"/>
            <a:r>
              <a:rPr lang="en-US" dirty="0" smtClean="0"/>
              <a:t>1C: Synchronize with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2"/>
            <a:r>
              <a:rPr lang="en-US" dirty="0" smtClean="0"/>
              <a:t>“Binary” semaphore.  Only values 0 &amp;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 smtClean="0"/>
              <a:t>Accumulating in Single Global Variable: Declarations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906788"/>
            <a:ext cx="5860578" cy="378308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</a:rPr>
              <a:t> unsigned long 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/* Single accumulator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volatile 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global_sum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/*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 &amp; semaphore for global sum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semaphore;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pthread_mutex_t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/* Number of elements summed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nelems_per_thread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/* Keep track of thread IDs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 smtClean="0">
                <a:latin typeface="Courier New" pitchFamily="49" charset="0"/>
              </a:rPr>
              <a:t>[MAXTHREADS];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/* Identify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[MAXTHREADS];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 smtClean="0"/>
              <a:t>Accumulating in Single Global Variable: Operation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828800"/>
            <a:ext cx="7524495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nelems_per_thread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nelems</a:t>
            </a:r>
            <a:r>
              <a:rPr lang="en-US" sz="1600" dirty="0" smtClean="0">
                <a:latin typeface="Courier New" pitchFamily="49" charset="0"/>
              </a:rPr>
              <a:t> / </a:t>
            </a:r>
            <a:r>
              <a:rPr lang="en-US" sz="1600" dirty="0" err="1" smtClean="0">
                <a:latin typeface="Courier New" pitchFamily="49" charset="0"/>
              </a:rPr>
              <a:t>nthreads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/* Set global value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global_sum</a:t>
            </a:r>
            <a:r>
              <a:rPr lang="en-US" sz="1600" dirty="0" smtClean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</a:rPr>
              <a:t>nthreads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], NULL, </a:t>
            </a:r>
            <a:r>
              <a:rPr lang="en-US" sz="1600" dirty="0" err="1" smtClean="0">
                <a:latin typeface="Courier New" pitchFamily="49" charset="0"/>
              </a:rPr>
              <a:t>thread_fun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</a:rPr>
              <a:t>nthreads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result = </a:t>
            </a:r>
            <a:r>
              <a:rPr lang="en-US" sz="1600" dirty="0" err="1" smtClean="0">
                <a:latin typeface="Courier New" pitchFamily="49" charset="0"/>
              </a:rPr>
              <a:t>global_sum</a:t>
            </a:r>
            <a:r>
              <a:rPr lang="en-US" sz="1600" dirty="0" smtClean="0">
                <a:latin typeface="Courier New" pitchFamily="49" charset="0"/>
              </a:rPr>
              <a:t>;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for (e = </a:t>
            </a:r>
            <a:r>
              <a:rPr lang="en-US" sz="1600" dirty="0" err="1" smtClean="0">
                <a:latin typeface="Courier New" pitchFamily="49" charset="0"/>
              </a:rPr>
              <a:t>nthreads</a:t>
            </a:r>
            <a:r>
              <a:rPr lang="en-US" sz="1600" dirty="0" smtClean="0">
                <a:latin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</a:rPr>
              <a:t>nelems_per_thread</a:t>
            </a:r>
            <a:r>
              <a:rPr lang="en-US" sz="1600" dirty="0" smtClean="0">
                <a:latin typeface="Courier New" pitchFamily="49" charset="0"/>
              </a:rPr>
              <a:t>; e &lt; </a:t>
            </a:r>
            <a:r>
              <a:rPr lang="en-US" sz="1600" dirty="0" err="1" smtClean="0">
                <a:latin typeface="Courier New" pitchFamily="49" charset="0"/>
              </a:rPr>
              <a:t>nelems</a:t>
            </a:r>
            <a:r>
              <a:rPr lang="en-US" sz="1600" dirty="0" smtClean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    result += 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Function: No Synchronization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044423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void *</a:t>
            </a:r>
            <a:r>
              <a:rPr lang="en-US" sz="1600" dirty="0" err="1" smtClean="0">
                <a:latin typeface="Courier New" pitchFamily="49" charset="0"/>
              </a:rPr>
              <a:t>sum_race</a:t>
            </a:r>
            <a:r>
              <a:rPr lang="en-US" sz="1600" dirty="0" smtClean="0">
                <a:latin typeface="Courier New" pitchFamily="49" charset="0"/>
              </a:rPr>
              <a:t>(void *</a:t>
            </a:r>
            <a:r>
              <a:rPr lang="en-US" sz="1600" dirty="0" err="1" smtClean="0">
                <a:latin typeface="Courier New" pitchFamily="49" charset="0"/>
              </a:rPr>
              <a:t>vargp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 = *((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*)</a:t>
            </a:r>
            <a:r>
              <a:rPr lang="en-US" sz="1600" dirty="0" err="1" smtClean="0">
                <a:latin typeface="Courier New" pitchFamily="49" charset="0"/>
              </a:rPr>
              <a:t>vargp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start = 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</a:rPr>
              <a:t>nelems_per_thread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end = start + </a:t>
            </a:r>
            <a:r>
              <a:rPr lang="en-US" sz="1600" dirty="0" err="1" smtClean="0">
                <a:latin typeface="Courier New" pitchFamily="49" charset="0"/>
              </a:rPr>
              <a:t>nelems_per_thread</a:t>
            </a:r>
            <a:r>
              <a:rPr lang="en-US" sz="1600" dirty="0" smtClean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start;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end;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global_sum</a:t>
            </a:r>
            <a:r>
              <a:rPr lang="en-US" sz="1600" dirty="0" smtClean="0">
                <a:latin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Unsynchronized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019675"/>
            <a:ext cx="7896225" cy="1000125"/>
          </a:xfrm>
        </p:spPr>
        <p:txBody>
          <a:bodyPr/>
          <a:lstStyle/>
          <a:p>
            <a:r>
              <a:rPr lang="en-US" dirty="0" smtClean="0"/>
              <a:t>N = 2</a:t>
            </a:r>
            <a:r>
              <a:rPr lang="en-US" baseline="30000" dirty="0" smtClean="0"/>
              <a:t>30</a:t>
            </a:r>
          </a:p>
          <a:p>
            <a:r>
              <a:rPr lang="en-US" dirty="0" smtClean="0"/>
              <a:t>Best speedup = 2.86X</a:t>
            </a:r>
          </a:p>
          <a:p>
            <a:r>
              <a:rPr lang="en-US" dirty="0" smtClean="0"/>
              <a:t>Gets wrong answer when &gt; 1 thread!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2999"/>
            <a:ext cx="5334000" cy="401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Function: Semaphore / </a:t>
            </a:r>
            <a:r>
              <a:rPr lang="en-US" dirty="0" err="1" smtClean="0"/>
              <a:t>Mutex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1512332"/>
            <a:ext cx="5737147" cy="3536866"/>
            <a:chOff x="357018" y="1362075"/>
            <a:chExt cx="5737147" cy="353686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57018" y="1362075"/>
              <a:ext cx="5737147" cy="3536866"/>
            </a:xfrm>
            <a:prstGeom prst="rect">
              <a:avLst/>
            </a:prstGeom>
            <a:solidFill>
              <a:srgbClr val="F6F5BD"/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void *</a:t>
              </a:r>
              <a:r>
                <a:rPr lang="en-US" sz="1600" dirty="0" err="1" smtClean="0">
                  <a:latin typeface="Courier New" pitchFamily="49" charset="0"/>
                </a:rPr>
                <a:t>sum_sem</a:t>
              </a:r>
              <a:r>
                <a:rPr lang="en-US" sz="1600" dirty="0" smtClean="0">
                  <a:latin typeface="Courier New" pitchFamily="49" charset="0"/>
                </a:rPr>
                <a:t>(void *</a:t>
              </a:r>
              <a:r>
                <a:rPr lang="en-US" sz="1600" dirty="0" err="1" smtClean="0">
                  <a:latin typeface="Courier New" pitchFamily="49" charset="0"/>
                </a:rPr>
                <a:t>vargp</a:t>
              </a:r>
              <a:r>
                <a:rPr lang="en-US" sz="1600" dirty="0" smtClean="0">
                  <a:latin typeface="Courier New" pitchFamily="49" charset="0"/>
                </a:rPr>
                <a:t>)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</a:rPr>
                <a:t>myid</a:t>
              </a:r>
              <a:r>
                <a:rPr lang="en-US" sz="1600" dirty="0" smtClean="0">
                  <a:latin typeface="Courier New" pitchFamily="49" charset="0"/>
                </a:rPr>
                <a:t> = *((</a:t>
              </a:r>
              <a:r>
                <a:rPr lang="en-US" sz="1600" dirty="0" err="1" smtClean="0">
                  <a:latin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</a:rPr>
                <a:t> *)</a:t>
              </a:r>
              <a:r>
                <a:rPr lang="en-US" sz="1600" dirty="0" err="1" smtClean="0">
                  <a:latin typeface="Courier New" pitchFamily="49" charset="0"/>
                </a:rPr>
                <a:t>vargp</a:t>
              </a:r>
              <a:r>
                <a:rPr lang="en-US" sz="1600" dirty="0" smtClean="0">
                  <a:latin typeface="Courier New" pitchFamily="49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</a:rPr>
                <a:t>size_t</a:t>
              </a:r>
              <a:r>
                <a:rPr lang="en-US" sz="1600" dirty="0" smtClean="0">
                  <a:latin typeface="Courier New" pitchFamily="49" charset="0"/>
                </a:rPr>
                <a:t> start = </a:t>
              </a:r>
              <a:r>
                <a:rPr lang="en-US" sz="1600" dirty="0" err="1" smtClean="0">
                  <a:latin typeface="Courier New" pitchFamily="49" charset="0"/>
                </a:rPr>
                <a:t>myid</a:t>
              </a:r>
              <a:r>
                <a:rPr lang="en-US" sz="1600" dirty="0" smtClean="0">
                  <a:latin typeface="Courier New" pitchFamily="49" charset="0"/>
                </a:rPr>
                <a:t> * </a:t>
              </a:r>
              <a:r>
                <a:rPr lang="en-US" sz="1600" dirty="0" err="1" smtClean="0">
                  <a:latin typeface="Courier New" pitchFamily="49" charset="0"/>
                </a:rPr>
                <a:t>nelems_per_thread</a:t>
              </a:r>
              <a:r>
                <a:rPr lang="en-US" sz="1600" dirty="0" smtClean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</a:rPr>
                <a:t>size_t</a:t>
              </a:r>
              <a:r>
                <a:rPr lang="en-US" sz="1600" dirty="0" smtClean="0">
                  <a:latin typeface="Courier New" pitchFamily="49" charset="0"/>
                </a:rPr>
                <a:t> end = start + </a:t>
              </a:r>
              <a:r>
                <a:rPr lang="en-US" sz="1600" dirty="0" err="1" smtClean="0">
                  <a:latin typeface="Courier New" pitchFamily="49" charset="0"/>
                </a:rPr>
                <a:t>nelems_per_thread</a:t>
              </a:r>
              <a:r>
                <a:rPr lang="en-US" sz="1600" dirty="0" smtClean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</a:rPr>
                <a:t>size_t</a:t>
              </a:r>
              <a:r>
                <a:rPr lang="en-US" sz="1600" dirty="0" smtClean="0">
                  <a:latin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endParaRPr lang="en-US" sz="1600" dirty="0" smtClean="0"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 = start; 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 &lt; end; 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</a:rPr>
                <a:t>sem_wait</a:t>
              </a:r>
              <a:r>
                <a:rPr lang="en-US" sz="1600" dirty="0" smtClean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	</a:t>
              </a:r>
              <a:r>
                <a:rPr lang="en-US" sz="1600" dirty="0" err="1" smtClean="0">
                  <a:latin typeface="Courier New" pitchFamily="49" charset="0"/>
                </a:rPr>
                <a:t>global_sum</a:t>
              </a:r>
              <a:r>
                <a:rPr lang="en-US" sz="1600" dirty="0" smtClean="0">
                  <a:latin typeface="Courier New" pitchFamily="49" charset="0"/>
                </a:rPr>
                <a:t> += 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	</a:t>
              </a:r>
              <a:r>
                <a:rPr lang="en-US" sz="1600" dirty="0" err="1" smtClean="0">
                  <a:latin typeface="Courier New" pitchFamily="49" charset="0"/>
                </a:rPr>
                <a:t>sem_post</a:t>
              </a:r>
              <a:r>
                <a:rPr lang="en-US" sz="1600" dirty="0" smtClean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    }	                           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    return NULL;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smtClean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19200" y="3352800"/>
              <a:ext cx="2898228" cy="828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 smtClean="0">
                  <a:latin typeface="Courier New" pitchFamily="49" charset="0"/>
                </a:rPr>
                <a:t>sem_wait</a:t>
              </a:r>
              <a:r>
                <a:rPr lang="en-US" sz="1600" dirty="0" smtClean="0">
                  <a:latin typeface="Courier New" pitchFamily="49" charset="0"/>
                </a:rPr>
                <a:t>(&amp;semaphore);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 smtClean="0">
                  <a:latin typeface="Courier New" pitchFamily="49" charset="0"/>
                </a:rPr>
                <a:t>global_sum</a:t>
              </a:r>
              <a:r>
                <a:rPr lang="en-US" sz="1600" dirty="0" smtClean="0">
                  <a:latin typeface="Courier New" pitchFamily="49" charset="0"/>
                </a:rPr>
                <a:t> += </a:t>
              </a:r>
              <a:r>
                <a:rPr lang="en-US" sz="1600" dirty="0" err="1" smtClean="0">
                  <a:latin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1600" dirty="0" err="1" smtClean="0">
                  <a:latin typeface="Courier New" pitchFamily="49" charset="0"/>
                </a:rPr>
                <a:t>sem_post</a:t>
              </a:r>
              <a:r>
                <a:rPr lang="en-US" sz="1600" dirty="0" smtClean="0">
                  <a:latin typeface="Courier New" pitchFamily="49" charset="0"/>
                </a:rPr>
                <a:t>(&amp;semaphore); </a:t>
              </a:r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24153" y="5724768"/>
            <a:ext cx="3762247" cy="82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pthread_mutex_lock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global_sum</a:t>
            </a:r>
            <a:r>
              <a:rPr lang="en-US" sz="1600" dirty="0" smtClean="0">
                <a:latin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pthread_mutex_unlock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325" y="1143000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Semaphore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4153" y="535543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Mutex</a:t>
            </a:r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/ </a:t>
            </a:r>
            <a:r>
              <a:rPr lang="en-US" dirty="0" err="1" smtClean="0"/>
              <a:t>Mutex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000125"/>
          </a:xfrm>
        </p:spPr>
        <p:txBody>
          <a:bodyPr/>
          <a:lstStyle/>
          <a:p>
            <a:r>
              <a:rPr lang="en-US" dirty="0" smtClean="0"/>
              <a:t>Terrible Performance</a:t>
            </a:r>
          </a:p>
          <a:p>
            <a:pPr lvl="1"/>
            <a:r>
              <a:rPr lang="en-US" dirty="0" smtClean="0"/>
              <a:t>2.5 seconds </a:t>
            </a:r>
            <a:r>
              <a:rPr lang="en-US" dirty="0" smtClean="0">
                <a:sym typeface="Wingdings" pitchFamily="2" charset="2"/>
              </a:rPr>
              <a:t> ~10 minutes</a:t>
            </a:r>
            <a:endParaRPr lang="en-US" dirty="0" smtClean="0"/>
          </a:p>
          <a:p>
            <a:r>
              <a:rPr lang="en-US" dirty="0" err="1" smtClean="0"/>
              <a:t>Mutex</a:t>
            </a:r>
            <a:r>
              <a:rPr lang="en-US" dirty="0" smtClean="0"/>
              <a:t> 3X faster than semaphore</a:t>
            </a:r>
          </a:p>
          <a:p>
            <a:r>
              <a:rPr lang="en-US" dirty="0" smtClean="0"/>
              <a:t>Clearly, neither is successful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89916"/>
            <a:ext cx="5934075" cy="401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Accumulation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838325"/>
          </a:xfrm>
        </p:spPr>
        <p:txBody>
          <a:bodyPr/>
          <a:lstStyle/>
          <a:p>
            <a:r>
              <a:rPr lang="en-US" dirty="0" smtClean="0"/>
              <a:t>Method #2: Each thread accumulates into separate variable</a:t>
            </a:r>
          </a:p>
          <a:p>
            <a:pPr lvl="1"/>
            <a:r>
              <a:rPr lang="en-US" dirty="0" smtClean="0"/>
              <a:t>2A: Accumulate in contiguous array elements</a:t>
            </a:r>
          </a:p>
          <a:p>
            <a:pPr lvl="1"/>
            <a:r>
              <a:rPr lang="en-US" dirty="0" smtClean="0"/>
              <a:t>2B: Accumulate in spaced-apart array elements</a:t>
            </a:r>
          </a:p>
          <a:p>
            <a:pPr lvl="1"/>
            <a:r>
              <a:rPr lang="en-US" dirty="0" smtClean="0"/>
              <a:t>2C: Accumulate in registers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3733800"/>
            <a:ext cx="5366853" cy="1074653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/* Partial sum computed by each thread */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psum</a:t>
            </a:r>
            <a:r>
              <a:rPr lang="en-US" sz="1600" dirty="0" smtClean="0">
                <a:latin typeface="Courier New" pitchFamily="49" charset="0"/>
              </a:rPr>
              <a:t>[MAXTHREADS*MAXSPACING];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/* Spacing between accumulators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spacing =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 Computing Hardware</a:t>
            </a:r>
          </a:p>
          <a:p>
            <a:pPr lvl="1"/>
            <a:r>
              <a:rPr lang="en-US" dirty="0" err="1" smtClean="0"/>
              <a:t>Multicore</a:t>
            </a:r>
            <a:endParaRPr lang="en-US" dirty="0" smtClean="0"/>
          </a:p>
          <a:p>
            <a:pPr lvl="2"/>
            <a:r>
              <a:rPr lang="en-US" dirty="0" smtClean="0"/>
              <a:t>Multiple separate processors on single chip</a:t>
            </a:r>
          </a:p>
          <a:p>
            <a:pPr lvl="1"/>
            <a:r>
              <a:rPr lang="en-US" dirty="0" err="1" smtClean="0"/>
              <a:t>Hyperthreading</a:t>
            </a:r>
            <a:endParaRPr lang="en-US" dirty="0" smtClean="0"/>
          </a:p>
          <a:p>
            <a:pPr lvl="2"/>
            <a:r>
              <a:rPr lang="en-US" dirty="0" smtClean="0"/>
              <a:t>Replicated instruction execution hardware in each processor</a:t>
            </a:r>
          </a:p>
          <a:p>
            <a:pPr lvl="1"/>
            <a:r>
              <a:rPr lang="en-US" dirty="0" smtClean="0"/>
              <a:t>Maintaining cache consistency</a:t>
            </a:r>
          </a:p>
          <a:p>
            <a:r>
              <a:rPr lang="en-US" dirty="0" smtClean="0"/>
              <a:t>Thread Level Parallelism</a:t>
            </a:r>
          </a:p>
          <a:p>
            <a:pPr lvl="1"/>
            <a:r>
              <a:rPr lang="en-US" dirty="0" smtClean="0"/>
              <a:t>Splitting program into independent tasks</a:t>
            </a:r>
          </a:p>
          <a:p>
            <a:pPr lvl="2"/>
            <a:r>
              <a:rPr lang="en-US" dirty="0" smtClean="0"/>
              <a:t>Example: Parallel summation</a:t>
            </a:r>
          </a:p>
          <a:p>
            <a:pPr lvl="2"/>
            <a:r>
              <a:rPr lang="en-US" dirty="0" smtClean="0"/>
              <a:t>Some performance artifacts</a:t>
            </a:r>
          </a:p>
          <a:p>
            <a:pPr lvl="1"/>
            <a:r>
              <a:rPr lang="en-US" dirty="0" smtClean="0"/>
              <a:t>Divide-and conquer parallelism</a:t>
            </a:r>
          </a:p>
          <a:p>
            <a:pPr lvl="2"/>
            <a:r>
              <a:rPr lang="en-US" dirty="0" smtClean="0"/>
              <a:t>Example: Parallel </a:t>
            </a:r>
            <a:r>
              <a:rPr lang="en-US" dirty="0" err="1" smtClean="0"/>
              <a:t>quicksort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52838" cy="762000"/>
          </a:xfrm>
        </p:spPr>
        <p:txBody>
          <a:bodyPr/>
          <a:lstStyle/>
          <a:p>
            <a:r>
              <a:rPr lang="en-US" dirty="0" smtClean="0"/>
              <a:t>Separate Accumulation: Operation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037" y="1371600"/>
            <a:ext cx="7647926" cy="452175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nelems_per_thread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nelems</a:t>
            </a:r>
            <a:r>
              <a:rPr lang="en-US" sz="1600" dirty="0" smtClean="0">
                <a:latin typeface="Courier New" pitchFamily="49" charset="0"/>
              </a:rPr>
              <a:t> / </a:t>
            </a:r>
            <a:r>
              <a:rPr lang="en-US" sz="1600" dirty="0" err="1" smtClean="0">
                <a:latin typeface="Courier New" pitchFamily="49" charset="0"/>
              </a:rPr>
              <a:t>nthreads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/* Create threads and wait for them to finish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</a:rPr>
              <a:t>nthreads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psum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*spacing]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], NULL, </a:t>
            </a:r>
            <a:r>
              <a:rPr lang="en-US" sz="1600" dirty="0" err="1" smtClean="0">
                <a:latin typeface="Courier New" pitchFamily="49" charset="0"/>
              </a:rPr>
              <a:t>thread_fun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}                     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</a:rPr>
              <a:t>nthreads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], NULL);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result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/* Add up the partial sums computed by each thread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</a:rPr>
              <a:t>nthreads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	result += </a:t>
            </a:r>
            <a:r>
              <a:rPr lang="en-US" sz="1600" dirty="0" err="1" smtClean="0">
                <a:latin typeface="Courier New" pitchFamily="49" charset="0"/>
              </a:rPr>
              <a:t>psum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*spacing];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/* Add leftover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for (e = </a:t>
            </a:r>
            <a:r>
              <a:rPr lang="en-US" sz="1600" dirty="0" err="1" smtClean="0">
                <a:latin typeface="Courier New" pitchFamily="49" charset="0"/>
              </a:rPr>
              <a:t>nthreads</a:t>
            </a:r>
            <a:r>
              <a:rPr lang="en-US" sz="1600" dirty="0" smtClean="0">
                <a:latin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</a:rPr>
              <a:t>nelems_per_thread</a:t>
            </a:r>
            <a:r>
              <a:rPr lang="en-US" sz="1600" dirty="0" smtClean="0">
                <a:latin typeface="Courier New" pitchFamily="49" charset="0"/>
              </a:rPr>
              <a:t>; e &lt; </a:t>
            </a:r>
            <a:r>
              <a:rPr lang="en-US" sz="1600" dirty="0" err="1" smtClean="0">
                <a:latin typeface="Courier New" pitchFamily="49" charset="0"/>
              </a:rPr>
              <a:t>nelems</a:t>
            </a:r>
            <a:r>
              <a:rPr lang="en-US" sz="1600" dirty="0" smtClean="0">
                <a:latin typeface="Courier New" pitchFamily="49" charset="0"/>
              </a:rPr>
              <a:t>; e++)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    result += 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481438" cy="762000"/>
          </a:xfrm>
        </p:spPr>
        <p:txBody>
          <a:bodyPr/>
          <a:lstStyle/>
          <a:p>
            <a:r>
              <a:rPr lang="en-US" dirty="0" smtClean="0"/>
              <a:t>Thread Function: Memory Accumulation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5368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void *</a:t>
            </a:r>
            <a:r>
              <a:rPr lang="en-US" sz="1600" dirty="0" err="1" smtClean="0">
                <a:latin typeface="Courier New" pitchFamily="49" charset="0"/>
              </a:rPr>
              <a:t>sum_global</a:t>
            </a:r>
            <a:r>
              <a:rPr lang="en-US" sz="1600" dirty="0" smtClean="0">
                <a:latin typeface="Courier New" pitchFamily="49" charset="0"/>
              </a:rPr>
              <a:t>(void *</a:t>
            </a:r>
            <a:r>
              <a:rPr lang="en-US" sz="1600" dirty="0" err="1" smtClean="0">
                <a:latin typeface="Courier New" pitchFamily="49" charset="0"/>
              </a:rPr>
              <a:t>vargp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 = *((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*)</a:t>
            </a:r>
            <a:r>
              <a:rPr lang="en-US" sz="1600" dirty="0" err="1" smtClean="0">
                <a:latin typeface="Courier New" pitchFamily="49" charset="0"/>
              </a:rPr>
              <a:t>vargp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start = 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</a:rPr>
              <a:t>nelems_per_thread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end = start + </a:t>
            </a:r>
            <a:r>
              <a:rPr lang="en-US" sz="1600" dirty="0" err="1" smtClean="0">
                <a:latin typeface="Courier New" pitchFamily="49" charset="0"/>
              </a:rPr>
              <a:t>nelems_per_thread</a:t>
            </a:r>
            <a:r>
              <a:rPr lang="en-US" sz="1600" dirty="0" smtClean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index = 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psum</a:t>
            </a:r>
            <a:r>
              <a:rPr lang="en-US" sz="1600" dirty="0" smtClean="0">
                <a:latin typeface="Courier New" pitchFamily="49" charset="0"/>
              </a:rPr>
              <a:t>[index]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start;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end;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psum</a:t>
            </a:r>
            <a:r>
              <a:rPr lang="en-US" sz="1600" dirty="0" smtClean="0">
                <a:latin typeface="Courier New" pitchFamily="49" charset="0"/>
              </a:rPr>
              <a:t>[index] +=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}	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Accumulation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 smtClean="0"/>
              <a:t>Clear threading advantage</a:t>
            </a:r>
          </a:p>
          <a:p>
            <a:pPr lvl="1"/>
            <a:r>
              <a:rPr lang="en-US" dirty="0" smtClean="0"/>
              <a:t>Adjacent speedup: 5 X</a:t>
            </a:r>
          </a:p>
          <a:p>
            <a:pPr lvl="1"/>
            <a:r>
              <a:rPr lang="en-US" dirty="0" smtClean="0"/>
              <a:t>Spaced-apart speedup: 13.3 X (Only observed speedup &gt; 8)</a:t>
            </a:r>
          </a:p>
          <a:p>
            <a:r>
              <a:rPr lang="en-US" dirty="0" smtClean="0"/>
              <a:t>Why does spacing the accumulators apart matter?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226" y="1096962"/>
            <a:ext cx="6580962" cy="39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886199"/>
            <a:ext cx="7896225" cy="2447925"/>
          </a:xfrm>
        </p:spPr>
        <p:txBody>
          <a:bodyPr/>
          <a:lstStyle/>
          <a:p>
            <a:r>
              <a:rPr lang="en-US" dirty="0" smtClean="0"/>
              <a:t>Coherency maintained on cache blocks</a:t>
            </a:r>
          </a:p>
          <a:p>
            <a:r>
              <a:rPr lang="en-US" dirty="0" smtClean="0"/>
              <a:t>To update </a:t>
            </a:r>
            <a:r>
              <a:rPr lang="en-US" dirty="0" err="1" smtClean="0"/>
              <a:t>psum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thread </a:t>
            </a:r>
            <a:r>
              <a:rPr lang="en-US" dirty="0" err="1" smtClean="0"/>
              <a:t>i</a:t>
            </a:r>
            <a:r>
              <a:rPr lang="en-US" dirty="0" smtClean="0"/>
              <a:t> must have exclusive access</a:t>
            </a:r>
          </a:p>
          <a:p>
            <a:pPr lvl="1"/>
            <a:r>
              <a:rPr lang="en-US" dirty="0" smtClean="0"/>
              <a:t>Threads sharing common cache block will keep fighting each other for access to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43200" y="18288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352800" y="18288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962400" y="18288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572000" y="18288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5181600" y="18288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791200" y="18288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6400800" y="18288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7010400" y="1828800"/>
            <a:ext cx="609600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13716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352800" y="13716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962400" y="13716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3716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181600" y="13716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791200" y="13716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6400800" y="13716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010400" y="1371600"/>
            <a:ext cx="609600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 bwMode="auto">
          <a:xfrm rot="5400000" flipV="1">
            <a:off x="3752850" y="13144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 bwMode="auto">
          <a:xfrm rot="5400000" flipV="1">
            <a:off x="6191250" y="1352550"/>
            <a:ext cx="419100" cy="2438400"/>
          </a:xfrm>
          <a:prstGeom prst="rightBrace">
            <a:avLst>
              <a:gd name="adj1" fmla="val 37424"/>
              <a:gd name="adj2" fmla="val 50000"/>
            </a:avLst>
          </a:prstGeom>
          <a:noFill/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79974" y="28310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Cache Block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0" y="2831068"/>
            <a:ext cx="17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Cache Block m+1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1200" y="1916668"/>
            <a:ext cx="7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latin typeface="Calibri" pitchFamily="34" charset="0"/>
              </a:rPr>
              <a:t>psum</a:t>
            </a:r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Sharing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800"/>
            <a:ext cx="7896225" cy="1447800"/>
          </a:xfrm>
        </p:spPr>
        <p:txBody>
          <a:bodyPr/>
          <a:lstStyle/>
          <a:p>
            <a:pPr lvl="1"/>
            <a:r>
              <a:rPr lang="en-US" dirty="0" smtClean="0"/>
              <a:t>Best spaced-apart performance 2.8 X better than best adjacent</a:t>
            </a:r>
          </a:p>
          <a:p>
            <a:r>
              <a:rPr lang="en-US" dirty="0" smtClean="0"/>
              <a:t>Demonstrates cache block size = 64</a:t>
            </a:r>
          </a:p>
          <a:p>
            <a:pPr lvl="1"/>
            <a:r>
              <a:rPr lang="en-US" dirty="0" smtClean="0"/>
              <a:t>8-byte values</a:t>
            </a:r>
          </a:p>
          <a:p>
            <a:pPr lvl="1"/>
            <a:r>
              <a:rPr lang="en-US" dirty="0" smtClean="0"/>
              <a:t>No benefit increasing spacing beyond 8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632575" cy="370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176638" cy="762000"/>
          </a:xfrm>
        </p:spPr>
        <p:txBody>
          <a:bodyPr/>
          <a:lstStyle/>
          <a:p>
            <a:r>
              <a:rPr lang="en-US" dirty="0" smtClean="0"/>
              <a:t>Thread Function: Register Accumulation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514600"/>
            <a:ext cx="5613715" cy="3290644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void *</a:t>
            </a:r>
            <a:r>
              <a:rPr lang="en-US" sz="1600" dirty="0" err="1" smtClean="0">
                <a:latin typeface="Courier New" pitchFamily="49" charset="0"/>
              </a:rPr>
              <a:t>sum_local</a:t>
            </a:r>
            <a:r>
              <a:rPr lang="en-US" sz="1600" dirty="0" smtClean="0">
                <a:latin typeface="Courier New" pitchFamily="49" charset="0"/>
              </a:rPr>
              <a:t>(void *</a:t>
            </a:r>
            <a:r>
              <a:rPr lang="en-US" sz="1600" dirty="0" err="1" smtClean="0">
                <a:latin typeface="Courier New" pitchFamily="49" charset="0"/>
              </a:rPr>
              <a:t>vargp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 = *((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*)</a:t>
            </a:r>
            <a:r>
              <a:rPr lang="en-US" sz="1600" dirty="0" err="1" smtClean="0">
                <a:latin typeface="Courier New" pitchFamily="49" charset="0"/>
              </a:rPr>
              <a:t>vargp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start = 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</a:rPr>
              <a:t>nelems_per_thread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end = start + </a:t>
            </a:r>
            <a:r>
              <a:rPr lang="en-US" sz="1600" dirty="0" err="1" smtClean="0">
                <a:latin typeface="Courier New" pitchFamily="49" charset="0"/>
              </a:rPr>
              <a:t>nelems_per_thread</a:t>
            </a:r>
            <a:r>
              <a:rPr lang="en-US" sz="1600" dirty="0" smtClean="0"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index = </a:t>
            </a:r>
            <a:r>
              <a:rPr lang="en-US" sz="1600" dirty="0" err="1" smtClean="0">
                <a:latin typeface="Courier New" pitchFamily="49" charset="0"/>
              </a:rPr>
              <a:t>myid</a:t>
            </a:r>
            <a:r>
              <a:rPr lang="en-US" sz="1600" dirty="0" smtClean="0">
                <a:latin typeface="Courier New" pitchFamily="49" charset="0"/>
              </a:rPr>
              <a:t>*spacing;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 smtClean="0">
                <a:latin typeface="Courier New" pitchFamily="49" charset="0"/>
              </a:rPr>
              <a:t>    data_t sum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 smtClean="0">
                <a:latin typeface="Courier New" pitchFamily="49" charset="0"/>
              </a:rPr>
              <a:t>    for (i = start; i &lt; end; i++)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 smtClean="0">
                <a:latin typeface="Courier New" pitchFamily="49" charset="0"/>
              </a:rPr>
              <a:t>	sum += i;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 smtClean="0">
                <a:latin typeface="Courier New" pitchFamily="49" charset="0"/>
              </a:rPr>
              <a:t>    }	                          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nn-NO" sz="1600" dirty="0" smtClean="0">
                <a:latin typeface="Courier New" pitchFamily="49" charset="0"/>
              </a:rPr>
              <a:t>    psum[index] = sum;</a:t>
            </a:r>
            <a:r>
              <a:rPr lang="en-US" sz="1600" dirty="0" smtClean="0">
                <a:latin typeface="Courier New" pitchFamily="49" charset="0"/>
              </a:rPr>
              <a:t>  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Accumulation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 smtClean="0"/>
              <a:t>Clear threading advantage</a:t>
            </a:r>
          </a:p>
          <a:p>
            <a:pPr lvl="1"/>
            <a:r>
              <a:rPr lang="en-US" dirty="0" smtClean="0"/>
              <a:t>Speedup = 7.5 X</a:t>
            </a:r>
          </a:p>
          <a:p>
            <a:r>
              <a:rPr lang="en-US" dirty="0" smtClean="0"/>
              <a:t>2X better than fastest memory accumulation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06" y="1219200"/>
            <a:ext cx="6700869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Interesting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set of N random numbers</a:t>
            </a:r>
          </a:p>
          <a:p>
            <a:r>
              <a:rPr lang="en-US" dirty="0" smtClean="0"/>
              <a:t>Multiple possible algorithms</a:t>
            </a:r>
          </a:p>
          <a:p>
            <a:pPr lvl="1"/>
            <a:r>
              <a:rPr lang="en-US" dirty="0" smtClean="0"/>
              <a:t>Use parallel version of </a:t>
            </a:r>
            <a:r>
              <a:rPr lang="en-US" dirty="0" err="1" smtClean="0"/>
              <a:t>quicksort</a:t>
            </a:r>
            <a:endParaRPr lang="en-US" dirty="0" smtClean="0"/>
          </a:p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of set of values X</a:t>
            </a:r>
          </a:p>
          <a:p>
            <a:pPr lvl="1"/>
            <a:r>
              <a:rPr lang="en-US" dirty="0" smtClean="0"/>
              <a:t>Choose “pivot” p from X</a:t>
            </a:r>
          </a:p>
          <a:p>
            <a:pPr lvl="1"/>
            <a:r>
              <a:rPr lang="en-US" dirty="0" smtClean="0"/>
              <a:t>Rearrange X into</a:t>
            </a:r>
          </a:p>
          <a:p>
            <a:pPr lvl="2"/>
            <a:r>
              <a:rPr lang="en-US" dirty="0" smtClean="0"/>
              <a:t>L: Values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</a:t>
            </a:r>
          </a:p>
          <a:p>
            <a:pPr lvl="2"/>
            <a:r>
              <a:rPr lang="en-US" dirty="0" smtClean="0"/>
              <a:t>R: Values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p</a:t>
            </a:r>
          </a:p>
          <a:p>
            <a:pPr lvl="1"/>
            <a:r>
              <a:rPr lang="en-US" dirty="0" smtClean="0"/>
              <a:t>Recursively sort L to get L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1"/>
            <a:r>
              <a:rPr lang="en-US" dirty="0" smtClean="0"/>
              <a:t>Recursively sort R to get R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1"/>
            <a:r>
              <a:rPr lang="en-US" dirty="0" smtClean="0"/>
              <a:t>Return L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/>
              <a:t> : p : R</a:t>
            </a:r>
            <a:r>
              <a:rPr lang="en-US" dirty="0" smtClean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R2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  <a:endParaRPr lang="en-US" sz="1200" dirty="0" smtClean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r>
                <a:rPr lang="en-US" dirty="0" smtClean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L</a:t>
            </a:r>
            <a:r>
              <a:rPr lang="en-US" dirty="0" smtClean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  <a:endParaRPr lang="en-US" sz="1200" dirty="0" smtClean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r>
                <a:rPr lang="en-US" dirty="0" smtClean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Multicore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1"/>
            <a:ext cx="7896225" cy="923924"/>
          </a:xfrm>
        </p:spPr>
        <p:txBody>
          <a:bodyPr/>
          <a:lstStyle/>
          <a:p>
            <a:r>
              <a:rPr lang="en-US" dirty="0" smtClean="0"/>
              <a:t>Intel Nehalem Processor</a:t>
            </a:r>
          </a:p>
          <a:p>
            <a:pPr lvl="1"/>
            <a:r>
              <a:rPr lang="en-US" dirty="0" smtClean="0"/>
              <a:t>E.g., Shark machines</a:t>
            </a:r>
          </a:p>
          <a:p>
            <a:pPr lvl="1"/>
            <a:r>
              <a:rPr lang="en-US" dirty="0" smtClean="0"/>
              <a:t>Multiple processors operating with coherent view of memory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05000" y="12192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/>
                <a:t>L1 </a:t>
              </a:r>
            </a:p>
            <a:p>
              <a:r>
                <a:rPr lang="en-US" sz="1400" dirty="0"/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L1 </a:t>
              </a:r>
            </a:p>
            <a:p>
              <a:r>
                <a:rPr lang="en-US" sz="1400"/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/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44188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L1 </a:t>
              </a:r>
            </a:p>
            <a:p>
              <a:r>
                <a:rPr lang="en-US" sz="1400"/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/>
                <a:t>L1 </a:t>
              </a:r>
            </a:p>
            <a:p>
              <a:r>
                <a:rPr lang="en-US" sz="1400"/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/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05565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Core </a:t>
              </a:r>
              <a:r>
                <a:rPr lang="en-US" sz="1400" dirty="0" smtClean="0"/>
                <a:t>n-1</a:t>
              </a:r>
              <a:endParaRPr lang="en-US" sz="1400" dirty="0"/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32563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/>
                <a:t>L3 unified cache</a:t>
              </a:r>
            </a:p>
            <a:p>
              <a:r>
                <a:rPr lang="en-US" sz="1400"/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/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980765"/>
            <a:ext cx="7896225" cy="1353359"/>
          </a:xfrm>
        </p:spPr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nele</a:t>
            </a:r>
            <a:r>
              <a:rPr lang="en-US" dirty="0" smtClean="0"/>
              <a:t> elements starting at base</a:t>
            </a:r>
          </a:p>
          <a:p>
            <a:pPr lvl="1"/>
            <a:r>
              <a:rPr lang="en-US" dirty="0" smtClean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60578" cy="378308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*base,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if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m = partition(base,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of set of values X</a:t>
            </a:r>
          </a:p>
          <a:p>
            <a:pPr lvl="1"/>
            <a:r>
              <a:rPr lang="en-US" dirty="0" smtClean="0"/>
              <a:t>If N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</a:t>
            </a:r>
            <a:r>
              <a:rPr lang="en-US" dirty="0" err="1" smtClean="0"/>
              <a:t>Nthresh</a:t>
            </a:r>
            <a:r>
              <a:rPr lang="en-US" dirty="0" smtClean="0"/>
              <a:t>, do sequential </a:t>
            </a:r>
            <a:r>
              <a:rPr lang="en-US" dirty="0" err="1" smtClean="0"/>
              <a:t>quicksort</a:t>
            </a:r>
            <a:endParaRPr lang="en-US" dirty="0" smtClean="0"/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Choose “pivot” p from X</a:t>
            </a:r>
          </a:p>
          <a:p>
            <a:pPr lvl="2"/>
            <a:r>
              <a:rPr lang="en-US" dirty="0" smtClean="0"/>
              <a:t>Rearrange X into</a:t>
            </a:r>
          </a:p>
          <a:p>
            <a:pPr lvl="3"/>
            <a:r>
              <a:rPr lang="en-US" dirty="0" smtClean="0"/>
              <a:t>L: Values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</a:t>
            </a:r>
          </a:p>
          <a:p>
            <a:pPr lvl="3"/>
            <a:r>
              <a:rPr lang="en-US" dirty="0" smtClean="0"/>
              <a:t>R: Values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p</a:t>
            </a:r>
          </a:p>
          <a:p>
            <a:pPr lvl="2"/>
            <a:r>
              <a:rPr lang="en-US" dirty="0" smtClean="0"/>
              <a:t>Recursively spawn separate threads</a:t>
            </a:r>
          </a:p>
          <a:p>
            <a:pPr lvl="3"/>
            <a:r>
              <a:rPr lang="en-US" dirty="0" smtClean="0"/>
              <a:t>Sort L to get L</a:t>
            </a:r>
            <a:r>
              <a:rPr lang="en-US" dirty="0" smtClean="0">
                <a:sym typeface="Symbol"/>
              </a:rPr>
              <a:t></a:t>
            </a:r>
          </a:p>
          <a:p>
            <a:pPr lvl="3"/>
            <a:r>
              <a:rPr lang="en-US" dirty="0" smtClean="0">
                <a:sym typeface="Symbol"/>
              </a:rPr>
              <a:t>Sort </a:t>
            </a:r>
            <a:r>
              <a:rPr lang="en-US" dirty="0" smtClean="0"/>
              <a:t>R to get R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2"/>
            <a:r>
              <a:rPr lang="en-US" dirty="0" smtClean="0"/>
              <a:t>Return L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/>
              <a:t> : p : R</a:t>
            </a:r>
            <a:r>
              <a:rPr lang="en-US" dirty="0" smtClean="0">
                <a:sym typeface="Symbol"/>
              </a:rPr>
              <a:t></a:t>
            </a:r>
          </a:p>
          <a:p>
            <a:r>
              <a:rPr lang="en-US" dirty="0" smtClean="0">
                <a:sym typeface="Symbol"/>
              </a:rPr>
              <a:t>Degree of parallelism</a:t>
            </a:r>
          </a:p>
          <a:p>
            <a:pPr lvl="1"/>
            <a:r>
              <a:rPr lang="en-US" dirty="0" smtClean="0">
                <a:sym typeface="Symbol"/>
              </a:rPr>
              <a:t>Top-level partition: none</a:t>
            </a:r>
          </a:p>
          <a:p>
            <a:pPr lvl="1"/>
            <a:r>
              <a:rPr lang="en-US" dirty="0" smtClean="0">
                <a:sym typeface="Symbol"/>
              </a:rPr>
              <a:t>Second-level partition: 2X</a:t>
            </a:r>
          </a:p>
          <a:p>
            <a:pPr lvl="1"/>
            <a:r>
              <a:rPr lang="en-US" dirty="0" smtClean="0">
                <a:sym typeface="Symbol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p2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L2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  <a:endParaRPr lang="en-US" sz="1200" dirty="0" smtClean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</a:t>
                </a:r>
                <a:r>
                  <a:rPr lang="en-US" dirty="0" smtClean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  <a:endParaRPr lang="en-US" sz="1200" dirty="0" smtClean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Data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 smtClean="0"/>
              <a:t>Data associated with each sorting task</a:t>
            </a:r>
          </a:p>
          <a:p>
            <a:pPr lvl="1">
              <a:tabLst>
                <a:tab pos="1541463" algn="l"/>
              </a:tabLst>
            </a:pPr>
            <a:r>
              <a:rPr lang="en-US" dirty="0" smtClean="0"/>
              <a:t>base: 	Array start</a:t>
            </a:r>
          </a:p>
          <a:p>
            <a:pPr lvl="1">
              <a:tabLst>
                <a:tab pos="1541463" algn="l"/>
              </a:tabLst>
            </a:pPr>
            <a:r>
              <a:rPr lang="en-US" dirty="0" err="1" smtClean="0"/>
              <a:t>nele</a:t>
            </a:r>
            <a:r>
              <a:rPr lang="en-US" dirty="0" smtClean="0"/>
              <a:t>:	 Number of elements</a:t>
            </a:r>
          </a:p>
          <a:p>
            <a:pPr lvl="1">
              <a:tabLst>
                <a:tab pos="1541463" algn="l"/>
              </a:tabLst>
            </a:pPr>
            <a:r>
              <a:rPr lang="en-US" dirty="0" err="1" smtClean="0"/>
              <a:t>tid</a:t>
            </a:r>
            <a:r>
              <a:rPr lang="en-US" dirty="0" smtClean="0"/>
              <a:t>: 	Thread ID</a:t>
            </a:r>
          </a:p>
          <a:p>
            <a:pPr>
              <a:tabLst>
                <a:tab pos="1541463" algn="l"/>
              </a:tabLst>
            </a:pPr>
            <a:r>
              <a:rPr lang="en-US" dirty="0" smtClean="0"/>
              <a:t>Generate list of tasks</a:t>
            </a:r>
          </a:p>
          <a:p>
            <a:pPr lvl="1">
              <a:tabLst>
                <a:tab pos="1541463" algn="l"/>
              </a:tabLst>
            </a:pPr>
            <a:r>
              <a:rPr lang="en-US" dirty="0" smtClean="0"/>
              <a:t>Must protect by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243422" cy="3044423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/* Structure that defines sorting task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 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volatile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ntasks</a:t>
            </a:r>
            <a:r>
              <a:rPr lang="en-US" sz="1600" dirty="0" smtClean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volatile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ctasks</a:t>
            </a:r>
            <a:r>
              <a:rPr lang="en-US" sz="1600" dirty="0" smtClean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**tasks =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tmutex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 smtClean="0"/>
              <a:t>Task queue dynamically allocated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Nthresh</a:t>
            </a:r>
            <a:r>
              <a:rPr lang="en-US" dirty="0" smtClean="0"/>
              <a:t> = N/F:</a:t>
            </a:r>
          </a:p>
          <a:p>
            <a:pPr lvl="1">
              <a:tabLst>
                <a:tab pos="1255713" algn="l"/>
              </a:tabLst>
            </a:pPr>
            <a:r>
              <a:rPr lang="en-US" dirty="0" smtClean="0"/>
              <a:t>N	Total number of elements</a:t>
            </a:r>
          </a:p>
          <a:p>
            <a:pPr lvl="1">
              <a:tabLst>
                <a:tab pos="1255713" algn="l"/>
              </a:tabLst>
            </a:pPr>
            <a:r>
              <a:rPr lang="en-US" dirty="0" smtClean="0"/>
              <a:t>F	Serial fraction</a:t>
            </a:r>
          </a:p>
          <a:p>
            <a:pPr lvl="2">
              <a:tabLst>
                <a:tab pos="1255713" algn="l"/>
              </a:tabLst>
            </a:pPr>
            <a:r>
              <a:rPr lang="en-US" dirty="0" smtClean="0"/>
              <a:t>Fraction of total size at which shift to sequential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9114" y="1197678"/>
            <a:ext cx="8205771" cy="181331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static void </a:t>
            </a:r>
            <a:r>
              <a:rPr lang="en-US" sz="1600" dirty="0" err="1" smtClean="0">
                <a:latin typeface="Courier New" pitchFamily="49" charset="0"/>
              </a:rPr>
              <a:t>init_task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ctasks</a:t>
            </a:r>
            <a:r>
              <a:rPr lang="en-US" sz="1600" dirty="0" smtClean="0">
                <a:latin typeface="Courier New" pitchFamily="49" charset="0"/>
              </a:rPr>
              <a:t> = 64;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tasks = (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**) </a:t>
            </a:r>
            <a:r>
              <a:rPr lang="en-US" sz="1600" dirty="0" err="1" smtClean="0">
                <a:latin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ctasks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*));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ntasks</a:t>
            </a:r>
            <a:r>
              <a:rPr lang="en-US" sz="1600" dirty="0" smtClean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Sem_init</a:t>
            </a:r>
            <a:r>
              <a:rPr lang="en-US" sz="1600" dirty="0" smtClean="0">
                <a:latin typeface="Courier New" pitchFamily="49" charset="0"/>
              </a:rPr>
              <a:t>(&amp;</a:t>
            </a:r>
            <a:r>
              <a:rPr lang="en-US" sz="1600" dirty="0" err="1" smtClean="0">
                <a:latin typeface="Courier New" pitchFamily="49" charset="0"/>
              </a:rPr>
              <a:t>tmutex</a:t>
            </a:r>
            <a:r>
              <a:rPr lang="en-US" sz="1600" dirty="0" smtClean="0">
                <a:latin typeface="Courier New" pitchFamily="49" charset="0"/>
              </a:rPr>
              <a:t>, 0, 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nele_max_serial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/ </a:t>
            </a:r>
            <a:r>
              <a:rPr lang="en-US" sz="1600" dirty="0" err="1" smtClean="0">
                <a:latin typeface="Courier New" pitchFamily="49" charset="0"/>
              </a:rPr>
              <a:t>serial_fraction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: Accessing Task Queue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018" y="5504641"/>
            <a:ext cx="7896225" cy="1048559"/>
          </a:xfrm>
        </p:spPr>
        <p:txBody>
          <a:bodyPr/>
          <a:lstStyle/>
          <a:p>
            <a:r>
              <a:rPr lang="en-US" dirty="0" smtClean="0"/>
              <a:t>Dynamically expand by doubling queue length</a:t>
            </a:r>
          </a:p>
          <a:p>
            <a:pPr lvl="1"/>
            <a:r>
              <a:rPr lang="en-US" dirty="0" smtClean="0"/>
              <a:t>Generate task structure dynamically (consumed when reap thread)</a:t>
            </a:r>
          </a:p>
          <a:p>
            <a:r>
              <a:rPr lang="en-US" dirty="0" smtClean="0"/>
              <a:t>Must protect all accesses to queue &amp; </a:t>
            </a:r>
            <a:r>
              <a:rPr lang="en-US" dirty="0" err="1" smtClean="0"/>
              <a:t>ntasks</a:t>
            </a:r>
            <a:r>
              <a:rPr lang="en-US" dirty="0" smtClean="0"/>
              <a:t> by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9114" y="1197678"/>
            <a:ext cx="7958909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static 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new_task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*base,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P(&amp;</a:t>
            </a:r>
            <a:r>
              <a:rPr lang="en-US" sz="1600" dirty="0" err="1" smtClean="0">
                <a:latin typeface="Courier New" pitchFamily="49" charset="0"/>
              </a:rPr>
              <a:t>tmutex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ntasks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dirty="0" err="1" smtClean="0">
                <a:latin typeface="Courier New" pitchFamily="49" charset="0"/>
              </a:rPr>
              <a:t>ctasks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ctasks</a:t>
            </a:r>
            <a:r>
              <a:rPr lang="en-US" sz="1600" dirty="0" smtClean="0">
                <a:latin typeface="Courier New" pitchFamily="49" charset="0"/>
              </a:rPr>
              <a:t> *= 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tasks = (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**) 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      </a:t>
            </a:r>
            <a:r>
              <a:rPr lang="en-US" sz="1600" dirty="0" err="1" smtClean="0">
                <a:latin typeface="Courier New" pitchFamily="49" charset="0"/>
              </a:rPr>
              <a:t>Realloc</a:t>
            </a:r>
            <a:r>
              <a:rPr lang="en-US" sz="1600" dirty="0" smtClean="0">
                <a:latin typeface="Courier New" pitchFamily="49" charset="0"/>
              </a:rPr>
              <a:t>(tasks, </a:t>
            </a:r>
            <a:r>
              <a:rPr lang="en-US" sz="1600" dirty="0" err="1" smtClean="0">
                <a:latin typeface="Courier New" pitchFamily="49" charset="0"/>
              </a:rPr>
              <a:t>ctasks</a:t>
            </a:r>
            <a:r>
              <a:rPr lang="en-US" sz="1600" dirty="0" smtClean="0">
                <a:latin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*));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ntasks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*t = (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*) </a:t>
            </a:r>
            <a:r>
              <a:rPr lang="en-US" sz="1600" dirty="0" err="1" smtClean="0">
                <a:latin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tasks[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]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V(&amp;</a:t>
            </a:r>
            <a:r>
              <a:rPr lang="en-US" sz="1600" dirty="0" err="1" smtClean="0">
                <a:latin typeface="Courier New" pitchFamily="49" charset="0"/>
              </a:rPr>
              <a:t>tmutex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t-&gt;base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t-&gt;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t-&gt;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 smtClean="0">
                <a:latin typeface="Courier New" pitchFamily="49" charset="0"/>
              </a:rPr>
              <a:t> = (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) 0;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return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: Top-Level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018" y="5181600"/>
            <a:ext cx="7896225" cy="1048559"/>
          </a:xfrm>
        </p:spPr>
        <p:txBody>
          <a:bodyPr/>
          <a:lstStyle/>
          <a:p>
            <a:r>
              <a:rPr lang="en-US" dirty="0" smtClean="0"/>
              <a:t>Actual sorting done by </a:t>
            </a:r>
            <a:r>
              <a:rPr lang="en-US" dirty="0" err="1" smtClean="0"/>
              <a:t>tqsort_helper</a:t>
            </a:r>
            <a:endParaRPr lang="en-US" dirty="0" smtClean="0"/>
          </a:p>
          <a:p>
            <a:r>
              <a:rPr lang="en-US" dirty="0" smtClean="0"/>
              <a:t>Must reap all of the spawned threads</a:t>
            </a:r>
          </a:p>
          <a:p>
            <a:pPr lvl="1"/>
            <a:r>
              <a:rPr lang="en-US" dirty="0" smtClean="0"/>
              <a:t>All accesses to task queue &amp; </a:t>
            </a:r>
            <a:r>
              <a:rPr lang="en-US" dirty="0" err="1" smtClean="0"/>
              <a:t>ntasks</a:t>
            </a:r>
            <a:r>
              <a:rPr lang="en-US" dirty="0" smtClean="0"/>
              <a:t> guarded by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12005" y="1600200"/>
            <a:ext cx="5119990" cy="3044423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tqsort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*base,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init_task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tqsort_helper</a:t>
            </a:r>
            <a:r>
              <a:rPr lang="en-US" sz="1600" dirty="0" smtClean="0">
                <a:latin typeface="Courier New" pitchFamily="49" charset="0"/>
              </a:rPr>
              <a:t>(base,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</a:rPr>
              <a:t>get_ntasks</a:t>
            </a:r>
            <a:r>
              <a:rPr lang="en-US" sz="1600" dirty="0" smtClean="0">
                <a:latin typeface="Courier New" pitchFamily="49" charset="0"/>
              </a:rPr>
              <a:t>();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P(&amp;</a:t>
            </a:r>
            <a:r>
              <a:rPr lang="en-US" sz="1600" dirty="0" err="1" smtClean="0">
                <a:latin typeface="Courier New" pitchFamily="49" charset="0"/>
              </a:rPr>
              <a:t>tmutex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*t = tasks[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V(&amp;</a:t>
            </a:r>
            <a:r>
              <a:rPr lang="en-US" sz="1600" dirty="0" err="1" smtClean="0">
                <a:latin typeface="Courier New" pitchFamily="49" charset="0"/>
              </a:rPr>
              <a:t>tmutex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smtClean="0">
                <a:latin typeface="Courier New" pitchFamily="49" charset="0"/>
              </a:rPr>
              <a:t>(t-&gt;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 smtClean="0">
                <a:latin typeface="Courier New" pitchFamily="49" charset="0"/>
              </a:rPr>
              <a:t>, NULL);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free((void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: Recursive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8175" y="4419600"/>
            <a:ext cx="7896225" cy="1048559"/>
          </a:xfrm>
        </p:spPr>
        <p:txBody>
          <a:bodyPr/>
          <a:lstStyle/>
          <a:p>
            <a:r>
              <a:rPr lang="en-US" dirty="0" smtClean="0"/>
              <a:t>If below </a:t>
            </a:r>
            <a:r>
              <a:rPr lang="en-US" dirty="0" err="1" smtClean="0"/>
              <a:t>Nthresh</a:t>
            </a:r>
            <a:r>
              <a:rPr lang="en-US" dirty="0" smtClean="0"/>
              <a:t>, call sequential </a:t>
            </a:r>
            <a:r>
              <a:rPr lang="en-US" dirty="0" err="1" smtClean="0"/>
              <a:t>quicksort</a:t>
            </a:r>
            <a:endParaRPr lang="en-US" dirty="0" smtClean="0"/>
          </a:p>
          <a:p>
            <a:r>
              <a:rPr lang="en-US" dirty="0" smtClean="0"/>
              <a:t>Otherwise create sorting task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62839" y="1600200"/>
            <a:ext cx="7218322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tqsort_helper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*base,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&lt;= </a:t>
            </a:r>
            <a:r>
              <a:rPr lang="en-US" sz="1600" dirty="0" err="1" smtClean="0">
                <a:latin typeface="Courier New" pitchFamily="49" charset="0"/>
              </a:rPr>
              <a:t>nele_max_serial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(base,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*t = </a:t>
            </a:r>
            <a:r>
              <a:rPr lang="en-US" sz="1600" dirty="0" err="1" smtClean="0">
                <a:latin typeface="Courier New" pitchFamily="49" charset="0"/>
              </a:rPr>
              <a:t>new_task</a:t>
            </a:r>
            <a:r>
              <a:rPr lang="en-US" sz="1600" dirty="0" smtClean="0">
                <a:latin typeface="Courier New" pitchFamily="49" charset="0"/>
              </a:rPr>
              <a:t>(base,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smtClean="0">
                <a:latin typeface="Courier New" pitchFamily="49" charset="0"/>
              </a:rPr>
              <a:t>(&amp;t-&gt;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 smtClean="0">
                <a:latin typeface="Courier New" pitchFamily="49" charset="0"/>
              </a:rPr>
              <a:t>, NULL, </a:t>
            </a:r>
            <a:r>
              <a:rPr lang="en-US" sz="1600" dirty="0" err="1" smtClean="0">
                <a:latin typeface="Courier New" pitchFamily="49" charset="0"/>
              </a:rPr>
              <a:t>sort_thread</a:t>
            </a:r>
            <a:r>
              <a:rPr lang="en-US" sz="1600" dirty="0" smtClean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: Sorting Task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8175" y="4590241"/>
            <a:ext cx="7896225" cy="1048559"/>
          </a:xfrm>
        </p:spPr>
        <p:txBody>
          <a:bodyPr/>
          <a:lstStyle/>
          <a:p>
            <a:r>
              <a:rPr lang="en-US" dirty="0" smtClean="0"/>
              <a:t>Same idea as sequential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62839" y="1600200"/>
            <a:ext cx="5243422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static void *</a:t>
            </a:r>
            <a:r>
              <a:rPr lang="en-US" sz="1600" dirty="0" err="1" smtClean="0">
                <a:latin typeface="Courier New" pitchFamily="49" charset="0"/>
              </a:rPr>
              <a:t>sort_thread</a:t>
            </a:r>
            <a:r>
              <a:rPr lang="en-US" sz="1600" dirty="0" smtClean="0">
                <a:latin typeface="Courier New" pitchFamily="49" charset="0"/>
              </a:rPr>
              <a:t>(void *</a:t>
            </a:r>
            <a:r>
              <a:rPr lang="en-US" sz="1600" dirty="0" err="1" smtClean="0">
                <a:latin typeface="Courier New" pitchFamily="49" charset="0"/>
              </a:rPr>
              <a:t>vargp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*t = (</a:t>
            </a:r>
            <a:r>
              <a:rPr lang="en-US" sz="1600" dirty="0" err="1" smtClean="0">
                <a:latin typeface="Courier New" pitchFamily="49" charset="0"/>
              </a:rPr>
              <a:t>sort_task_t</a:t>
            </a:r>
            <a:r>
              <a:rPr lang="en-US" sz="1600" dirty="0" smtClean="0">
                <a:latin typeface="Courier New" pitchFamily="49" charset="0"/>
              </a:rPr>
              <a:t> *) </a:t>
            </a:r>
            <a:r>
              <a:rPr lang="en-US" sz="1600" dirty="0" err="1" smtClean="0">
                <a:latin typeface="Courier New" pitchFamily="49" charset="0"/>
              </a:rPr>
              <a:t>vargp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*base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= t-&gt;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m = partition(base,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tqsort_helper</a:t>
            </a:r>
            <a:r>
              <a:rPr lang="en-US" sz="1600" dirty="0" smtClean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tqsort_helper</a:t>
            </a:r>
            <a:r>
              <a:rPr lang="en-US" sz="1600" dirty="0" smtClean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 smtClean="0"/>
              <a:t>Sort 2</a:t>
            </a:r>
            <a:r>
              <a:rPr lang="en-US" baseline="30000" dirty="0" smtClean="0"/>
              <a:t>37</a:t>
            </a:r>
            <a:r>
              <a:rPr lang="en-US" dirty="0" smtClean="0"/>
              <a:t> (134,217,728) random values</a:t>
            </a:r>
          </a:p>
          <a:p>
            <a:r>
              <a:rPr lang="en-US" dirty="0" smtClean="0"/>
              <a:t>Best speedup = 6.84X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 smtClean="0"/>
              <a:t>What are the possible values printed?</a:t>
            </a:r>
          </a:p>
          <a:p>
            <a:pPr lvl="1"/>
            <a:r>
              <a:rPr lang="en-US" dirty="0" smtClean="0"/>
              <a:t>Depends on memory consistency model</a:t>
            </a:r>
          </a:p>
          <a:p>
            <a:pPr lvl="1"/>
            <a:r>
              <a:rPr lang="en-US" dirty="0" smtClean="0"/>
              <a:t>Abstract model of how hardware handles concurrent accesses </a:t>
            </a:r>
          </a:p>
          <a:p>
            <a:r>
              <a:rPr lang="en-US" dirty="0" smtClean="0"/>
              <a:t>Sequential consistency</a:t>
            </a:r>
          </a:p>
          <a:p>
            <a:pPr lvl="1"/>
            <a:r>
              <a:rPr lang="en-US" dirty="0" smtClean="0"/>
              <a:t>Overall effect consistent with each individual thread</a:t>
            </a:r>
          </a:p>
          <a:p>
            <a:pPr lvl="1"/>
            <a:r>
              <a:rPr lang="en-US" dirty="0" smtClean="0"/>
              <a:t>Otherwise, arbitrary interleaving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Wa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Rb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Wb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 smtClean="0"/>
              <a:t>Good performance over wide range of fraction values</a:t>
            </a:r>
          </a:p>
          <a:p>
            <a:pPr lvl="1"/>
            <a:r>
              <a:rPr lang="en-US" dirty="0" smtClean="0"/>
              <a:t>F too small: Not enough parallelism</a:t>
            </a:r>
          </a:p>
          <a:p>
            <a:pPr lvl="1"/>
            <a:r>
              <a:rPr lang="en-US" dirty="0" smtClean="0"/>
              <a:t>F too large: Thread overhead + run out of thread memory</a:t>
            </a:r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Subtleties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set data structure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sort_task_t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*tasks;</a:t>
            </a:r>
          </a:p>
          <a:p>
            <a:pPr lvl="2"/>
            <a:r>
              <a:rPr lang="en-US" dirty="0" err="1" smtClean="0"/>
              <a:t>new_task</a:t>
            </a:r>
            <a:r>
              <a:rPr lang="en-US" dirty="0" smtClean="0"/>
              <a:t> returns pointer or integer index</a:t>
            </a:r>
          </a:p>
          <a:p>
            <a:pPr lvl="1"/>
            <a:r>
              <a:rPr lang="en-US" dirty="0" smtClean="0"/>
              <a:t>Array of pointers to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sort_task_t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**tasks;</a:t>
            </a:r>
          </a:p>
          <a:p>
            <a:pPr lvl="2"/>
            <a:r>
              <a:rPr lang="en-US" dirty="0" err="1" smtClean="0"/>
              <a:t>new_task</a:t>
            </a:r>
            <a:r>
              <a:rPr lang="en-US" dirty="0" smtClean="0"/>
              <a:t> dynamically allocates </a:t>
            </a:r>
            <a:r>
              <a:rPr lang="en-US" dirty="0" err="1" smtClean="0"/>
              <a:t>struct</a:t>
            </a:r>
            <a:r>
              <a:rPr lang="en-US" dirty="0" smtClean="0"/>
              <a:t> and returns pointer</a:t>
            </a:r>
          </a:p>
          <a:p>
            <a:r>
              <a:rPr lang="en-US" dirty="0" smtClean="0"/>
              <a:t>Reaping threads</a:t>
            </a:r>
          </a:p>
          <a:p>
            <a:pPr lvl="1"/>
            <a:r>
              <a:rPr lang="en-US" dirty="0" smtClean="0"/>
              <a:t>Can we be sure the program won’t terminate prematurely?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T 	Total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p 	Fraction of total that can be sped up (0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 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 smtClean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 err="1" smtClean="0"/>
              <a:t>pT</a:t>
            </a:r>
            <a:r>
              <a:rPr lang="en-US" dirty="0" smtClean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Maximum possible speedup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k = </a:t>
            </a:r>
            <a:r>
              <a:rPr lang="en-US" dirty="0" smtClean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</a:t>
            </a:r>
            <a:r>
              <a:rPr lang="en-US" dirty="0" smtClean="0">
                <a:sym typeface="Symbol"/>
              </a:rPr>
              <a:t> = (1-p)T</a:t>
            </a:r>
            <a:endParaRPr lang="en-US" dirty="0" smtClean="0"/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 smtClean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9</a:t>
            </a:r>
            <a:r>
              <a:rPr lang="en-US" dirty="0" smtClean="0"/>
              <a:t> = 0.9 * 10/9 + 0.1 * 10 = 1.0 + 1.0 = 2.0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Maximum possible speedup</a:t>
            </a:r>
          </a:p>
          <a:p>
            <a:pPr lvl="2">
              <a:tabLst>
                <a:tab pos="1662113" algn="l"/>
              </a:tabLst>
            </a:pPr>
            <a:r>
              <a:rPr lang="en-US" dirty="0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</a:t>
            </a:r>
            <a:r>
              <a:rPr lang="en-US" dirty="0" smtClean="0">
                <a:sym typeface="Symbol"/>
              </a:rPr>
              <a:t> = 0.1 * 10.0 = 1.0</a:t>
            </a:r>
            <a:endParaRPr lang="en-US" dirty="0" smtClean="0"/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&amp; Parallel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bottleneck</a:t>
            </a:r>
          </a:p>
          <a:p>
            <a:pPr lvl="1"/>
            <a:r>
              <a:rPr lang="en-US" dirty="0" smtClean="0"/>
              <a:t>Top-level partition: No speedup</a:t>
            </a:r>
          </a:p>
          <a:p>
            <a:pPr lvl="1"/>
            <a:r>
              <a:rPr lang="en-US" dirty="0" smtClean="0"/>
              <a:t>Second level: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2X speedup</a:t>
            </a:r>
          </a:p>
          <a:p>
            <a:pPr lvl="1"/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level: 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2</a:t>
            </a:r>
            <a:r>
              <a:rPr lang="en-US" baseline="30000" dirty="0" smtClean="0"/>
              <a:t>k-1</a:t>
            </a:r>
            <a:r>
              <a:rPr lang="en-US" dirty="0" smtClean="0"/>
              <a:t>X speedup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Good performance for small-scale parallelism</a:t>
            </a:r>
          </a:p>
          <a:p>
            <a:pPr lvl="1"/>
            <a:r>
              <a:rPr lang="en-US" dirty="0" smtClean="0"/>
              <a:t>Would need to parallelize partitioning step to get large-scale parallelism</a:t>
            </a:r>
          </a:p>
          <a:p>
            <a:pPr lvl="2"/>
            <a:r>
              <a:rPr lang="en-US" dirty="0" smtClean="0"/>
              <a:t>Parallel Sorting by Regular Sampling</a:t>
            </a:r>
          </a:p>
          <a:p>
            <a:pPr lvl="3"/>
            <a:r>
              <a:rPr lang="en-US" dirty="0" smtClean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strategy</a:t>
            </a:r>
          </a:p>
          <a:p>
            <a:pPr lvl="1"/>
            <a:r>
              <a:rPr lang="en-US" dirty="0" smtClean="0"/>
              <a:t>Partition into K independent parts</a:t>
            </a:r>
          </a:p>
          <a:p>
            <a:pPr lvl="1"/>
            <a:r>
              <a:rPr lang="en-US" dirty="0" smtClean="0"/>
              <a:t>Divide-and-conquer</a:t>
            </a:r>
          </a:p>
          <a:p>
            <a:r>
              <a:rPr lang="en-US" dirty="0" smtClean="0"/>
              <a:t>Inner loops must be synchronization free</a:t>
            </a:r>
          </a:p>
          <a:p>
            <a:pPr lvl="1"/>
            <a:r>
              <a:rPr lang="en-US" dirty="0" smtClean="0"/>
              <a:t>Synchronization operations very expensive</a:t>
            </a:r>
          </a:p>
          <a:p>
            <a:r>
              <a:rPr lang="en-US" dirty="0" smtClean="0"/>
              <a:t>Watch out for hardware artifacts</a:t>
            </a:r>
          </a:p>
          <a:p>
            <a:pPr lvl="1"/>
            <a:r>
              <a:rPr lang="en-US" dirty="0" smtClean="0"/>
              <a:t>Sharing and false sharing of global data</a:t>
            </a:r>
          </a:p>
          <a:p>
            <a:r>
              <a:rPr lang="en-US" dirty="0" smtClean="0"/>
              <a:t>You can do it!</a:t>
            </a:r>
          </a:p>
          <a:p>
            <a:pPr lvl="1"/>
            <a:r>
              <a:rPr lang="en-US" dirty="0" smtClean="0"/>
              <a:t>Achieving modest levels of parallelism is not difficult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 smtClean="0"/>
              <a:t>Impossible outputs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100, 1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1, 100</a:t>
            </a:r>
          </a:p>
          <a:p>
            <a:pPr lvl="1"/>
            <a:r>
              <a:rPr lang="en-US" dirty="0" smtClean="0"/>
              <a:t>Would require reaching both Ra and </a:t>
            </a:r>
            <a:r>
              <a:rPr lang="en-US" dirty="0" err="1" smtClean="0"/>
              <a:t>Rb</a:t>
            </a:r>
            <a:r>
              <a:rPr lang="en-US" dirty="0" smtClean="0"/>
              <a:t> before </a:t>
            </a:r>
            <a:r>
              <a:rPr lang="en-US" dirty="0" err="1" smtClean="0"/>
              <a:t>Wa</a:t>
            </a:r>
            <a:r>
              <a:rPr lang="en-US" dirty="0" smtClean="0"/>
              <a:t> and </a:t>
            </a:r>
            <a:r>
              <a:rPr lang="en-US" dirty="0" err="1" smtClean="0"/>
              <a:t>Wb</a:t>
            </a:r>
            <a:endParaRPr lang="en-US" dirty="0" smtClean="0"/>
          </a:p>
        </p:txBody>
      </p:sp>
      <p:grpSp>
        <p:nvGrpSpPr>
          <p:cNvPr id="84" name="Group 83"/>
          <p:cNvGrpSpPr/>
          <p:nvPr/>
        </p:nvGrpSpPr>
        <p:grpSpPr>
          <a:xfrm>
            <a:off x="3427523" y="3009900"/>
            <a:ext cx="5184553" cy="2362200"/>
            <a:chOff x="2057400" y="3048000"/>
            <a:chExt cx="5184553" cy="2362200"/>
          </a:xfrm>
        </p:grpSpPr>
        <p:sp>
          <p:nvSpPr>
            <p:cNvPr id="11" name="TextBox 10"/>
            <p:cNvSpPr txBox="1"/>
            <p:nvPr/>
          </p:nvSpPr>
          <p:spPr>
            <a:xfrm>
              <a:off x="2079121" y="347293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12" name="Straight Connector 11"/>
            <p:cNvCxnSpPr>
              <a:stCxn id="11" idx="3"/>
            </p:cNvCxnSpPr>
            <p:nvPr/>
          </p:nvCxnSpPr>
          <p:spPr bwMode="auto">
            <a:xfrm flipV="1">
              <a:off x="2579258" y="3276600"/>
              <a:ext cx="876855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456113" y="30596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5841" y="306709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5472" y="30745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257800" y="327501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1" idx="3"/>
            </p:cNvCxnSpPr>
            <p:nvPr/>
          </p:nvCxnSpPr>
          <p:spPr bwMode="auto">
            <a:xfrm>
              <a:off x="2579258" y="3657600"/>
              <a:ext cx="876855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456113" y="366926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 bwMode="auto">
            <a:xfrm flipV="1">
              <a:off x="3974204" y="3689866"/>
              <a:ext cx="751637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725841" y="34803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45472" y="348777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257800" y="36882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3" idx="3"/>
            </p:cNvCxnSpPr>
            <p:nvPr/>
          </p:nvCxnSpPr>
          <p:spPr bwMode="auto">
            <a:xfrm>
              <a:off x="3974204" y="3853934"/>
              <a:ext cx="751637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725841" y="389362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5472" y="390104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57800" y="4101544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2057400" y="461275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43" name="Straight Connector 42"/>
            <p:cNvCxnSpPr>
              <a:stCxn id="42" idx="3"/>
            </p:cNvCxnSpPr>
            <p:nvPr/>
          </p:nvCxnSpPr>
          <p:spPr bwMode="auto">
            <a:xfrm flipV="1">
              <a:off x="2575491" y="4416424"/>
              <a:ext cx="858901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434392" y="419949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3865920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704120" y="420691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23751" y="42143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5236079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2" idx="3"/>
            </p:cNvCxnSpPr>
            <p:nvPr/>
          </p:nvCxnSpPr>
          <p:spPr bwMode="auto">
            <a:xfrm>
              <a:off x="2575491" y="4797424"/>
              <a:ext cx="858901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3434392" y="4809092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3"/>
            </p:cNvCxnSpPr>
            <p:nvPr/>
          </p:nvCxnSpPr>
          <p:spPr bwMode="auto">
            <a:xfrm flipV="1">
              <a:off x="3934529" y="4829690"/>
              <a:ext cx="769591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4704120" y="462018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23751" y="462760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5236079" y="482810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0" idx="3"/>
            </p:cNvCxnSpPr>
            <p:nvPr/>
          </p:nvCxnSpPr>
          <p:spPr bwMode="auto">
            <a:xfrm>
              <a:off x="3934529" y="4993758"/>
              <a:ext cx="769591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4704120" y="50334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23751" y="50408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5236079" y="524136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477000" y="3048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100, 2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77000" y="3516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200, 2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7000" y="38862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2, 200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4191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1, 200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77000" y="4572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2, 200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77000" y="5040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200, 2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886200" y="3276600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5344327" y="104261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 smtClean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Non-Coherent Cache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 smtClean="0"/>
              <a:t>Write-back caches, without coordination between them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/>
              <a:t>a:1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/>
              <a:t>b:100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/>
              <a:t>Thread1 Cache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/>
              <a:t>a: 2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/>
              <a:t>Thread2 Cache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/>
              <a:t>b:200</a:t>
            </a:r>
            <a:endParaRPr lang="en-US" sz="1800" dirty="0"/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32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a:1</a:t>
                </a:r>
                <a:endParaRPr lang="en-US" sz="1800" dirty="0"/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33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b:100</a:t>
                </a:r>
                <a:endParaRPr lang="en-US" sz="1800" dirty="0"/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Tag each cache block with state</a:t>
            </a:r>
          </a:p>
          <a:p>
            <a:pPr lvl="1">
              <a:buNone/>
            </a:pPr>
            <a:r>
              <a:rPr lang="en-US" dirty="0" smtClean="0"/>
              <a:t>Invalid	Cannot use value</a:t>
            </a:r>
          </a:p>
          <a:p>
            <a:pPr lvl="1">
              <a:buNone/>
            </a:pPr>
            <a:r>
              <a:rPr lang="en-US" dirty="0" smtClean="0"/>
              <a:t>Shared	Readable copy</a:t>
            </a:r>
          </a:p>
          <a:p>
            <a:pPr lvl="1">
              <a:buNone/>
            </a:pPr>
            <a:r>
              <a:rPr lang="en-US" dirty="0" smtClean="0"/>
              <a:t>Exclusive	Writeable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/>
              <a:t>a:1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/>
              <a:t>b:100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/>
              <a:t>Thread1 Cache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/>
              <a:t>Thread2 Cache</a:t>
            </a:r>
            <a:endParaRPr lang="en-US" sz="2000" dirty="0"/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/>
                <a:t>a: 2</a:t>
              </a:r>
              <a:endParaRPr lang="en-US" sz="1800" dirty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/>
                <a:t>E</a:t>
              </a:r>
              <a:endParaRPr lang="en-US" sz="1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/>
                <a:t>b:200</a:t>
              </a:r>
              <a:endParaRPr lang="en-US" sz="18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/>
                <a:t>E</a:t>
              </a:r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Tag each cache block with state</a:t>
            </a:r>
          </a:p>
          <a:p>
            <a:pPr lvl="1">
              <a:buNone/>
            </a:pPr>
            <a:r>
              <a:rPr lang="en-US" dirty="0" smtClean="0"/>
              <a:t>Invalid	Cannot use value</a:t>
            </a:r>
          </a:p>
          <a:p>
            <a:pPr lvl="1">
              <a:buNone/>
            </a:pPr>
            <a:r>
              <a:rPr lang="en-US" dirty="0" smtClean="0"/>
              <a:t>Shared	Readable copy</a:t>
            </a:r>
          </a:p>
          <a:p>
            <a:pPr lvl="1">
              <a:buNone/>
            </a:pPr>
            <a:r>
              <a:rPr lang="en-US" dirty="0" smtClean="0"/>
              <a:t>Exclusive	Writeable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/>
              <a:t>a:1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/>
              <a:t>b:100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/>
              <a:t>Thread1 Cache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/>
              <a:t>Thread2 Cache</a:t>
            </a:r>
            <a:endParaRPr lang="en-US" sz="2000" dirty="0"/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/>
                <a:t>a: 2</a:t>
              </a:r>
              <a:endParaRPr lang="en-US" sz="1800" dirty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/>
                <a:t>E</a:t>
              </a:r>
              <a:endParaRPr lang="en-US" sz="1800" dirty="0"/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/>
                <a:t>b:200</a:t>
              </a:r>
              <a:endParaRPr lang="en-US" sz="18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/>
                <a:t>E</a:t>
              </a:r>
              <a:endParaRPr lang="en-US" sz="1800" dirty="0"/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35" name="TextBox 34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15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b:200</a:t>
                </a:r>
                <a:endParaRPr lang="en-US" sz="1800" dirty="0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b:200</a:t>
                </a:r>
                <a:endParaRPr lang="en-US" sz="1800" dirty="0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762000" y="3352800"/>
            <a:ext cx="5922740" cy="1131332"/>
            <a:chOff x="762000" y="3352800"/>
            <a:chExt cx="5922740" cy="1131332"/>
          </a:xfrm>
        </p:grpSpPr>
        <p:sp>
          <p:nvSpPr>
            <p:cNvPr id="34" name="TextBox 33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a:2</a:t>
                </a:r>
                <a:endParaRPr lang="en-US" sz="1800" dirty="0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grpSp>
          <p:nvGrpSpPr>
            <p:cNvPr id="20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 2</a:t>
                </a:r>
                <a:endParaRPr lang="en-US" sz="1800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sp>
          <p:nvSpPr>
            <p:cNvPr id="42" name="Arc 41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 smtClean="0">
                <a:latin typeface="Calibri" pitchFamily="34" charset="0"/>
              </a:rPr>
              <a:t>Supply</a:t>
            </a:r>
            <a:r>
              <a:rPr lang="en-US" sz="2000" b="0" kern="0" dirty="0" smtClean="0">
                <a:latin typeface="Calibri" pitchFamily="34" charset="0"/>
              </a:rPr>
              <a:t> value from cache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smtClean="0"/>
              <a:t>Out-of-Order Processor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 smtClean="0"/>
              <a:t>Instruction control dynamically converts program into stream of operations</a:t>
            </a:r>
          </a:p>
          <a:p>
            <a:r>
              <a:rPr lang="en-US" dirty="0" smtClean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 smtClean="0"/>
                <a:t>Functional Units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/>
                <a:t>Integer</a:t>
              </a:r>
            </a:p>
            <a:p>
              <a:pPr algn="ctr"/>
              <a:r>
                <a:rPr lang="en-US" sz="1800" dirty="0" err="1" smtClean="0"/>
                <a:t>Arith</a:t>
              </a:r>
              <a:endParaRPr lang="en-US" sz="1800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/>
                <a:t>Integer</a:t>
              </a:r>
            </a:p>
            <a:p>
              <a:pPr algn="ctr"/>
              <a:r>
                <a:rPr lang="en-US" sz="1800" dirty="0" err="1" smtClean="0"/>
                <a:t>Arith</a:t>
              </a:r>
              <a:endParaRPr lang="en-US" sz="1800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/>
                <a:t>FP</a:t>
              </a:r>
            </a:p>
            <a:p>
              <a:pPr algn="ctr"/>
              <a:r>
                <a:rPr lang="en-US" sz="1800" dirty="0" err="1" smtClean="0"/>
                <a:t>Arith</a:t>
              </a:r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/>
                <a:t>Load /</a:t>
              </a:r>
            </a:p>
            <a:p>
              <a:pPr algn="ctr"/>
              <a:r>
                <a:rPr lang="en-US" sz="1800" dirty="0" smtClean="0"/>
                <a:t>Store</a:t>
              </a:r>
              <a:endParaRPr lang="en-US" sz="1800" dirty="0"/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19200"/>
            <a:ext cx="5257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/>
              <a:t>Instruction Control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/>
              <a:t>Instruction Decoder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/>
              <a:t>Op. Queue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/>
              <a:t>Data Cache</a:t>
            </a:r>
            <a:endParaRPr lang="en-US" sz="18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/>
              <a:t>Instruction</a:t>
            </a:r>
          </a:p>
          <a:p>
            <a:pPr algn="ctr"/>
            <a:r>
              <a:rPr lang="en-US" sz="1800" dirty="0" smtClean="0"/>
              <a:t>Cache</a:t>
            </a:r>
            <a:endParaRPr lang="en-US" sz="1800" dirty="0"/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19301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743201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552700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18575</TotalTime>
  <Words>3283</Words>
  <Application>Microsoft Macintosh PowerPoint</Application>
  <PresentationFormat>On-screen Show (4:3)</PresentationFormat>
  <Paragraphs>667</Paragraphs>
  <Slides>45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template2007</vt:lpstr>
      <vt:lpstr>Thread-Level Parallelism  15-213: Introduction to Computer Systems 26th Lecture, Nov. 30, 2010</vt:lpstr>
      <vt:lpstr>Today</vt:lpstr>
      <vt:lpstr>Multicore Processor</vt:lpstr>
      <vt:lpstr>Memory Consistency</vt:lpstr>
      <vt:lpstr>Sequential Consistency Example</vt:lpstr>
      <vt:lpstr>Non-Coherent Cache Scenario</vt:lpstr>
      <vt:lpstr>Snoopy Caches</vt:lpstr>
      <vt:lpstr>Snoopy Caches</vt:lpstr>
      <vt:lpstr>Out-of-Order Processor Structure</vt:lpstr>
      <vt:lpstr>Hyperthreading</vt:lpstr>
      <vt:lpstr>Summary: Creating Parallel Machines</vt:lpstr>
      <vt:lpstr>Summation Example</vt:lpstr>
      <vt:lpstr>Accumulating in Single Global Variable: Declarations</vt:lpstr>
      <vt:lpstr>Accumulating in Single Global Variable: Operation</vt:lpstr>
      <vt:lpstr>Thread Function: No Synchronization</vt:lpstr>
      <vt:lpstr>Unsynchronized Performance</vt:lpstr>
      <vt:lpstr>Thread Function: Semaphore / Mutex</vt:lpstr>
      <vt:lpstr>Semaphore / Mutex Performance</vt:lpstr>
      <vt:lpstr>Separate Accumulation</vt:lpstr>
      <vt:lpstr>Separate Accumulation: Operation</vt:lpstr>
      <vt:lpstr>Thread Function: Memory Accumulation</vt:lpstr>
      <vt:lpstr>Memory Accumulation Performance</vt:lpstr>
      <vt:lpstr>False Sharing</vt:lpstr>
      <vt:lpstr>False Sharing Performance</vt:lpstr>
      <vt:lpstr>Thread Function: Register Accumulation</vt:lpstr>
      <vt:lpstr>Register Accumulation Performance</vt:lpstr>
      <vt:lpstr>A More Interesting Example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Parallel Quicksort Data Structures</vt:lpstr>
      <vt:lpstr>Parallel Quicksort Initialization</vt:lpstr>
      <vt:lpstr>Parallel Quicksort: Accessing Task Queue</vt:lpstr>
      <vt:lpstr>Parallel Quicksort: Top-Level Function</vt:lpstr>
      <vt:lpstr>Parallel Quicksort: Recursive function</vt:lpstr>
      <vt:lpstr>Parallel Quicksort: Sorting Task Function</vt:lpstr>
      <vt:lpstr>Parallel Quicksort Performance</vt:lpstr>
      <vt:lpstr>Parallel Quicksort Performance</vt:lpstr>
      <vt:lpstr>Implementation Subtleties</vt:lpstr>
      <vt:lpstr>Amdahl’s Law</vt:lpstr>
      <vt:lpstr>Amdahl’s Law Example</vt:lpstr>
      <vt:lpstr>Amdahl’s Law &amp; Parallel Quicksort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770</cp:revision>
  <cp:lastPrinted>1999-09-20T15:19:18Z</cp:lastPrinted>
  <dcterms:created xsi:type="dcterms:W3CDTF">2011-01-06T00:07:36Z</dcterms:created>
  <dcterms:modified xsi:type="dcterms:W3CDTF">2011-01-06T00:13:58Z</dcterms:modified>
</cp:coreProperties>
</file>