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achb\Desktop\492\Data%20for%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Denver Nuggets Social Media</a:t>
            </a:r>
            <a:r>
              <a:rPr lang="en-US" baseline="0"/>
              <a:t> Followers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'Twitter and Facebook Followers'!$E$4</c:f>
              <c:strCache>
                <c:ptCount val="1"/>
                <c:pt idx="0">
                  <c:v>Twitter followers (millions)</c:v>
                </c:pt>
              </c:strCache>
            </c:strRef>
          </c:tx>
          <c:spPr>
            <a:solidFill>
              <a:schemeClr val="accent1"/>
            </a:solidFill>
            <a:ln>
              <a:noFill/>
            </a:ln>
            <a:effectLst/>
          </c:spPr>
          <c:invertIfNegative val="0"/>
          <c:cat>
            <c:strRef>
              <c:f>'Twitter and Facebook Followers'!$D$5:$D$22</c:f>
              <c:strCache>
                <c:ptCount val="18"/>
                <c:pt idx="0">
                  <c:v>Sep. 2012</c:v>
                </c:pt>
                <c:pt idx="1">
                  <c:v>Feb. 2013</c:v>
                </c:pt>
                <c:pt idx="2">
                  <c:v>Sep. 2013</c:v>
                </c:pt>
                <c:pt idx="3">
                  <c:v>Mar. 2014</c:v>
                </c:pt>
                <c:pt idx="4">
                  <c:v>Sep. 2014</c:v>
                </c:pt>
                <c:pt idx="5">
                  <c:v>Mar. 2015</c:v>
                </c:pt>
                <c:pt idx="6">
                  <c:v>Sep. 2015</c:v>
                </c:pt>
                <c:pt idx="7">
                  <c:v>Mar. 2016</c:v>
                </c:pt>
                <c:pt idx="8">
                  <c:v>Sep. 2016</c:v>
                </c:pt>
                <c:pt idx="9">
                  <c:v>Mar. 2017</c:v>
                </c:pt>
                <c:pt idx="10">
                  <c:v>Sep. 2017</c:v>
                </c:pt>
                <c:pt idx="11">
                  <c:v>Mar. 2018</c:v>
                </c:pt>
                <c:pt idx="12">
                  <c:v>Sep. 2018</c:v>
                </c:pt>
                <c:pt idx="13">
                  <c:v>Mar. 2019</c:v>
                </c:pt>
                <c:pt idx="14">
                  <c:v>Sep. 2019</c:v>
                </c:pt>
                <c:pt idx="15">
                  <c:v>Mar. 2020</c:v>
                </c:pt>
                <c:pt idx="16">
                  <c:v>Sep. 2020</c:v>
                </c:pt>
                <c:pt idx="17">
                  <c:v>Mar. 2021</c:v>
                </c:pt>
              </c:strCache>
            </c:strRef>
          </c:cat>
          <c:val>
            <c:numRef>
              <c:f>'Twitter and Facebook Followers'!$E$5:$E$22</c:f>
              <c:numCache>
                <c:formatCode>General</c:formatCode>
                <c:ptCount val="18"/>
                <c:pt idx="0">
                  <c:v>0.11</c:v>
                </c:pt>
                <c:pt idx="1">
                  <c:v>0.15</c:v>
                </c:pt>
                <c:pt idx="2">
                  <c:v>0.23</c:v>
                </c:pt>
                <c:pt idx="3">
                  <c:v>0.27</c:v>
                </c:pt>
                <c:pt idx="4">
                  <c:v>0.32</c:v>
                </c:pt>
                <c:pt idx="5">
                  <c:v>0.37</c:v>
                </c:pt>
                <c:pt idx="6">
                  <c:v>0.41</c:v>
                </c:pt>
                <c:pt idx="7">
                  <c:v>0.46</c:v>
                </c:pt>
                <c:pt idx="8">
                  <c:v>0.52</c:v>
                </c:pt>
                <c:pt idx="9">
                  <c:v>0.6</c:v>
                </c:pt>
                <c:pt idx="10">
                  <c:v>0.7</c:v>
                </c:pt>
                <c:pt idx="11">
                  <c:v>0.78</c:v>
                </c:pt>
                <c:pt idx="12">
                  <c:v>0.79</c:v>
                </c:pt>
                <c:pt idx="13">
                  <c:v>0.79</c:v>
                </c:pt>
                <c:pt idx="14">
                  <c:v>0.91</c:v>
                </c:pt>
                <c:pt idx="15">
                  <c:v>0.96</c:v>
                </c:pt>
                <c:pt idx="16">
                  <c:v>0.99</c:v>
                </c:pt>
                <c:pt idx="17">
                  <c:v>1.1000000000000001</c:v>
                </c:pt>
              </c:numCache>
            </c:numRef>
          </c:val>
          <c:extLst>
            <c:ext xmlns:c16="http://schemas.microsoft.com/office/drawing/2014/chart" uri="{C3380CC4-5D6E-409C-BE32-E72D297353CC}">
              <c16:uniqueId val="{00000000-E85E-4AA3-AB3B-56AF43FCD214}"/>
            </c:ext>
          </c:extLst>
        </c:ser>
        <c:ser>
          <c:idx val="1"/>
          <c:order val="1"/>
          <c:tx>
            <c:strRef>
              <c:f>'Twitter and Facebook Followers'!$F$4</c:f>
              <c:strCache>
                <c:ptCount val="1"/>
                <c:pt idx="0">
                  <c:v>Facebook followers (millions)</c:v>
                </c:pt>
              </c:strCache>
            </c:strRef>
          </c:tx>
          <c:spPr>
            <a:solidFill>
              <a:schemeClr val="accent2"/>
            </a:solidFill>
            <a:ln>
              <a:noFill/>
            </a:ln>
            <a:effectLst/>
          </c:spPr>
          <c:invertIfNegative val="0"/>
          <c:cat>
            <c:strRef>
              <c:f>'Twitter and Facebook Followers'!$D$5:$D$22</c:f>
              <c:strCache>
                <c:ptCount val="18"/>
                <c:pt idx="0">
                  <c:v>Sep. 2012</c:v>
                </c:pt>
                <c:pt idx="1">
                  <c:v>Feb. 2013</c:v>
                </c:pt>
                <c:pt idx="2">
                  <c:v>Sep. 2013</c:v>
                </c:pt>
                <c:pt idx="3">
                  <c:v>Mar. 2014</c:v>
                </c:pt>
                <c:pt idx="4">
                  <c:v>Sep. 2014</c:v>
                </c:pt>
                <c:pt idx="5">
                  <c:v>Mar. 2015</c:v>
                </c:pt>
                <c:pt idx="6">
                  <c:v>Sep. 2015</c:v>
                </c:pt>
                <c:pt idx="7">
                  <c:v>Mar. 2016</c:v>
                </c:pt>
                <c:pt idx="8">
                  <c:v>Sep. 2016</c:v>
                </c:pt>
                <c:pt idx="9">
                  <c:v>Mar. 2017</c:v>
                </c:pt>
                <c:pt idx="10">
                  <c:v>Sep. 2017</c:v>
                </c:pt>
                <c:pt idx="11">
                  <c:v>Mar. 2018</c:v>
                </c:pt>
                <c:pt idx="12">
                  <c:v>Sep. 2018</c:v>
                </c:pt>
                <c:pt idx="13">
                  <c:v>Mar. 2019</c:v>
                </c:pt>
                <c:pt idx="14">
                  <c:v>Sep. 2019</c:v>
                </c:pt>
                <c:pt idx="15">
                  <c:v>Mar. 2020</c:v>
                </c:pt>
                <c:pt idx="16">
                  <c:v>Sep. 2020</c:v>
                </c:pt>
                <c:pt idx="17">
                  <c:v>Mar. 2021</c:v>
                </c:pt>
              </c:strCache>
            </c:strRef>
          </c:cat>
          <c:val>
            <c:numRef>
              <c:f>'Twitter and Facebook Followers'!$F$5:$F$22</c:f>
              <c:numCache>
                <c:formatCode>General</c:formatCode>
                <c:ptCount val="18"/>
                <c:pt idx="0">
                  <c:v>0.86</c:v>
                </c:pt>
                <c:pt idx="1">
                  <c:v>0.93</c:v>
                </c:pt>
                <c:pt idx="2">
                  <c:v>1.04</c:v>
                </c:pt>
                <c:pt idx="3">
                  <c:v>1.48</c:v>
                </c:pt>
                <c:pt idx="4">
                  <c:v>1.67</c:v>
                </c:pt>
                <c:pt idx="5">
                  <c:v>1.83</c:v>
                </c:pt>
                <c:pt idx="6">
                  <c:v>1.83</c:v>
                </c:pt>
                <c:pt idx="7">
                  <c:v>1.9</c:v>
                </c:pt>
                <c:pt idx="8">
                  <c:v>1.96</c:v>
                </c:pt>
                <c:pt idx="9">
                  <c:v>1.96</c:v>
                </c:pt>
                <c:pt idx="10">
                  <c:v>1.96</c:v>
                </c:pt>
                <c:pt idx="11">
                  <c:v>1.96</c:v>
                </c:pt>
                <c:pt idx="12">
                  <c:v>1.96</c:v>
                </c:pt>
                <c:pt idx="13">
                  <c:v>1.96</c:v>
                </c:pt>
                <c:pt idx="14">
                  <c:v>2.0099999999999998</c:v>
                </c:pt>
                <c:pt idx="15">
                  <c:v>2</c:v>
                </c:pt>
                <c:pt idx="16">
                  <c:v>1.99</c:v>
                </c:pt>
                <c:pt idx="17">
                  <c:v>2.04</c:v>
                </c:pt>
              </c:numCache>
            </c:numRef>
          </c:val>
          <c:extLst>
            <c:ext xmlns:c16="http://schemas.microsoft.com/office/drawing/2014/chart" uri="{C3380CC4-5D6E-409C-BE32-E72D297353CC}">
              <c16:uniqueId val="{00000001-E85E-4AA3-AB3B-56AF43FCD214}"/>
            </c:ext>
          </c:extLst>
        </c:ser>
        <c:dLbls>
          <c:showLegendKey val="0"/>
          <c:showVal val="0"/>
          <c:showCatName val="0"/>
          <c:showSerName val="0"/>
          <c:showPercent val="0"/>
          <c:showBubbleSize val="0"/>
        </c:dLbls>
        <c:gapWidth val="182"/>
        <c:axId val="661231416"/>
        <c:axId val="661229816"/>
      </c:barChart>
      <c:catAx>
        <c:axId val="6612314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Period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229816"/>
        <c:crosses val="autoZero"/>
        <c:auto val="1"/>
        <c:lblAlgn val="ctr"/>
        <c:lblOffset val="100"/>
        <c:noMultiLvlLbl val="0"/>
      </c:catAx>
      <c:valAx>
        <c:axId val="661229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Followers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231416"/>
        <c:crosses val="autoZero"/>
        <c:crossBetween val="between"/>
      </c:valAx>
      <c:spPr>
        <a:noFill/>
        <a:ln>
          <a:noFill/>
        </a:ln>
        <a:effectLst/>
      </c:spPr>
    </c:plotArea>
    <c:legend>
      <c:legendPos val="b"/>
      <c:layout>
        <c:manualLayout>
          <c:xMode val="edge"/>
          <c:yMode val="edge"/>
          <c:x val="4.6673648530212317E-2"/>
          <c:y val="0.90103916252413341"/>
          <c:w val="0.78420314484680043"/>
          <c:h val="8.655846546525332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for project.xlsx]Average Home Attendance!PivotTable6</c:name>
    <c:fmtId val="-1"/>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Denver</a:t>
            </a:r>
            <a:r>
              <a:rPr lang="en-US" baseline="0"/>
              <a:t> Nuggets Average Attendance</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Home Attendance'!$F$23</c:f>
              <c:strCache>
                <c:ptCount val="1"/>
                <c:pt idx="0">
                  <c:v>Total</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'Average Home Attendance'!$E$24:$E$36</c:f>
              <c:strCache>
                <c:ptCount val="13"/>
                <c:pt idx="0">
                  <c:v>06/07</c:v>
                </c:pt>
                <c:pt idx="1">
                  <c:v>07/08</c:v>
                </c:pt>
                <c:pt idx="2">
                  <c:v>08/09</c:v>
                </c:pt>
                <c:pt idx="3">
                  <c:v>09/10</c:v>
                </c:pt>
                <c:pt idx="4">
                  <c:v>10/11</c:v>
                </c:pt>
                <c:pt idx="5">
                  <c:v>11/12</c:v>
                </c:pt>
                <c:pt idx="6">
                  <c:v>12/13</c:v>
                </c:pt>
                <c:pt idx="7">
                  <c:v>13/14</c:v>
                </c:pt>
                <c:pt idx="8">
                  <c:v>14/15</c:v>
                </c:pt>
                <c:pt idx="9">
                  <c:v>15/16</c:v>
                </c:pt>
                <c:pt idx="10">
                  <c:v>16/17</c:v>
                </c:pt>
                <c:pt idx="11">
                  <c:v>17/18</c:v>
                </c:pt>
                <c:pt idx="12">
                  <c:v>18/19</c:v>
                </c:pt>
              </c:strCache>
            </c:strRef>
          </c:cat>
          <c:val>
            <c:numRef>
              <c:f>'Average Home Attendance'!$F$24:$F$36</c:f>
              <c:numCache>
                <c:formatCode>General</c:formatCode>
                <c:ptCount val="13"/>
                <c:pt idx="0">
                  <c:v>17230</c:v>
                </c:pt>
                <c:pt idx="1">
                  <c:v>17364</c:v>
                </c:pt>
                <c:pt idx="2">
                  <c:v>17223</c:v>
                </c:pt>
                <c:pt idx="3">
                  <c:v>17995</c:v>
                </c:pt>
                <c:pt idx="4">
                  <c:v>16901</c:v>
                </c:pt>
                <c:pt idx="5">
                  <c:v>16930</c:v>
                </c:pt>
                <c:pt idx="6">
                  <c:v>17819</c:v>
                </c:pt>
                <c:pt idx="7">
                  <c:v>16899</c:v>
                </c:pt>
                <c:pt idx="8">
                  <c:v>14700</c:v>
                </c:pt>
                <c:pt idx="9">
                  <c:v>14095</c:v>
                </c:pt>
                <c:pt idx="10">
                  <c:v>14770</c:v>
                </c:pt>
                <c:pt idx="11">
                  <c:v>17141</c:v>
                </c:pt>
                <c:pt idx="12">
                  <c:v>18450</c:v>
                </c:pt>
              </c:numCache>
            </c:numRef>
          </c:val>
          <c:extLst>
            <c:ext xmlns:c16="http://schemas.microsoft.com/office/drawing/2014/chart" uri="{C3380CC4-5D6E-409C-BE32-E72D297353CC}">
              <c16:uniqueId val="{00000000-60F7-4BB6-BA3A-B29730390613}"/>
            </c:ext>
          </c:extLst>
        </c:ser>
        <c:dLbls>
          <c:showLegendKey val="0"/>
          <c:showVal val="0"/>
          <c:showCatName val="0"/>
          <c:showSerName val="0"/>
          <c:showPercent val="0"/>
          <c:showBubbleSize val="0"/>
        </c:dLbls>
        <c:gapWidth val="100"/>
        <c:overlap val="-24"/>
        <c:axId val="662710928"/>
        <c:axId val="662711568"/>
      </c:barChart>
      <c:catAx>
        <c:axId val="662710928"/>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62711568"/>
        <c:crosses val="autoZero"/>
        <c:auto val="1"/>
        <c:lblAlgn val="ctr"/>
        <c:lblOffset val="100"/>
        <c:noMultiLvlLbl val="0"/>
      </c:catAx>
      <c:valAx>
        <c:axId val="662711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Average Attendance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62710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for project.xlsx]Average Home Attendance!PivotTable5</c:name>
    <c:fmtId val="-1"/>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Denver</a:t>
            </a:r>
            <a:r>
              <a:rPr lang="en-US" baseline="0"/>
              <a:t> Nuggets Total Attendance</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Home Attendance'!$D$23</c:f>
              <c:strCache>
                <c:ptCount val="1"/>
                <c:pt idx="0">
                  <c:v>Total</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'Average Home Attendance'!$C$24:$C$36</c:f>
              <c:strCache>
                <c:ptCount val="13"/>
                <c:pt idx="0">
                  <c:v>06/07</c:v>
                </c:pt>
                <c:pt idx="1">
                  <c:v>07/08</c:v>
                </c:pt>
                <c:pt idx="2">
                  <c:v>08/09</c:v>
                </c:pt>
                <c:pt idx="3">
                  <c:v>09/10</c:v>
                </c:pt>
                <c:pt idx="4">
                  <c:v>10/11</c:v>
                </c:pt>
                <c:pt idx="5">
                  <c:v>11/12</c:v>
                </c:pt>
                <c:pt idx="6">
                  <c:v>12/13</c:v>
                </c:pt>
                <c:pt idx="7">
                  <c:v>13/14</c:v>
                </c:pt>
                <c:pt idx="8">
                  <c:v>14/15</c:v>
                </c:pt>
                <c:pt idx="9">
                  <c:v>15/16</c:v>
                </c:pt>
                <c:pt idx="10">
                  <c:v>16/17</c:v>
                </c:pt>
                <c:pt idx="11">
                  <c:v>17/18</c:v>
                </c:pt>
                <c:pt idx="12">
                  <c:v>18/19</c:v>
                </c:pt>
              </c:strCache>
            </c:strRef>
          </c:cat>
          <c:val>
            <c:numRef>
              <c:f>'Average Home Attendance'!$D$24:$D$36</c:f>
              <c:numCache>
                <c:formatCode>General</c:formatCode>
                <c:ptCount val="13"/>
                <c:pt idx="0">
                  <c:v>706437</c:v>
                </c:pt>
                <c:pt idx="1">
                  <c:v>711962</c:v>
                </c:pt>
                <c:pt idx="2">
                  <c:v>706165</c:v>
                </c:pt>
                <c:pt idx="3">
                  <c:v>737812</c:v>
                </c:pt>
                <c:pt idx="4">
                  <c:v>692968</c:v>
                </c:pt>
                <c:pt idx="5">
                  <c:v>561966</c:v>
                </c:pt>
                <c:pt idx="6">
                  <c:v>730616</c:v>
                </c:pt>
                <c:pt idx="7">
                  <c:v>692898</c:v>
                </c:pt>
                <c:pt idx="8">
                  <c:v>602707</c:v>
                </c:pt>
                <c:pt idx="9">
                  <c:v>577898</c:v>
                </c:pt>
                <c:pt idx="10">
                  <c:v>695585</c:v>
                </c:pt>
                <c:pt idx="11">
                  <c:v>702796</c:v>
                </c:pt>
                <c:pt idx="12">
                  <c:v>756457</c:v>
                </c:pt>
              </c:numCache>
            </c:numRef>
          </c:val>
          <c:extLst>
            <c:ext xmlns:c16="http://schemas.microsoft.com/office/drawing/2014/chart" uri="{C3380CC4-5D6E-409C-BE32-E72D297353CC}">
              <c16:uniqueId val="{00000000-0E20-4961-A655-A0A18CD26177}"/>
            </c:ext>
          </c:extLst>
        </c:ser>
        <c:dLbls>
          <c:showLegendKey val="0"/>
          <c:showVal val="0"/>
          <c:showCatName val="0"/>
          <c:showSerName val="0"/>
          <c:showPercent val="0"/>
          <c:showBubbleSize val="0"/>
        </c:dLbls>
        <c:gapWidth val="100"/>
        <c:overlap val="-24"/>
        <c:axId val="662707728"/>
        <c:axId val="662707088"/>
      </c:barChart>
      <c:catAx>
        <c:axId val="662707728"/>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62707088"/>
        <c:crosses val="autoZero"/>
        <c:auto val="1"/>
        <c:lblAlgn val="ctr"/>
        <c:lblOffset val="100"/>
        <c:noMultiLvlLbl val="0"/>
      </c:catAx>
      <c:valAx>
        <c:axId val="662707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Total Attendance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62707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351513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C8C0-27F1-4AE2-B550-3A2DCE72972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110169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99706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719C8C0-27F1-4AE2-B550-3A2DCE729724}"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3170656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4255686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224260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D464-C022-45BE-A5C8-D3070DD07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FDA064-092E-46B6-B499-A666A8737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CD6516-FF76-46F0-AC3C-12BA3C230AF5}"/>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a:extLst>
              <a:ext uri="{FF2B5EF4-FFF2-40B4-BE49-F238E27FC236}">
                <a16:creationId xmlns:a16="http://schemas.microsoft.com/office/drawing/2014/main" id="{6FF56F30-AD61-4CDD-9219-18521825A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06DC5-9D82-4CEB-9EF2-818A2A833E4E}"/>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1736050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E8F-0101-42D4-B487-6F775828A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0CDC2-C58E-4A84-895C-4F7F06C92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EADAE-84AF-4B1F-9260-EDA7C1DD44C4}"/>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a:extLst>
              <a:ext uri="{FF2B5EF4-FFF2-40B4-BE49-F238E27FC236}">
                <a16:creationId xmlns:a16="http://schemas.microsoft.com/office/drawing/2014/main" id="{5E796380-8549-441F-8FA2-3307E8C7A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9FD77-F589-48B9-B6FF-6B05871D7991}"/>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1417044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5468-0E08-4CBB-B65D-41F8D6CF72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879E3F-487C-4DD1-B175-02A61009B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CA6C18-99CA-4D01-A792-44C8377BE0E4}"/>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a:extLst>
              <a:ext uri="{FF2B5EF4-FFF2-40B4-BE49-F238E27FC236}">
                <a16:creationId xmlns:a16="http://schemas.microsoft.com/office/drawing/2014/main" id="{219B5C3B-589B-46E7-BF39-8AC26752A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96C0D-EDFC-4BCC-A004-15664CA502C6}"/>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3316917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FCC1-2F09-4D03-B7A7-387938D9C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81A20-4F2C-4E21-9DA1-C8BD7015D7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9C968C-3EE8-44E1-917C-DBA57A7F64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37F4DD-5816-4C65-B0F3-C82857092BE6}"/>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6" name="Footer Placeholder 5">
            <a:extLst>
              <a:ext uri="{FF2B5EF4-FFF2-40B4-BE49-F238E27FC236}">
                <a16:creationId xmlns:a16="http://schemas.microsoft.com/office/drawing/2014/main" id="{AB5B163A-F7C8-44D5-81B7-9BE28C474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D5C3B-A16D-46AD-8FED-C311E7DD6255}"/>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235087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E407-0B70-4951-8811-A8D879A95F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DA825C-1EAE-4ACB-B0C1-B7AE48B971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B341B-759C-4DC0-B087-7FC2B1BC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E6AD3F-0A36-411C-90C1-154464AC8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B7B28-6D85-449A-B741-9A7B9F696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83F234-23B0-43F4-88F5-347ACD98510C}"/>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8" name="Footer Placeholder 7">
            <a:extLst>
              <a:ext uri="{FF2B5EF4-FFF2-40B4-BE49-F238E27FC236}">
                <a16:creationId xmlns:a16="http://schemas.microsoft.com/office/drawing/2014/main" id="{C512D822-0507-4EEB-A8B8-0C4BD8C75C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5A62E8-F68D-416E-B0D7-B7017850972A}"/>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172660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1485666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F111-5A5B-4A9D-A800-B26E4BC360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5031C-CAD7-4A29-8582-C4EDE90FF105}"/>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4" name="Footer Placeholder 3">
            <a:extLst>
              <a:ext uri="{FF2B5EF4-FFF2-40B4-BE49-F238E27FC236}">
                <a16:creationId xmlns:a16="http://schemas.microsoft.com/office/drawing/2014/main" id="{AB88ABAC-80B8-49DA-A8A1-D86B3A3664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BD425-7CC6-4845-9AF4-9F4D3390F8A7}"/>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48327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17077-2BCE-490A-A01E-545230BFE372}"/>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3" name="Footer Placeholder 2">
            <a:extLst>
              <a:ext uri="{FF2B5EF4-FFF2-40B4-BE49-F238E27FC236}">
                <a16:creationId xmlns:a16="http://schemas.microsoft.com/office/drawing/2014/main" id="{A93430DB-6FB4-41FD-851F-2D7C0D6FBC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5827E-074B-47C2-AE91-2BEA2A9FE7EE}"/>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719031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1D59-32D5-4050-A63D-83EB15EB0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751A0B-79C7-4097-AF66-11F0BAEA9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CB582-7231-4BAC-80D7-D947DD281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D91FC-B371-4D23-821C-3869805ACDEE}"/>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6" name="Footer Placeholder 5">
            <a:extLst>
              <a:ext uri="{FF2B5EF4-FFF2-40B4-BE49-F238E27FC236}">
                <a16:creationId xmlns:a16="http://schemas.microsoft.com/office/drawing/2014/main" id="{18B4CAEB-A4CD-4251-910C-8056F848E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2A3A9-435B-4756-9DBC-282950869B7C}"/>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33670472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A865-C834-40B8-B002-C51F01761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BFD77A-8244-4F40-957D-EA4BDB21A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99D5CE-A35F-4F27-B9E2-BC2B908AF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E5D98-A2A9-48AE-BF74-003693B6CDB0}"/>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6" name="Footer Placeholder 5">
            <a:extLst>
              <a:ext uri="{FF2B5EF4-FFF2-40B4-BE49-F238E27FC236}">
                <a16:creationId xmlns:a16="http://schemas.microsoft.com/office/drawing/2014/main" id="{ED43BE07-882D-4D80-9C77-D2C40D0F3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82BDA-5DCC-49B3-BD8C-3737DFB8C29F}"/>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3559873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8DD6-9DBA-48EC-A3F3-5F00C50C24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8F90C-AB9E-4327-B671-F0EAC3834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05147-E82C-447B-B4D3-25F783FBF805}"/>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a:extLst>
              <a:ext uri="{FF2B5EF4-FFF2-40B4-BE49-F238E27FC236}">
                <a16:creationId xmlns:a16="http://schemas.microsoft.com/office/drawing/2014/main" id="{B2A82A2A-37C3-45E9-BF4F-3BBE3AA5C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9D0CA-8A23-4807-9161-742EB9914C52}"/>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3958859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B82FCE-523E-4342-B9EE-14FC593C78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C2153E-CE75-4921-9D52-3F01677756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3AD91-9CB6-48C3-9A94-E3923E8E0396}"/>
              </a:ext>
            </a:extLst>
          </p:cNvPr>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a:extLst>
              <a:ext uri="{FF2B5EF4-FFF2-40B4-BE49-F238E27FC236}">
                <a16:creationId xmlns:a16="http://schemas.microsoft.com/office/drawing/2014/main" id="{3156D490-4B0E-4AD6-9935-C87C774AB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A98CA-82A6-4EE9-A20E-D9FD4C2312DD}"/>
              </a:ext>
            </a:extLst>
          </p:cNvPr>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1633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C8C0-27F1-4AE2-B550-3A2DCE72972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299457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19C8C0-27F1-4AE2-B550-3A2DCE72972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439140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9C8C0-27F1-4AE2-B550-3A2DCE729724}"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406384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9C8C0-27F1-4AE2-B550-3A2DCE729724}"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103443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C8C0-27F1-4AE2-B550-3A2DCE729724}"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47983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C8C0-27F1-4AE2-B550-3A2DCE72972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315083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719C8C0-27F1-4AE2-B550-3A2DCE729724}" type="datetimeFigureOut">
              <a:rPr lang="en-US" smtClean="0"/>
              <a:t>4/26/2021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ED78DA68-7C8B-453F-ACC9-EABED58323DB}" type="slidenum">
              <a:rPr lang="en-US" smtClean="0"/>
              <a:t>‹#›</a:t>
            </a:fld>
            <a:endParaRPr lang="en-US"/>
          </a:p>
        </p:txBody>
      </p:sp>
    </p:spTree>
    <p:extLst>
      <p:ext uri="{BB962C8B-B14F-4D97-AF65-F5344CB8AC3E}">
        <p14:creationId xmlns:p14="http://schemas.microsoft.com/office/powerpoint/2010/main" val="197217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719C8C0-27F1-4AE2-B550-3A2DCE729724}" type="datetimeFigureOut">
              <a:rPr lang="en-US" smtClean="0"/>
              <a:t>4/26/2021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D78DA68-7C8B-453F-ACC9-EABED58323DB}" type="slidenum">
              <a:rPr lang="en-US" smtClean="0"/>
              <a:t>‹#›</a:t>
            </a:fld>
            <a:endParaRPr lang="en-US"/>
          </a:p>
        </p:txBody>
      </p:sp>
    </p:spTree>
    <p:extLst>
      <p:ext uri="{BB962C8B-B14F-4D97-AF65-F5344CB8AC3E}">
        <p14:creationId xmlns:p14="http://schemas.microsoft.com/office/powerpoint/2010/main" val="2721740654"/>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51D3E-C523-4C30-8E01-035FAEB22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EF84B6-57EE-4D54-BF14-A448E4E01C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E8B20-C424-40BE-8A72-5903B11DE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9C8C0-27F1-4AE2-B550-3A2DCE729724}" type="datetimeFigureOut">
              <a:rPr lang="en-US" smtClean="0"/>
              <a:t>4/26/2021</a:t>
            </a:fld>
            <a:endParaRPr lang="en-US"/>
          </a:p>
        </p:txBody>
      </p:sp>
      <p:sp>
        <p:nvSpPr>
          <p:cNvPr id="5" name="Footer Placeholder 4">
            <a:extLst>
              <a:ext uri="{FF2B5EF4-FFF2-40B4-BE49-F238E27FC236}">
                <a16:creationId xmlns:a16="http://schemas.microsoft.com/office/drawing/2014/main" id="{DB1B9BA1-6098-477A-BD4D-45155B80E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589ACA-A493-4994-A71A-04961D917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8DA68-7C8B-453F-ACC9-EABED58323DB}" type="slidenum">
              <a:rPr lang="en-US" smtClean="0"/>
              <a:t>‹#›</a:t>
            </a:fld>
            <a:endParaRPr lang="en-US"/>
          </a:p>
        </p:txBody>
      </p:sp>
    </p:spTree>
    <p:extLst>
      <p:ext uri="{BB962C8B-B14F-4D97-AF65-F5344CB8AC3E}">
        <p14:creationId xmlns:p14="http://schemas.microsoft.com/office/powerpoint/2010/main" val="25102102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5920-C3FE-4139-91C9-81D3A2036A02}"/>
              </a:ext>
            </a:extLst>
          </p:cNvPr>
          <p:cNvSpPr>
            <a:spLocks noGrp="1"/>
          </p:cNvSpPr>
          <p:nvPr>
            <p:ph type="ctrTitle"/>
          </p:nvPr>
        </p:nvSpPr>
        <p:spPr/>
        <p:txBody>
          <a:bodyPr>
            <a:normAutofit/>
          </a:bodyPr>
          <a:lstStyle/>
          <a:p>
            <a:r>
              <a:rPr lang="en-US" dirty="0"/>
              <a:t>COVID-19’s Effects on the Denver Nuggets and Colorado Sports </a:t>
            </a:r>
          </a:p>
        </p:txBody>
      </p:sp>
      <p:sp>
        <p:nvSpPr>
          <p:cNvPr id="3" name="Subtitle 2">
            <a:extLst>
              <a:ext uri="{FF2B5EF4-FFF2-40B4-BE49-F238E27FC236}">
                <a16:creationId xmlns:a16="http://schemas.microsoft.com/office/drawing/2014/main" id="{8972BB56-D64B-4867-9717-B097C3BF2610}"/>
              </a:ext>
            </a:extLst>
          </p:cNvPr>
          <p:cNvSpPr>
            <a:spLocks noGrp="1"/>
          </p:cNvSpPr>
          <p:nvPr>
            <p:ph type="subTitle" idx="1"/>
          </p:nvPr>
        </p:nvSpPr>
        <p:spPr>
          <a:xfrm>
            <a:off x="810001" y="5446716"/>
            <a:ext cx="10572000" cy="434974"/>
          </a:xfrm>
        </p:spPr>
        <p:txBody>
          <a:bodyPr/>
          <a:lstStyle/>
          <a:p>
            <a:r>
              <a:rPr lang="en-US" dirty="0"/>
              <a:t>Zach Becker</a:t>
            </a:r>
          </a:p>
        </p:txBody>
      </p:sp>
    </p:spTree>
    <p:extLst>
      <p:ext uri="{BB962C8B-B14F-4D97-AF65-F5344CB8AC3E}">
        <p14:creationId xmlns:p14="http://schemas.microsoft.com/office/powerpoint/2010/main" val="267633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C963B16-3271-404F-BA83-7EC9481BF9AC}"/>
              </a:ext>
            </a:extLst>
          </p:cNvPr>
          <p:cNvSpPr>
            <a:spLocks noChangeArrowheads="1"/>
          </p:cNvSpPr>
          <p:nvPr/>
        </p:nvSpPr>
        <p:spPr bwMode="auto">
          <a:xfrm>
            <a:off x="124288" y="44388"/>
            <a:ext cx="3017173" cy="795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Correlation Matrix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6C7FEC25-661C-413F-9C91-92B685D4C928}"/>
              </a:ext>
            </a:extLst>
          </p:cNvPr>
          <p:cNvGraphicFramePr>
            <a:graphicFrameLocks noGrp="1"/>
          </p:cNvGraphicFramePr>
          <p:nvPr>
            <p:extLst>
              <p:ext uri="{D42A27DB-BD31-4B8C-83A1-F6EECF244321}">
                <p14:modId xmlns:p14="http://schemas.microsoft.com/office/powerpoint/2010/main" val="2806279624"/>
              </p:ext>
            </p:extLst>
          </p:nvPr>
        </p:nvGraphicFramePr>
        <p:xfrm>
          <a:off x="124288" y="675527"/>
          <a:ext cx="11718524" cy="6044866"/>
        </p:xfrm>
        <a:graphic>
          <a:graphicData uri="http://schemas.openxmlformats.org/drawingml/2006/table">
            <a:tbl>
              <a:tblPr firstRow="1" firstCol="1" bandRow="1">
                <a:tableStyleId>{5C22544A-7EE6-4342-B048-85BDC9FD1C3A}</a:tableStyleId>
              </a:tblPr>
              <a:tblGrid>
                <a:gridCol w="1820955">
                  <a:extLst>
                    <a:ext uri="{9D8B030D-6E8A-4147-A177-3AD203B41FA5}">
                      <a16:colId xmlns:a16="http://schemas.microsoft.com/office/drawing/2014/main" val="4290352387"/>
                    </a:ext>
                  </a:extLst>
                </a:gridCol>
                <a:gridCol w="1569120">
                  <a:extLst>
                    <a:ext uri="{9D8B030D-6E8A-4147-A177-3AD203B41FA5}">
                      <a16:colId xmlns:a16="http://schemas.microsoft.com/office/drawing/2014/main" val="1023461507"/>
                    </a:ext>
                  </a:extLst>
                </a:gridCol>
                <a:gridCol w="1762840">
                  <a:extLst>
                    <a:ext uri="{9D8B030D-6E8A-4147-A177-3AD203B41FA5}">
                      <a16:colId xmlns:a16="http://schemas.microsoft.com/office/drawing/2014/main" val="1274573092"/>
                    </a:ext>
                  </a:extLst>
                </a:gridCol>
                <a:gridCol w="1917814">
                  <a:extLst>
                    <a:ext uri="{9D8B030D-6E8A-4147-A177-3AD203B41FA5}">
                      <a16:colId xmlns:a16="http://schemas.microsoft.com/office/drawing/2014/main" val="3281121828"/>
                    </a:ext>
                  </a:extLst>
                </a:gridCol>
                <a:gridCol w="1646609">
                  <a:extLst>
                    <a:ext uri="{9D8B030D-6E8A-4147-A177-3AD203B41FA5}">
                      <a16:colId xmlns:a16="http://schemas.microsoft.com/office/drawing/2014/main" val="656164741"/>
                    </a:ext>
                  </a:extLst>
                </a:gridCol>
                <a:gridCol w="1481947">
                  <a:extLst>
                    <a:ext uri="{9D8B030D-6E8A-4147-A177-3AD203B41FA5}">
                      <a16:colId xmlns:a16="http://schemas.microsoft.com/office/drawing/2014/main" val="3613249962"/>
                    </a:ext>
                  </a:extLst>
                </a:gridCol>
                <a:gridCol w="1519239">
                  <a:extLst>
                    <a:ext uri="{9D8B030D-6E8A-4147-A177-3AD203B41FA5}">
                      <a16:colId xmlns:a16="http://schemas.microsoft.com/office/drawing/2014/main" val="1633480442"/>
                    </a:ext>
                  </a:extLst>
                </a:gridCol>
              </a:tblGrid>
              <a:tr h="860103">
                <a:tc>
                  <a:txBody>
                    <a:bodyPr/>
                    <a:lstStyle/>
                    <a:p>
                      <a:pPr marL="0" marR="0" algn="ctr">
                        <a:lnSpc>
                          <a:spcPct val="107000"/>
                        </a:lnSpc>
                        <a:spcBef>
                          <a:spcPts val="0"/>
                        </a:spcBef>
                        <a:spcAft>
                          <a:spcPts val="0"/>
                        </a:spcAft>
                      </a:pPr>
                      <a:r>
                        <a:rPr lang="en-US" sz="1800">
                          <a:effectLst/>
                        </a:rPr>
                        <a:t> </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AVG Ticket Price</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Revenue (Millions)</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Average Attendance</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Total Attendance</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Twitter Followers</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Facebook Followers</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40618985"/>
                  </a:ext>
                </a:extLst>
              </a:tr>
              <a:tr h="860103">
                <a:tc>
                  <a:txBody>
                    <a:bodyPr/>
                    <a:lstStyle/>
                    <a:p>
                      <a:pPr marL="0" marR="0">
                        <a:lnSpc>
                          <a:spcPct val="107000"/>
                        </a:lnSpc>
                        <a:spcBef>
                          <a:spcPts val="0"/>
                        </a:spcBef>
                        <a:spcAft>
                          <a:spcPts val="0"/>
                        </a:spcAft>
                      </a:pPr>
                      <a:r>
                        <a:rPr lang="en-US" sz="1800">
                          <a:effectLst/>
                        </a:rPr>
                        <a:t>AVG Ticket Price</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1</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97404450"/>
                  </a:ext>
                </a:extLst>
              </a:tr>
              <a:tr h="860103">
                <a:tc>
                  <a:txBody>
                    <a:bodyPr/>
                    <a:lstStyle/>
                    <a:p>
                      <a:pPr marL="0" marR="0">
                        <a:lnSpc>
                          <a:spcPct val="107000"/>
                        </a:lnSpc>
                        <a:spcBef>
                          <a:spcPts val="0"/>
                        </a:spcBef>
                        <a:spcAft>
                          <a:spcPts val="0"/>
                        </a:spcAft>
                      </a:pPr>
                      <a:r>
                        <a:rPr lang="en-US" sz="1800">
                          <a:effectLst/>
                        </a:rPr>
                        <a:t>Revenue (Millions)</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0.774934417</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1</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9659312"/>
                  </a:ext>
                </a:extLst>
              </a:tr>
              <a:tr h="860103">
                <a:tc>
                  <a:txBody>
                    <a:bodyPr/>
                    <a:lstStyle/>
                    <a:p>
                      <a:pPr marL="0" marR="0">
                        <a:lnSpc>
                          <a:spcPct val="107000"/>
                        </a:lnSpc>
                        <a:spcBef>
                          <a:spcPts val="0"/>
                        </a:spcBef>
                        <a:spcAft>
                          <a:spcPts val="0"/>
                        </a:spcAft>
                      </a:pPr>
                      <a:r>
                        <a:rPr lang="en-US" sz="1800">
                          <a:effectLst/>
                        </a:rPr>
                        <a:t>Average Attendance</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-0.402353362</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-0.065089704</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1</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52027490"/>
                  </a:ext>
                </a:extLst>
              </a:tr>
              <a:tr h="860103">
                <a:tc>
                  <a:txBody>
                    <a:bodyPr/>
                    <a:lstStyle/>
                    <a:p>
                      <a:pPr marL="0" marR="0">
                        <a:lnSpc>
                          <a:spcPct val="107000"/>
                        </a:lnSpc>
                        <a:spcBef>
                          <a:spcPts val="0"/>
                        </a:spcBef>
                        <a:spcAft>
                          <a:spcPts val="0"/>
                        </a:spcAft>
                      </a:pPr>
                      <a:r>
                        <a:rPr lang="en-US" sz="1800">
                          <a:effectLst/>
                        </a:rPr>
                        <a:t>Total Attendance</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-0.180215308</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0.215047821</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0.694388087</a:t>
                      </a:r>
                      <a:endParaRPr lang="en-US"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1</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79014193"/>
                  </a:ext>
                </a:extLst>
              </a:tr>
              <a:tr h="860103">
                <a:tc>
                  <a:txBody>
                    <a:bodyPr/>
                    <a:lstStyle/>
                    <a:p>
                      <a:pPr marL="0" marR="0">
                        <a:lnSpc>
                          <a:spcPct val="107000"/>
                        </a:lnSpc>
                        <a:spcBef>
                          <a:spcPts val="0"/>
                        </a:spcBef>
                        <a:spcAft>
                          <a:spcPts val="0"/>
                        </a:spcAft>
                      </a:pPr>
                      <a:r>
                        <a:rPr lang="en-US" sz="1800">
                          <a:effectLst/>
                        </a:rPr>
                        <a:t>Twitter Followers</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0.736065904</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0.971222896</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-0.005943499</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0.498912541</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1</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32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23955383"/>
                  </a:ext>
                </a:extLst>
              </a:tr>
              <a:tr h="884248">
                <a:tc>
                  <a:txBody>
                    <a:bodyPr/>
                    <a:lstStyle/>
                    <a:p>
                      <a:pPr marL="0" marR="0">
                        <a:lnSpc>
                          <a:spcPct val="107000"/>
                        </a:lnSpc>
                        <a:spcBef>
                          <a:spcPts val="0"/>
                        </a:spcBef>
                        <a:spcAft>
                          <a:spcPts val="0"/>
                        </a:spcAft>
                      </a:pPr>
                      <a:r>
                        <a:rPr lang="en-US" sz="1800">
                          <a:effectLst/>
                        </a:rPr>
                        <a:t>Facebook Followers</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0.885353382</a:t>
                      </a:r>
                      <a:endParaRPr lang="en-US"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0.673721034</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-0.283893214</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0.410132734</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a:effectLst/>
                        </a:rPr>
                        <a:t>0.797527377</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1</a:t>
                      </a:r>
                      <a:endParaRPr lang="en-US"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27682973"/>
                  </a:ext>
                </a:extLst>
              </a:tr>
            </a:tbl>
          </a:graphicData>
        </a:graphic>
      </p:graphicFrame>
    </p:spTree>
    <p:extLst>
      <p:ext uri="{BB962C8B-B14F-4D97-AF65-F5344CB8AC3E}">
        <p14:creationId xmlns:p14="http://schemas.microsoft.com/office/powerpoint/2010/main" val="411931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5A0E52-A696-4C2C-8BFC-BC1381ACE778}"/>
              </a:ext>
            </a:extLst>
          </p:cNvPr>
          <p:cNvSpPr>
            <a:spLocks noGrp="1"/>
          </p:cNvSpPr>
          <p:nvPr>
            <p:ph type="ctrTitle"/>
          </p:nvPr>
        </p:nvSpPr>
        <p:spPr>
          <a:xfrm>
            <a:off x="1524000" y="1122363"/>
            <a:ext cx="9385540" cy="3455388"/>
          </a:xfrm>
        </p:spPr>
        <p:txBody>
          <a:bodyPr/>
          <a:lstStyle/>
          <a:p>
            <a:r>
              <a:rPr lang="en-US" sz="4000" dirty="0">
                <a:effectLst/>
                <a:latin typeface="Times New Roman" panose="02020603050405020304" pitchFamily="18" charset="0"/>
                <a:ea typeface="Times New Roman" panose="02020603050405020304" pitchFamily="18" charset="0"/>
              </a:rPr>
              <a:t>As a result of the COVID-19 outbreak, what are the revenue losses for the Denver Nuggets organization?</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936387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614D-11A2-48C3-83AC-D4E968945AAB}"/>
              </a:ext>
            </a:extLst>
          </p:cNvPr>
          <p:cNvSpPr>
            <a:spLocks noGrp="1"/>
          </p:cNvSpPr>
          <p:nvPr>
            <p:ph type="title"/>
          </p:nvPr>
        </p:nvSpPr>
        <p:spPr/>
        <p:txBody>
          <a:bodyPr/>
          <a:lstStyle/>
          <a:p>
            <a:r>
              <a:rPr lang="en-US" dirty="0"/>
              <a:t>Hypothesis	</a:t>
            </a:r>
          </a:p>
        </p:txBody>
      </p:sp>
      <p:sp>
        <p:nvSpPr>
          <p:cNvPr id="3" name="Content Placeholder 2">
            <a:extLst>
              <a:ext uri="{FF2B5EF4-FFF2-40B4-BE49-F238E27FC236}">
                <a16:creationId xmlns:a16="http://schemas.microsoft.com/office/drawing/2014/main" id="{9E981B31-6DFE-4945-8D29-D88F14108CEF}"/>
              </a:ext>
            </a:extLst>
          </p:cNvPr>
          <p:cNvSpPr>
            <a:spLocks noGrp="1"/>
          </p:cNvSpPr>
          <p:nvPr>
            <p:ph idx="1"/>
          </p:nvPr>
        </p:nvSpPr>
        <p:spPr/>
        <p:txBody>
          <a:bodyPr/>
          <a:lstStyle/>
          <a:p>
            <a:pPr marL="0" indent="0">
              <a:buNone/>
            </a:pPr>
            <a:r>
              <a:rPr lang="en-US" sz="2800" dirty="0">
                <a:effectLst/>
                <a:latin typeface="Calibri Light" panose="020F0302020204030204" pitchFamily="34" charset="0"/>
                <a:ea typeface="Times New Roman" panose="02020603050405020304" pitchFamily="18" charset="0"/>
                <a:cs typeface="Calibri Light" panose="020F0302020204030204" pitchFamily="34" charset="0"/>
              </a:rPr>
              <a:t>Despite sporting events being a low-income source for their respective cities, I hypothesize that the Denver Nuggets organization would have had a record year in terms of revenue. This hypothesis also trickles down into the surrounding businesses. With the increased attention of new fans watching basketball, the surrounding economies would not see much of a difference in terms of revenue gained.</a:t>
            </a:r>
          </a:p>
          <a:p>
            <a:pPr marL="0" indent="0">
              <a:buNone/>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24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A14CE2B0-0F0F-433D-8ED6-770921C98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Picture 3" descr="Complex maths formulae on a blackboard">
            <a:extLst>
              <a:ext uri="{FF2B5EF4-FFF2-40B4-BE49-F238E27FC236}">
                <a16:creationId xmlns:a16="http://schemas.microsoft.com/office/drawing/2014/main" id="{7FEBA5EB-4DAF-4818-8111-C2760C214FB4}"/>
              </a:ext>
            </a:extLst>
          </p:cNvPr>
          <p:cNvPicPr>
            <a:picLocks noChangeAspect="1"/>
          </p:cNvPicPr>
          <p:nvPr/>
        </p:nvPicPr>
        <p:blipFill rotWithShape="1">
          <a:blip r:embed="rId2"/>
          <a:srcRect t="29302" b="15831"/>
          <a:stretch/>
        </p:blipFill>
        <p:spPr>
          <a:xfrm>
            <a:off x="-1" y="-1"/>
            <a:ext cx="12192001" cy="4883281"/>
          </a:xfrm>
          <a:prstGeom prst="rect">
            <a:avLst/>
          </a:prstGeom>
        </p:spPr>
      </p:pic>
      <p:sp>
        <p:nvSpPr>
          <p:cNvPr id="10" name="Freeform 9">
            <a:extLst>
              <a:ext uri="{FF2B5EF4-FFF2-40B4-BE49-F238E27FC236}">
                <a16:creationId xmlns:a16="http://schemas.microsoft.com/office/drawing/2014/main" id="{02AB05CC-4371-4DE4-AAE6-20E4B1579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F1776-C070-4F65-8263-0DB47D819FB5}"/>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Equations</a:t>
            </a:r>
            <a:endParaRPr lang="en-US"/>
          </a:p>
        </p:txBody>
      </p:sp>
    </p:spTree>
    <p:extLst>
      <p:ext uri="{BB962C8B-B14F-4D97-AF65-F5344CB8AC3E}">
        <p14:creationId xmlns:p14="http://schemas.microsoft.com/office/powerpoint/2010/main" val="144597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C109-642E-4D3E-B6B2-D4AF17319656}"/>
              </a:ext>
            </a:extLst>
          </p:cNvPr>
          <p:cNvSpPr>
            <a:spLocks noGrp="1"/>
          </p:cNvSpPr>
          <p:nvPr>
            <p:ph idx="1"/>
          </p:nvPr>
        </p:nvSpPr>
        <p:spPr>
          <a:xfrm>
            <a:off x="0" y="101600"/>
            <a:ext cx="12090399" cy="6756400"/>
          </a:xfrm>
        </p:spPr>
        <p:txBody>
          <a:bodyPr>
            <a:normAutofit lnSpcReduction="10000"/>
          </a:bodyPr>
          <a:lstStyle/>
          <a:p>
            <a:pPr marL="0" indent="0">
              <a:lnSpc>
                <a:spcPct val="110000"/>
              </a:lnSpc>
              <a:buNone/>
            </a:pPr>
            <a:r>
              <a:rPr lang="en-US" sz="2000" b="1" dirty="0">
                <a:latin typeface="Calibri Light" panose="020F0302020204030204" pitchFamily="34" charset="0"/>
                <a:cs typeface="Calibri Light" panose="020F0302020204030204" pitchFamily="34" charset="0"/>
              </a:rPr>
              <a:t>1) Revenue Lost per Game 2019-2020 </a:t>
            </a:r>
            <a:r>
              <a:rPr lang="en-US" sz="2000" dirty="0">
                <a:latin typeface="Calibri Light" panose="020F0302020204030204" pitchFamily="34" charset="0"/>
                <a:cs typeface="Calibri Light" panose="020F0302020204030204" pitchFamily="34" charset="0"/>
              </a:rPr>
              <a:t>= Average Attendance x (Average Ticket Price + Average Concession Spending + Average Parking Spending)</a:t>
            </a:r>
          </a:p>
          <a:p>
            <a:pPr marL="0" indent="0">
              <a:lnSpc>
                <a:spcPct val="110000"/>
              </a:lnSpc>
              <a:buNone/>
            </a:pPr>
            <a:r>
              <a:rPr lang="en-US" sz="2000" dirty="0">
                <a:latin typeface="Calibri Light" panose="020F0302020204030204" pitchFamily="34" charset="0"/>
                <a:cs typeface="Calibri Light" panose="020F0302020204030204" pitchFamily="34" charset="0"/>
              </a:rPr>
              <a:t>= 19186 x ($54.63 + $9 + $18) = $1,566,153 per game</a:t>
            </a:r>
          </a:p>
          <a:p>
            <a:pPr marL="0" indent="0">
              <a:lnSpc>
                <a:spcPct val="110000"/>
              </a:lnSpc>
              <a:buNone/>
            </a:pPr>
            <a:endParaRPr lang="en-US" sz="2000" dirty="0">
              <a:latin typeface="Calibri Light" panose="020F0302020204030204" pitchFamily="34" charset="0"/>
              <a:cs typeface="Calibri Light" panose="020F0302020204030204" pitchFamily="34" charset="0"/>
            </a:endParaRPr>
          </a:p>
          <a:p>
            <a:pPr marL="0" indent="0">
              <a:lnSpc>
                <a:spcPct val="110000"/>
              </a:lnSpc>
              <a:buNone/>
            </a:pPr>
            <a:r>
              <a:rPr lang="en-US" sz="2000" b="1" dirty="0">
                <a:latin typeface="Calibri Light" panose="020F0302020204030204" pitchFamily="34" charset="0"/>
                <a:cs typeface="Calibri Light" panose="020F0302020204030204" pitchFamily="34" charset="0"/>
              </a:rPr>
              <a:t>2) Revenue with Full Capacity for all Home Games </a:t>
            </a:r>
            <a:r>
              <a:rPr lang="en-US" sz="2000" dirty="0">
                <a:latin typeface="Calibri Light" panose="020F0302020204030204" pitchFamily="34" charset="0"/>
                <a:cs typeface="Calibri Light" panose="020F0302020204030204" pitchFamily="34" charset="0"/>
              </a:rPr>
              <a:t>= Maximum Attendance x Number of Home Games x (Average Ticket Price + Average Concession Spending + Average Parking Spending)</a:t>
            </a:r>
          </a:p>
          <a:p>
            <a:pPr marL="0" indent="0">
              <a:lnSpc>
                <a:spcPct val="110000"/>
              </a:lnSpc>
              <a:buNone/>
            </a:pPr>
            <a:r>
              <a:rPr lang="en-US" sz="2000" dirty="0">
                <a:latin typeface="Calibri Light" panose="020F0302020204030204" pitchFamily="34" charset="0"/>
                <a:cs typeface="Calibri Light" panose="020F0302020204030204" pitchFamily="34" charset="0"/>
              </a:rPr>
              <a:t>= 20000 x 41 x ($54.63 + $9 + $18) = $66,936,600 </a:t>
            </a:r>
          </a:p>
          <a:p>
            <a:pPr marL="0" indent="0">
              <a:lnSpc>
                <a:spcPct val="110000"/>
              </a:lnSpc>
              <a:buNone/>
            </a:pPr>
            <a:endParaRPr lang="en-US" sz="2000" dirty="0">
              <a:latin typeface="Calibri Light" panose="020F0302020204030204" pitchFamily="34" charset="0"/>
              <a:cs typeface="Calibri Light" panose="020F0302020204030204" pitchFamily="34" charset="0"/>
            </a:endParaRPr>
          </a:p>
          <a:p>
            <a:pPr marL="0" indent="0">
              <a:lnSpc>
                <a:spcPct val="110000"/>
              </a:lnSpc>
              <a:buNone/>
            </a:pPr>
            <a:r>
              <a:rPr lang="en-US" sz="2000" b="1" dirty="0">
                <a:latin typeface="Calibri Light" panose="020F0302020204030204" pitchFamily="34" charset="0"/>
                <a:cs typeface="Calibri Light" panose="020F0302020204030204" pitchFamily="34" charset="0"/>
              </a:rPr>
              <a:t>3) Revenue per Home Game </a:t>
            </a:r>
            <a:r>
              <a:rPr lang="en-US" sz="2000" dirty="0">
                <a:latin typeface="Calibri Light" panose="020F0302020204030204" pitchFamily="34" charset="0"/>
                <a:cs typeface="Calibri Light" panose="020F0302020204030204" pitchFamily="34" charset="0"/>
              </a:rPr>
              <a:t>= $66,936,600 / 41 = $1,632,600 per game</a:t>
            </a:r>
          </a:p>
          <a:p>
            <a:pPr marL="0" indent="0">
              <a:lnSpc>
                <a:spcPct val="110000"/>
              </a:lnSpc>
              <a:buNone/>
            </a:pPr>
            <a:endParaRPr lang="en-US" sz="2000" dirty="0">
              <a:latin typeface="Calibri Light" panose="020F0302020204030204" pitchFamily="34" charset="0"/>
              <a:cs typeface="Calibri Light" panose="020F0302020204030204" pitchFamily="34" charset="0"/>
            </a:endParaRPr>
          </a:p>
          <a:p>
            <a:pPr marL="0" indent="0">
              <a:lnSpc>
                <a:spcPct val="110000"/>
              </a:lnSpc>
              <a:buNone/>
            </a:pPr>
            <a:r>
              <a:rPr lang="en-US" sz="2000" b="1" dirty="0">
                <a:latin typeface="Calibri Light" panose="020F0302020204030204" pitchFamily="34" charset="0"/>
                <a:cs typeface="Calibri Light" panose="020F0302020204030204" pitchFamily="34" charset="0"/>
              </a:rPr>
              <a:t>4) Revenue Lost from March 2020 Shutdown </a:t>
            </a:r>
            <a:r>
              <a:rPr lang="en-US" sz="2000" dirty="0">
                <a:latin typeface="Calibri Light" panose="020F0302020204030204" pitchFamily="34" charset="0"/>
                <a:cs typeface="Calibri Light" panose="020F0302020204030204" pitchFamily="34" charset="0"/>
              </a:rPr>
              <a:t>= Total Revenue Lost by NBA / Number of NBA teams</a:t>
            </a:r>
          </a:p>
          <a:p>
            <a:pPr marL="0" indent="0">
              <a:lnSpc>
                <a:spcPct val="110000"/>
              </a:lnSpc>
              <a:buNone/>
            </a:pPr>
            <a:r>
              <a:rPr lang="en-US" sz="2000" dirty="0">
                <a:latin typeface="Calibri Light" panose="020F0302020204030204" pitchFamily="34" charset="0"/>
                <a:cs typeface="Calibri Light" panose="020F0302020204030204" pitchFamily="34" charset="0"/>
              </a:rPr>
              <a:t>= 695,000,000 / 30 = $23,170,000</a:t>
            </a:r>
          </a:p>
          <a:p>
            <a:pPr marL="0" indent="0">
              <a:lnSpc>
                <a:spcPct val="110000"/>
              </a:lnSpc>
              <a:buNone/>
            </a:pPr>
            <a:endParaRPr lang="en-US" sz="2000" dirty="0">
              <a:latin typeface="Calibri Light" panose="020F0302020204030204" pitchFamily="34" charset="0"/>
              <a:cs typeface="Calibri Light" panose="020F0302020204030204" pitchFamily="34" charset="0"/>
            </a:endParaRPr>
          </a:p>
          <a:p>
            <a:pPr marL="0" indent="0">
              <a:lnSpc>
                <a:spcPct val="110000"/>
              </a:lnSpc>
              <a:buNone/>
            </a:pPr>
            <a:r>
              <a:rPr lang="en-US" sz="2000" b="1" dirty="0">
                <a:latin typeface="Calibri Light" panose="020F0302020204030204" pitchFamily="34" charset="0"/>
                <a:cs typeface="Calibri Light" panose="020F0302020204030204" pitchFamily="34" charset="0"/>
              </a:rPr>
              <a:t>5) Ticket Revenue Lost During March 2020 Shutdown </a:t>
            </a:r>
            <a:r>
              <a:rPr lang="en-US" sz="2000" dirty="0">
                <a:latin typeface="Calibri Light" panose="020F0302020204030204" pitchFamily="34" charset="0"/>
                <a:cs typeface="Calibri Light" panose="020F0302020204030204" pitchFamily="34" charset="0"/>
              </a:rPr>
              <a:t>= (Number of Games Cancelled / Number of NBA Teams) x Revenue Lost per Game 2019-2020</a:t>
            </a:r>
          </a:p>
          <a:p>
            <a:pPr marL="0" indent="0">
              <a:lnSpc>
                <a:spcPct val="110000"/>
              </a:lnSpc>
              <a:buNone/>
            </a:pPr>
            <a:r>
              <a:rPr lang="en-US" sz="2000" dirty="0">
                <a:latin typeface="Calibri Light" panose="020F0302020204030204" pitchFamily="34" charset="0"/>
                <a:cs typeface="Calibri Light" panose="020F0302020204030204" pitchFamily="34" charset="0"/>
              </a:rPr>
              <a:t>= (258 / 30) x $1,566,153 = $13,468,917</a:t>
            </a:r>
          </a:p>
          <a:p>
            <a:pPr marL="0" indent="0">
              <a:lnSpc>
                <a:spcPct val="110000"/>
              </a:lnSpc>
              <a:buNone/>
            </a:pP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047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6E19-93AB-4455-B3EF-A9594E40C34D}"/>
              </a:ext>
            </a:extLst>
          </p:cNvPr>
          <p:cNvSpPr>
            <a:spLocks noGrp="1"/>
          </p:cNvSpPr>
          <p:nvPr>
            <p:ph type="title"/>
          </p:nvPr>
        </p:nvSpPr>
        <p:spPr/>
        <p:txBody>
          <a:bodyPr/>
          <a:lstStyle/>
          <a:p>
            <a:r>
              <a:rPr lang="en-US" dirty="0"/>
              <a:t>Discussion of Results</a:t>
            </a:r>
          </a:p>
        </p:txBody>
      </p:sp>
      <p:sp>
        <p:nvSpPr>
          <p:cNvPr id="3" name="Content Placeholder 2">
            <a:extLst>
              <a:ext uri="{FF2B5EF4-FFF2-40B4-BE49-F238E27FC236}">
                <a16:creationId xmlns:a16="http://schemas.microsoft.com/office/drawing/2014/main" id="{D32CD96B-7665-46EC-94E0-F4806F5E374F}"/>
              </a:ext>
            </a:extLst>
          </p:cNvPr>
          <p:cNvSpPr>
            <a:spLocks noGrp="1"/>
          </p:cNvSpPr>
          <p:nvPr>
            <p:ph idx="1"/>
          </p:nvPr>
        </p:nvSpPr>
        <p:spPr/>
        <p:txBody>
          <a:bodyPr>
            <a:normAutofit/>
          </a:bodyPr>
          <a:lstStyle/>
          <a:p>
            <a:pPr marL="0" indent="0">
              <a:buNone/>
            </a:pPr>
            <a:r>
              <a:rPr lang="en-US" dirty="0">
                <a:latin typeface="Calibri Light" panose="020F0302020204030204" pitchFamily="34" charset="0"/>
                <a:cs typeface="Calibri Light" panose="020F0302020204030204" pitchFamily="34" charset="0"/>
              </a:rPr>
              <a:t>Total Revenue Lost = $66,936,600 + $23,170,000 + $7,000,000</a:t>
            </a:r>
          </a:p>
          <a:p>
            <a:pPr marL="0" indent="0">
              <a:buNone/>
            </a:pPr>
            <a:r>
              <a:rPr lang="en-US" dirty="0">
                <a:latin typeface="Calibri Light" panose="020F0302020204030204" pitchFamily="34" charset="0"/>
                <a:cs typeface="Calibri Light" panose="020F0302020204030204" pitchFamily="34" charset="0"/>
              </a:rPr>
              <a:t>= $97,106,600</a:t>
            </a:r>
          </a:p>
          <a:p>
            <a:pPr>
              <a:buFontTx/>
              <a:buChar char="-"/>
            </a:pPr>
            <a:r>
              <a:rPr lang="en-US" dirty="0">
                <a:latin typeface="Calibri Light" panose="020F0302020204030204" pitchFamily="34" charset="0"/>
                <a:cs typeface="Calibri Light" panose="020F0302020204030204" pitchFamily="34" charset="0"/>
              </a:rPr>
              <a:t>Twitter Followers positively correlated with AVG ticket price, Revenue, and Total Attendance</a:t>
            </a:r>
          </a:p>
          <a:p>
            <a:pPr>
              <a:buFontTx/>
              <a:buChar char="-"/>
            </a:pPr>
            <a:r>
              <a:rPr lang="en-US" dirty="0">
                <a:latin typeface="Calibri Light" panose="020F0302020204030204" pitchFamily="34" charset="0"/>
                <a:cs typeface="Calibri Light" panose="020F0302020204030204" pitchFamily="34" charset="0"/>
              </a:rPr>
              <a:t>39% of total revenue in 2019</a:t>
            </a:r>
          </a:p>
          <a:p>
            <a:pPr>
              <a:buFontTx/>
              <a:buChar char="-"/>
            </a:pPr>
            <a:r>
              <a:rPr lang="en-US" dirty="0">
                <a:latin typeface="Calibri Light" panose="020F0302020204030204" pitchFamily="34" charset="0"/>
                <a:cs typeface="Calibri Light" panose="020F0302020204030204" pitchFamily="34" charset="0"/>
              </a:rPr>
              <a:t>Unknown ticket prices for 2020-2021 season</a:t>
            </a:r>
          </a:p>
          <a:p>
            <a:pPr marL="0" indent="0">
              <a:buNone/>
            </a:pPr>
            <a:r>
              <a:rPr lang="en-US" dirty="0">
                <a:latin typeface="Calibri Light" panose="020F0302020204030204" pitchFamily="34" charset="0"/>
                <a:cs typeface="Calibri Light" panose="020F0302020204030204" pitchFamily="34" charset="0"/>
              </a:rPr>
              <a:t>- Matches with Adrian </a:t>
            </a:r>
            <a:r>
              <a:rPr lang="en-US" dirty="0" err="1">
                <a:latin typeface="Calibri Light" panose="020F0302020204030204" pitchFamily="34" charset="0"/>
                <a:cs typeface="Calibri Light" panose="020F0302020204030204" pitchFamily="34" charset="0"/>
              </a:rPr>
              <a:t>Wojnarowski’s</a:t>
            </a:r>
            <a:r>
              <a:rPr lang="en-US" dirty="0">
                <a:latin typeface="Calibri Light" panose="020F0302020204030204" pitchFamily="34" charset="0"/>
                <a:cs typeface="Calibri Light" panose="020F0302020204030204" pitchFamily="34" charset="0"/>
              </a:rPr>
              <a:t> 40% value for ticket revenue </a:t>
            </a:r>
          </a:p>
        </p:txBody>
      </p:sp>
    </p:spTree>
    <p:extLst>
      <p:ext uri="{BB962C8B-B14F-4D97-AF65-F5344CB8AC3E}">
        <p14:creationId xmlns:p14="http://schemas.microsoft.com/office/powerpoint/2010/main" val="1147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0518-B296-4074-95DD-ABCAFED6A188}"/>
              </a:ext>
            </a:extLst>
          </p:cNvPr>
          <p:cNvSpPr>
            <a:spLocks noGrp="1"/>
          </p:cNvSpPr>
          <p:nvPr>
            <p:ph type="title"/>
          </p:nvPr>
        </p:nvSpPr>
        <p:spPr/>
        <p:txBody>
          <a:bodyPr/>
          <a:lstStyle/>
          <a:p>
            <a:r>
              <a:rPr lang="en-US" dirty="0"/>
              <a:t>Effects on Colorado </a:t>
            </a:r>
          </a:p>
        </p:txBody>
      </p:sp>
      <p:sp>
        <p:nvSpPr>
          <p:cNvPr id="3" name="Content Placeholder 2">
            <a:extLst>
              <a:ext uri="{FF2B5EF4-FFF2-40B4-BE49-F238E27FC236}">
                <a16:creationId xmlns:a16="http://schemas.microsoft.com/office/drawing/2014/main" id="{B044BDAF-D5A1-419C-8195-8A93407F1D74}"/>
              </a:ext>
            </a:extLst>
          </p:cNvPr>
          <p:cNvSpPr>
            <a:spLocks noGrp="1"/>
          </p:cNvSpPr>
          <p:nvPr>
            <p:ph idx="1"/>
          </p:nvPr>
        </p:nvSpPr>
        <p:spPr/>
        <p:txBody>
          <a:bodyPr>
            <a:normAutofit/>
          </a:bodyPr>
          <a:lstStyle/>
          <a:p>
            <a:r>
              <a:rPr lang="en-US" dirty="0">
                <a:effectLst/>
                <a:latin typeface="Calibri Light" panose="020F0302020204030204" pitchFamily="34" charset="0"/>
                <a:ea typeface="Times New Roman" panose="02020603050405020304" pitchFamily="18" charset="0"/>
                <a:cs typeface="Calibri Light" panose="020F0302020204030204" pitchFamily="34" charset="0"/>
              </a:rPr>
              <a:t>During the 1999-2000 season, only 29% of NBA players resided in the surrounding area of their team during the offseason.</a:t>
            </a:r>
          </a:p>
          <a:p>
            <a:r>
              <a:rPr lang="en-US" dirty="0">
                <a:effectLst/>
                <a:latin typeface="Calibri Light" panose="020F0302020204030204" pitchFamily="34" charset="0"/>
                <a:ea typeface="Times New Roman" panose="02020603050405020304" pitchFamily="18" charset="0"/>
                <a:cs typeface="Calibri Light" panose="020F0302020204030204" pitchFamily="34" charset="0"/>
              </a:rPr>
              <a:t>According to certain local governments throughout the state, to be eligible for monetary relief there must have been a 20% loss in revenue between March 26</a:t>
            </a:r>
            <a:r>
              <a:rPr lang="en-US" baseline="30000" dirty="0">
                <a:effectLst/>
                <a:latin typeface="Calibri Light" panose="020F0302020204030204" pitchFamily="34" charset="0"/>
                <a:ea typeface="Times New Roman" panose="02020603050405020304" pitchFamily="18" charset="0"/>
                <a:cs typeface="Calibri Light" panose="020F0302020204030204" pitchFamily="34" charset="0"/>
              </a:rPr>
              <a:t>th</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 2020 and the present</a:t>
            </a:r>
          </a:p>
          <a:p>
            <a:pPr lvl="1"/>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According to Justin Anthony, a local sports bar owner in Colfax, revenue has gone down over 60% since the pandemic began.</a:t>
            </a:r>
          </a:p>
          <a:p>
            <a:pPr lvl="1"/>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Denver bar owners Chris Fuselier and Angela </a:t>
            </a:r>
            <a:r>
              <a:rPr lang="en-US" sz="1800" dirty="0" err="1">
                <a:effectLst/>
                <a:latin typeface="Calibri Light" panose="020F0302020204030204" pitchFamily="34" charset="0"/>
                <a:ea typeface="Times New Roman" panose="02020603050405020304" pitchFamily="18" charset="0"/>
                <a:cs typeface="Calibri Light" panose="020F0302020204030204" pitchFamily="34" charset="0"/>
              </a:rPr>
              <a:t>Neri</a:t>
            </a:r>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 have experienced upwards of 50% revenue decline over the course of the pandemic</a:t>
            </a:r>
            <a:endParaRPr lang="en-US" sz="1800" dirty="0">
              <a:latin typeface="Calibri Light" panose="020F0302020204030204" pitchFamily="34" charset="0"/>
              <a:ea typeface="Times New Roman" panose="02020603050405020304" pitchFamily="18" charset="0"/>
              <a:cs typeface="Calibri Light" panose="020F0302020204030204" pitchFamily="34" charset="0"/>
            </a:endParaRPr>
          </a:p>
          <a:p>
            <a:pPr lvl="1"/>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In addition to revenue losses, curfews that have been established for bars strangle what little business they can cumulate.</a:t>
            </a: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5428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F713-C5B3-4447-8E38-B02BA3C6FE77}"/>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C096C5EC-B0C7-46A8-B236-ABDE8C493B92}"/>
              </a:ext>
            </a:extLst>
          </p:cNvPr>
          <p:cNvSpPr>
            <a:spLocks noGrp="1"/>
          </p:cNvSpPr>
          <p:nvPr>
            <p:ph idx="1"/>
          </p:nvPr>
        </p:nvSpPr>
        <p:spPr/>
        <p:txBody>
          <a:bodyPr/>
          <a:lstStyle/>
          <a:p>
            <a:r>
              <a:rPr lang="en-US" sz="1800"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onthly twitter follower changes</a:t>
            </a:r>
          </a:p>
          <a:p>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average ticket prices for the current season</a:t>
            </a:r>
          </a:p>
          <a:p>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otal revenue earned from concessions</a:t>
            </a:r>
          </a:p>
          <a:p>
            <a:pPr marL="0" indent="0">
              <a:buNone/>
            </a:pPr>
            <a:endParaRPr lang="en-US" dirty="0"/>
          </a:p>
        </p:txBody>
      </p:sp>
    </p:spTree>
    <p:extLst>
      <p:ext uri="{BB962C8B-B14F-4D97-AF65-F5344CB8AC3E}">
        <p14:creationId xmlns:p14="http://schemas.microsoft.com/office/powerpoint/2010/main" val="215787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54EB-8A7A-4CE3-A694-31B3A778555C}"/>
              </a:ext>
            </a:extLst>
          </p:cNvPr>
          <p:cNvSpPr>
            <a:spLocks noGrp="1"/>
          </p:cNvSpPr>
          <p:nvPr>
            <p:ph type="title"/>
          </p:nvPr>
        </p:nvSpPr>
        <p:spPr/>
        <p:txBody>
          <a:bodyPr/>
          <a:lstStyle/>
          <a:p>
            <a:r>
              <a:rPr lang="en-US" dirty="0"/>
              <a:t>Policy Recommendations</a:t>
            </a:r>
          </a:p>
        </p:txBody>
      </p:sp>
      <p:sp>
        <p:nvSpPr>
          <p:cNvPr id="3" name="Content Placeholder 2">
            <a:extLst>
              <a:ext uri="{FF2B5EF4-FFF2-40B4-BE49-F238E27FC236}">
                <a16:creationId xmlns:a16="http://schemas.microsoft.com/office/drawing/2014/main" id="{4727877C-3AD7-469C-BC54-65947BD0D7F3}"/>
              </a:ext>
            </a:extLst>
          </p:cNvPr>
          <p:cNvSpPr>
            <a:spLocks noGrp="1"/>
          </p:cNvSpPr>
          <p:nvPr>
            <p:ph idx="1"/>
          </p:nvPr>
        </p:nvSpPr>
        <p:spPr/>
        <p:txBody>
          <a:bodyPr/>
          <a:lstStyle/>
          <a:p>
            <a:r>
              <a:rPr lang="en-US" sz="1800" dirty="0">
                <a:latin typeface="Calibri Light" panose="020F0302020204030204" pitchFamily="34" charset="0"/>
                <a:ea typeface="Times New Roman" panose="02020603050405020304" pitchFamily="18" charset="0"/>
                <a:cs typeface="Calibri Light" panose="020F0302020204030204" pitchFamily="34" charset="0"/>
              </a:rPr>
              <a:t>P</a:t>
            </a:r>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olicies aimed towards maximizing the amount of money earned from having an NBA team </a:t>
            </a:r>
          </a:p>
          <a:p>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Denver could utilize the space surrounding Denver to implement local businesses and hotels</a:t>
            </a:r>
          </a:p>
          <a:p>
            <a:r>
              <a:rPr lang="en-US" sz="1800" dirty="0">
                <a:latin typeface="Calibri Light" panose="020F0302020204030204" pitchFamily="34" charset="0"/>
                <a:ea typeface="Times New Roman" panose="02020603050405020304" pitchFamily="18" charset="0"/>
                <a:cs typeface="Calibri Light" panose="020F0302020204030204" pitchFamily="34" charset="0"/>
              </a:rPr>
              <a:t>V</a:t>
            </a:r>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ouchers or guides should be handed out at home games that encourage tourists to visit places outside of Denver</a:t>
            </a:r>
          </a:p>
          <a:p>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New laws should be put in place that require NBA players to allocate a certain percent of their spending towards the communities that foster their team</a:t>
            </a:r>
          </a:p>
          <a:p>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New policies that directly target benefits towards local businesses that rely on sporting events</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4505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2927-8EF2-47DF-A3BF-617565A83242}"/>
              </a:ext>
            </a:extLst>
          </p:cNvPr>
          <p:cNvSpPr>
            <a:spLocks noGrp="1"/>
          </p:cNvSpPr>
          <p:nvPr>
            <p:ph type="title"/>
          </p:nvPr>
        </p:nvSpPr>
        <p:spPr/>
        <p:txBody>
          <a:bodyPr>
            <a:normAutofit/>
          </a:bodyPr>
          <a:lstStyle/>
          <a:p>
            <a:r>
              <a:rPr lang="en-US" dirty="0"/>
              <a:t>The Past Year</a:t>
            </a:r>
          </a:p>
        </p:txBody>
      </p:sp>
      <p:sp>
        <p:nvSpPr>
          <p:cNvPr id="3" name="Content Placeholder 2">
            <a:extLst>
              <a:ext uri="{FF2B5EF4-FFF2-40B4-BE49-F238E27FC236}">
                <a16:creationId xmlns:a16="http://schemas.microsoft.com/office/drawing/2014/main" id="{9ACB3623-C4FA-4482-AEF6-78ACD737AF31}"/>
              </a:ext>
            </a:extLst>
          </p:cNvPr>
          <p:cNvSpPr>
            <a:spLocks noGrp="1"/>
          </p:cNvSpPr>
          <p:nvPr>
            <p:ph idx="1"/>
          </p:nvPr>
        </p:nvSpPr>
        <p:spPr>
          <a:xfrm>
            <a:off x="818713" y="2413000"/>
            <a:ext cx="3835583" cy="3632200"/>
          </a:xfrm>
        </p:spPr>
        <p:txBody>
          <a:bodyPr>
            <a:normAutofit/>
          </a:bodyPr>
          <a:lstStyle/>
          <a:p>
            <a:r>
              <a:rPr lang="en-US" sz="1600"/>
              <a:t>Olympic Games</a:t>
            </a:r>
          </a:p>
          <a:p>
            <a:r>
              <a:rPr lang="en-US" sz="1600"/>
              <a:t>FIFA</a:t>
            </a:r>
          </a:p>
          <a:p>
            <a:r>
              <a:rPr lang="en-US" sz="1600"/>
              <a:t>Boston Marathon</a:t>
            </a:r>
          </a:p>
          <a:p>
            <a:r>
              <a:rPr lang="en-US" sz="1600"/>
              <a:t>The NBA season</a:t>
            </a:r>
          </a:p>
          <a:p>
            <a:endParaRPr lang="en-US" sz="1600"/>
          </a:p>
          <a:p>
            <a:endParaRPr lang="en-US" sz="1600"/>
          </a:p>
        </p:txBody>
      </p:sp>
      <p:pic>
        <p:nvPicPr>
          <p:cNvPr id="1026" name="Picture 2" descr="OPINION: History shows importance of holding Tokyo Olympics in 2021">
            <a:extLst>
              <a:ext uri="{FF2B5EF4-FFF2-40B4-BE49-F238E27FC236}">
                <a16:creationId xmlns:a16="http://schemas.microsoft.com/office/drawing/2014/main" id="{9AD1FF44-445F-42DB-B7FA-4077D3FEC5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829560"/>
            <a:ext cx="4642547" cy="2599826"/>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58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3113-EE15-47FD-91BC-C14CF83CB825}"/>
              </a:ext>
            </a:extLst>
          </p:cNvPr>
          <p:cNvSpPr>
            <a:spLocks noGrp="1"/>
          </p:cNvSpPr>
          <p:nvPr>
            <p:ph type="title"/>
          </p:nvPr>
        </p:nvSpPr>
        <p:spPr/>
        <p:txBody>
          <a:bodyPr/>
          <a:lstStyle/>
          <a:p>
            <a:r>
              <a:rPr lang="en-US" dirty="0"/>
              <a:t>Sports Economics</a:t>
            </a:r>
          </a:p>
        </p:txBody>
      </p:sp>
      <p:sp>
        <p:nvSpPr>
          <p:cNvPr id="3" name="Content Placeholder 2">
            <a:extLst>
              <a:ext uri="{FF2B5EF4-FFF2-40B4-BE49-F238E27FC236}">
                <a16:creationId xmlns:a16="http://schemas.microsoft.com/office/drawing/2014/main" id="{1BF23F28-3CEC-43E7-92FD-584D60C613FF}"/>
              </a:ext>
            </a:extLst>
          </p:cNvPr>
          <p:cNvSpPr>
            <a:spLocks noGrp="1"/>
          </p:cNvSpPr>
          <p:nvPr>
            <p:ph idx="1"/>
          </p:nvPr>
        </p:nvSpPr>
        <p:spPr>
          <a:xfrm>
            <a:off x="818712" y="2455967"/>
            <a:ext cx="10554574" cy="3636511"/>
          </a:xfrm>
        </p:spPr>
        <p:txBody>
          <a:bodyPr/>
          <a:lstStyle/>
          <a:p>
            <a:r>
              <a:rPr lang="en-US" dirty="0">
                <a:latin typeface="Calibri Light" panose="020F0302020204030204" pitchFamily="34" charset="0"/>
                <a:cs typeface="Calibri Light" panose="020F0302020204030204" pitchFamily="34" charset="0"/>
              </a:rPr>
              <a:t>Common misunderstandings surrounding impact</a:t>
            </a:r>
          </a:p>
          <a:p>
            <a:pPr lvl="1"/>
            <a:r>
              <a:rPr lang="en-US" dirty="0">
                <a:effectLst/>
                <a:latin typeface="Calibri Light" panose="020F0302020204030204" pitchFamily="34" charset="0"/>
                <a:ea typeface="Times New Roman" panose="02020603050405020304" pitchFamily="18" charset="0"/>
                <a:cs typeface="Calibri Light" panose="020F0302020204030204" pitchFamily="34" charset="0"/>
              </a:rPr>
              <a:t>During the 1999-2000 season, only 29% of NBA players resided in the surrounding area of their team during the offseason.</a:t>
            </a:r>
          </a:p>
          <a:p>
            <a:pPr lvl="1"/>
            <a:r>
              <a:rPr lang="en-US" dirty="0">
                <a:effectLst/>
                <a:latin typeface="Calibri Light" panose="020F0302020204030204" pitchFamily="34" charset="0"/>
                <a:ea typeface="Times New Roman" panose="02020603050405020304" pitchFamily="18" charset="0"/>
                <a:cs typeface="Calibri Light" panose="020F0302020204030204" pitchFamily="34" charset="0"/>
              </a:rPr>
              <a:t>93% of employees who worked at the organizations lived within the surrounding area of their team</a:t>
            </a:r>
            <a:endParaRPr lang="en-US" dirty="0">
              <a:latin typeface="Calibri Light" panose="020F0302020204030204" pitchFamily="34" charset="0"/>
              <a:ea typeface="Times New Roman" panose="02020603050405020304" pitchFamily="18" charset="0"/>
              <a:cs typeface="Calibri Light" panose="020F0302020204030204" pitchFamily="34" charset="0"/>
            </a:endParaRPr>
          </a:p>
          <a:p>
            <a:pPr lvl="1"/>
            <a:r>
              <a:rPr lang="en-US" dirty="0">
                <a:effectLst/>
                <a:latin typeface="Calibri Light" panose="020F0302020204030204" pitchFamily="34" charset="0"/>
                <a:ea typeface="Times New Roman" panose="02020603050405020304" pitchFamily="18" charset="0"/>
                <a:cs typeface="Calibri Light" panose="020F0302020204030204" pitchFamily="34" charset="0"/>
              </a:rPr>
              <a:t>5-20% of out of state attendance per game</a:t>
            </a:r>
          </a:p>
          <a:p>
            <a:pPr lvl="1"/>
            <a:r>
              <a:rPr lang="en-US" dirty="0">
                <a:latin typeface="Calibri Light" panose="020F0302020204030204" pitchFamily="34" charset="0"/>
                <a:ea typeface="Times New Roman" panose="02020603050405020304" pitchFamily="18" charset="0"/>
                <a:cs typeface="Calibri Light" panose="020F0302020204030204" pitchFamily="34" charset="0"/>
              </a:rPr>
              <a:t>O</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pportunity cost of spending money elsewhere</a:t>
            </a:r>
            <a:endParaRPr lang="en-US" dirty="0">
              <a:latin typeface="Calibri Light" panose="020F0302020204030204" pitchFamily="34" charset="0"/>
              <a:ea typeface="Times New Roman" panose="02020603050405020304" pitchFamily="18" charset="0"/>
              <a:cs typeface="Calibri Light" panose="020F0302020204030204" pitchFamily="34" charset="0"/>
            </a:endParaRPr>
          </a:p>
          <a:p>
            <a:r>
              <a:rPr lang="en-US" sz="1800" dirty="0">
                <a:latin typeface="Calibri Light" panose="020F0302020204030204" pitchFamily="34" charset="0"/>
                <a:ea typeface="Times New Roman" panose="02020603050405020304" pitchFamily="18" charset="0"/>
                <a:cs typeface="Calibri Light" panose="020F0302020204030204" pitchFamily="34" charset="0"/>
              </a:rPr>
              <a:t>D</a:t>
            </a:r>
            <a:r>
              <a:rPr lang="en-US" sz="1800" dirty="0">
                <a:effectLst/>
                <a:latin typeface="Calibri Light" panose="020F0302020204030204" pitchFamily="34" charset="0"/>
                <a:ea typeface="Times New Roman" panose="02020603050405020304" pitchFamily="18" charset="0"/>
                <a:cs typeface="Calibri Light" panose="020F0302020204030204" pitchFamily="34" charset="0"/>
              </a:rPr>
              <a:t>eparture of the Oakland Raiders</a:t>
            </a:r>
          </a:p>
          <a:p>
            <a:pPr lvl="1"/>
            <a:r>
              <a:rPr lang="en-US" dirty="0">
                <a:latin typeface="Calibri Light" panose="020F0302020204030204" pitchFamily="34" charset="0"/>
                <a:ea typeface="Times New Roman" panose="02020603050405020304" pitchFamily="18" charset="0"/>
                <a:cs typeface="Calibri Light" panose="020F0302020204030204" pitchFamily="34" charset="0"/>
              </a:rPr>
              <a:t>L</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osing around $1,000,000 a year </a:t>
            </a:r>
          </a:p>
          <a:p>
            <a:pPr lvl="1"/>
            <a:r>
              <a:rPr lang="en-US" dirty="0">
                <a:effectLst/>
                <a:latin typeface="Calibri Light" panose="020F0302020204030204" pitchFamily="34" charset="0"/>
                <a:ea typeface="Times New Roman" panose="02020603050405020304" pitchFamily="18" charset="0"/>
                <a:cs typeface="Calibri Light" panose="020F0302020204030204" pitchFamily="34" charset="0"/>
              </a:rPr>
              <a:t>3,000 employees </a:t>
            </a:r>
            <a:endParaRPr lang="en-US" dirty="0">
              <a:latin typeface="Calibri Light" panose="020F0302020204030204" pitchFamily="34" charset="0"/>
              <a:ea typeface="Times New Roman" panose="02020603050405020304" pitchFamily="18" charset="0"/>
              <a:cs typeface="Calibri Light" panose="020F0302020204030204" pitchFamily="34" charset="0"/>
            </a:endParaRPr>
          </a:p>
          <a:p>
            <a:pPr lvl="1"/>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2713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7DBE-5B77-4213-8697-967849C06E0E}"/>
              </a:ext>
            </a:extLst>
          </p:cNvPr>
          <p:cNvSpPr>
            <a:spLocks noGrp="1"/>
          </p:cNvSpPr>
          <p:nvPr>
            <p:ph type="title"/>
          </p:nvPr>
        </p:nvSpPr>
        <p:spPr/>
        <p:txBody>
          <a:bodyPr/>
          <a:lstStyle/>
          <a:p>
            <a:r>
              <a:rPr lang="en-US" dirty="0"/>
              <a:t>How does this affect the Denver Nuggets?</a:t>
            </a:r>
          </a:p>
        </p:txBody>
      </p:sp>
      <p:sp>
        <p:nvSpPr>
          <p:cNvPr id="3" name="Content Placeholder 2">
            <a:extLst>
              <a:ext uri="{FF2B5EF4-FFF2-40B4-BE49-F238E27FC236}">
                <a16:creationId xmlns:a16="http://schemas.microsoft.com/office/drawing/2014/main" id="{06D61228-787C-4EA4-BD46-ECA1023B107F}"/>
              </a:ext>
            </a:extLst>
          </p:cNvPr>
          <p:cNvSpPr>
            <a:spLocks noGrp="1"/>
          </p:cNvSpPr>
          <p:nvPr>
            <p:ph idx="1"/>
          </p:nvPr>
        </p:nvSpPr>
        <p:spPr/>
        <p:txBody>
          <a:bodyPr>
            <a:normAutofit/>
          </a:bodyPr>
          <a:lstStyle/>
          <a:p>
            <a:r>
              <a:rPr lang="en-US" sz="2000" dirty="0">
                <a:effectLst/>
                <a:latin typeface="Calibri Light" panose="020F0302020204030204" pitchFamily="34" charset="0"/>
                <a:ea typeface="Times New Roman" panose="02020603050405020304" pitchFamily="18" charset="0"/>
                <a:cs typeface="Calibri Light" panose="020F0302020204030204" pitchFamily="34" charset="0"/>
              </a:rPr>
              <a:t>Revenue was at an all-time high in the 2019-2020 season, totaling 252 million dollars.</a:t>
            </a:r>
          </a:p>
          <a:p>
            <a:r>
              <a:rPr lang="en-US" sz="2000" dirty="0">
                <a:effectLst/>
                <a:latin typeface="Calibri Light" panose="020F0302020204030204" pitchFamily="34" charset="0"/>
                <a:ea typeface="Times New Roman" panose="02020603050405020304" pitchFamily="18" charset="0"/>
                <a:cs typeface="Calibri Light" panose="020F0302020204030204" pitchFamily="34" charset="0"/>
              </a:rPr>
              <a:t>Using data from previous seasons I aim to estimate the total revenue lost from having no fans for the Denver Nuggets organization over the course of the pandemic.</a:t>
            </a:r>
            <a:endParaRPr lang="en-US" sz="2000" dirty="0">
              <a:latin typeface="Calibri Light" panose="020F0302020204030204" pitchFamily="34" charset="0"/>
              <a:ea typeface="Times New Roman" panose="02020603050405020304" pitchFamily="18" charset="0"/>
              <a:cs typeface="Calibri Light" panose="020F0302020204030204" pitchFamily="34" charset="0"/>
            </a:endParaRPr>
          </a:p>
          <a:p>
            <a:r>
              <a:rPr lang="en-US" sz="2000" u="sng" dirty="0">
                <a:effectLst/>
                <a:latin typeface="Calibri Light" panose="020F0302020204030204" pitchFamily="34" charset="0"/>
                <a:ea typeface="Times New Roman" panose="02020603050405020304" pitchFamily="18" charset="0"/>
                <a:cs typeface="Calibri Light" panose="020F0302020204030204" pitchFamily="34" charset="0"/>
              </a:rPr>
              <a:t>To what magnitude has the COVID-19 pandemic effected the potential revenue of the Denver Nuggets?</a:t>
            </a:r>
          </a:p>
          <a:p>
            <a:r>
              <a:rPr lang="en-US" sz="2000" u="sng" dirty="0">
                <a:effectLst/>
                <a:latin typeface="Calibri Light" panose="020F0302020204030204" pitchFamily="34" charset="0"/>
                <a:ea typeface="Times New Roman" panose="02020603050405020304" pitchFamily="18" charset="0"/>
                <a:cs typeface="Calibri Light" panose="020F0302020204030204" pitchFamily="34" charset="0"/>
              </a:rPr>
              <a:t>How has the cancellation of the major sports leagues trickled down into the local Colorado communities? </a:t>
            </a:r>
            <a:endParaRPr lang="en-US" sz="2000" u="sng"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5147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descr="Graph">
            <a:extLst>
              <a:ext uri="{FF2B5EF4-FFF2-40B4-BE49-F238E27FC236}">
                <a16:creationId xmlns:a16="http://schemas.microsoft.com/office/drawing/2014/main" id="{DA3A7021-C3BA-4529-AEF9-82B919D8970E}"/>
              </a:ext>
            </a:extLst>
          </p:cNvPr>
          <p:cNvPicPr>
            <a:picLocks noChangeAspect="1"/>
          </p:cNvPicPr>
          <p:nvPr/>
        </p:nvPicPr>
        <p:blipFill rotWithShape="1">
          <a:blip r:embed="rId2"/>
          <a:srcRect t="3715" b="6368"/>
          <a:stretch/>
        </p:blipFill>
        <p:spPr>
          <a:xfrm>
            <a:off x="-1" y="-1"/>
            <a:ext cx="12203151" cy="6858000"/>
          </a:xfrm>
          <a:prstGeom prst="rect">
            <a:avLst/>
          </a:prstGeom>
        </p:spPr>
      </p:pic>
      <p:sp>
        <p:nvSpPr>
          <p:cNvPr id="2" name="Title 1">
            <a:extLst>
              <a:ext uri="{FF2B5EF4-FFF2-40B4-BE49-F238E27FC236}">
                <a16:creationId xmlns:a16="http://schemas.microsoft.com/office/drawing/2014/main" id="{AD68C7EE-275F-4677-9B59-51D92689F8C9}"/>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en-US" sz="4000"/>
              <a:t>DATA</a:t>
            </a:r>
          </a:p>
        </p:txBody>
      </p:sp>
    </p:spTree>
    <p:extLst>
      <p:ext uri="{BB962C8B-B14F-4D97-AF65-F5344CB8AC3E}">
        <p14:creationId xmlns:p14="http://schemas.microsoft.com/office/powerpoint/2010/main" val="227817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FDDC5AB-1B75-4E86-BF72-3B1B9C18BC01}"/>
              </a:ext>
            </a:extLst>
          </p:cNvPr>
          <p:cNvGraphicFramePr>
            <a:graphicFrameLocks noGrp="1"/>
          </p:cNvGraphicFramePr>
          <p:nvPr>
            <p:ph idx="1"/>
            <p:extLst>
              <p:ext uri="{D42A27DB-BD31-4B8C-83A1-F6EECF244321}">
                <p14:modId xmlns:p14="http://schemas.microsoft.com/office/powerpoint/2010/main" val="3737592468"/>
              </p:ext>
            </p:extLst>
          </p:nvPr>
        </p:nvGraphicFramePr>
        <p:xfrm>
          <a:off x="0" y="0"/>
          <a:ext cx="12192001" cy="6858000"/>
        </p:xfrm>
        <a:graphic>
          <a:graphicData uri="http://schemas.openxmlformats.org/drawingml/2006/table">
            <a:tbl>
              <a:tblPr firstRow="1" firstCol="1" bandRow="1">
                <a:tableStyleId>{8EC20E35-A176-4012-BC5E-935CFFF8708E}</a:tableStyleId>
              </a:tblPr>
              <a:tblGrid>
                <a:gridCol w="947920">
                  <a:extLst>
                    <a:ext uri="{9D8B030D-6E8A-4147-A177-3AD203B41FA5}">
                      <a16:colId xmlns:a16="http://schemas.microsoft.com/office/drawing/2014/main" val="3616754696"/>
                    </a:ext>
                  </a:extLst>
                </a:gridCol>
                <a:gridCol w="1739033">
                  <a:extLst>
                    <a:ext uri="{9D8B030D-6E8A-4147-A177-3AD203B41FA5}">
                      <a16:colId xmlns:a16="http://schemas.microsoft.com/office/drawing/2014/main" val="3866370059"/>
                    </a:ext>
                  </a:extLst>
                </a:gridCol>
                <a:gridCol w="1878408">
                  <a:extLst>
                    <a:ext uri="{9D8B030D-6E8A-4147-A177-3AD203B41FA5}">
                      <a16:colId xmlns:a16="http://schemas.microsoft.com/office/drawing/2014/main" val="3520121778"/>
                    </a:ext>
                  </a:extLst>
                </a:gridCol>
                <a:gridCol w="2138325">
                  <a:extLst>
                    <a:ext uri="{9D8B030D-6E8A-4147-A177-3AD203B41FA5}">
                      <a16:colId xmlns:a16="http://schemas.microsoft.com/office/drawing/2014/main" val="1958328043"/>
                    </a:ext>
                  </a:extLst>
                </a:gridCol>
                <a:gridCol w="1784236">
                  <a:extLst>
                    <a:ext uri="{9D8B030D-6E8A-4147-A177-3AD203B41FA5}">
                      <a16:colId xmlns:a16="http://schemas.microsoft.com/office/drawing/2014/main" val="2055848255"/>
                    </a:ext>
                  </a:extLst>
                </a:gridCol>
                <a:gridCol w="1680645">
                  <a:extLst>
                    <a:ext uri="{9D8B030D-6E8A-4147-A177-3AD203B41FA5}">
                      <a16:colId xmlns:a16="http://schemas.microsoft.com/office/drawing/2014/main" val="3238192796"/>
                    </a:ext>
                  </a:extLst>
                </a:gridCol>
                <a:gridCol w="2023434">
                  <a:extLst>
                    <a:ext uri="{9D8B030D-6E8A-4147-A177-3AD203B41FA5}">
                      <a16:colId xmlns:a16="http://schemas.microsoft.com/office/drawing/2014/main" val="1752098167"/>
                    </a:ext>
                  </a:extLst>
                </a:gridCol>
              </a:tblGrid>
              <a:tr h="342900">
                <a:tc>
                  <a:txBody>
                    <a:bodyPr/>
                    <a:lstStyle/>
                    <a:p>
                      <a:pPr marL="0" marR="0">
                        <a:lnSpc>
                          <a:spcPct val="107000"/>
                        </a:lnSpc>
                        <a:spcBef>
                          <a:spcPts val="0"/>
                        </a:spcBef>
                        <a:spcAft>
                          <a:spcPts val="0"/>
                        </a:spcAft>
                      </a:pPr>
                      <a:r>
                        <a:rPr lang="en-US" sz="1100">
                          <a:effectLst/>
                        </a:rPr>
                        <a:t>Year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nSpc>
                          <a:spcPct val="107000"/>
                        </a:lnSpc>
                        <a:spcBef>
                          <a:spcPts val="0"/>
                        </a:spcBef>
                        <a:spcAft>
                          <a:spcPts val="0"/>
                        </a:spcAft>
                      </a:pPr>
                      <a:r>
                        <a:rPr lang="en-US" sz="1100">
                          <a:effectLst/>
                        </a:rPr>
                        <a:t>AVG Ticket Price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nSpc>
                          <a:spcPct val="107000"/>
                        </a:lnSpc>
                        <a:spcBef>
                          <a:spcPts val="0"/>
                        </a:spcBef>
                        <a:spcAft>
                          <a:spcPts val="0"/>
                        </a:spcAft>
                      </a:pPr>
                      <a:r>
                        <a:rPr lang="en-US" sz="1100">
                          <a:effectLst/>
                        </a:rPr>
                        <a:t>Revenue (Millions)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nSpc>
                          <a:spcPct val="107000"/>
                        </a:lnSpc>
                        <a:spcBef>
                          <a:spcPts val="0"/>
                        </a:spcBef>
                        <a:spcAft>
                          <a:spcPts val="0"/>
                        </a:spcAft>
                      </a:pPr>
                      <a:r>
                        <a:rPr lang="en-US" sz="1100">
                          <a:effectLst/>
                        </a:rPr>
                        <a:t>Average Attendance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nSpc>
                          <a:spcPct val="107000"/>
                        </a:lnSpc>
                        <a:spcBef>
                          <a:spcPts val="0"/>
                        </a:spcBef>
                        <a:spcAft>
                          <a:spcPts val="0"/>
                        </a:spcAft>
                      </a:pPr>
                      <a:r>
                        <a:rPr lang="en-US" sz="1100">
                          <a:effectLst/>
                        </a:rPr>
                        <a:t>Total Attendance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nSpc>
                          <a:spcPct val="107000"/>
                        </a:lnSpc>
                        <a:spcBef>
                          <a:spcPts val="0"/>
                        </a:spcBef>
                        <a:spcAft>
                          <a:spcPts val="0"/>
                        </a:spcAft>
                      </a:pPr>
                      <a:r>
                        <a:rPr lang="en-US" sz="1100">
                          <a:effectLst/>
                        </a:rPr>
                        <a:t>Twitter Followers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nSpc>
                          <a:spcPct val="107000"/>
                        </a:lnSpc>
                        <a:spcBef>
                          <a:spcPts val="0"/>
                        </a:spcBef>
                        <a:spcAft>
                          <a:spcPts val="0"/>
                        </a:spcAft>
                      </a:pPr>
                      <a:r>
                        <a:rPr lang="en-US" sz="1100">
                          <a:effectLst/>
                        </a:rPr>
                        <a:t>Facebook Followers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2530688220"/>
                  </a:ext>
                </a:extLst>
              </a:tr>
              <a:tr h="342900">
                <a:tc>
                  <a:txBody>
                    <a:bodyPr/>
                    <a:lstStyle/>
                    <a:p>
                      <a:pPr marL="0" marR="0" algn="ctr">
                        <a:lnSpc>
                          <a:spcPct val="107000"/>
                        </a:lnSpc>
                        <a:spcBef>
                          <a:spcPts val="0"/>
                        </a:spcBef>
                        <a:spcAft>
                          <a:spcPts val="0"/>
                        </a:spcAft>
                      </a:pPr>
                      <a:r>
                        <a:rPr lang="en-US" sz="1100">
                          <a:effectLst/>
                        </a:rPr>
                        <a:t>01/02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$38.11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1125850348"/>
                  </a:ext>
                </a:extLst>
              </a:tr>
              <a:tr h="342900">
                <a:tc>
                  <a:txBody>
                    <a:bodyPr/>
                    <a:lstStyle/>
                    <a:p>
                      <a:pPr marL="0" marR="0" algn="ctr">
                        <a:lnSpc>
                          <a:spcPct val="107000"/>
                        </a:lnSpc>
                        <a:spcBef>
                          <a:spcPts val="0"/>
                        </a:spcBef>
                        <a:spcAft>
                          <a:spcPts val="0"/>
                        </a:spcAft>
                      </a:pPr>
                      <a:r>
                        <a:rPr lang="en-US" sz="1100">
                          <a:effectLst/>
                        </a:rPr>
                        <a:t>02/03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$32.77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1644539692"/>
                  </a:ext>
                </a:extLst>
              </a:tr>
              <a:tr h="342900">
                <a:tc>
                  <a:txBody>
                    <a:bodyPr/>
                    <a:lstStyle/>
                    <a:p>
                      <a:pPr marL="0" marR="0" algn="ctr">
                        <a:lnSpc>
                          <a:spcPct val="107000"/>
                        </a:lnSpc>
                        <a:spcBef>
                          <a:spcPts val="0"/>
                        </a:spcBef>
                        <a:spcAft>
                          <a:spcPts val="0"/>
                        </a:spcAft>
                      </a:pPr>
                      <a:r>
                        <a:rPr lang="en-US" sz="1100">
                          <a:effectLst/>
                        </a:rPr>
                        <a:t>03/04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$32.77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$89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3657574737"/>
                  </a:ext>
                </a:extLst>
              </a:tr>
              <a:tr h="342900">
                <a:tc>
                  <a:txBody>
                    <a:bodyPr/>
                    <a:lstStyle/>
                    <a:p>
                      <a:pPr marL="0" marR="0" algn="ctr">
                        <a:lnSpc>
                          <a:spcPct val="107000"/>
                        </a:lnSpc>
                        <a:spcBef>
                          <a:spcPts val="0"/>
                        </a:spcBef>
                        <a:spcAft>
                          <a:spcPts val="0"/>
                        </a:spcAft>
                      </a:pPr>
                      <a:r>
                        <a:rPr lang="en-US" sz="1100">
                          <a:effectLst/>
                        </a:rPr>
                        <a:t>04/05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$35.50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$94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3535609650"/>
                  </a:ext>
                </a:extLst>
              </a:tr>
              <a:tr h="342900">
                <a:tc>
                  <a:txBody>
                    <a:bodyPr/>
                    <a:lstStyle/>
                    <a:p>
                      <a:pPr marL="0" marR="0" algn="ctr">
                        <a:lnSpc>
                          <a:spcPct val="107000"/>
                        </a:lnSpc>
                        <a:spcBef>
                          <a:spcPts val="0"/>
                        </a:spcBef>
                        <a:spcAft>
                          <a:spcPts val="0"/>
                        </a:spcAft>
                      </a:pPr>
                      <a:r>
                        <a:rPr lang="en-US" sz="1100">
                          <a:effectLst/>
                        </a:rPr>
                        <a:t>05/06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dirty="0">
                          <a:effectLst/>
                        </a:rPr>
                        <a:t>$36.98</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1261689063"/>
                  </a:ext>
                </a:extLst>
              </a:tr>
              <a:tr h="342900">
                <a:tc>
                  <a:txBody>
                    <a:bodyPr/>
                    <a:lstStyle/>
                    <a:p>
                      <a:pPr marL="0" marR="0" algn="ctr">
                        <a:lnSpc>
                          <a:spcPct val="107000"/>
                        </a:lnSpc>
                        <a:spcBef>
                          <a:spcPts val="0"/>
                        </a:spcBef>
                        <a:spcAft>
                          <a:spcPts val="0"/>
                        </a:spcAft>
                      </a:pPr>
                      <a:r>
                        <a:rPr lang="en-US" sz="1100">
                          <a:effectLst/>
                        </a:rPr>
                        <a:t>06/07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$42.72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$104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17230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706437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2037509760"/>
                  </a:ext>
                </a:extLst>
              </a:tr>
              <a:tr h="342900">
                <a:tc>
                  <a:txBody>
                    <a:bodyPr/>
                    <a:lstStyle/>
                    <a:p>
                      <a:pPr marL="0" marR="0" algn="ctr">
                        <a:lnSpc>
                          <a:spcPct val="107000"/>
                        </a:lnSpc>
                        <a:spcBef>
                          <a:spcPts val="0"/>
                        </a:spcBef>
                        <a:spcAft>
                          <a:spcPts val="0"/>
                        </a:spcAft>
                      </a:pPr>
                      <a:r>
                        <a:rPr lang="en-US" sz="1100">
                          <a:effectLst/>
                        </a:rPr>
                        <a:t>07/08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$44.29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17364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711962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2238683877"/>
                  </a:ext>
                </a:extLst>
              </a:tr>
              <a:tr h="342900">
                <a:tc>
                  <a:txBody>
                    <a:bodyPr/>
                    <a:lstStyle/>
                    <a:p>
                      <a:pPr marL="0" marR="0" algn="ctr">
                        <a:lnSpc>
                          <a:spcPct val="107000"/>
                        </a:lnSpc>
                        <a:spcBef>
                          <a:spcPts val="0"/>
                        </a:spcBef>
                        <a:spcAft>
                          <a:spcPts val="0"/>
                        </a:spcAft>
                      </a:pPr>
                      <a:r>
                        <a:rPr lang="en-US" sz="1100">
                          <a:effectLst/>
                        </a:rPr>
                        <a:t>08/09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$47.3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17223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706165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740653008"/>
                  </a:ext>
                </a:extLst>
              </a:tr>
              <a:tr h="342900">
                <a:tc>
                  <a:txBody>
                    <a:bodyPr/>
                    <a:lstStyle/>
                    <a:p>
                      <a:pPr marL="0" marR="0" algn="ctr">
                        <a:lnSpc>
                          <a:spcPct val="107000"/>
                        </a:lnSpc>
                        <a:spcBef>
                          <a:spcPts val="0"/>
                        </a:spcBef>
                        <a:spcAft>
                          <a:spcPts val="0"/>
                        </a:spcAft>
                      </a:pPr>
                      <a:r>
                        <a:rPr lang="en-US" sz="1100">
                          <a:effectLst/>
                        </a:rPr>
                        <a:t>09/10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$47.3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17995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737812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dirty="0">
                          <a:effectLst/>
                        </a:rPr>
                        <a:t>NA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1678812958"/>
                  </a:ext>
                </a:extLst>
              </a:tr>
              <a:tr h="342900">
                <a:tc>
                  <a:txBody>
                    <a:bodyPr/>
                    <a:lstStyle/>
                    <a:p>
                      <a:pPr marL="0" marR="0" algn="ctr">
                        <a:lnSpc>
                          <a:spcPct val="107000"/>
                        </a:lnSpc>
                        <a:spcBef>
                          <a:spcPts val="0"/>
                        </a:spcBef>
                        <a:spcAft>
                          <a:spcPts val="0"/>
                        </a:spcAft>
                      </a:pPr>
                      <a:r>
                        <a:rPr lang="en-US" sz="1100">
                          <a:effectLst/>
                        </a:rPr>
                        <a:t>10/11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$47.3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16901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692968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dirty="0">
                          <a:effectLst/>
                        </a:rPr>
                        <a:t>NA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extLst>
                  <a:ext uri="{0D108BD9-81ED-4DB2-BD59-A6C34878D82A}">
                    <a16:rowId xmlns:a16="http://schemas.microsoft.com/office/drawing/2014/main" val="4282101636"/>
                  </a:ext>
                </a:extLst>
              </a:tr>
              <a:tr h="342900">
                <a:tc>
                  <a:txBody>
                    <a:bodyPr/>
                    <a:lstStyle/>
                    <a:p>
                      <a:pPr marL="0" marR="0" algn="ctr">
                        <a:lnSpc>
                          <a:spcPct val="107000"/>
                        </a:lnSpc>
                        <a:spcBef>
                          <a:spcPts val="0"/>
                        </a:spcBef>
                        <a:spcAft>
                          <a:spcPts val="0"/>
                        </a:spcAft>
                      </a:pPr>
                      <a:r>
                        <a:rPr lang="en-US" sz="1100">
                          <a:effectLst/>
                        </a:rPr>
                        <a:t>11/12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$47.3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16930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561966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150000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tc>
                  <a:txBody>
                    <a:bodyPr/>
                    <a:lstStyle/>
                    <a:p>
                      <a:pPr marL="0" marR="0" algn="ctr">
                        <a:lnSpc>
                          <a:spcPct val="107000"/>
                        </a:lnSpc>
                        <a:spcBef>
                          <a:spcPts val="0"/>
                        </a:spcBef>
                        <a:spcAft>
                          <a:spcPts val="0"/>
                        </a:spcAft>
                      </a:pPr>
                      <a:r>
                        <a:rPr lang="en-US" sz="1100">
                          <a:effectLst/>
                        </a:rPr>
                        <a:t>930000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extLst>
                  <a:ext uri="{0D108BD9-81ED-4DB2-BD59-A6C34878D82A}">
                    <a16:rowId xmlns:a16="http://schemas.microsoft.com/office/drawing/2014/main" val="3216614022"/>
                  </a:ext>
                </a:extLst>
              </a:tr>
              <a:tr h="342900">
                <a:tc>
                  <a:txBody>
                    <a:bodyPr/>
                    <a:lstStyle/>
                    <a:p>
                      <a:pPr marL="0" marR="0" algn="ctr">
                        <a:lnSpc>
                          <a:spcPct val="107000"/>
                        </a:lnSpc>
                        <a:spcBef>
                          <a:spcPts val="0"/>
                        </a:spcBef>
                        <a:spcAft>
                          <a:spcPts val="0"/>
                        </a:spcAft>
                      </a:pPr>
                      <a:r>
                        <a:rPr lang="en-US" sz="1100">
                          <a:effectLst/>
                        </a:rPr>
                        <a:t>12/13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$47.3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$124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17819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730616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270000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tc>
                  <a:txBody>
                    <a:bodyPr/>
                    <a:lstStyle/>
                    <a:p>
                      <a:pPr marL="0" marR="0" algn="ctr">
                        <a:lnSpc>
                          <a:spcPct val="107000"/>
                        </a:lnSpc>
                        <a:spcBef>
                          <a:spcPts val="0"/>
                        </a:spcBef>
                        <a:spcAft>
                          <a:spcPts val="0"/>
                        </a:spcAft>
                      </a:pPr>
                      <a:r>
                        <a:rPr lang="en-US" sz="1100">
                          <a:effectLst/>
                        </a:rPr>
                        <a:t>1480000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extLst>
                  <a:ext uri="{0D108BD9-81ED-4DB2-BD59-A6C34878D82A}">
                    <a16:rowId xmlns:a16="http://schemas.microsoft.com/office/drawing/2014/main" val="1792133576"/>
                  </a:ext>
                </a:extLst>
              </a:tr>
              <a:tr h="342900">
                <a:tc>
                  <a:txBody>
                    <a:bodyPr/>
                    <a:lstStyle/>
                    <a:p>
                      <a:pPr marL="0" marR="0" algn="ctr">
                        <a:lnSpc>
                          <a:spcPct val="107000"/>
                        </a:lnSpc>
                        <a:spcBef>
                          <a:spcPts val="0"/>
                        </a:spcBef>
                        <a:spcAft>
                          <a:spcPts val="0"/>
                        </a:spcAft>
                      </a:pPr>
                      <a:r>
                        <a:rPr lang="en-US" sz="1100">
                          <a:effectLst/>
                        </a:rPr>
                        <a:t>13/14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$54.23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$136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16899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692898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370000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tc>
                  <a:txBody>
                    <a:bodyPr/>
                    <a:lstStyle/>
                    <a:p>
                      <a:pPr marL="0" marR="0" algn="ctr">
                        <a:lnSpc>
                          <a:spcPct val="107000"/>
                        </a:lnSpc>
                        <a:spcBef>
                          <a:spcPts val="0"/>
                        </a:spcBef>
                        <a:spcAft>
                          <a:spcPts val="0"/>
                        </a:spcAft>
                      </a:pPr>
                      <a:r>
                        <a:rPr lang="en-US" sz="1100">
                          <a:effectLst/>
                        </a:rPr>
                        <a:t>1830000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extLst>
                  <a:ext uri="{0D108BD9-81ED-4DB2-BD59-A6C34878D82A}">
                    <a16:rowId xmlns:a16="http://schemas.microsoft.com/office/drawing/2014/main" val="3108585227"/>
                  </a:ext>
                </a:extLst>
              </a:tr>
              <a:tr h="342900">
                <a:tc>
                  <a:txBody>
                    <a:bodyPr/>
                    <a:lstStyle/>
                    <a:p>
                      <a:pPr marL="0" marR="0" algn="ctr">
                        <a:lnSpc>
                          <a:spcPct val="107000"/>
                        </a:lnSpc>
                        <a:spcBef>
                          <a:spcPts val="0"/>
                        </a:spcBef>
                        <a:spcAft>
                          <a:spcPts val="0"/>
                        </a:spcAft>
                      </a:pPr>
                      <a:r>
                        <a:rPr lang="en-US" sz="1100">
                          <a:effectLst/>
                        </a:rPr>
                        <a:t>14/15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$53.15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$140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14700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602707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460000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tc>
                  <a:txBody>
                    <a:bodyPr/>
                    <a:lstStyle/>
                    <a:p>
                      <a:pPr marL="0" marR="0" algn="ctr">
                        <a:lnSpc>
                          <a:spcPct val="107000"/>
                        </a:lnSpc>
                        <a:spcBef>
                          <a:spcPts val="0"/>
                        </a:spcBef>
                        <a:spcAft>
                          <a:spcPts val="0"/>
                        </a:spcAft>
                      </a:pPr>
                      <a:r>
                        <a:rPr lang="en-US" sz="1100">
                          <a:effectLst/>
                        </a:rPr>
                        <a:t>1900000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extLst>
                  <a:ext uri="{0D108BD9-81ED-4DB2-BD59-A6C34878D82A}">
                    <a16:rowId xmlns:a16="http://schemas.microsoft.com/office/drawing/2014/main" val="2364365256"/>
                  </a:ext>
                </a:extLst>
              </a:tr>
              <a:tr h="342900">
                <a:tc>
                  <a:txBody>
                    <a:bodyPr/>
                    <a:lstStyle/>
                    <a:p>
                      <a:pPr marL="0" marR="0" algn="ctr">
                        <a:lnSpc>
                          <a:spcPct val="107000"/>
                        </a:lnSpc>
                        <a:spcBef>
                          <a:spcPts val="0"/>
                        </a:spcBef>
                        <a:spcAft>
                          <a:spcPts val="0"/>
                        </a:spcAft>
                      </a:pPr>
                      <a:r>
                        <a:rPr lang="en-US" sz="1100">
                          <a:effectLst/>
                        </a:rPr>
                        <a:t>15/16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$54.00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dirty="0">
                          <a:effectLst/>
                        </a:rPr>
                        <a:t>$157</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14095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577898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600000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tc>
                  <a:txBody>
                    <a:bodyPr/>
                    <a:lstStyle/>
                    <a:p>
                      <a:pPr marL="0" marR="0" algn="ctr">
                        <a:lnSpc>
                          <a:spcPct val="107000"/>
                        </a:lnSpc>
                        <a:spcBef>
                          <a:spcPts val="0"/>
                        </a:spcBef>
                        <a:spcAft>
                          <a:spcPts val="0"/>
                        </a:spcAft>
                      </a:pPr>
                      <a:r>
                        <a:rPr lang="en-US" sz="1100">
                          <a:effectLst/>
                        </a:rPr>
                        <a:t>1960000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extLst>
                  <a:ext uri="{0D108BD9-81ED-4DB2-BD59-A6C34878D82A}">
                    <a16:rowId xmlns:a16="http://schemas.microsoft.com/office/drawing/2014/main" val="3201536398"/>
                  </a:ext>
                </a:extLst>
              </a:tr>
              <a:tr h="342900">
                <a:tc>
                  <a:txBody>
                    <a:bodyPr/>
                    <a:lstStyle/>
                    <a:p>
                      <a:pPr marL="0" marR="0" algn="ctr">
                        <a:lnSpc>
                          <a:spcPct val="107000"/>
                        </a:lnSpc>
                        <a:spcBef>
                          <a:spcPts val="0"/>
                        </a:spcBef>
                        <a:spcAft>
                          <a:spcPts val="0"/>
                        </a:spcAft>
                      </a:pPr>
                      <a:r>
                        <a:rPr lang="en-US" sz="1100">
                          <a:effectLst/>
                        </a:rPr>
                        <a:t>16/17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$52.38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$202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14770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695585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dirty="0">
                          <a:effectLst/>
                        </a:rPr>
                        <a:t>780000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tc>
                  <a:txBody>
                    <a:bodyPr/>
                    <a:lstStyle/>
                    <a:p>
                      <a:pPr marL="0" marR="0" algn="ctr">
                        <a:lnSpc>
                          <a:spcPct val="107000"/>
                        </a:lnSpc>
                        <a:spcBef>
                          <a:spcPts val="0"/>
                        </a:spcBef>
                        <a:spcAft>
                          <a:spcPts val="0"/>
                        </a:spcAft>
                      </a:pPr>
                      <a:r>
                        <a:rPr lang="en-US" sz="1100">
                          <a:effectLst/>
                        </a:rPr>
                        <a:t>1960000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extLst>
                  <a:ext uri="{0D108BD9-81ED-4DB2-BD59-A6C34878D82A}">
                    <a16:rowId xmlns:a16="http://schemas.microsoft.com/office/drawing/2014/main" val="2256516698"/>
                  </a:ext>
                </a:extLst>
              </a:tr>
              <a:tr h="342900">
                <a:tc>
                  <a:txBody>
                    <a:bodyPr/>
                    <a:lstStyle/>
                    <a:p>
                      <a:pPr marL="0" marR="0" algn="ctr">
                        <a:lnSpc>
                          <a:spcPct val="107000"/>
                        </a:lnSpc>
                        <a:spcBef>
                          <a:spcPts val="0"/>
                        </a:spcBef>
                        <a:spcAft>
                          <a:spcPts val="0"/>
                        </a:spcAft>
                      </a:pPr>
                      <a:r>
                        <a:rPr lang="en-US" sz="1100">
                          <a:effectLst/>
                        </a:rPr>
                        <a:t>17/18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$54.14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$222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17141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702796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790000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tc>
                  <a:txBody>
                    <a:bodyPr/>
                    <a:lstStyle/>
                    <a:p>
                      <a:pPr marL="0" marR="0" algn="ctr">
                        <a:lnSpc>
                          <a:spcPct val="107000"/>
                        </a:lnSpc>
                        <a:spcBef>
                          <a:spcPts val="0"/>
                        </a:spcBef>
                        <a:spcAft>
                          <a:spcPts val="0"/>
                        </a:spcAft>
                      </a:pPr>
                      <a:r>
                        <a:rPr lang="en-US" sz="1100">
                          <a:effectLst/>
                        </a:rPr>
                        <a:t>1960000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extLst>
                  <a:ext uri="{0D108BD9-81ED-4DB2-BD59-A6C34878D82A}">
                    <a16:rowId xmlns:a16="http://schemas.microsoft.com/office/drawing/2014/main" val="2659555056"/>
                  </a:ext>
                </a:extLst>
              </a:tr>
              <a:tr h="342900">
                <a:tc>
                  <a:txBody>
                    <a:bodyPr/>
                    <a:lstStyle/>
                    <a:p>
                      <a:pPr marL="0" marR="0" algn="ctr">
                        <a:lnSpc>
                          <a:spcPct val="107000"/>
                        </a:lnSpc>
                        <a:spcBef>
                          <a:spcPts val="0"/>
                        </a:spcBef>
                        <a:spcAft>
                          <a:spcPts val="0"/>
                        </a:spcAft>
                      </a:pPr>
                      <a:r>
                        <a:rPr lang="en-US" sz="1100">
                          <a:effectLst/>
                        </a:rPr>
                        <a:t>18/19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$54.63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$252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18450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756457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dirty="0">
                          <a:effectLst/>
                        </a:rPr>
                        <a:t>960000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tc>
                  <a:txBody>
                    <a:bodyPr/>
                    <a:lstStyle/>
                    <a:p>
                      <a:pPr marL="0" marR="0" algn="ctr">
                        <a:lnSpc>
                          <a:spcPct val="107000"/>
                        </a:lnSpc>
                        <a:spcBef>
                          <a:spcPts val="0"/>
                        </a:spcBef>
                        <a:spcAft>
                          <a:spcPts val="0"/>
                        </a:spcAft>
                      </a:pPr>
                      <a:r>
                        <a:rPr lang="en-US" sz="1100">
                          <a:effectLst/>
                        </a:rPr>
                        <a:t>2000000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ctr"/>
                </a:tc>
                <a:extLst>
                  <a:ext uri="{0D108BD9-81ED-4DB2-BD59-A6C34878D82A}">
                    <a16:rowId xmlns:a16="http://schemas.microsoft.com/office/drawing/2014/main" val="2275170491"/>
                  </a:ext>
                </a:extLst>
              </a:tr>
              <a:tr h="342900">
                <a:tc>
                  <a:txBody>
                    <a:bodyPr/>
                    <a:lstStyle/>
                    <a:p>
                      <a:pPr marL="0" marR="0" algn="ctr">
                        <a:lnSpc>
                          <a:spcPct val="107000"/>
                        </a:lnSpc>
                        <a:spcBef>
                          <a:spcPts val="0"/>
                        </a:spcBef>
                        <a:spcAft>
                          <a:spcPts val="0"/>
                        </a:spcAft>
                      </a:pPr>
                      <a:r>
                        <a:rPr lang="en-US" sz="1100">
                          <a:effectLst/>
                        </a:rPr>
                        <a:t>19/20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$54.63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marL="0" marR="0" algn="ctr">
                        <a:lnSpc>
                          <a:spcPct val="107000"/>
                        </a:lnSpc>
                        <a:spcBef>
                          <a:spcPts val="0"/>
                        </a:spcBef>
                        <a:spcAft>
                          <a:spcPts val="0"/>
                        </a:spcAft>
                      </a:pPr>
                      <a:r>
                        <a:rPr lang="en-US" sz="1100">
                          <a:effectLst/>
                        </a:rPr>
                        <a:t>$218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89" marR="62289"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62289" marR="62289"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62289" marR="62289"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62289" marR="62289" marT="0" marB="0" anchor="b"/>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62289" marR="62289" marT="0" marB="0" anchor="b"/>
                </a:tc>
                <a:extLst>
                  <a:ext uri="{0D108BD9-81ED-4DB2-BD59-A6C34878D82A}">
                    <a16:rowId xmlns:a16="http://schemas.microsoft.com/office/drawing/2014/main" val="690667098"/>
                  </a:ext>
                </a:extLst>
              </a:tr>
            </a:tbl>
          </a:graphicData>
        </a:graphic>
      </p:graphicFrame>
    </p:spTree>
    <p:extLst>
      <p:ext uri="{BB962C8B-B14F-4D97-AF65-F5344CB8AC3E}">
        <p14:creationId xmlns:p14="http://schemas.microsoft.com/office/powerpoint/2010/main" val="241694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27FDA8-C508-4EE5-ACB0-770527BB3483}"/>
              </a:ext>
            </a:extLst>
          </p:cNvPr>
          <p:cNvPicPr>
            <a:picLocks noGrp="1"/>
          </p:cNvPicPr>
          <p:nvPr>
            <p:ph idx="1"/>
          </p:nvPr>
        </p:nvPicPr>
        <p:blipFill>
          <a:blip r:embed="rId2"/>
          <a:stretch>
            <a:fillRect/>
          </a:stretch>
        </p:blipFill>
        <p:spPr>
          <a:xfrm>
            <a:off x="3454561" y="585893"/>
            <a:ext cx="5282878" cy="5230049"/>
          </a:xfrm>
          <a:prstGeom prst="rect">
            <a:avLst/>
          </a:prstGeom>
        </p:spPr>
      </p:pic>
    </p:spTree>
    <p:extLst>
      <p:ext uri="{BB962C8B-B14F-4D97-AF65-F5344CB8AC3E}">
        <p14:creationId xmlns:p14="http://schemas.microsoft.com/office/powerpoint/2010/main" val="325993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E391C77-2117-4EE6-B88D-D46BAF71BD3A}"/>
              </a:ext>
            </a:extLst>
          </p:cNvPr>
          <p:cNvGraphicFramePr>
            <a:graphicFrameLocks noGrp="1"/>
          </p:cNvGraphicFramePr>
          <p:nvPr>
            <p:ph idx="1"/>
            <p:extLst>
              <p:ext uri="{D42A27DB-BD31-4B8C-83A1-F6EECF244321}">
                <p14:modId xmlns:p14="http://schemas.microsoft.com/office/powerpoint/2010/main" val="396355353"/>
              </p:ext>
            </p:extLst>
          </p:nvPr>
        </p:nvGraphicFramePr>
        <p:xfrm>
          <a:off x="5693434" y="349789"/>
          <a:ext cx="6397410" cy="5993505"/>
        </p:xfrm>
        <a:graphic>
          <a:graphicData uri="http://schemas.openxmlformats.org/drawingml/2006/table">
            <a:tbl>
              <a:tblPr firstRow="1" firstCol="1" bandRow="1">
                <a:tableStyleId>{5C22544A-7EE6-4342-B048-85BDC9FD1C3A}</a:tableStyleId>
              </a:tblPr>
              <a:tblGrid>
                <a:gridCol w="825983">
                  <a:extLst>
                    <a:ext uri="{9D8B030D-6E8A-4147-A177-3AD203B41FA5}">
                      <a16:colId xmlns:a16="http://schemas.microsoft.com/office/drawing/2014/main" val="1663987730"/>
                    </a:ext>
                  </a:extLst>
                </a:gridCol>
                <a:gridCol w="853692">
                  <a:extLst>
                    <a:ext uri="{9D8B030D-6E8A-4147-A177-3AD203B41FA5}">
                      <a16:colId xmlns:a16="http://schemas.microsoft.com/office/drawing/2014/main" val="3776239898"/>
                    </a:ext>
                  </a:extLst>
                </a:gridCol>
                <a:gridCol w="909768">
                  <a:extLst>
                    <a:ext uri="{9D8B030D-6E8A-4147-A177-3AD203B41FA5}">
                      <a16:colId xmlns:a16="http://schemas.microsoft.com/office/drawing/2014/main" val="3522978694"/>
                    </a:ext>
                  </a:extLst>
                </a:gridCol>
                <a:gridCol w="742197">
                  <a:extLst>
                    <a:ext uri="{9D8B030D-6E8A-4147-A177-3AD203B41FA5}">
                      <a16:colId xmlns:a16="http://schemas.microsoft.com/office/drawing/2014/main" val="4011043780"/>
                    </a:ext>
                  </a:extLst>
                </a:gridCol>
                <a:gridCol w="853692">
                  <a:extLst>
                    <a:ext uri="{9D8B030D-6E8A-4147-A177-3AD203B41FA5}">
                      <a16:colId xmlns:a16="http://schemas.microsoft.com/office/drawing/2014/main" val="2033685326"/>
                    </a:ext>
                  </a:extLst>
                </a:gridCol>
                <a:gridCol w="713829">
                  <a:extLst>
                    <a:ext uri="{9D8B030D-6E8A-4147-A177-3AD203B41FA5}">
                      <a16:colId xmlns:a16="http://schemas.microsoft.com/office/drawing/2014/main" val="3422540466"/>
                    </a:ext>
                  </a:extLst>
                </a:gridCol>
                <a:gridCol w="1498249">
                  <a:extLst>
                    <a:ext uri="{9D8B030D-6E8A-4147-A177-3AD203B41FA5}">
                      <a16:colId xmlns:a16="http://schemas.microsoft.com/office/drawing/2014/main" val="4116260315"/>
                    </a:ext>
                  </a:extLst>
                </a:gridCol>
              </a:tblGrid>
              <a:tr h="879150">
                <a:tc>
                  <a:txBody>
                    <a:bodyPr/>
                    <a:lstStyle/>
                    <a:p>
                      <a:pPr marL="0" marR="0">
                        <a:lnSpc>
                          <a:spcPct val="107000"/>
                        </a:lnSpc>
                        <a:spcBef>
                          <a:spcPts val="0"/>
                        </a:spcBef>
                        <a:spcAft>
                          <a:spcPts val="0"/>
                        </a:spcAft>
                      </a:pPr>
                      <a:r>
                        <a:rPr lang="en-US" sz="1200" dirty="0">
                          <a:effectLst/>
                        </a:rPr>
                        <a:t>Time Period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Twitter followers (millions)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Facebook followers (millions)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 change Twitter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 change FB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19142517"/>
                  </a:ext>
                </a:extLst>
              </a:tr>
              <a:tr h="283320">
                <a:tc>
                  <a:txBody>
                    <a:bodyPr/>
                    <a:lstStyle/>
                    <a:p>
                      <a:pPr marL="0" marR="0">
                        <a:lnSpc>
                          <a:spcPct val="107000"/>
                        </a:lnSpc>
                        <a:spcBef>
                          <a:spcPts val="0"/>
                        </a:spcBef>
                        <a:spcAft>
                          <a:spcPts val="0"/>
                        </a:spcAft>
                      </a:pPr>
                      <a:r>
                        <a:rPr lang="en-US" sz="1200">
                          <a:effectLst/>
                        </a:rPr>
                        <a:t>Sep. 2012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146448"/>
                  </a:ext>
                </a:extLst>
              </a:tr>
              <a:tr h="283320">
                <a:tc>
                  <a:txBody>
                    <a:bodyPr/>
                    <a:lstStyle/>
                    <a:p>
                      <a:pPr marL="0" marR="0">
                        <a:lnSpc>
                          <a:spcPct val="107000"/>
                        </a:lnSpc>
                        <a:spcBef>
                          <a:spcPts val="0"/>
                        </a:spcBef>
                        <a:spcAft>
                          <a:spcPts val="0"/>
                        </a:spcAft>
                      </a:pPr>
                      <a:r>
                        <a:rPr lang="en-US" sz="1200">
                          <a:effectLst/>
                        </a:rPr>
                        <a:t>Feb. 2013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rowSpan="2" gridSpan="2">
                  <a:txBody>
                    <a:bodyPr/>
                    <a:lstStyle/>
                    <a:p>
                      <a:pPr marL="0" marR="0" algn="ctr">
                        <a:lnSpc>
                          <a:spcPct val="107000"/>
                        </a:lnSpc>
                        <a:spcBef>
                          <a:spcPts val="0"/>
                        </a:spcBef>
                        <a:spcAft>
                          <a:spcPts val="0"/>
                        </a:spcAft>
                      </a:pPr>
                      <a:r>
                        <a:rPr lang="en-US" sz="1200">
                          <a:effectLst/>
                        </a:rPr>
                        <a:t>Playoff Appearance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hMerge="1">
                  <a:txBody>
                    <a:bodyPr/>
                    <a:lstStyle/>
                    <a:p>
                      <a:endParaRPr lang="en-US"/>
                    </a:p>
                  </a:txBody>
                  <a:tcPr/>
                </a:tc>
                <a:extLst>
                  <a:ext uri="{0D108BD9-81ED-4DB2-BD59-A6C34878D82A}">
                    <a16:rowId xmlns:a16="http://schemas.microsoft.com/office/drawing/2014/main" val="4275026113"/>
                  </a:ext>
                </a:extLst>
              </a:tr>
              <a:tr h="283320">
                <a:tc>
                  <a:txBody>
                    <a:bodyPr/>
                    <a:lstStyle/>
                    <a:p>
                      <a:pPr marL="0" marR="0">
                        <a:lnSpc>
                          <a:spcPct val="107000"/>
                        </a:lnSpc>
                        <a:spcBef>
                          <a:spcPts val="0"/>
                        </a:spcBef>
                        <a:spcAft>
                          <a:spcPts val="0"/>
                        </a:spcAft>
                      </a:pPr>
                      <a:r>
                        <a:rPr lang="en-US" sz="1200">
                          <a:effectLst/>
                        </a:rPr>
                        <a:t>Sep. 2013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1.04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463608858"/>
                  </a:ext>
                </a:extLst>
              </a:tr>
              <a:tr h="283320">
                <a:tc>
                  <a:txBody>
                    <a:bodyPr/>
                    <a:lstStyle/>
                    <a:p>
                      <a:pPr marL="0" marR="0">
                        <a:lnSpc>
                          <a:spcPct val="107000"/>
                        </a:lnSpc>
                        <a:spcBef>
                          <a:spcPts val="0"/>
                        </a:spcBef>
                        <a:spcAft>
                          <a:spcPts val="0"/>
                        </a:spcAft>
                      </a:pPr>
                      <a:r>
                        <a:rPr lang="en-US" sz="1200">
                          <a:effectLst/>
                        </a:rPr>
                        <a:t>Mar. 2014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65716005"/>
                  </a:ext>
                </a:extLst>
              </a:tr>
              <a:tr h="283320">
                <a:tc>
                  <a:txBody>
                    <a:bodyPr/>
                    <a:lstStyle/>
                    <a:p>
                      <a:pPr marL="0" marR="0">
                        <a:lnSpc>
                          <a:spcPct val="107000"/>
                        </a:lnSpc>
                        <a:spcBef>
                          <a:spcPts val="0"/>
                        </a:spcBef>
                        <a:spcAft>
                          <a:spcPts val="0"/>
                        </a:spcAft>
                      </a:pPr>
                      <a:r>
                        <a:rPr lang="en-US" sz="1200">
                          <a:effectLst/>
                        </a:rPr>
                        <a:t>Sep. 2014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1.67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99992302"/>
                  </a:ext>
                </a:extLst>
              </a:tr>
              <a:tr h="283320">
                <a:tc>
                  <a:txBody>
                    <a:bodyPr/>
                    <a:lstStyle/>
                    <a:p>
                      <a:pPr marL="0" marR="0">
                        <a:lnSpc>
                          <a:spcPct val="107000"/>
                        </a:lnSpc>
                        <a:spcBef>
                          <a:spcPts val="0"/>
                        </a:spcBef>
                        <a:spcAft>
                          <a:spcPts val="0"/>
                        </a:spcAft>
                      </a:pPr>
                      <a:r>
                        <a:rPr lang="en-US" sz="1200">
                          <a:effectLst/>
                        </a:rPr>
                        <a:t>Mar. 2015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0.37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28985608"/>
                  </a:ext>
                </a:extLst>
              </a:tr>
              <a:tr h="283320">
                <a:tc>
                  <a:txBody>
                    <a:bodyPr/>
                    <a:lstStyle/>
                    <a:p>
                      <a:pPr marL="0" marR="0">
                        <a:lnSpc>
                          <a:spcPct val="107000"/>
                        </a:lnSpc>
                        <a:spcBef>
                          <a:spcPts val="0"/>
                        </a:spcBef>
                        <a:spcAft>
                          <a:spcPts val="0"/>
                        </a:spcAft>
                      </a:pPr>
                      <a:r>
                        <a:rPr lang="en-US" sz="1200">
                          <a:effectLst/>
                        </a:rPr>
                        <a:t>Sep. 2015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0584835"/>
                  </a:ext>
                </a:extLst>
              </a:tr>
              <a:tr h="283320">
                <a:tc>
                  <a:txBody>
                    <a:bodyPr/>
                    <a:lstStyle/>
                    <a:p>
                      <a:pPr marL="0" marR="0">
                        <a:lnSpc>
                          <a:spcPct val="107000"/>
                        </a:lnSpc>
                        <a:spcBef>
                          <a:spcPts val="0"/>
                        </a:spcBef>
                        <a:spcAft>
                          <a:spcPts val="0"/>
                        </a:spcAft>
                      </a:pPr>
                      <a:r>
                        <a:rPr lang="en-US" sz="1200">
                          <a:effectLst/>
                        </a:rPr>
                        <a:t>Mar. 2016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rowSpan="2" gridSpan="2">
                  <a:txBody>
                    <a:bodyPr/>
                    <a:lstStyle/>
                    <a:p>
                      <a:pPr marL="0" marR="0" algn="ctr">
                        <a:lnSpc>
                          <a:spcPct val="107000"/>
                        </a:lnSpc>
                        <a:spcBef>
                          <a:spcPts val="0"/>
                        </a:spcBef>
                        <a:spcAft>
                          <a:spcPts val="0"/>
                        </a:spcAft>
                      </a:pPr>
                      <a:r>
                        <a:rPr lang="en-US" sz="1200">
                          <a:effectLst/>
                        </a:rPr>
                        <a:t>Hiring of Coach Mike Malone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hMerge="1">
                  <a:txBody>
                    <a:bodyPr/>
                    <a:lstStyle/>
                    <a:p>
                      <a:endParaRPr lang="en-US"/>
                    </a:p>
                  </a:txBody>
                  <a:tcPr/>
                </a:tc>
                <a:extLst>
                  <a:ext uri="{0D108BD9-81ED-4DB2-BD59-A6C34878D82A}">
                    <a16:rowId xmlns:a16="http://schemas.microsoft.com/office/drawing/2014/main" val="3504453762"/>
                  </a:ext>
                </a:extLst>
              </a:tr>
              <a:tr h="283320">
                <a:tc>
                  <a:txBody>
                    <a:bodyPr/>
                    <a:lstStyle/>
                    <a:p>
                      <a:pPr marL="0" marR="0">
                        <a:lnSpc>
                          <a:spcPct val="107000"/>
                        </a:lnSpc>
                        <a:spcBef>
                          <a:spcPts val="0"/>
                        </a:spcBef>
                        <a:spcAft>
                          <a:spcPts val="0"/>
                        </a:spcAft>
                      </a:pPr>
                      <a:r>
                        <a:rPr lang="en-US" sz="1200">
                          <a:effectLst/>
                        </a:rPr>
                        <a:t>Sep. 2016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49244142"/>
                  </a:ext>
                </a:extLst>
              </a:tr>
              <a:tr h="283320">
                <a:tc>
                  <a:txBody>
                    <a:bodyPr/>
                    <a:lstStyle/>
                    <a:p>
                      <a:pPr marL="0" marR="0">
                        <a:lnSpc>
                          <a:spcPct val="107000"/>
                        </a:lnSpc>
                        <a:spcBef>
                          <a:spcPts val="0"/>
                        </a:spcBef>
                        <a:spcAft>
                          <a:spcPts val="0"/>
                        </a:spcAft>
                      </a:pPr>
                      <a:r>
                        <a:rPr lang="en-US" sz="1200">
                          <a:effectLst/>
                        </a:rPr>
                        <a:t>Mar. 2017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rowSpan="2" gridSpan="2">
                  <a:txBody>
                    <a:bodyPr/>
                    <a:lstStyle/>
                    <a:p>
                      <a:pPr marL="0" marR="0" algn="ctr">
                        <a:lnSpc>
                          <a:spcPct val="107000"/>
                        </a:lnSpc>
                        <a:spcBef>
                          <a:spcPts val="0"/>
                        </a:spcBef>
                        <a:spcAft>
                          <a:spcPts val="0"/>
                        </a:spcAft>
                      </a:pPr>
                      <a:r>
                        <a:rPr lang="en-US" sz="1200">
                          <a:effectLst/>
                        </a:rPr>
                        <a:t>Above .500 Win Rate for the first time in 5 years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hMerge="1">
                  <a:txBody>
                    <a:bodyPr/>
                    <a:lstStyle/>
                    <a:p>
                      <a:endParaRPr lang="en-US"/>
                    </a:p>
                  </a:txBody>
                  <a:tcPr/>
                </a:tc>
                <a:extLst>
                  <a:ext uri="{0D108BD9-81ED-4DB2-BD59-A6C34878D82A}">
                    <a16:rowId xmlns:a16="http://schemas.microsoft.com/office/drawing/2014/main" val="3797924940"/>
                  </a:ext>
                </a:extLst>
              </a:tr>
              <a:tr h="297915">
                <a:tc>
                  <a:txBody>
                    <a:bodyPr/>
                    <a:lstStyle/>
                    <a:p>
                      <a:pPr marL="0" marR="0">
                        <a:lnSpc>
                          <a:spcPct val="107000"/>
                        </a:lnSpc>
                        <a:spcBef>
                          <a:spcPts val="0"/>
                        </a:spcBef>
                        <a:spcAft>
                          <a:spcPts val="0"/>
                        </a:spcAft>
                      </a:pPr>
                      <a:r>
                        <a:rPr lang="en-US" sz="1200">
                          <a:effectLst/>
                        </a:rPr>
                        <a:t>Sep. 2017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56620309"/>
                  </a:ext>
                </a:extLst>
              </a:tr>
              <a:tr h="283320">
                <a:tc>
                  <a:txBody>
                    <a:bodyPr/>
                    <a:lstStyle/>
                    <a:p>
                      <a:pPr marL="0" marR="0">
                        <a:lnSpc>
                          <a:spcPct val="107000"/>
                        </a:lnSpc>
                        <a:spcBef>
                          <a:spcPts val="0"/>
                        </a:spcBef>
                        <a:spcAft>
                          <a:spcPts val="0"/>
                        </a:spcAft>
                      </a:pPr>
                      <a:r>
                        <a:rPr lang="en-US" sz="1200">
                          <a:effectLst/>
                        </a:rPr>
                        <a:t>Mar. 2018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0.78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06978399"/>
                  </a:ext>
                </a:extLst>
              </a:tr>
              <a:tr h="283320">
                <a:tc>
                  <a:txBody>
                    <a:bodyPr/>
                    <a:lstStyle/>
                    <a:p>
                      <a:pPr marL="0" marR="0">
                        <a:lnSpc>
                          <a:spcPct val="107000"/>
                        </a:lnSpc>
                        <a:spcBef>
                          <a:spcPts val="0"/>
                        </a:spcBef>
                        <a:spcAft>
                          <a:spcPts val="0"/>
                        </a:spcAft>
                      </a:pPr>
                      <a:r>
                        <a:rPr lang="en-US" sz="1200">
                          <a:effectLst/>
                        </a:rPr>
                        <a:t>Sep. 2018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37193163"/>
                  </a:ext>
                </a:extLst>
              </a:tr>
              <a:tr h="283320">
                <a:tc>
                  <a:txBody>
                    <a:bodyPr/>
                    <a:lstStyle/>
                    <a:p>
                      <a:pPr marL="0" marR="0">
                        <a:lnSpc>
                          <a:spcPct val="107000"/>
                        </a:lnSpc>
                        <a:spcBef>
                          <a:spcPts val="0"/>
                        </a:spcBef>
                        <a:spcAft>
                          <a:spcPts val="0"/>
                        </a:spcAft>
                      </a:pPr>
                      <a:r>
                        <a:rPr lang="en-US" sz="1200">
                          <a:effectLst/>
                        </a:rPr>
                        <a:t>Mar. 2019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43168440"/>
                  </a:ext>
                </a:extLst>
              </a:tr>
              <a:tr h="283320">
                <a:tc>
                  <a:txBody>
                    <a:bodyPr/>
                    <a:lstStyle/>
                    <a:p>
                      <a:pPr marL="0" marR="0">
                        <a:lnSpc>
                          <a:spcPct val="107000"/>
                        </a:lnSpc>
                        <a:spcBef>
                          <a:spcPts val="0"/>
                        </a:spcBef>
                        <a:spcAft>
                          <a:spcPts val="0"/>
                        </a:spcAft>
                      </a:pPr>
                      <a:r>
                        <a:rPr lang="en-US" sz="1200">
                          <a:effectLst/>
                        </a:rPr>
                        <a:t>Sep. 2019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gridSpan="2">
                  <a:txBody>
                    <a:bodyPr/>
                    <a:lstStyle/>
                    <a:p>
                      <a:pPr marL="0" marR="0" algn="ctr">
                        <a:lnSpc>
                          <a:spcPct val="107000"/>
                        </a:lnSpc>
                        <a:spcBef>
                          <a:spcPts val="0"/>
                        </a:spcBef>
                        <a:spcAft>
                          <a:spcPts val="0"/>
                        </a:spcAft>
                      </a:pPr>
                      <a:r>
                        <a:rPr lang="en-US" sz="1200">
                          <a:effectLst/>
                        </a:rPr>
                        <a:t>Made it to W. Conference Semis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2390196758"/>
                  </a:ext>
                </a:extLst>
              </a:tr>
              <a:tr h="283320">
                <a:tc>
                  <a:txBody>
                    <a:bodyPr/>
                    <a:lstStyle/>
                    <a:p>
                      <a:pPr marL="0" marR="0">
                        <a:lnSpc>
                          <a:spcPct val="107000"/>
                        </a:lnSpc>
                        <a:spcBef>
                          <a:spcPts val="0"/>
                        </a:spcBef>
                        <a:spcAft>
                          <a:spcPts val="0"/>
                        </a:spcAft>
                      </a:pPr>
                      <a:r>
                        <a:rPr lang="en-US" sz="1200">
                          <a:effectLst/>
                        </a:rPr>
                        <a:t>Mar. 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gridSpan="2">
                  <a:txBody>
                    <a:bodyPr/>
                    <a:lstStyle/>
                    <a:p>
                      <a:pPr marL="0" marR="0" algn="ctr">
                        <a:lnSpc>
                          <a:spcPct val="107000"/>
                        </a:lnSpc>
                        <a:spcBef>
                          <a:spcPts val="0"/>
                        </a:spcBef>
                        <a:spcAft>
                          <a:spcPts val="0"/>
                        </a:spcAft>
                      </a:pPr>
                      <a:r>
                        <a:rPr lang="en-US" sz="1200">
                          <a:effectLst/>
                        </a:rPr>
                        <a:t>Made it to W. Conference Finals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1662501078"/>
                  </a:ext>
                </a:extLst>
              </a:tr>
              <a:tr h="283320">
                <a:tc>
                  <a:txBody>
                    <a:bodyPr/>
                    <a:lstStyle/>
                    <a:p>
                      <a:pPr marL="0" marR="0">
                        <a:lnSpc>
                          <a:spcPct val="107000"/>
                        </a:lnSpc>
                        <a:spcBef>
                          <a:spcPts val="0"/>
                        </a:spcBef>
                        <a:spcAft>
                          <a:spcPts val="0"/>
                        </a:spcAft>
                      </a:pPr>
                      <a:r>
                        <a:rPr lang="en-US" sz="1200">
                          <a:effectLst/>
                        </a:rPr>
                        <a:t>Sep. 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4731010"/>
                  </a:ext>
                </a:extLst>
              </a:tr>
              <a:tr h="283320">
                <a:tc>
                  <a:txBody>
                    <a:bodyPr/>
                    <a:lstStyle/>
                    <a:p>
                      <a:pPr marL="0" marR="0">
                        <a:lnSpc>
                          <a:spcPct val="107000"/>
                        </a:lnSpc>
                        <a:spcBef>
                          <a:spcPts val="0"/>
                        </a:spcBef>
                        <a:spcAft>
                          <a:spcPts val="0"/>
                        </a:spcAft>
                      </a:pPr>
                      <a:r>
                        <a:rPr lang="en-US" sz="1200" dirty="0">
                          <a:effectLst/>
                        </a:rPr>
                        <a:t>Mar. 2021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2.04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gridSpan="2">
                  <a:txBody>
                    <a:bodyPr/>
                    <a:lstStyle/>
                    <a:p>
                      <a:pPr marL="0" marR="0" algn="ctr">
                        <a:lnSpc>
                          <a:spcPct val="107000"/>
                        </a:lnSpc>
                        <a:spcBef>
                          <a:spcPts val="0"/>
                        </a:spcBef>
                        <a:spcAft>
                          <a:spcPts val="0"/>
                        </a:spcAft>
                      </a:pPr>
                      <a:r>
                        <a:rPr lang="en-US" sz="1200" dirty="0">
                          <a:effectLst/>
                        </a:rPr>
                        <a:t>Jokic Frontrunner for MVP</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1782852299"/>
                  </a:ext>
                </a:extLst>
              </a:tr>
            </a:tbl>
          </a:graphicData>
        </a:graphic>
      </p:graphicFrame>
      <p:sp>
        <p:nvSpPr>
          <p:cNvPr id="7" name="Rectangle 2">
            <a:extLst>
              <a:ext uri="{FF2B5EF4-FFF2-40B4-BE49-F238E27FC236}">
                <a16:creationId xmlns:a16="http://schemas.microsoft.com/office/drawing/2014/main" id="{4A4841F0-CF17-4E41-A680-3ADE5C460413}"/>
              </a:ext>
            </a:extLst>
          </p:cNvPr>
          <p:cNvSpPr>
            <a:spLocks noChangeArrowheads="1"/>
          </p:cNvSpPr>
          <p:nvPr/>
        </p:nvSpPr>
        <p:spPr bwMode="auto">
          <a:xfrm>
            <a:off x="3016250" y="203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Chart 7">
            <a:extLst>
              <a:ext uri="{FF2B5EF4-FFF2-40B4-BE49-F238E27FC236}">
                <a16:creationId xmlns:a16="http://schemas.microsoft.com/office/drawing/2014/main" id="{061E4C4E-9C95-409A-8253-8A2E293F168D}"/>
              </a:ext>
            </a:extLst>
          </p:cNvPr>
          <p:cNvGraphicFramePr/>
          <p:nvPr>
            <p:extLst>
              <p:ext uri="{D42A27DB-BD31-4B8C-83A1-F6EECF244321}">
                <p14:modId xmlns:p14="http://schemas.microsoft.com/office/powerpoint/2010/main" val="2708541661"/>
              </p:ext>
            </p:extLst>
          </p:nvPr>
        </p:nvGraphicFramePr>
        <p:xfrm>
          <a:off x="371703" y="349789"/>
          <a:ext cx="5185817" cy="6143986"/>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3">
            <a:extLst>
              <a:ext uri="{FF2B5EF4-FFF2-40B4-BE49-F238E27FC236}">
                <a16:creationId xmlns:a16="http://schemas.microsoft.com/office/drawing/2014/main" id="{31D7DF74-063F-4232-BA1D-8DC64BD095B7}"/>
              </a:ext>
            </a:extLst>
          </p:cNvPr>
          <p:cNvSpPr>
            <a:spLocks noChangeArrowheads="1"/>
          </p:cNvSpPr>
          <p:nvPr/>
        </p:nvSpPr>
        <p:spPr bwMode="auto">
          <a:xfrm>
            <a:off x="3016250" y="5446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1529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0B0BDF-5896-49AD-A341-893C386757E4}"/>
              </a:ext>
            </a:extLst>
          </p:cNvPr>
          <p:cNvGraphicFramePr>
            <a:graphicFrameLocks noGrp="1"/>
          </p:cNvGraphicFramePr>
          <p:nvPr>
            <p:extLst>
              <p:ext uri="{D42A27DB-BD31-4B8C-83A1-F6EECF244321}">
                <p14:modId xmlns:p14="http://schemas.microsoft.com/office/powerpoint/2010/main" val="984646688"/>
              </p:ext>
            </p:extLst>
          </p:nvPr>
        </p:nvGraphicFramePr>
        <p:xfrm>
          <a:off x="107665" y="247966"/>
          <a:ext cx="5759449" cy="6272905"/>
        </p:xfrm>
        <a:graphic>
          <a:graphicData uri="http://schemas.openxmlformats.org/drawingml/2006/table">
            <a:tbl>
              <a:tblPr firstRow="1" firstCol="1" bandRow="1">
                <a:tableStyleId>{5C22544A-7EE6-4342-B048-85BDC9FD1C3A}</a:tableStyleId>
              </a:tblPr>
              <a:tblGrid>
                <a:gridCol w="725681">
                  <a:extLst>
                    <a:ext uri="{9D8B030D-6E8A-4147-A177-3AD203B41FA5}">
                      <a16:colId xmlns:a16="http://schemas.microsoft.com/office/drawing/2014/main" val="2204188763"/>
                    </a:ext>
                  </a:extLst>
                </a:gridCol>
                <a:gridCol w="894143">
                  <a:extLst>
                    <a:ext uri="{9D8B030D-6E8A-4147-A177-3AD203B41FA5}">
                      <a16:colId xmlns:a16="http://schemas.microsoft.com/office/drawing/2014/main" val="2371689135"/>
                    </a:ext>
                  </a:extLst>
                </a:gridCol>
                <a:gridCol w="829350">
                  <a:extLst>
                    <a:ext uri="{9D8B030D-6E8A-4147-A177-3AD203B41FA5}">
                      <a16:colId xmlns:a16="http://schemas.microsoft.com/office/drawing/2014/main" val="2243970411"/>
                    </a:ext>
                  </a:extLst>
                </a:gridCol>
                <a:gridCol w="660889">
                  <a:extLst>
                    <a:ext uri="{9D8B030D-6E8A-4147-A177-3AD203B41FA5}">
                      <a16:colId xmlns:a16="http://schemas.microsoft.com/office/drawing/2014/main" val="416477710"/>
                    </a:ext>
                  </a:extLst>
                </a:gridCol>
                <a:gridCol w="484004">
                  <a:extLst>
                    <a:ext uri="{9D8B030D-6E8A-4147-A177-3AD203B41FA5}">
                      <a16:colId xmlns:a16="http://schemas.microsoft.com/office/drawing/2014/main" val="1968456895"/>
                    </a:ext>
                  </a:extLst>
                </a:gridCol>
                <a:gridCol w="1049646">
                  <a:extLst>
                    <a:ext uri="{9D8B030D-6E8A-4147-A177-3AD203B41FA5}">
                      <a16:colId xmlns:a16="http://schemas.microsoft.com/office/drawing/2014/main" val="2613889459"/>
                    </a:ext>
                  </a:extLst>
                </a:gridCol>
                <a:gridCol w="1115736">
                  <a:extLst>
                    <a:ext uri="{9D8B030D-6E8A-4147-A177-3AD203B41FA5}">
                      <a16:colId xmlns:a16="http://schemas.microsoft.com/office/drawing/2014/main" val="3705870547"/>
                    </a:ext>
                  </a:extLst>
                </a:gridCol>
              </a:tblGrid>
              <a:tr h="709908">
                <a:tc gridSpan="3">
                  <a:txBody>
                    <a:bodyPr/>
                    <a:lstStyle/>
                    <a:p>
                      <a:pPr marL="0" marR="0" algn="ctr">
                        <a:lnSpc>
                          <a:spcPct val="107000"/>
                        </a:lnSpc>
                        <a:spcBef>
                          <a:spcPts val="0"/>
                        </a:spcBef>
                        <a:spcAft>
                          <a:spcPts val="0"/>
                        </a:spcAft>
                      </a:pPr>
                      <a:r>
                        <a:rPr lang="en-US" sz="1800" dirty="0">
                          <a:effectLst/>
                        </a:rPr>
                        <a:t>Oklahoma City Thunder Attendance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gridSpan="3">
                  <a:txBody>
                    <a:bodyPr/>
                    <a:lstStyle/>
                    <a:p>
                      <a:pPr marL="0" marR="0" algn="ctr">
                        <a:lnSpc>
                          <a:spcPct val="107000"/>
                        </a:lnSpc>
                        <a:spcBef>
                          <a:spcPts val="0"/>
                        </a:spcBef>
                        <a:spcAft>
                          <a:spcPts val="0"/>
                        </a:spcAft>
                      </a:pPr>
                      <a:r>
                        <a:rPr lang="en-US" sz="2000" dirty="0">
                          <a:effectLst/>
                        </a:rPr>
                        <a:t>Denver Nuggets Attendance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1456846"/>
                  </a:ext>
                </a:extLst>
              </a:tr>
              <a:tr h="579798">
                <a:tc>
                  <a:txBody>
                    <a:bodyPr/>
                    <a:lstStyle/>
                    <a:p>
                      <a:pPr marL="0" marR="0">
                        <a:lnSpc>
                          <a:spcPct val="107000"/>
                        </a:lnSpc>
                        <a:spcBef>
                          <a:spcPts val="0"/>
                        </a:spcBef>
                        <a:spcAft>
                          <a:spcPts val="0"/>
                        </a:spcAft>
                      </a:pPr>
                      <a:r>
                        <a:rPr lang="en-US" sz="900">
                          <a:effectLst/>
                        </a:rPr>
                        <a:t>Year</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nSpc>
                          <a:spcPct val="107000"/>
                        </a:lnSpc>
                        <a:spcBef>
                          <a:spcPts val="0"/>
                        </a:spcBef>
                        <a:spcAft>
                          <a:spcPts val="0"/>
                        </a:spcAft>
                      </a:pPr>
                      <a:r>
                        <a:rPr lang="en-US" sz="900" dirty="0">
                          <a:effectLst/>
                        </a:rPr>
                        <a:t>Total Attendance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nSpc>
                          <a:spcPct val="107000"/>
                        </a:lnSpc>
                        <a:spcBef>
                          <a:spcPts val="0"/>
                        </a:spcBef>
                        <a:spcAft>
                          <a:spcPts val="0"/>
                        </a:spcAft>
                      </a:pPr>
                      <a:r>
                        <a:rPr lang="en-US" sz="900" dirty="0">
                          <a:effectLst/>
                        </a:rPr>
                        <a:t>Average Attendance </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nSpc>
                          <a:spcPct val="107000"/>
                        </a:lnSpc>
                        <a:spcBef>
                          <a:spcPts val="0"/>
                        </a:spcBef>
                        <a:spcAft>
                          <a:spcPts val="0"/>
                        </a:spcAft>
                      </a:pPr>
                      <a:r>
                        <a:rPr lang="en-US" sz="900">
                          <a:effectLst/>
                        </a:rPr>
                        <a:t>Notes</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Year2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Average Attendance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Total Attendance </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2179014665"/>
                  </a:ext>
                </a:extLst>
              </a:tr>
              <a:tr h="383323">
                <a:tc>
                  <a:txBody>
                    <a:bodyPr/>
                    <a:lstStyle/>
                    <a:p>
                      <a:pPr marL="0" marR="0">
                        <a:lnSpc>
                          <a:spcPct val="107000"/>
                        </a:lnSpc>
                        <a:spcBef>
                          <a:spcPts val="0"/>
                        </a:spcBef>
                        <a:spcAft>
                          <a:spcPts val="0"/>
                        </a:spcAft>
                      </a:pPr>
                      <a:r>
                        <a:rPr lang="en-US" sz="900">
                          <a:effectLst/>
                        </a:rPr>
                        <a:t>06/07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654,163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15,955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06/07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17230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706437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1923835554"/>
                  </a:ext>
                </a:extLst>
              </a:tr>
              <a:tr h="383323">
                <a:tc>
                  <a:txBody>
                    <a:bodyPr/>
                    <a:lstStyle/>
                    <a:p>
                      <a:pPr marL="0" marR="0">
                        <a:lnSpc>
                          <a:spcPct val="107000"/>
                        </a:lnSpc>
                        <a:spcBef>
                          <a:spcPts val="0"/>
                        </a:spcBef>
                        <a:spcAft>
                          <a:spcPts val="0"/>
                        </a:spcAft>
                      </a:pPr>
                      <a:r>
                        <a:rPr lang="en-US" sz="900">
                          <a:effectLst/>
                        </a:rPr>
                        <a:t>07/08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547,556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13,355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nSpc>
                          <a:spcPct val="107000"/>
                        </a:lnSpc>
                        <a:spcBef>
                          <a:spcPts val="0"/>
                        </a:spcBef>
                        <a:spcAft>
                          <a:spcPts val="0"/>
                        </a:spcAft>
                      </a:pPr>
                      <a:r>
                        <a:rPr lang="en-US" sz="900">
                          <a:effectLst/>
                        </a:rPr>
                        <a:t>KD Drafted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07/08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17364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711962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4219945261"/>
                  </a:ext>
                </a:extLst>
              </a:tr>
              <a:tr h="383323">
                <a:tc>
                  <a:txBody>
                    <a:bodyPr/>
                    <a:lstStyle/>
                    <a:p>
                      <a:pPr marL="0" marR="0">
                        <a:lnSpc>
                          <a:spcPct val="107000"/>
                        </a:lnSpc>
                        <a:spcBef>
                          <a:spcPts val="0"/>
                        </a:spcBef>
                        <a:spcAft>
                          <a:spcPts val="0"/>
                        </a:spcAft>
                      </a:pPr>
                      <a:r>
                        <a:rPr lang="en-US" sz="900">
                          <a:effectLst/>
                        </a:rPr>
                        <a:t>08/09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747,732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18,693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08/09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dirty="0">
                          <a:effectLst/>
                        </a:rPr>
                        <a:t>17223</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706165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3422393502"/>
                  </a:ext>
                </a:extLst>
              </a:tr>
              <a:tr h="383323">
                <a:tc>
                  <a:txBody>
                    <a:bodyPr/>
                    <a:lstStyle/>
                    <a:p>
                      <a:pPr marL="0" marR="0">
                        <a:lnSpc>
                          <a:spcPct val="107000"/>
                        </a:lnSpc>
                        <a:spcBef>
                          <a:spcPts val="0"/>
                        </a:spcBef>
                        <a:spcAft>
                          <a:spcPts val="0"/>
                        </a:spcAft>
                      </a:pPr>
                      <a:r>
                        <a:rPr lang="en-US" sz="900">
                          <a:effectLst/>
                        </a:rPr>
                        <a:t>09/10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738,149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18,003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09/10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17995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737812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3282516482"/>
                  </a:ext>
                </a:extLst>
              </a:tr>
              <a:tr h="383323">
                <a:tc>
                  <a:txBody>
                    <a:bodyPr/>
                    <a:lstStyle/>
                    <a:p>
                      <a:pPr marL="0" marR="0">
                        <a:lnSpc>
                          <a:spcPct val="107000"/>
                        </a:lnSpc>
                        <a:spcBef>
                          <a:spcPts val="0"/>
                        </a:spcBef>
                        <a:spcAft>
                          <a:spcPts val="0"/>
                        </a:spcAft>
                      </a:pPr>
                      <a:r>
                        <a:rPr lang="en-US" sz="900">
                          <a:effectLst/>
                        </a:rPr>
                        <a:t>10/11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744,068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18,148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10/11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16901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692968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2079788302"/>
                  </a:ext>
                </a:extLst>
              </a:tr>
              <a:tr h="383323">
                <a:tc>
                  <a:txBody>
                    <a:bodyPr/>
                    <a:lstStyle/>
                    <a:p>
                      <a:pPr marL="0" marR="0">
                        <a:lnSpc>
                          <a:spcPct val="107000"/>
                        </a:lnSpc>
                        <a:spcBef>
                          <a:spcPts val="0"/>
                        </a:spcBef>
                        <a:spcAft>
                          <a:spcPts val="0"/>
                        </a:spcAft>
                      </a:pPr>
                      <a:r>
                        <a:rPr lang="en-US" sz="900">
                          <a:effectLst/>
                        </a:rPr>
                        <a:t>11/12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600,699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18,203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11/12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16930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561966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3286820429"/>
                  </a:ext>
                </a:extLst>
              </a:tr>
              <a:tr h="383323">
                <a:tc>
                  <a:txBody>
                    <a:bodyPr/>
                    <a:lstStyle/>
                    <a:p>
                      <a:pPr marL="0" marR="0">
                        <a:lnSpc>
                          <a:spcPct val="107000"/>
                        </a:lnSpc>
                        <a:spcBef>
                          <a:spcPts val="0"/>
                        </a:spcBef>
                        <a:spcAft>
                          <a:spcPts val="0"/>
                        </a:spcAft>
                      </a:pPr>
                      <a:r>
                        <a:rPr lang="en-US" sz="900">
                          <a:effectLst/>
                        </a:rPr>
                        <a:t>12/13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746,323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18,203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12/13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dirty="0">
                          <a:effectLst/>
                        </a:rPr>
                        <a:t>17819</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730616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1835553797"/>
                  </a:ext>
                </a:extLst>
              </a:tr>
              <a:tr h="383323">
                <a:tc>
                  <a:txBody>
                    <a:bodyPr/>
                    <a:lstStyle/>
                    <a:p>
                      <a:pPr marL="0" marR="0">
                        <a:lnSpc>
                          <a:spcPct val="107000"/>
                        </a:lnSpc>
                        <a:spcBef>
                          <a:spcPts val="0"/>
                        </a:spcBef>
                        <a:spcAft>
                          <a:spcPts val="0"/>
                        </a:spcAft>
                      </a:pPr>
                      <a:r>
                        <a:rPr lang="en-US" sz="900">
                          <a:effectLst/>
                        </a:rPr>
                        <a:t>13/14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746,323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dirty="0">
                          <a:effectLst/>
                        </a:rPr>
                        <a:t>18,203</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nSpc>
                          <a:spcPct val="107000"/>
                        </a:lnSpc>
                        <a:spcBef>
                          <a:spcPts val="0"/>
                        </a:spcBef>
                        <a:spcAft>
                          <a:spcPts val="0"/>
                        </a:spcAft>
                      </a:pPr>
                      <a:r>
                        <a:rPr lang="en-US" sz="900">
                          <a:effectLst/>
                        </a:rPr>
                        <a:t>KD MVP</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13/14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16899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692898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1549935722"/>
                  </a:ext>
                </a:extLst>
              </a:tr>
              <a:tr h="383323">
                <a:tc>
                  <a:txBody>
                    <a:bodyPr/>
                    <a:lstStyle/>
                    <a:p>
                      <a:pPr marL="0" marR="0">
                        <a:lnSpc>
                          <a:spcPct val="107000"/>
                        </a:lnSpc>
                        <a:spcBef>
                          <a:spcPts val="0"/>
                        </a:spcBef>
                        <a:spcAft>
                          <a:spcPts val="0"/>
                        </a:spcAft>
                      </a:pPr>
                      <a:r>
                        <a:rPr lang="en-US" sz="900">
                          <a:effectLst/>
                        </a:rPr>
                        <a:t>14/15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746,323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18,203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14/15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14700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602707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513744706"/>
                  </a:ext>
                </a:extLst>
              </a:tr>
              <a:tr h="383323">
                <a:tc>
                  <a:txBody>
                    <a:bodyPr/>
                    <a:lstStyle/>
                    <a:p>
                      <a:pPr marL="0" marR="0">
                        <a:lnSpc>
                          <a:spcPct val="107000"/>
                        </a:lnSpc>
                        <a:spcBef>
                          <a:spcPts val="0"/>
                        </a:spcBef>
                        <a:spcAft>
                          <a:spcPts val="0"/>
                        </a:spcAft>
                      </a:pPr>
                      <a:r>
                        <a:rPr lang="en-US" sz="900">
                          <a:effectLst/>
                        </a:rPr>
                        <a:t>15/16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746,323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18,203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15/16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14095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577898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2244978053"/>
                  </a:ext>
                </a:extLst>
              </a:tr>
              <a:tr h="383323">
                <a:tc>
                  <a:txBody>
                    <a:bodyPr/>
                    <a:lstStyle/>
                    <a:p>
                      <a:pPr marL="0" marR="0">
                        <a:lnSpc>
                          <a:spcPct val="107000"/>
                        </a:lnSpc>
                        <a:spcBef>
                          <a:spcPts val="0"/>
                        </a:spcBef>
                        <a:spcAft>
                          <a:spcPts val="0"/>
                        </a:spcAft>
                      </a:pPr>
                      <a:r>
                        <a:rPr lang="en-US" sz="900">
                          <a:effectLst/>
                        </a:rPr>
                        <a:t>16/17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746,323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18,203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16/17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14770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695585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3774580143"/>
                  </a:ext>
                </a:extLst>
              </a:tr>
              <a:tr h="383323">
                <a:tc>
                  <a:txBody>
                    <a:bodyPr/>
                    <a:lstStyle/>
                    <a:p>
                      <a:pPr marL="0" marR="0">
                        <a:lnSpc>
                          <a:spcPct val="107000"/>
                        </a:lnSpc>
                        <a:spcBef>
                          <a:spcPts val="0"/>
                        </a:spcBef>
                        <a:spcAft>
                          <a:spcPts val="0"/>
                        </a:spcAft>
                      </a:pPr>
                      <a:r>
                        <a:rPr lang="en-US" sz="900">
                          <a:effectLst/>
                        </a:rPr>
                        <a:t>17/18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746,323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18,203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17/18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17141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dirty="0">
                          <a:effectLst/>
                        </a:rPr>
                        <a:t>702796</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1836854535"/>
                  </a:ext>
                </a:extLst>
              </a:tr>
              <a:tr h="383323">
                <a:tc>
                  <a:txBody>
                    <a:bodyPr/>
                    <a:lstStyle/>
                    <a:p>
                      <a:pPr marL="0" marR="0">
                        <a:lnSpc>
                          <a:spcPct val="107000"/>
                        </a:lnSpc>
                        <a:spcBef>
                          <a:spcPts val="0"/>
                        </a:spcBef>
                        <a:spcAft>
                          <a:spcPts val="0"/>
                        </a:spcAft>
                      </a:pPr>
                      <a:r>
                        <a:rPr lang="en-US" sz="900">
                          <a:effectLst/>
                        </a:rPr>
                        <a:t>18/19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746,323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marL="0" marR="0" algn="r">
                        <a:lnSpc>
                          <a:spcPct val="107000"/>
                        </a:lnSpc>
                        <a:spcBef>
                          <a:spcPts val="0"/>
                        </a:spcBef>
                        <a:spcAft>
                          <a:spcPts val="0"/>
                        </a:spcAft>
                      </a:pPr>
                      <a:r>
                        <a:rPr lang="en-US" sz="900">
                          <a:effectLst/>
                        </a:rPr>
                        <a:t>18,203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ctr"/>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2103" marR="52103" marT="0" marB="0" anchor="b"/>
                </a:tc>
                <a:tc>
                  <a:txBody>
                    <a:bodyPr/>
                    <a:lstStyle/>
                    <a:p>
                      <a:pPr marL="0" marR="0">
                        <a:lnSpc>
                          <a:spcPct val="107000"/>
                        </a:lnSpc>
                        <a:spcBef>
                          <a:spcPts val="0"/>
                        </a:spcBef>
                        <a:spcAft>
                          <a:spcPts val="0"/>
                        </a:spcAft>
                      </a:pPr>
                      <a:r>
                        <a:rPr lang="en-US" sz="900">
                          <a:effectLst/>
                        </a:rPr>
                        <a:t>18/19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a:effectLst/>
                        </a:rPr>
                        <a:t>18450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tc>
                  <a:txBody>
                    <a:bodyPr/>
                    <a:lstStyle/>
                    <a:p>
                      <a:pPr marL="0" marR="0" algn="r">
                        <a:lnSpc>
                          <a:spcPct val="107000"/>
                        </a:lnSpc>
                        <a:spcBef>
                          <a:spcPts val="0"/>
                        </a:spcBef>
                        <a:spcAft>
                          <a:spcPts val="0"/>
                        </a:spcAft>
                      </a:pPr>
                      <a:r>
                        <a:rPr lang="en-US" sz="900" dirty="0">
                          <a:effectLst/>
                        </a:rPr>
                        <a:t>756457</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03" marR="52103" marT="0" marB="0" anchor="b"/>
                </a:tc>
                <a:extLst>
                  <a:ext uri="{0D108BD9-81ED-4DB2-BD59-A6C34878D82A}">
                    <a16:rowId xmlns:a16="http://schemas.microsoft.com/office/drawing/2014/main" val="4028308287"/>
                  </a:ext>
                </a:extLst>
              </a:tr>
            </a:tbl>
          </a:graphicData>
        </a:graphic>
      </p:graphicFrame>
      <p:sp>
        <p:nvSpPr>
          <p:cNvPr id="5" name="Rectangle 1">
            <a:extLst>
              <a:ext uri="{FF2B5EF4-FFF2-40B4-BE49-F238E27FC236}">
                <a16:creationId xmlns:a16="http://schemas.microsoft.com/office/drawing/2014/main" id="{0EFB33F4-61A8-4294-9E86-A51EF5597567}"/>
              </a:ext>
            </a:extLst>
          </p:cNvPr>
          <p:cNvSpPr>
            <a:spLocks noChangeArrowheads="1"/>
          </p:cNvSpPr>
          <p:nvPr/>
        </p:nvSpPr>
        <p:spPr bwMode="auto">
          <a:xfrm>
            <a:off x="3951288"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hart 5">
            <a:extLst>
              <a:ext uri="{FF2B5EF4-FFF2-40B4-BE49-F238E27FC236}">
                <a16:creationId xmlns:a16="http://schemas.microsoft.com/office/drawing/2014/main" id="{0201366D-960F-4667-B196-2A4D4F4C9E5D}"/>
              </a:ext>
            </a:extLst>
          </p:cNvPr>
          <p:cNvGraphicFramePr/>
          <p:nvPr>
            <p:extLst>
              <p:ext uri="{D42A27DB-BD31-4B8C-83A1-F6EECF244321}">
                <p14:modId xmlns:p14="http://schemas.microsoft.com/office/powerpoint/2010/main" val="523221887"/>
              </p:ext>
            </p:extLst>
          </p:nvPr>
        </p:nvGraphicFramePr>
        <p:xfrm>
          <a:off x="5867112" y="64655"/>
          <a:ext cx="6217223" cy="31255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1B6CCC4-F706-418D-A246-A7A776A9A5BD}"/>
              </a:ext>
            </a:extLst>
          </p:cNvPr>
          <p:cNvGraphicFramePr/>
          <p:nvPr>
            <p:extLst>
              <p:ext uri="{D42A27DB-BD31-4B8C-83A1-F6EECF244321}">
                <p14:modId xmlns:p14="http://schemas.microsoft.com/office/powerpoint/2010/main" val="4038835569"/>
              </p:ext>
            </p:extLst>
          </p:nvPr>
        </p:nvGraphicFramePr>
        <p:xfrm>
          <a:off x="5867112" y="3190240"/>
          <a:ext cx="6324888" cy="34502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3366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1477</TotalTime>
  <Words>1316</Words>
  <Application>Microsoft Office PowerPoint</Application>
  <PresentationFormat>Widescreen</PresentationFormat>
  <Paragraphs>432</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Century Gothic</vt:lpstr>
      <vt:lpstr>Times New Roman</vt:lpstr>
      <vt:lpstr>Wingdings 2</vt:lpstr>
      <vt:lpstr>Quotable</vt:lpstr>
      <vt:lpstr>Office Theme</vt:lpstr>
      <vt:lpstr>COVID-19’s Effects on the Denver Nuggets and Colorado Sports </vt:lpstr>
      <vt:lpstr>The Past Year</vt:lpstr>
      <vt:lpstr>Sports Economics</vt:lpstr>
      <vt:lpstr>How does this affect the Denver Nuggets?</vt:lpstr>
      <vt:lpstr>DATA</vt:lpstr>
      <vt:lpstr>PowerPoint Presentation</vt:lpstr>
      <vt:lpstr>PowerPoint Presentation</vt:lpstr>
      <vt:lpstr>PowerPoint Presentation</vt:lpstr>
      <vt:lpstr>PowerPoint Presentation</vt:lpstr>
      <vt:lpstr>PowerPoint Presentation</vt:lpstr>
      <vt:lpstr>As a result of the COVID-19 outbreak, what are the revenue losses for the Denver Nuggets organization? </vt:lpstr>
      <vt:lpstr>Hypothesis </vt:lpstr>
      <vt:lpstr>Equations</vt:lpstr>
      <vt:lpstr>PowerPoint Presentation</vt:lpstr>
      <vt:lpstr>Discussion of Results</vt:lpstr>
      <vt:lpstr>Effects on Colorado </vt:lpstr>
      <vt:lpstr>Limitations</vt:lpstr>
      <vt:lpstr>Policy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COVID-19’s Effects on the Denver Nuggets and Colorado Sports</dc:title>
  <dc:creator>Zach Becker</dc:creator>
  <cp:lastModifiedBy>trainerchop@outlook.com</cp:lastModifiedBy>
  <cp:revision>11</cp:revision>
  <dcterms:created xsi:type="dcterms:W3CDTF">2021-04-23T16:38:52Z</dcterms:created>
  <dcterms:modified xsi:type="dcterms:W3CDTF">2021-04-27T14:31:30Z</dcterms:modified>
</cp:coreProperties>
</file>