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4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4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40" autoAdjust="0"/>
  </p:normalViewPr>
  <p:slideViewPr>
    <p:cSldViewPr snapToGrid="0">
      <p:cViewPr varScale="1">
        <p:scale>
          <a:sx n="97" d="100"/>
          <a:sy n="97" d="100"/>
        </p:scale>
        <p:origin x="10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5A64E-A781-4FCA-A4A3-55379F65AC04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679C1-5A3F-4F8C-A9BA-1E9927961A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5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https://peps.python.org/pep-0008/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679C1-5A3F-4F8C-A9BA-1E9927961A5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30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679C1-5A3F-4F8C-A9BA-1E9927961A5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4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679C1-5A3F-4F8C-A9BA-1E9927961A5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02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679C1-5A3F-4F8C-A9BA-1E9927961A5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239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679C1-5A3F-4F8C-A9BA-1E9927961A5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19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679C1-5A3F-4F8C-A9BA-1E9927961A5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A272D-F94E-449A-A176-AB12462F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99AE0B-AD44-4F83-B2BD-170559FC6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20870C-6AF6-4568-A060-C9F9FAAB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A27E7-4FF0-46F0-A868-DA7E6364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7C8A6-4100-49A4-A72F-944DE8AE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10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86851-0D01-4BC5-A54B-F81271E9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005F0A-0740-4313-9B53-8226F95E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A86F6-6A16-4161-A35A-CEB11324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56A37F-98D3-40AB-90EC-D545E87E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EE15A8-BFE4-457D-A381-0670C008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2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A1794F-4E32-48DA-94DD-16DB22677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38A8FD-D885-44CA-A409-A31B8C69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970A83-AF95-4068-8882-612CF5FE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F8600-C0E4-4620-92A5-3BA51BB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16424-8492-4CFA-8442-F50C1E5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09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6B47F-6F3D-4D37-9C75-B814D269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989123-7BFD-49C2-B3D7-B1CD5526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93AC3-8093-4FB8-8F80-94B55E4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727CF-4AB4-4D3F-BBD7-697449AC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69064-1FD4-440B-9EB4-F1EB433E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E8260-F168-420E-A3D1-07DB8265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57A7A9-05C6-4896-87BA-39FB8C64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6E831-65F0-4A08-95C5-61BED49A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D7E7-6234-4065-B48E-58B7B1A3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5D125D-E53C-4EFF-89A3-04E0D793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85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0A0F-79D1-4D7B-9A65-EE14A7F0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B5B19-4A6C-4ADF-BE2C-FEAC076E9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F4E209-F02D-441A-8796-9C32E144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D72B3-ABEC-4CDD-964B-377AB0EA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6857CB-3843-4085-A6C9-06D8AFFF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B49ABF-277B-4B6E-B108-EB42F44A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3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D0CF8-67C7-45E3-AA36-3934FC2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336319-79F2-461E-9159-E437D8CB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5B2FCF-C691-4F96-8A42-DC999220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08A93D-E68A-483E-9481-4CF7B5C7C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793EF1-D142-424D-9F9C-001D284B9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4AB884-F8DF-488D-B06F-E2537E8F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7C4611-089F-4DE1-B12D-9C1FC95D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E1645-1693-476D-AD90-1541A8D6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0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65FA4-7BC7-4545-9E0D-80FF3602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CA61A4-014B-4A92-8856-167A66E0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D7212A-3A17-4770-8CB9-F10FACE6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6DDEF6-B587-4F45-9363-3F0904CC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4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3860B9-EF48-4F6A-9FFB-13F4653D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F1CE00-10C7-4158-A365-E5D50179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43858E-E746-44A9-92D6-24F3E5CF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7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5A5EA-2EFE-415D-861B-15F81343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28D80-D571-41EE-A994-D982E150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9AE3BB-83C7-4D64-8E16-343CD5D3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FD5B1-A6D4-40EA-8984-2AB17D91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8990B-B610-4AB0-8B3F-BFE6B2B4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D169A-6728-4B14-86C0-24F1CBFD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F4D5D-1BCD-4627-9EFE-41598A57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6509D7-959F-444E-A60C-1B997D0DD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464E89-B8DD-479C-929B-CDA43CE42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288892-1FE6-4558-B9EC-27664916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C7A5B3-6C60-408F-9499-17B7A542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3333E9-047C-4CBB-859E-EA58E4AA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944EF-BEB6-48E0-B9FD-CCC51A57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25607F-DC56-400C-BD17-CA554C8F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3464C1-00EE-4643-8F56-EE1334551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6E2B-E0DA-402E-8149-A32651577DD7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681401-44F3-4B1C-B2D7-7F96C6CCA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6EC46-8868-4066-A0BA-A93CFF9AA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340A-DC55-45B6-835C-0F06549965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48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4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3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44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2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5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-95534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/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3694141" y="3063258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Стиль кода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9F8BCA-99EC-4C74-8EA3-81E34B4AA58B}"/>
              </a:ext>
            </a:extLst>
          </p:cNvPr>
          <p:cNvSpPr/>
          <p:nvPr/>
        </p:nvSpPr>
        <p:spPr>
          <a:xfrm>
            <a:off x="844240" y="921787"/>
            <a:ext cx="10728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Линтеры — специальные инструменты, которые были созданы для автоматизации стиля кода.</a:t>
            </a:r>
          </a:p>
          <a:p>
            <a:r>
              <a:rPr lang="ru-RU" dirty="0"/>
              <a:t>Название линтер произошло от системы </a:t>
            </a:r>
            <a:r>
              <a:rPr lang="ru-RU" dirty="0" err="1"/>
              <a:t>lint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7F9EE2-67B4-4C7A-BDB8-71822E2063A0}"/>
              </a:ext>
            </a:extLst>
          </p:cNvPr>
          <p:cNvSpPr/>
          <p:nvPr/>
        </p:nvSpPr>
        <p:spPr>
          <a:xfrm>
            <a:off x="844239" y="1711684"/>
            <a:ext cx="10728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Calibri" panose="020F0502020204030204" pitchFamily="34" charset="0"/>
              </a:rPr>
              <a:t>Для Python разработано несколько вариантов линтеров, самыми популярными из них являются pep8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/>
              <a:t>Flake8, PyLint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6FA0E5-A064-43D5-A95A-9E5B93DAF3DE}"/>
              </a:ext>
            </a:extLst>
          </p:cNvPr>
          <p:cNvSpPr/>
          <p:nvPr/>
        </p:nvSpPr>
        <p:spPr>
          <a:xfrm>
            <a:off x="844238" y="2501581"/>
            <a:ext cx="10109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Мы подробно рассмотрим работу линтера Flake8. Однако все линтеры похожи друг на друга, поэтому, поняв принципы работы одного линтера, вы легко разберетесь с тем, как работают другие.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41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69DCB-A21A-49AD-A1B8-535762B91EF7}"/>
              </a:ext>
            </a:extLst>
          </p:cNvPr>
          <p:cNvSpPr/>
          <p:nvPr/>
        </p:nvSpPr>
        <p:spPr>
          <a:xfrm>
            <a:off x="5307034" y="293544"/>
            <a:ext cx="1734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Линтер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Flake8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E899E71-7D37-45E9-A9B3-2CBA76CFF039}"/>
              </a:ext>
            </a:extLst>
          </p:cNvPr>
          <p:cNvSpPr/>
          <p:nvPr/>
        </p:nvSpPr>
        <p:spPr>
          <a:xfrm>
            <a:off x="986118" y="877239"/>
            <a:ext cx="1058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Flake8 - </a:t>
            </a:r>
            <a:r>
              <a:rPr lang="ru-RU" dirty="0"/>
              <a:t> это линтер для программ на </a:t>
            </a:r>
            <a:r>
              <a:rPr lang="ru-RU" dirty="0" err="1"/>
              <a:t>Python</a:t>
            </a:r>
            <a:r>
              <a:rPr lang="ru-RU" dirty="0"/>
              <a:t> с открытыми исходными кодами. Он позволяет находить ошибки в стиле оформления кода, а также нарушение других конвенций </a:t>
            </a:r>
            <a:r>
              <a:rPr lang="ru-RU" dirty="0" err="1"/>
              <a:t>Python</a:t>
            </a:r>
            <a:r>
              <a:rPr lang="ru-RU" dirty="0"/>
              <a:t>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48DF98-7915-4EA1-A025-7756B7E648DE}"/>
              </a:ext>
            </a:extLst>
          </p:cNvPr>
          <p:cNvSpPr/>
          <p:nvPr/>
        </p:nvSpPr>
        <p:spPr>
          <a:xfrm>
            <a:off x="986117" y="1680686"/>
            <a:ext cx="10586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Flake8 не является независимым линтером, а позволяет запускать несколько популярных инструментов для одновременной проверки кода:</a:t>
            </a:r>
            <a:endParaRPr lang="ru-RU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PyFlakes</a:t>
            </a:r>
            <a:br>
              <a:rPr lang="en-US" dirty="0"/>
            </a:br>
            <a:r>
              <a:rPr lang="en-US" dirty="0" err="1"/>
              <a:t>pycodestyle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Ned Batchelder's McCabe script</a:t>
            </a:r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7D3891-CE2E-4821-AB9D-9E4EA401D58E}"/>
              </a:ext>
            </a:extLst>
          </p:cNvPr>
          <p:cNvSpPr/>
          <p:nvPr/>
        </p:nvSpPr>
        <p:spPr>
          <a:xfrm>
            <a:off x="986116" y="3429000"/>
            <a:ext cx="105864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Кроме перечисленных инструментов Flake8 может использовать плагины для выполнения дополнительных проверок.</a:t>
            </a:r>
            <a:endParaRPr lang="ru-RU" b="0" dirty="0">
              <a:effectLst/>
            </a:endParaRPr>
          </a:p>
          <a:p>
            <a:pPr algn="just"/>
            <a:br>
              <a:rPr lang="ru-RU" b="0" dirty="0">
                <a:effectLst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Популярность Flake8 объясняется сочетанием просты в использовании и широких возможностей по проверке кода.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5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0D514AD-E41D-4DED-9DA9-DE663D8796BD}"/>
              </a:ext>
            </a:extLst>
          </p:cNvPr>
          <p:cNvSpPr/>
          <p:nvPr/>
        </p:nvSpPr>
        <p:spPr>
          <a:xfrm>
            <a:off x="5412253" y="262766"/>
            <a:ext cx="1734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Линтер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Flake8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766C22-2AA1-41B6-9660-390EBDF9C9B2}"/>
              </a:ext>
            </a:extLst>
          </p:cNvPr>
          <p:cNvSpPr/>
          <p:nvPr/>
        </p:nvSpPr>
        <p:spPr>
          <a:xfrm>
            <a:off x="873547" y="1358779"/>
            <a:ext cx="5329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Установка flake8  выполняется с помощью команды: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DBDD82-ECCE-4D77-8E99-B5775B9B9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745" y="1929773"/>
            <a:ext cx="8689603" cy="4466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7B6531-EC04-447B-9772-8A67A0318A87}"/>
              </a:ext>
            </a:extLst>
          </p:cNvPr>
          <p:cNvSpPr/>
          <p:nvPr/>
        </p:nvSpPr>
        <p:spPr>
          <a:xfrm>
            <a:off x="873547" y="2539359"/>
            <a:ext cx="10622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командной строке применить линтер Flake8 для проверки кода в файле можно следующим образом: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AB51AA-FEB6-4896-B1AB-31F5BDD13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46" y="3089987"/>
            <a:ext cx="8689603" cy="45757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AB7652D-A808-45C3-A0E4-E70BDDF538F9}"/>
              </a:ext>
            </a:extLst>
          </p:cNvPr>
          <p:cNvSpPr/>
          <p:nvPr/>
        </p:nvSpPr>
        <p:spPr>
          <a:xfrm>
            <a:off x="949747" y="3760463"/>
            <a:ext cx="10292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Также можно проверить все файлы проекта, для этого при запуске flake8 вместо имени файла с программой нужно указать название каталога с проектом: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9F4F84-02F1-4A90-BAC4-AC93DBF3A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747" y="4704568"/>
            <a:ext cx="8689603" cy="4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9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B356DE7-C1B8-416F-B38A-442D34167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58516"/>
              </p:ext>
            </p:extLst>
          </p:nvPr>
        </p:nvGraphicFramePr>
        <p:xfrm>
          <a:off x="1021550" y="1828426"/>
          <a:ext cx="10515600" cy="3967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349994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fastapi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FastAPI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transformers </a:t>
                      </a: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pipeline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pydantic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BaseModel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json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1FA8C"/>
                          </a:solidFill>
                          <a:effectLst/>
                          <a:latin typeface="Consolas" panose="020B0609020204030204" pitchFamily="49" charset="0"/>
                        </a:rPr>
                        <a:t>Item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BaseModel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text: str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app = </a:t>
                      </a:r>
                      <a:r>
                        <a:rPr lang="en-US" sz="1200" b="0" i="0" u="none" strike="noStrik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FastAPI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classifier = pipeline(</a:t>
                      </a:r>
                      <a:r>
                        <a:rPr lang="en-US" sz="1200" b="0" i="0" u="none" strike="noStrike" dirty="0">
                          <a:solidFill>
                            <a:srgbClr val="F1FA8C"/>
                          </a:solidFill>
                          <a:effectLst/>
                          <a:latin typeface="Consolas" panose="020B0609020204030204" pitchFamily="49" charset="0"/>
                        </a:rPr>
                        <a:t>"sentiment-analysis"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   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6272A4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6272A4"/>
                          </a:solidFill>
                          <a:effectLst/>
                          <a:latin typeface="Consolas" panose="020B0609020204030204" pitchFamily="49" charset="0"/>
                        </a:rPr>
                        <a:t>app.get</a:t>
                      </a:r>
                      <a:r>
                        <a:rPr lang="en-US" sz="1200" b="0" i="0" u="none" strike="noStrike" dirty="0">
                          <a:solidFill>
                            <a:srgbClr val="6272A4"/>
                          </a:solidFill>
                          <a:effectLst/>
                          <a:latin typeface="Consolas" panose="020B0609020204030204" pitchFamily="49" charset="0"/>
                        </a:rPr>
                        <a:t>("/")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79C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1FA8C"/>
                          </a:solidFill>
                          <a:effectLst/>
                          <a:latin typeface="Consolas" panose="020B0609020204030204" pitchFamily="49" charset="0"/>
                        </a:rPr>
                        <a:t>root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():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r>
                        <a:rPr lang="en-US" sz="1200" b="0" i="0" u="none" strike="noStrike" dirty="0">
                          <a:solidFill>
                            <a:srgbClr val="F1FA8C"/>
                          </a:solidFill>
                          <a:effectLst/>
                          <a:latin typeface="Consolas" panose="020B0609020204030204" pitchFamily="49" charset="0"/>
                        </a:rPr>
                        <a:t>"message"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b="0" i="0" u="none" strike="noStrike" dirty="0">
                          <a:solidFill>
                            <a:srgbClr val="F1FA8C"/>
                          </a:solidFill>
                          <a:effectLst/>
                          <a:latin typeface="Consolas" panose="020B0609020204030204" pitchFamily="49" charset="0"/>
                        </a:rPr>
                        <a:t>"Hello World"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6272A4"/>
                          </a:solidFill>
                          <a:effectLst/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200" b="0" i="0" u="none" strike="noStrike" dirty="0" err="1">
                          <a:solidFill>
                            <a:srgbClr val="6272A4"/>
                          </a:solidFill>
                          <a:effectLst/>
                          <a:latin typeface="Consolas" panose="020B0609020204030204" pitchFamily="49" charset="0"/>
                        </a:rPr>
                        <a:t>app.post</a:t>
                      </a:r>
                      <a:r>
                        <a:rPr lang="en-US" sz="1200" b="0" i="0" u="none" strike="noStrike" dirty="0">
                          <a:solidFill>
                            <a:srgbClr val="6272A4"/>
                          </a:solidFill>
                          <a:effectLst/>
                          <a:latin typeface="Consolas" panose="020B0609020204030204" pitchFamily="49" charset="0"/>
                        </a:rPr>
                        <a:t>("/predict/")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FF79C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1FA8C"/>
                          </a:solidFill>
                          <a:effectLst/>
                          <a:latin typeface="Consolas" panose="020B0609020204030204" pitchFamily="49" charset="0"/>
                        </a:rPr>
                        <a:t>predict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(item: Item):</a:t>
                      </a:r>
                      <a:b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200" b="1" i="0" u="none" strike="noStrike" dirty="0">
                          <a:solidFill>
                            <a:srgbClr val="8BE9FD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 classifier(</a:t>
                      </a:r>
                      <a:r>
                        <a:rPr lang="en-US" sz="1200" b="0" i="0" u="none" strike="noStrike" dirty="0" err="1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item.text</a:t>
                      </a:r>
                      <a:r>
                        <a:rPr lang="en-US" sz="1200" b="0" i="0" u="none" strike="noStrike" dirty="0">
                          <a:solidFill>
                            <a:srgbClr val="F8F8F2"/>
                          </a:solidFill>
                          <a:effectLst/>
                          <a:latin typeface="Consolas" panose="020B0609020204030204" pitchFamily="49" charset="0"/>
                        </a:rPr>
                        <a:t>)[0]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82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5722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3BD97A-12D2-4DAF-A15F-1A7CEAC06909}"/>
              </a:ext>
            </a:extLst>
          </p:cNvPr>
          <p:cNvSpPr/>
          <p:nvPr/>
        </p:nvSpPr>
        <p:spPr>
          <a:xfrm>
            <a:off x="986118" y="836447"/>
            <a:ext cx="3226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Пример использование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Flake8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E8646B-9F12-41B5-A7E0-4DF00B577EDF}"/>
              </a:ext>
            </a:extLst>
          </p:cNvPr>
          <p:cNvSpPr/>
          <p:nvPr/>
        </p:nvSpPr>
        <p:spPr>
          <a:xfrm>
            <a:off x="986118" y="118209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Давайте попробуем применить линтер Flake8 для поиска ошибок в файле со следующей программой, реализующей API для модели машинного обучения: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706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F86A37A-E0A1-45AF-8F04-4D8AC905BB10}"/>
              </a:ext>
            </a:extLst>
          </p:cNvPr>
          <p:cNvSpPr/>
          <p:nvPr/>
        </p:nvSpPr>
        <p:spPr>
          <a:xfrm>
            <a:off x="876299" y="871701"/>
            <a:ext cx="10696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Чтобы найти нарушения стиля кода в этой программе нужно выполнить команду: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12DAF9-EAFB-4C65-9877-C8BAFD652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8" y="1334513"/>
            <a:ext cx="8381486" cy="44666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92F5BA-E9C7-4649-A1AD-19794CC8B81B}"/>
              </a:ext>
            </a:extLst>
          </p:cNvPr>
          <p:cNvSpPr/>
          <p:nvPr/>
        </p:nvSpPr>
        <p:spPr>
          <a:xfrm>
            <a:off x="876299" y="1891935"/>
            <a:ext cx="1058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результате запуска flake8 мы получим следующие результаты: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842D60-1E74-48D4-9349-9EA24597F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18" y="2372027"/>
            <a:ext cx="8381486" cy="15977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00C273-042C-4A64-BB71-58C67BB61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118" y="3836396"/>
            <a:ext cx="8381486" cy="12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0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A6787A-FEF0-4711-B03F-7A506D909EBB}"/>
              </a:ext>
            </a:extLst>
          </p:cNvPr>
          <p:cNvSpPr/>
          <p:nvPr/>
        </p:nvSpPr>
        <p:spPr>
          <a:xfrm>
            <a:off x="986117" y="871701"/>
            <a:ext cx="10586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Давайте рассмотрим формат вывода сообщений flake8 на примере первой строки: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24B7D8-F3E7-456B-91B0-84709B922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7" y="1257276"/>
            <a:ext cx="9515272" cy="53775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1044A7-6A1B-4533-B392-592AFEA9CD6C}"/>
              </a:ext>
            </a:extLst>
          </p:cNvPr>
          <p:cNvSpPr/>
          <p:nvPr/>
        </p:nvSpPr>
        <p:spPr>
          <a:xfrm>
            <a:off x="895350" y="1795031"/>
            <a:ext cx="10677232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ru-RU" b="0" dirty="0">
                <a:effectLst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Вывод flake8 включает четыре основные части: </a:t>
            </a:r>
            <a:endParaRPr lang="ru-RU" b="0" dirty="0">
              <a:effectLst/>
            </a:endParaRP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Имя файла с ошибкой, в данном примере 'main.py'. Имя файла полезно знать, когда мы запускаем линтер для проверки проекта, включающего несколько файлов.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Строка и столбец в файле, на которых обнаружена ошибка. В примере '4:1' – четвертая строка, первый столбец.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Код ошибки, в примере F401. Коды сообщений мы подробно рассмотрим далее.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Поясняющее сообщение. В примере сообщение "'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json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'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imported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but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unused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говорит нам о том, что импортированный модуль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json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не используется в программе.</a:t>
            </a:r>
          </a:p>
        </p:txBody>
      </p:sp>
    </p:spTree>
    <p:extLst>
      <p:ext uri="{BB962C8B-B14F-4D97-AF65-F5344CB8AC3E}">
        <p14:creationId xmlns:p14="http://schemas.microsoft.com/office/powerpoint/2010/main" val="3691020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99760F-B18D-45D7-A876-1CA24F0C9E38}"/>
              </a:ext>
            </a:extLst>
          </p:cNvPr>
          <p:cNvSpPr/>
          <p:nvPr/>
        </p:nvSpPr>
        <p:spPr>
          <a:xfrm>
            <a:off x="986117" y="871701"/>
            <a:ext cx="10586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Давайте рассмотрим, что означают другие ошибки. Начнем с тех ошибок, которые встречаются чаще всего: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42A4F9-8981-4D0B-80EA-CD5059FF3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7" y="1472992"/>
            <a:ext cx="8567458" cy="160303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5B47F0-E36C-4D6B-9258-BA4C5F087F09}"/>
              </a:ext>
            </a:extLst>
          </p:cNvPr>
          <p:cNvSpPr/>
          <p:nvPr/>
        </p:nvSpPr>
        <p:spPr>
          <a:xfrm>
            <a:off x="895350" y="3076022"/>
            <a:ext cx="10677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Ошибки с кодами E302 и E305 говорят нам о том, что для отделения определения функций и классов используется одна строка, а не две, как рекомендуется в PEP8. Такие ошибки найдены в строках 6, 9, 12 и 16.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4D84EF9-9CC6-4FCA-9623-45B4E074F981}"/>
              </a:ext>
            </a:extLst>
          </p:cNvPr>
          <p:cNvSpPr/>
          <p:nvPr/>
        </p:nvSpPr>
        <p:spPr>
          <a:xfrm>
            <a:off x="895350" y="39081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Следующее сообщение выглядит так: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377CF1-B81C-43C8-921C-91FEA4181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17" y="4236870"/>
            <a:ext cx="8567458" cy="49608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BAB380-E237-42B4-9667-6881734793BD}"/>
              </a:ext>
            </a:extLst>
          </p:cNvPr>
          <p:cNvSpPr/>
          <p:nvPr/>
        </p:nvSpPr>
        <p:spPr>
          <a:xfrm>
            <a:off x="895350" y="4692323"/>
            <a:ext cx="576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 последнее сообщение выглядит следующим образом: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42A6DC-6B66-4E83-A4CA-67B419A199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117" y="5043443"/>
            <a:ext cx="8558228" cy="44546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1EC26C-A864-4259-BA10-8FA305FF4BAD}"/>
              </a:ext>
            </a:extLst>
          </p:cNvPr>
          <p:cNvSpPr/>
          <p:nvPr/>
        </p:nvSpPr>
        <p:spPr>
          <a:xfrm>
            <a:off x="895350" y="5495224"/>
            <a:ext cx="10677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Сообщение '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blank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line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at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' говорит о том, что в конце файла есть пустая строка. Пустые строки в конце файла использовать не рекомендуется.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65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830334-378F-43ED-9AEB-29B91EE16DAB}"/>
              </a:ext>
            </a:extLst>
          </p:cNvPr>
          <p:cNvSpPr/>
          <p:nvPr/>
        </p:nvSpPr>
        <p:spPr>
          <a:xfrm>
            <a:off x="986117" y="871701"/>
            <a:ext cx="1058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Чтобы исправить замечания линтера мы уберем импорт неиспользуемого модуля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json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сделаем так, чтобы до и после объявления функций и классов было по две пустых строки, уберем пробелы в конце десятой строки и удалим пустую строку в конце файла. В результате программа будет выглядеть так: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FDB3DC-AA40-46AF-942B-39F902BD08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739" y="1838017"/>
            <a:ext cx="6784611" cy="493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5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DAED966-A463-4A5F-9D2C-DF539B26B21E}"/>
              </a:ext>
            </a:extLst>
          </p:cNvPr>
          <p:cNvSpPr/>
          <p:nvPr/>
        </p:nvSpPr>
        <p:spPr>
          <a:xfrm>
            <a:off x="4905375" y="3057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Коды ошибок в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Flake8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070A00-0EB9-4A3A-BE63-AA2B741A4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923" y="871701"/>
            <a:ext cx="8514154" cy="564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2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ADE715-D6F3-4CDC-9E86-D240546A374C}"/>
              </a:ext>
            </a:extLst>
          </p:cNvPr>
          <p:cNvSpPr/>
          <p:nvPr/>
        </p:nvSpPr>
        <p:spPr>
          <a:xfrm>
            <a:off x="986118" y="1008013"/>
            <a:ext cx="10586464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Итоги</a:t>
            </a:r>
          </a:p>
          <a:p>
            <a:pPr algn="just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Линтер – это инструмент, который может автоматически проверять корректность программного кода.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Flake8 – один из самых популярных и простых в использовании линтеров для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Flake8 позволяет найти ошибки в стиле оформления программы, а также некоторые другие проблемы в коде.</a:t>
            </a:r>
          </a:p>
        </p:txBody>
      </p:sp>
    </p:spTree>
    <p:extLst>
      <p:ext uri="{BB962C8B-B14F-4D97-AF65-F5344CB8AC3E}">
        <p14:creationId xmlns:p14="http://schemas.microsoft.com/office/powerpoint/2010/main" val="334084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65C73-BCE8-417D-8301-2742AC74693A}"/>
              </a:ext>
            </a:extLst>
          </p:cNvPr>
          <p:cNvSpPr txBox="1"/>
          <p:nvPr/>
        </p:nvSpPr>
        <p:spPr>
          <a:xfrm>
            <a:off x="2819874" y="228173"/>
            <a:ext cx="87183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Стиль кода. Руководство по стилю кода в </a:t>
            </a:r>
            <a:r>
              <a:rPr lang="ru-RU" sz="2000" b="1" dirty="0" err="1"/>
              <a:t>Python</a:t>
            </a:r>
            <a:r>
              <a:rPr lang="ru-RU" sz="2000" b="1" dirty="0"/>
              <a:t> PEP 8.</a:t>
            </a:r>
            <a:endParaRPr lang="ru-RU" sz="2000" b="1" dirty="0">
              <a:effectLst/>
            </a:endParaRP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54E45-8AC2-4830-B5DC-825AE0DB7C37}"/>
              </a:ext>
            </a:extLst>
          </p:cNvPr>
          <p:cNvSpPr txBox="1"/>
          <p:nvPr/>
        </p:nvSpPr>
        <p:spPr>
          <a:xfrm>
            <a:off x="269075" y="1114831"/>
            <a:ext cx="12020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Гвидо </a:t>
            </a:r>
            <a:r>
              <a:rPr lang="ru-RU" sz="2400" dirty="0" err="1"/>
              <a:t>ван</a:t>
            </a:r>
            <a:r>
              <a:rPr lang="ru-RU" sz="2400" dirty="0"/>
              <a:t> </a:t>
            </a:r>
            <a:r>
              <a:rPr lang="ru-RU" sz="2400" dirty="0" err="1"/>
              <a:t>Россум</a:t>
            </a:r>
            <a:r>
              <a:rPr lang="ru-RU" sz="2400" dirty="0"/>
              <a:t>, создатель </a:t>
            </a:r>
            <a:r>
              <a:rPr lang="ru-RU" sz="2400" dirty="0" err="1"/>
              <a:t>Python</a:t>
            </a:r>
            <a:r>
              <a:rPr lang="ru-RU" sz="2400" dirty="0"/>
              <a:t>, обратил внимание, что при промышленной разработке крупных программных систем разработчики тратят гораздо больше времени на чтение программного кода, чем на его написание.</a:t>
            </a:r>
          </a:p>
          <a:p>
            <a:r>
              <a:rPr lang="ru-RU" sz="2400" dirty="0"/>
              <a:t>Поэтому очень важно уметь оформлять код таким образом, чтобы его можно было легко понять.</a:t>
            </a:r>
          </a:p>
          <a:p>
            <a:endParaRPr lang="ru-RU" sz="2400" dirty="0"/>
          </a:p>
          <a:p>
            <a:r>
              <a:rPr lang="ru-RU" sz="2400" dirty="0"/>
              <a:t>Однако что именно нужно делать, чтобы другим людям было просто понять ваш код? Рекомендации по улучшению читаемости собраны в руководствах по стилю кода на </a:t>
            </a:r>
            <a:r>
              <a:rPr lang="ru-RU" sz="2400" dirty="0" err="1"/>
              <a:t>Python</a:t>
            </a:r>
            <a:r>
              <a:rPr lang="ru-RU" sz="2400" dirty="0"/>
              <a:t>, самым известным из которых является PEP 8</a:t>
            </a:r>
          </a:p>
          <a:p>
            <a:endParaRPr lang="ru-RU" sz="2400" dirty="0"/>
          </a:p>
          <a:p>
            <a:r>
              <a:rPr lang="ru-RU" sz="2400" dirty="0"/>
              <a:t>Рекомендации в PEP 8 не являются жесткими правилами: вы можете разработать программу на </a:t>
            </a:r>
            <a:r>
              <a:rPr lang="ru-RU" sz="2400" dirty="0" err="1"/>
              <a:t>Python</a:t>
            </a:r>
            <a:r>
              <a:rPr lang="ru-RU" sz="2400" dirty="0"/>
              <a:t>, которая успешно запускается, корректно выполняет то, что требуется, но при этом не соответствует рекомендованному стилю кода. </a:t>
            </a:r>
          </a:p>
        </p:txBody>
      </p:sp>
    </p:spTree>
    <p:extLst>
      <p:ext uri="{BB962C8B-B14F-4D97-AF65-F5344CB8AC3E}">
        <p14:creationId xmlns:p14="http://schemas.microsoft.com/office/powerpoint/2010/main" val="405756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D36D7F-BB76-4262-923F-B183796266C6}"/>
              </a:ext>
            </a:extLst>
          </p:cNvPr>
          <p:cNvSpPr/>
          <p:nvPr/>
        </p:nvSpPr>
        <p:spPr>
          <a:xfrm>
            <a:off x="986118" y="787813"/>
            <a:ext cx="10586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этом разделе мы рассмотрим, как использовать средства работы со стилем кода в </a:t>
            </a:r>
            <a:r>
              <a:rPr lang="ru-RU" dirty="0" err="1"/>
              <a:t>PyCharm</a:t>
            </a:r>
            <a:r>
              <a:rPr lang="ru-RU" dirty="0"/>
              <a:t>, а также научимся интегрировать </a:t>
            </a:r>
            <a:r>
              <a:rPr lang="ru-RU" dirty="0" err="1"/>
              <a:t>PyCharm</a:t>
            </a:r>
            <a:r>
              <a:rPr lang="ru-RU" dirty="0"/>
              <a:t> и линтер Flake8.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CB0DB56-F6D1-47FF-8A2F-13FB26BAD4AD}"/>
              </a:ext>
            </a:extLst>
          </p:cNvPr>
          <p:cNvSpPr/>
          <p:nvPr/>
        </p:nvSpPr>
        <p:spPr>
          <a:xfrm>
            <a:off x="3903603" y="309639"/>
            <a:ext cx="47514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Проверка стиля кода в среде разработки</a:t>
            </a: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887415-4B20-494A-BD25-F18A97B48835}"/>
              </a:ext>
            </a:extLst>
          </p:cNvPr>
          <p:cNvSpPr/>
          <p:nvPr/>
        </p:nvSpPr>
        <p:spPr>
          <a:xfrm>
            <a:off x="986117" y="1425954"/>
            <a:ext cx="1058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PyCharm - </a:t>
            </a:r>
            <a:r>
              <a:rPr lang="ru-RU" dirty="0"/>
              <a:t>то современная среда профессиональной разработки на </a:t>
            </a:r>
            <a:r>
              <a:rPr lang="ru-RU" dirty="0" err="1"/>
              <a:t>Python</a:t>
            </a:r>
            <a:r>
              <a:rPr lang="ru-RU" dirty="0"/>
              <a:t>, автоматизирующая многие процессы разработки, в том числе и соблюдение стиля кода.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B7FB72-4B70-47E8-A632-D2E52198F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656" y="2029249"/>
            <a:ext cx="7650344" cy="340279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A12DAF2-A311-4F3E-A4C7-15B3FA110DF8}"/>
              </a:ext>
            </a:extLst>
          </p:cNvPr>
          <p:cNvSpPr/>
          <p:nvPr/>
        </p:nvSpPr>
        <p:spPr>
          <a:xfrm>
            <a:off x="986116" y="5473153"/>
            <a:ext cx="10586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Нарушение стиля кода в данном файле показываются двумя способами:</a:t>
            </a:r>
            <a:endParaRPr lang="ru-RU" b="0" dirty="0">
              <a:effectLst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Неиспользуемый импорт модуля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json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выделен серым цветом.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Ошибки в оформлении объявлении классов и функций подчеркнуты желтыми волнистыми линиями.</a:t>
            </a:r>
          </a:p>
        </p:txBody>
      </p:sp>
    </p:spTree>
    <p:extLst>
      <p:ext uri="{BB962C8B-B14F-4D97-AF65-F5344CB8AC3E}">
        <p14:creationId xmlns:p14="http://schemas.microsoft.com/office/powerpoint/2010/main" val="389048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DFA8BC-649B-4B95-901E-235772C4214B}"/>
              </a:ext>
            </a:extLst>
          </p:cNvPr>
          <p:cNvSpPr/>
          <p:nvPr/>
        </p:nvSpPr>
        <p:spPr>
          <a:xfrm>
            <a:off x="986118" y="871701"/>
            <a:ext cx="1058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подведении курсора к найденным </a:t>
            </a:r>
            <a:r>
              <a:rPr lang="ru-RU" dirty="0" err="1"/>
              <a:t>PyCharm</a:t>
            </a:r>
            <a:r>
              <a:rPr lang="ru-RU" dirty="0"/>
              <a:t> проблемным строкам кода появляется всплывающее окно с подробным описанием проблемы.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BB7C80-DD67-4074-B3A5-CEE05146F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018" y="1611512"/>
            <a:ext cx="8167407" cy="44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6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A0C14B-470E-45A8-A723-6F19BBB72307}"/>
              </a:ext>
            </a:extLst>
          </p:cNvPr>
          <p:cNvSpPr/>
          <p:nvPr/>
        </p:nvSpPr>
        <p:spPr>
          <a:xfrm>
            <a:off x="986118" y="871701"/>
            <a:ext cx="106915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Общее количество найденных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проблем показывается в правом верхнем углу экрана. Если вы нажмете курсором в этой области, то в нижней части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откроется панель с общим перечнем ошибок.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4D0FF4-1A4A-4E8C-BBA1-84EF135BC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456" y="1813025"/>
            <a:ext cx="9974444" cy="43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9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6993AD-32AC-4D5E-8657-8238116E616E}"/>
              </a:ext>
            </a:extLst>
          </p:cNvPr>
          <p:cNvSpPr/>
          <p:nvPr/>
        </p:nvSpPr>
        <p:spPr>
          <a:xfrm>
            <a:off x="986118" y="871701"/>
            <a:ext cx="1058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Однако достоинство среды разработки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заключается в том, что в ней существует возможность автоматически исправить найденные нарушения стиля. Для этого нужно подвести курсор к месту с найденной проблемой, нажать на правую кнопку мыши и выбрать пункт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Show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Context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Action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EDA7A-849B-4884-8E50-8D80905F6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656" y="1824574"/>
            <a:ext cx="7726544" cy="48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82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85EBF6-B0DC-43C2-BA37-02B8AE4BFEEE}"/>
              </a:ext>
            </a:extLst>
          </p:cNvPr>
          <p:cNvSpPr/>
          <p:nvPr/>
        </p:nvSpPr>
        <p:spPr>
          <a:xfrm>
            <a:off x="881343" y="445657"/>
            <a:ext cx="1058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br>
              <a:rPr lang="ru-RU" b="0" dirty="0">
                <a:effectLst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результате откроется меню контекстных действий, которые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предлагает выполнить для устранения найденной проблемы.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C6A876-6C37-4404-B0B0-874A576A1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033" y="1571068"/>
            <a:ext cx="8824633" cy="486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6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95A38A-FBF3-4000-ADAE-52E8AA42BA01}"/>
              </a:ext>
            </a:extLst>
          </p:cNvPr>
          <p:cNvSpPr/>
          <p:nvPr/>
        </p:nvSpPr>
        <p:spPr>
          <a:xfrm>
            <a:off x="986117" y="778221"/>
            <a:ext cx="105864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случае с нарушением форматирования кода при объявлении классов и функций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предлагает один из трех вариантов действий:</a:t>
            </a:r>
            <a:endParaRPr lang="ru-RU" b="0" dirty="0">
              <a:effectLst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Переформатировать файл в целях исправления найденной ошибки 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Reformat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Изменить настройки поиска ошибок 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Edit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inspection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profile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setting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Игнорировать ошибки такого типа 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Ignore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errors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like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this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</a:p>
          <a:p>
            <a:pPr algn="just"/>
            <a:br>
              <a:rPr lang="ru-RU" b="0" dirty="0">
                <a:effectLst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Давайте выберем первый вариант и посмотрим, что произойдет. 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E0C45E-287A-4D87-978C-203328C41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160" y="2704821"/>
            <a:ext cx="610637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8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8410B7-697B-4C7B-8347-891AAF6D3994}"/>
              </a:ext>
            </a:extLst>
          </p:cNvPr>
          <p:cNvSpPr/>
          <p:nvPr/>
        </p:nvSpPr>
        <p:spPr>
          <a:xfrm>
            <a:off x="904875" y="985221"/>
            <a:ext cx="106677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Можно видеть, что исправлено форматирование во всем файле: объявление всех классов и функций отделено двумя пустыми строками в начале и в конце. Таким образом,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сделал именно то, что требуется.</a:t>
            </a:r>
            <a:endParaRPr lang="ru-RU" b="0" dirty="0">
              <a:effectLst/>
            </a:endParaRPr>
          </a:p>
          <a:p>
            <a:pPr algn="just"/>
            <a:br>
              <a:rPr lang="ru-RU" b="0" dirty="0">
                <a:effectLst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 сожалению, не всегда проблемы со стилем кода можно решить автоматически средствами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Поэтому используйте эти средства с осторожностью, чтобы не повредить код. </a:t>
            </a:r>
            <a:endParaRPr lang="ru-RU" b="0" dirty="0">
              <a:effectLst/>
            </a:endParaRPr>
          </a:p>
          <a:p>
            <a:pPr algn="just"/>
            <a:br>
              <a:rPr lang="ru-RU" b="0" dirty="0">
                <a:effectLst/>
              </a:rPr>
            </a:b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находит проблемы, вызванные несоблюдением общепринятых руководств по стилю кода, например, PEP 8. Если же в вашей компании или проекте есть дополнительное руководство по стилю, расширяющее PEP 8, то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может не найти ошибки, связанные с этим дополнительным руководством. Их придется искать самостоятельно, или подключить внешний линтер, который настроен на поиск таких ошибок.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1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4FEAF4-83F6-47BF-9E23-54F1DC37C207}"/>
              </a:ext>
            </a:extLst>
          </p:cNvPr>
          <p:cNvSpPr/>
          <p:nvPr/>
        </p:nvSpPr>
        <p:spPr>
          <a:xfrm>
            <a:off x="3690469" y="309639"/>
            <a:ext cx="4811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линтера Flake8 в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FA5345-A088-4EC2-A267-A7FC7A4F0E65}"/>
              </a:ext>
            </a:extLst>
          </p:cNvPr>
          <p:cNvSpPr/>
          <p:nvPr/>
        </p:nvSpPr>
        <p:spPr>
          <a:xfrm>
            <a:off x="986118" y="1100796"/>
            <a:ext cx="105864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как и к другим средам разработки на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можно подключить внешний линтер. Это полезно в тех случаях, когда линтер умеет находить ошибки, про которые не знает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Давайте рассмотрим, как подключить к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линтер Flake8, с которым мы познакомились ранее.</a:t>
            </a:r>
            <a:endParaRPr lang="ru-RU" b="0" dirty="0">
              <a:effectLst/>
            </a:endParaRPr>
          </a:p>
          <a:p>
            <a:pPr algn="just"/>
            <a:br>
              <a:rPr lang="ru-RU" b="0" dirty="0">
                <a:effectLst/>
              </a:rPr>
            </a:b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линтер Flake8 подключается через плагин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Watcher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". Этот плагин позволяет следить за изменениями в файлах проекта и при необходимости предпринимать какие-то действия, например, выводить информацию в окне редактирования кода. Таким образом будет возможность получать информацию об ошибках, найденных Flake8, в процессе редактирования кода в среде разработки.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355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6D74A9-42CC-46D3-A8CC-D93B904A18B6}"/>
              </a:ext>
            </a:extLst>
          </p:cNvPr>
          <p:cNvSpPr/>
          <p:nvPr/>
        </p:nvSpPr>
        <p:spPr>
          <a:xfrm>
            <a:off x="986117" y="778221"/>
            <a:ext cx="105864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На первом этапе установим плагин 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File Watcher"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для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PyCharm.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Для этого нужно зайти в меню 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Preferences" -&gt; "Plugins",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окне установки плагинов найти 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File Watcher"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 нажать кнопку 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Install"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ECA525-7AC8-49BA-8D02-21A682E0F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06" y="1378385"/>
            <a:ext cx="7631294" cy="5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47796F-69BC-4018-84B8-BDB06F3CF39B}"/>
              </a:ext>
            </a:extLst>
          </p:cNvPr>
          <p:cNvSpPr/>
          <p:nvPr/>
        </p:nvSpPr>
        <p:spPr>
          <a:xfrm>
            <a:off x="986118" y="871701"/>
            <a:ext cx="10586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После установки плагина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Watcher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нужно перезапустить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чтобы изменения, связанные с установкой плагина вступили в силу. После этого нужно снова зайти в меню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Preferences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-&gt; 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Tools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и выбрать появившийся после установки плагина пункт меню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Watchers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66BF60-86CF-4623-9DF1-19A066A9D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306" y="1785634"/>
            <a:ext cx="6993119" cy="497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2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E635EB-877B-4221-9ADA-56AAE02F9C2A}"/>
              </a:ext>
            </a:extLst>
          </p:cNvPr>
          <p:cNvSpPr/>
          <p:nvPr/>
        </p:nvSpPr>
        <p:spPr>
          <a:xfrm>
            <a:off x="3231350" y="1858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Рекомендации по стилю кода на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в PEP 8</a:t>
            </a:r>
            <a:endParaRPr lang="ru-RU" sz="20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DB99E0-06C0-4110-A468-A79203B7FCEA}"/>
              </a:ext>
            </a:extLst>
          </p:cNvPr>
          <p:cNvSpPr/>
          <p:nvPr/>
        </p:nvSpPr>
        <p:spPr>
          <a:xfrm>
            <a:off x="285750" y="957560"/>
            <a:ext cx="27241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Оформление кода</a:t>
            </a:r>
            <a:endParaRPr lang="ru-RU" sz="20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5AF9B2-FF4B-48E6-8954-7A2C1520D5D3}"/>
              </a:ext>
            </a:extLst>
          </p:cNvPr>
          <p:cNvSpPr/>
          <p:nvPr/>
        </p:nvSpPr>
        <p:spPr>
          <a:xfrm>
            <a:off x="142875" y="1504097"/>
            <a:ext cx="119062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u="sng" dirty="0">
                <a:solidFill>
                  <a:srgbClr val="000000"/>
                </a:solidFill>
                <a:latin typeface="Calibri" panose="020F0502020204030204" pitchFamily="34" charset="0"/>
              </a:rPr>
              <a:t>Отступы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Для отступов в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рекомендуется использовать 4 пробела. В отступах не рекомендуется использовать символы табуляции, а также смешивать пробелы и табуляцию. </a:t>
            </a:r>
            <a:endParaRPr lang="ru-RU" b="0" dirty="0">
              <a:effectLst/>
            </a:endParaRPr>
          </a:p>
          <a:p>
            <a:pPr algn="just"/>
            <a:br>
              <a:rPr lang="ru-RU" b="0" dirty="0">
                <a:effectLst/>
              </a:rPr>
            </a:br>
            <a:r>
              <a:rPr lang="ru-RU" u="sng" dirty="0">
                <a:solidFill>
                  <a:srgbClr val="000000"/>
                </a:solidFill>
                <a:latin typeface="Calibri" panose="020F0502020204030204" pitchFamily="34" charset="0"/>
              </a:rPr>
              <a:t>Максимальная длина строки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Для кода максимальная рекомендованная длина строки – 79 символов. Строки с комментариями и документацией рекомендуется ограничивать 72 символами. </a:t>
            </a:r>
            <a:endParaRPr lang="ru-RU" b="0" dirty="0">
              <a:effectLst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Ограничение на максимальную длину строки делает удобным работу с несколькими файлами с кодом, которые открыты в расположенных рядом окнах. Например, при просмотре изменений или при проведении код-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ревью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 </a:t>
            </a:r>
            <a:endParaRPr lang="ru-RU" b="0" dirty="0">
              <a:effectLst/>
            </a:endParaRPr>
          </a:p>
          <a:p>
            <a:pPr algn="just"/>
            <a:br>
              <a:rPr lang="ru-RU" b="0" dirty="0">
                <a:effectLst/>
              </a:rPr>
            </a:br>
            <a:r>
              <a:rPr lang="ru-RU" u="sng" dirty="0">
                <a:solidFill>
                  <a:srgbClr val="000000"/>
                </a:solidFill>
                <a:latin typeface="Calibri" panose="020F0502020204030204" pitchFamily="34" charset="0"/>
              </a:rPr>
              <a:t>Переносы строк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Строки, длина которых превышает 79 символов, рекомендуется разбивать на несколько используя неявное объединение строк в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с использованием скобок (круглых, квадратных или фигурных) или с помощью висячего отступа 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hanging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indent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). При висячем отступе только первая строка оформляется с отступом по требованиям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а остальные строки могут использовать другой отступ. 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935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813ED8B-7E1D-4787-B50D-9951F9DEA47F}"/>
              </a:ext>
            </a:extLst>
          </p:cNvPr>
          <p:cNvSpPr/>
          <p:nvPr/>
        </p:nvSpPr>
        <p:spPr>
          <a:xfrm>
            <a:off x="904875" y="778221"/>
            <a:ext cx="10667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Пока таблица на странице конфигурации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Watchers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пуста. Нужно нажать на кнопку "+", чтобы создать новую запись для Flake8. Появится окно редактирования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Watcher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66E4F2-0273-49A7-8372-09FF7B79C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025" y="1300727"/>
            <a:ext cx="7486650" cy="53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0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B7518E-0C18-463C-91C7-C0B5A6D48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7109" y="778221"/>
            <a:ext cx="6144482" cy="365811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CF7AB3-C923-483F-9A55-6344B06BD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109" y="4436332"/>
            <a:ext cx="612543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44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749C08-740E-44BE-B86E-AA1C6E656D82}"/>
              </a:ext>
            </a:extLst>
          </p:cNvPr>
          <p:cNvSpPr/>
          <p:nvPr/>
        </p:nvSpPr>
        <p:spPr>
          <a:xfrm>
            <a:off x="986118" y="871701"/>
            <a:ext cx="1058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Calibri" panose="020F0502020204030204" pitchFamily="34" charset="0"/>
              </a:rPr>
              <a:t>После заполнения всех полей нужно нажать кнопку "ОК" и нужный нам File Watcher, запускающий линтер Flake8 будет создан.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D85ABB6-C93B-456F-899B-767525303D8B}"/>
              </a:ext>
            </a:extLst>
          </p:cNvPr>
          <p:cNvSpPr/>
          <p:nvPr/>
        </p:nvSpPr>
        <p:spPr>
          <a:xfrm>
            <a:off x="986119" y="1384353"/>
            <a:ext cx="10586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Следующий шаг – настройка вывода информации о проблемах, найденных Flake8 в окно среды разработки. Для этого необходимо настроить правила в пункте меню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Preferences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-&gt;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Editor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-&gt;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Inspections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". В окне в середине экрана нужно выбрать пункт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File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Watcher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и для него в разделе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Severity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установить уровень предупреждений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Error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CB42E8-ED11-47C9-82AB-C4955EF4A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6198" y="2518007"/>
            <a:ext cx="5951128" cy="427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99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A4A12F5-11F0-4047-922A-4456FAA81290}"/>
              </a:ext>
            </a:extLst>
          </p:cNvPr>
          <p:cNvSpPr/>
          <p:nvPr/>
        </p:nvSpPr>
        <p:spPr>
          <a:xfrm>
            <a:off x="986117" y="756621"/>
            <a:ext cx="10586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Проблемы уровня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Error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 в редакторе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выделяются красной волнистой линией. Получить подробную информацию о проблеме можно, подведя к месту проблемы курсор. Описание появится во всплывающем окне, как показано на рисунке.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124602-A49C-4CBA-B638-3CC53DB70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744" y="1594226"/>
            <a:ext cx="7329209" cy="51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1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038ED8-4D8B-4B98-96EA-E76CE0777149}"/>
              </a:ext>
            </a:extLst>
          </p:cNvPr>
          <p:cNvSpPr/>
          <p:nvPr/>
        </p:nvSpPr>
        <p:spPr>
          <a:xfrm>
            <a:off x="986117" y="996940"/>
            <a:ext cx="105864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Итоги</a:t>
            </a:r>
            <a:endParaRPr lang="ru-RU" b="0" dirty="0">
              <a:effectLst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среды разработки для поиска проблем со стилем кода позволяет быстро найти и устранить такие проблемы.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Среда разработки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PyCharm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обладает встроенными возможностями по поиску и автоматическому исправлению нарушений общепринятых руководств по стилю, включая PEP 8.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случае, когда встроенных возможностей среды разработки не хватает, можно подключить внешний линтер и настроить отображение информации от него в окне разработки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75895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587E64-8F63-4412-8F5A-FE1D7EA6D55B}"/>
              </a:ext>
            </a:extLst>
          </p:cNvPr>
          <p:cNvSpPr/>
          <p:nvPr/>
        </p:nvSpPr>
        <p:spPr>
          <a:xfrm>
            <a:off x="3408131" y="262766"/>
            <a:ext cx="6881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линтера Flake8 в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Actions</a:t>
            </a:r>
            <a:endParaRPr lang="ru-RU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48F7EB6-B75D-49A1-8A43-1E08768568E2}"/>
              </a:ext>
            </a:extLst>
          </p:cNvPr>
          <p:cNvSpPr/>
          <p:nvPr/>
        </p:nvSpPr>
        <p:spPr>
          <a:xfrm>
            <a:off x="986118" y="871701"/>
            <a:ext cx="1058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прошлом семестре мы рассматривали, как использовать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Actions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для автоматического запуска тестов на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Для этого мы создавали поток работ 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WorkFlow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 с использованием шаблона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Application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".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CC734A-E352-4A7D-88F5-642A10B3D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4521" y="1795031"/>
            <a:ext cx="7829658" cy="47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39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BD0320-46C1-4734-A03E-D6244FFFB4A3}"/>
              </a:ext>
            </a:extLst>
          </p:cNvPr>
          <p:cNvSpPr/>
          <p:nvPr/>
        </p:nvSpPr>
        <p:spPr>
          <a:xfrm>
            <a:off x="986118" y="778221"/>
            <a:ext cx="1058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результате создавался следующий файл с описанием потока работ: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64B5BC-2A01-4C6A-A070-64D031A77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424" y="1169153"/>
            <a:ext cx="8207527" cy="3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40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2D14DA-F971-4F9D-8246-BFD408C7B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290" y="871701"/>
            <a:ext cx="5924119" cy="58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3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855D0B-CACB-4A7C-A2B5-D88FFC78E84C}"/>
              </a:ext>
            </a:extLst>
          </p:cNvPr>
          <p:cNvSpPr/>
          <p:nvPr/>
        </p:nvSpPr>
        <p:spPr>
          <a:xfrm>
            <a:off x="914399" y="778221"/>
            <a:ext cx="1065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Ранее в этом файле мы подробно рассматривали секцию, посвященную тестирования кода с использованием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pytest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Однако шаблон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Actions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для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Applications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включает также и раздел для проверки стиля кода с использованием Flake8: 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2B37EE-AEC0-4B4F-B07C-EC3F8EC7F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7930" y="1723151"/>
            <a:ext cx="8302840" cy="186522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9231D2-3DFF-410E-835D-F0971E3F6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930" y="3429000"/>
            <a:ext cx="8302840" cy="128434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A7386E-5B59-4B9F-AEF8-ACAA1829B52F}"/>
              </a:ext>
            </a:extLst>
          </p:cNvPr>
          <p:cNvSpPr/>
          <p:nvPr/>
        </p:nvSpPr>
        <p:spPr>
          <a:xfrm>
            <a:off x="914399" y="4713346"/>
            <a:ext cx="10658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Таким образом, созданный нами поток работ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Action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уже включает запуск линтера Flake8 для проверки стиля кода. Давайте подробно рассмотрим, как это делается.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216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A1C21B-C5EF-4EDF-915B-B95F869C3266}"/>
              </a:ext>
            </a:extLst>
          </p:cNvPr>
          <p:cNvSpPr/>
          <p:nvPr/>
        </p:nvSpPr>
        <p:spPr>
          <a:xfrm>
            <a:off x="986117" y="767421"/>
            <a:ext cx="1058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потоке работ команда flake8 вызывается два раза с разными параметрами. Параметры используются для того, чтобы ограничить, какой тип ошибок анализируется (с помощью ключа --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select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B944BAE-8265-4C8D-8302-C110A561F2CF}"/>
              </a:ext>
            </a:extLst>
          </p:cNvPr>
          <p:cNvSpPr/>
          <p:nvPr/>
        </p:nvSpPr>
        <p:spPr>
          <a:xfrm>
            <a:off x="986116" y="1413752"/>
            <a:ext cx="1058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Первая команда, как можно понять из комментария перед ней, используется для того, чтобы остановит поток работ в случае наличия синтаксических ошибок в коде на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или неопределенных переменных: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E39D58-3E9A-452C-B47D-EB27F219C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656" y="2337082"/>
            <a:ext cx="10459924" cy="57113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2BBEB-091B-4790-B862-6996A1661A3B}"/>
              </a:ext>
            </a:extLst>
          </p:cNvPr>
          <p:cNvSpPr/>
          <p:nvPr/>
        </p:nvSpPr>
        <p:spPr>
          <a:xfrm>
            <a:off x="986116" y="3005013"/>
            <a:ext cx="1058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 помощью ключа --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select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выбраны коды ошибок, с которыми производится работа: они должны начинаться на E9, F63, F7 или F82. Если будет обнаружена одна из таких ошибок (или несколько таких ошибок), то поток работ завершится неудачно.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534B40-48A6-4AFD-AC5A-AA863AD1A048}"/>
              </a:ext>
            </a:extLst>
          </p:cNvPr>
          <p:cNvSpPr/>
          <p:nvPr/>
        </p:nvSpPr>
        <p:spPr>
          <a:xfrm>
            <a:off x="986116" y="3928343"/>
            <a:ext cx="108248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Вторая строка проверяет все остальные ошибки. При этом с помощью ключа --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exit-zero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все ошибки трактуются как предупреждения. Поэтому, в случае обнаружения ошибок, остановки потока работ не происходит.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2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D052DFC-2970-46D4-A975-32BB8B4DC5E3}"/>
              </a:ext>
            </a:extLst>
          </p:cNvPr>
          <p:cNvSpPr/>
          <p:nvPr/>
        </p:nvSpPr>
        <p:spPr>
          <a:xfrm>
            <a:off x="2326183" y="913036"/>
            <a:ext cx="924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Рекомендуется использовать следующие варианты висячего отступа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43C845-42BE-43E1-9FCF-F2070B8AE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977" y="1417183"/>
            <a:ext cx="9598045" cy="51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7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3D48A4-A3E7-4946-B1E5-F450F5474DC4}"/>
              </a:ext>
            </a:extLst>
          </p:cNvPr>
          <p:cNvSpPr/>
          <p:nvPr/>
        </p:nvSpPr>
        <p:spPr>
          <a:xfrm>
            <a:off x="986117" y="756621"/>
            <a:ext cx="1058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Сообщения о выявленных ошибках, которые нашел линтер, но которые не привели к остановке потока работ, можно увидеть в журнале сборки проекта в разделе "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Lint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with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flake8"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6C8BA4-5245-42A1-A8D5-52E43C72B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072" y="1402952"/>
            <a:ext cx="917385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51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56477F-3C82-47FE-BA7D-6999101FD4B1}"/>
              </a:ext>
            </a:extLst>
          </p:cNvPr>
          <p:cNvSpPr/>
          <p:nvPr/>
        </p:nvSpPr>
        <p:spPr>
          <a:xfrm>
            <a:off x="986117" y="871701"/>
            <a:ext cx="105864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Итоги:</a:t>
            </a:r>
            <a:endParaRPr lang="ru-RU" sz="2000" b="0" dirty="0">
              <a:effectLst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Инструменты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Continuous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Integration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позволяют автоматически запускать линтеры чтобы убедиться в соблюдении стиля кода программы на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 шаблон приложения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на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Actions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входит запуск линтера Flake8.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Линтер flake8 запускается два раза: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Первый запуск обнаруживает синтаксические ошибки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Python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и использование необъявленных переменных. В случае обнаружения таких ошибок поток работ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Continuous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Integration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останавливается.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Второй запуск ищет все остальные ошибки, причем при обнаружении ошибок поток работ не останавливается. Сообщения об ошибках можно найти в журнале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Actions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Использование линтера в инструментах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Continuous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20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Integration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позволяют автоматизировать соблюдение правил стиля оформления кода в команде разработчиков.</a:t>
            </a:r>
          </a:p>
        </p:txBody>
      </p:sp>
    </p:spTree>
    <p:extLst>
      <p:ext uri="{BB962C8B-B14F-4D97-AF65-F5344CB8AC3E}">
        <p14:creationId xmlns:p14="http://schemas.microsoft.com/office/powerpoint/2010/main" val="437769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1BDF8-2CCE-4AE4-B8A2-53E7188EE16D}"/>
              </a:ext>
            </a:extLst>
          </p:cNvPr>
          <p:cNvSpPr txBox="1"/>
          <p:nvPr/>
        </p:nvSpPr>
        <p:spPr>
          <a:xfrm>
            <a:off x="653795" y="756621"/>
            <a:ext cx="1091878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Поговорим о средствах автоматического форматирования кода на </a:t>
            </a:r>
            <a:r>
              <a:rPr lang="en-US" sz="2000" dirty="0"/>
              <a:t>Python</a:t>
            </a:r>
            <a:r>
              <a:rPr lang="ru-RU" sz="2000" dirty="0"/>
              <a:t>, которые могут исправлять ошибки стиля кода.</a:t>
            </a:r>
          </a:p>
          <a:p>
            <a:r>
              <a:rPr lang="ru-RU" sz="2000" dirty="0"/>
              <a:t>Среди таких </a:t>
            </a:r>
            <a:r>
              <a:rPr lang="ru-RU" sz="2000" dirty="0" err="1"/>
              <a:t>форматтеров</a:t>
            </a:r>
            <a:r>
              <a:rPr lang="ru-RU" sz="2000" dirty="0"/>
              <a:t> для </a:t>
            </a:r>
            <a:r>
              <a:rPr lang="en-US" sz="2000" dirty="0"/>
              <a:t>Python</a:t>
            </a:r>
            <a:r>
              <a:rPr lang="ru-RU" sz="2000" dirty="0"/>
              <a:t> можно назвать:</a:t>
            </a:r>
            <a:br>
              <a:rPr lang="ru-RU" sz="2000" dirty="0"/>
            </a:br>
            <a:endParaRPr lang="ru-RU" sz="20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Black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Autopep8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YAPF</a:t>
            </a:r>
          </a:p>
          <a:p>
            <a:endParaRPr lang="en-US" sz="2000" dirty="0"/>
          </a:p>
          <a:p>
            <a:r>
              <a:rPr lang="ru-RU" sz="2000" dirty="0"/>
              <a:t> Все они имеют открытые исходные коды и распространяются бесплатно. В этом разделе мы рассмотрим, как использовать один из самых популярных </a:t>
            </a:r>
            <a:r>
              <a:rPr lang="ru-RU" sz="2000" dirty="0" err="1"/>
              <a:t>форматтеров</a:t>
            </a:r>
            <a:r>
              <a:rPr lang="ru-RU" sz="2000" dirty="0"/>
              <a:t> для </a:t>
            </a:r>
            <a:r>
              <a:rPr lang="ru-RU" sz="2000" dirty="0" err="1"/>
              <a:t>Python</a:t>
            </a:r>
            <a:r>
              <a:rPr lang="ru-RU" sz="2000" dirty="0"/>
              <a:t> – </a:t>
            </a:r>
            <a:r>
              <a:rPr lang="ru-RU" sz="2000" dirty="0" err="1"/>
              <a:t>Black</a:t>
            </a:r>
            <a:r>
              <a:rPr lang="ru-RU" sz="2000" dirty="0"/>
              <a:t>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781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5CA055-E0C2-4A71-AADC-F74580832B88}"/>
              </a:ext>
            </a:extLst>
          </p:cNvPr>
          <p:cNvSpPr/>
          <p:nvPr/>
        </p:nvSpPr>
        <p:spPr>
          <a:xfrm>
            <a:off x="4969248" y="186529"/>
            <a:ext cx="26202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Установка </a:t>
            </a: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774823-DCF9-4B52-B9F4-C5E615FAC2D7}"/>
              </a:ext>
            </a:extLst>
          </p:cNvPr>
          <p:cNvSpPr/>
          <p:nvPr/>
        </p:nvSpPr>
        <p:spPr>
          <a:xfrm>
            <a:off x="636606" y="868106"/>
            <a:ext cx="10918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Установка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выполняется с помощью команды: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09212-212C-40D9-BEB4-B519EEA01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31" y="1268216"/>
            <a:ext cx="3071862" cy="61437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B2B7420-0B8C-4544-ADB9-028B542176DC}"/>
              </a:ext>
            </a:extLst>
          </p:cNvPr>
          <p:cNvSpPr/>
          <p:nvPr/>
        </p:nvSpPr>
        <p:spPr>
          <a:xfrm>
            <a:off x="636605" y="1882588"/>
            <a:ext cx="10935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Если вы планируете использовать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Notebook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то установку нужно выполнять с помощью следующей команды: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0B49B9-A277-4242-B588-E999CB6FF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31" y="2528919"/>
            <a:ext cx="4445165" cy="61437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EABF2B-DED9-4A6A-8226-2A8739B45D72}"/>
              </a:ext>
            </a:extLst>
          </p:cNvPr>
          <p:cNvSpPr/>
          <p:nvPr/>
        </p:nvSpPr>
        <p:spPr>
          <a:xfrm>
            <a:off x="636605" y="325304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Запуск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endParaRPr lang="en-US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97A8A0B-F136-4B58-804E-D894EFD2B833}"/>
              </a:ext>
            </a:extLst>
          </p:cNvPr>
          <p:cNvSpPr/>
          <p:nvPr/>
        </p:nvSpPr>
        <p:spPr>
          <a:xfrm>
            <a:off x="636604" y="3640580"/>
            <a:ext cx="109359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Запуск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выполняется похожим образом, как и линтера Flake8. При запуске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можно указать либо файл, который нужно отформатировать, либо каталог, в котором будут отформатированы все подходящие файлы. 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FD8ADA-2F8B-4B1E-8109-8F8ECA8A1EA2}"/>
              </a:ext>
            </a:extLst>
          </p:cNvPr>
          <p:cNvSpPr/>
          <p:nvPr/>
        </p:nvSpPr>
        <p:spPr>
          <a:xfrm>
            <a:off x="619419" y="4578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Пример запуска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Black: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4B137C-303A-4765-AE43-8799F5E79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31" y="4955960"/>
            <a:ext cx="3131838" cy="6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50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7216F8-730E-431A-9D18-88205D2429A1}"/>
              </a:ext>
            </a:extLst>
          </p:cNvPr>
          <p:cNvSpPr/>
          <p:nvPr/>
        </p:nvSpPr>
        <p:spPr>
          <a:xfrm>
            <a:off x="653795" y="74529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Пример использования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endParaRPr lang="en-US" sz="20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7253A5-41B2-4B9C-8FA3-9AB0B8D6BAA6}"/>
              </a:ext>
            </a:extLst>
          </p:cNvPr>
          <p:cNvSpPr/>
          <p:nvPr/>
        </p:nvSpPr>
        <p:spPr>
          <a:xfrm>
            <a:off x="653795" y="1144460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Давайте рассмотрим пример использования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для исправления ошибок стиля в коде, который мы рассматривали ранее: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07EC36-B06E-4442-8FA1-E8B760521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918" y="1467625"/>
            <a:ext cx="5438729" cy="22617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F5D10D-1834-4294-AE23-C8D94FD7F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918" y="3480457"/>
            <a:ext cx="5425248" cy="31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97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235414-E3F4-4CD7-A08A-931D52F21813}"/>
              </a:ext>
            </a:extLst>
          </p:cNvPr>
          <p:cNvSpPr/>
          <p:nvPr/>
        </p:nvSpPr>
        <p:spPr>
          <a:xfrm>
            <a:off x="653795" y="871701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Запуск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для этого файла выглядит следующим образом: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34E461-7E7B-4C05-9AB5-D729A928C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345" y="1716127"/>
            <a:ext cx="5885254" cy="34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79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F37C5E2-C3F7-427E-AED9-1B572C8C0E6A}"/>
              </a:ext>
            </a:extLst>
          </p:cNvPr>
          <p:cNvSpPr/>
          <p:nvPr/>
        </p:nvSpPr>
        <p:spPr>
          <a:xfrm>
            <a:off x="653795" y="871701"/>
            <a:ext cx="10918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показывает, что файл main.py успешно переформатирован. После обработки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форматтером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файл выглядит следующим образом: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0D898E-A044-4D26-AE37-A1B5F8B8EF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976" y="1194866"/>
            <a:ext cx="4622550" cy="43950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1BD170-822C-424D-8F3A-25A5929B9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976" y="5589882"/>
            <a:ext cx="4604416" cy="953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3FA009-5C0B-41CD-BFEC-F96EEB0B71D7}"/>
              </a:ext>
            </a:extLst>
          </p:cNvPr>
          <p:cNvSpPr/>
          <p:nvPr/>
        </p:nvSpPr>
        <p:spPr>
          <a:xfrm>
            <a:off x="318247" y="25382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Как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можно видеть, исправлены проблемы с форматированием, но импорт не используемого модуля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json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остался. Таким образом, использование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форматтера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не отменяет необходимость запускать линтер, т.к.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исправляет не все проблемы.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41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E6BE4B-6C8C-4496-BED5-343D330AFBF3}"/>
              </a:ext>
            </a:extLst>
          </p:cNvPr>
          <p:cNvSpPr/>
          <p:nvPr/>
        </p:nvSpPr>
        <p:spPr>
          <a:xfrm>
            <a:off x="653795" y="7566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Просмотр изменений, выполняемых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форматтером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8154512-FF4A-40C3-87F2-E4D85977E5C8}"/>
              </a:ext>
            </a:extLst>
          </p:cNvPr>
          <p:cNvSpPr/>
          <p:nvPr/>
        </p:nvSpPr>
        <p:spPr>
          <a:xfrm>
            <a:off x="653795" y="1125953"/>
            <a:ext cx="10918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Чтобы узнать, какие изменения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вносит в файл, можно вызвать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с параметров --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diff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В результате будут показаны предлагаемые изменения: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C04C21A-9FC3-4948-8027-FFB488FD8368}"/>
              </a:ext>
            </a:extLst>
          </p:cNvPr>
          <p:cNvSpPr/>
          <p:nvPr/>
        </p:nvSpPr>
        <p:spPr>
          <a:xfrm>
            <a:off x="653796" y="1956950"/>
            <a:ext cx="10918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Параметр --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diff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только показывает предлагаемые изменения, исходный файл при этом не изменяется.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179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C4B5FC-C208-42EE-A5F2-C1A8E292D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381" y="932480"/>
            <a:ext cx="5878619" cy="51688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E37792-9385-4FCD-9C8C-4B01736F1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932480"/>
            <a:ext cx="5878619" cy="32353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FF8ED7-99AA-46D4-9C3E-DAAF641B0F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167785"/>
            <a:ext cx="5857069" cy="6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27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4ED97C-8DEB-47AF-8A58-FCC1C1C386CC}"/>
              </a:ext>
            </a:extLst>
          </p:cNvPr>
          <p:cNvSpPr/>
          <p:nvPr/>
        </p:nvSpPr>
        <p:spPr>
          <a:xfrm>
            <a:off x="653795" y="871701"/>
            <a:ext cx="5211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Использование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форматтера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 в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Calibri" panose="020F0502020204030204" pitchFamily="34" charset="0"/>
              </a:rPr>
              <a:t>Actions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2C9C86-A8D6-4B3C-BC72-0D5A074DE0EA}"/>
              </a:ext>
            </a:extLst>
          </p:cNvPr>
          <p:cNvSpPr/>
          <p:nvPr/>
        </p:nvSpPr>
        <p:spPr>
          <a:xfrm>
            <a:off x="653795" y="1241033"/>
            <a:ext cx="10918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Форматтеры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, также как и линтеры, эффективно использовать в инструментах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Continuous Integration. Black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можно интегрировать с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GitHub Actions.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Для этого в репозитории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GitHub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нужно создать файл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github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/workflows/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black.yml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со следующим содержимым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AA4FD7-1D5C-425F-9D7A-4FDC878B58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205" y="2366554"/>
            <a:ext cx="6418931" cy="40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4F94FC0-0603-4954-8871-319C0AB1FB56}"/>
              </a:ext>
            </a:extLst>
          </p:cNvPr>
          <p:cNvSpPr/>
          <p:nvPr/>
        </p:nvSpPr>
        <p:spPr>
          <a:xfrm>
            <a:off x="401384" y="871701"/>
            <a:ext cx="113892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При использовании бинарных операций рекомендуется разрывать строку перед бинарной операцией.</a:t>
            </a:r>
            <a:endParaRPr lang="ru-RU" sz="20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FCAEA1-1176-4762-9B80-4136B86C8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932" y="1442957"/>
            <a:ext cx="11546135" cy="217953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E19A7A7-B084-4820-9358-E36166FFDE5A}"/>
              </a:ext>
            </a:extLst>
          </p:cNvPr>
          <p:cNvSpPr/>
          <p:nvPr/>
        </p:nvSpPr>
        <p:spPr>
          <a:xfrm>
            <a:off x="401384" y="3791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Такой подход был предложен известным ученым в области компьютерных наук Дональдом Кнутом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234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C506E6-6668-4755-9287-FC11C99D5865}"/>
              </a:ext>
            </a:extLst>
          </p:cNvPr>
          <p:cNvSpPr/>
          <p:nvPr/>
        </p:nvSpPr>
        <p:spPr>
          <a:xfrm>
            <a:off x="653795" y="87170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Подведем Итоги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AA90F6-7F26-4D01-99F2-27213019319B}"/>
              </a:ext>
            </a:extLst>
          </p:cNvPr>
          <p:cNvSpPr/>
          <p:nvPr/>
        </p:nvSpPr>
        <p:spPr>
          <a:xfrm>
            <a:off x="653795" y="1541926"/>
            <a:ext cx="109187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Форматтеры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позволяют автоматически исправлять ошибки стиля кода в программах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Один из популярных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форматтеров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на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Форматтер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Black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можно использовать как отдельно, так и в составе инструментов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Continuous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Integration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 включая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GitHub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Actions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55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1E5F4EF-8389-44F9-BF72-E3C1692F64A4}"/>
              </a:ext>
            </a:extLst>
          </p:cNvPr>
          <p:cNvSpPr/>
          <p:nvPr/>
        </p:nvSpPr>
        <p:spPr>
          <a:xfrm>
            <a:off x="126673" y="1252701"/>
            <a:ext cx="120653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u="sng" dirty="0">
                <a:solidFill>
                  <a:srgbClr val="000000"/>
                </a:solidFill>
                <a:latin typeface="Calibri" panose="020F0502020204030204" pitchFamily="34" charset="0"/>
              </a:rPr>
              <a:t>Пустые строки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Определения функций и классов рекомендуется отделять двумя пустыми строками в начале и конце. Определения методов внутри класса отделяются одной пустой строкой. Также пустые сроки рекомендуется использовать внутри функций для разделения логически независимых блоков.</a:t>
            </a:r>
            <a:endParaRPr lang="ru-RU" b="0" dirty="0">
              <a:effectLst/>
            </a:endParaRPr>
          </a:p>
          <a:p>
            <a:br>
              <a:rPr lang="ru-RU" b="0" dirty="0">
                <a:effectLst/>
              </a:rPr>
            </a:br>
            <a:r>
              <a:rPr lang="ru-RU" u="sng" dirty="0">
                <a:solidFill>
                  <a:srgbClr val="000000"/>
                </a:solidFill>
                <a:latin typeface="Calibri" panose="020F0502020204030204" pitchFamily="34" charset="0"/>
              </a:rPr>
              <a:t>Импорт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Подключение библиотек рекомендуется выполнять в отдельных строках: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2432FEA-C855-44A1-A712-A6DFBE550DFC}"/>
              </a:ext>
            </a:extLst>
          </p:cNvPr>
          <p:cNvSpPr/>
          <p:nvPr/>
        </p:nvSpPr>
        <p:spPr>
          <a:xfrm>
            <a:off x="126673" y="787279"/>
            <a:ext cx="198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i="1" dirty="0">
                <a:solidFill>
                  <a:srgbClr val="000000"/>
                </a:solidFill>
                <a:latin typeface="Calibri" panose="020F0502020204030204" pitchFamily="34" charset="0"/>
              </a:rPr>
              <a:t>Оформление кода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5DD118-E6A0-4818-8C75-13C9FCBB8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54" y="2730029"/>
            <a:ext cx="10456929" cy="23291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3E9B00-4BD7-44AC-B7EB-EB5A94D46A21}"/>
              </a:ext>
            </a:extLst>
          </p:cNvPr>
          <p:cNvSpPr/>
          <p:nvPr/>
        </p:nvSpPr>
        <p:spPr>
          <a:xfrm>
            <a:off x="31668" y="5145817"/>
            <a:ext cx="12128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Однако импорт нескольких сущностей из одного модуля вполне допускается в одной строке: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02F7CA-E53B-48CA-8CCB-51A11BC44E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386" y="5696997"/>
            <a:ext cx="10459927" cy="5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AB22FD-6803-4303-B5C8-5894DEC6C273}"/>
              </a:ext>
            </a:extLst>
          </p:cNvPr>
          <p:cNvSpPr/>
          <p:nvPr/>
        </p:nvSpPr>
        <p:spPr>
          <a:xfrm>
            <a:off x="152400" y="871701"/>
            <a:ext cx="1203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000000"/>
                </a:solidFill>
                <a:latin typeface="Calibri" panose="020F0502020204030204" pitchFamily="34" charset="0"/>
              </a:rPr>
              <a:t>Строковые кавычки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В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для строк можно использовать одинарные (') или двойные (") кавычки. Оба варианта равнозначны. Рекомендуется выбрать один вариант и использовать везде. Исключение составляют строки, которые содержат одинарные или двойные кавычки. Для работы с такими строками рекомендуется использовать кавычки другого типа, в противном случае придется применять маскирующий символ 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backslash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). Для оформления строк с тремя кавычками рекомендуется использовать двойные кавычки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7A849F-86D4-46D8-9BF0-CCBAC5BE2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7" y="2442509"/>
            <a:ext cx="10586465" cy="27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2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203596-9F44-4A7C-B63E-02F0B4E81CE7}"/>
              </a:ext>
            </a:extLst>
          </p:cNvPr>
          <p:cNvSpPr/>
          <p:nvPr/>
        </p:nvSpPr>
        <p:spPr>
          <a:xfrm>
            <a:off x="183350" y="871701"/>
            <a:ext cx="12008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u="sng" dirty="0">
                <a:solidFill>
                  <a:srgbClr val="000000"/>
                </a:solidFill>
                <a:latin typeface="Calibri" panose="020F0502020204030204" pitchFamily="34" charset="0"/>
              </a:rPr>
              <a:t>Соглашения по наименованию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. Существует большое количество стилей создания названий объектов в программе. Рекомендации по их использованию в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приведены в таблице.</a:t>
            </a:r>
            <a:endParaRPr lang="ru-RU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848853-CE39-4A77-825F-764B842EB1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354" y="1557080"/>
            <a:ext cx="7783291" cy="46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/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891C078-0E8B-485A-A65F-2412F08E0B38}"/>
              </a:ext>
            </a:extLst>
          </p:cNvPr>
          <p:cNvSpPr/>
          <p:nvPr/>
        </p:nvSpPr>
        <p:spPr>
          <a:xfrm>
            <a:off x="1476375" y="871701"/>
            <a:ext cx="923925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Итоги</a:t>
            </a:r>
            <a:endParaRPr lang="ru-RU" b="0" dirty="0">
              <a:effectLst/>
            </a:endParaRP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Разработчик значительно больше времени тратит на чтение кода, чем на его разработку.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Чтобы другие разработчики в команде могли быстро понять, что делает ваш код, нужно соблюдать общие для команды правила стиля кода.</a:t>
            </a:r>
          </a:p>
          <a:p>
            <a:pPr algn="just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В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Python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рекомендации по стилю оформления кода приводятся в документе PEP 8.</a:t>
            </a:r>
          </a:p>
        </p:txBody>
      </p:sp>
    </p:spTree>
    <p:extLst>
      <p:ext uri="{BB962C8B-B14F-4D97-AF65-F5344CB8AC3E}">
        <p14:creationId xmlns:p14="http://schemas.microsoft.com/office/powerpoint/2010/main" val="39626347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945AE4A8BB2344A2EB64217D8EDF7E" ma:contentTypeVersion="11" ma:contentTypeDescription="Create a new document." ma:contentTypeScope="" ma:versionID="bd896836f3073df424a18c68a05fd202">
  <xsd:schema xmlns:xsd="http://www.w3.org/2001/XMLSchema" xmlns:xs="http://www.w3.org/2001/XMLSchema" xmlns:p="http://schemas.microsoft.com/office/2006/metadata/properties" xmlns:ns2="a4083108-05ef-4d59-99a0-544fb3f720c8" xmlns:ns3="7290cd74-a5bc-41ac-bf12-5637530f0ed0" targetNamespace="http://schemas.microsoft.com/office/2006/metadata/properties" ma:root="true" ma:fieldsID="55d2e9f2827f01959b03ac6759c19b1e" ns2:_="" ns3:_="">
    <xsd:import namespace="a4083108-05ef-4d59-99a0-544fb3f720c8"/>
    <xsd:import namespace="7290cd74-a5bc-41ac-bf12-5637530f0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83108-05ef-4d59-99a0-544fb3f72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27369d-8e6a-4636-9ceb-a4c84b5a9b0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0cd74-a5bc-41ac-bf12-5637530f0ed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6bd335f-89f8-4150-bfe7-d3ea3d46ad98}" ma:internalName="TaxCatchAll" ma:showField="CatchAllData" ma:web="7290cd74-a5bc-41ac-bf12-5637530f0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083108-05ef-4d59-99a0-544fb3f720c8">
      <Terms xmlns="http://schemas.microsoft.com/office/infopath/2007/PartnerControls"/>
    </lcf76f155ced4ddcb4097134ff3c332f>
    <TaxCatchAll xmlns="7290cd74-a5bc-41ac-bf12-5637530f0ed0" xsi:nil="true"/>
  </documentManagement>
</p:properties>
</file>

<file path=customXml/itemProps1.xml><?xml version="1.0" encoding="utf-8"?>
<ds:datastoreItem xmlns:ds="http://schemas.openxmlformats.org/officeDocument/2006/customXml" ds:itemID="{74EA8D8B-9B6B-48E8-9098-6E7D072D1C08}"/>
</file>

<file path=customXml/itemProps2.xml><?xml version="1.0" encoding="utf-8"?>
<ds:datastoreItem xmlns:ds="http://schemas.openxmlformats.org/officeDocument/2006/customXml" ds:itemID="{30E4275E-C2E0-40B4-8CA9-563B4B81CE6C}"/>
</file>

<file path=customXml/itemProps3.xml><?xml version="1.0" encoding="utf-8"?>
<ds:datastoreItem xmlns:ds="http://schemas.openxmlformats.org/officeDocument/2006/customXml" ds:itemID="{C3B1AB3C-0122-4882-AA23-CAD189AD5B85}"/>
</file>

<file path=docProps/app.xml><?xml version="1.0" encoding="utf-8"?>
<Properties xmlns="http://schemas.openxmlformats.org/officeDocument/2006/extended-properties" xmlns:vt="http://schemas.openxmlformats.org/officeDocument/2006/docPropsVTypes">
  <TotalTime>18753</TotalTime>
  <Words>2783</Words>
  <Application>Microsoft Office PowerPoint</Application>
  <PresentationFormat>Широкоэкранный</PresentationFormat>
  <Paragraphs>178</Paragraphs>
  <Slides>50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Владимирович Токарев</dc:creator>
  <cp:lastModifiedBy> </cp:lastModifiedBy>
  <cp:revision>25</cp:revision>
  <dcterms:created xsi:type="dcterms:W3CDTF">2023-01-31T07:11:12Z</dcterms:created>
  <dcterms:modified xsi:type="dcterms:W3CDTF">2023-03-20T17:36:20Z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0x01010003945AE4A8BB2344A2EB64217D8EDF7E</vt:lpwstr>
  </property>
</Properties>
</file>