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8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7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9" autoAdjust="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D1D70-94F8-42A2-AFEB-5FDE32F5155A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9809-9BC8-46C9-9782-DC7AB6C1C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7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5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644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45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9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9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16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1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4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1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3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3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3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05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09809-9BC8-46C9-9782-DC7AB6C1CA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9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D6175-A6C7-499D-B95C-BC6476AE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61501-C054-4798-91AE-A11AA7550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30FA4-5F5E-43B2-A62A-63D17096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6E27A-BA36-45C9-A7AD-06A4208B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80E4D-2EB6-4F55-9312-80CDDB9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43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9C0C-466E-402A-8DC2-C524BD18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D65F8C-D09E-4BB0-85EF-4D178F7B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FFA39-DF18-4265-B54B-A5A98253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A11EB-9D24-4B3B-93E7-3F9DB6A5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673B2-CE7A-4A33-AD26-7A3BE559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38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523E99-132C-4358-A5C8-5D177218A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31EF5-E612-4468-BCE3-E030CF272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7A940-9CAE-4808-BF98-6674D1F6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2EB47-6215-4FED-AA16-EC6DC9C5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DF16A-E693-499D-8CA6-1A6C262F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79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56ADE-6589-4BA4-822F-03CF668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95222-F510-4C79-B3A9-C6646112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BA498-2673-4ABB-BC08-32DA0BDE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72B30-D1E8-42B7-855D-2156C1F5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9AA30-A3CC-4943-8E76-17DF1EA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FBC9A-8126-4F57-B8A8-6255D10B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32AF0E-6C44-407E-9CF0-D9137FEF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36FC4-45FA-46C4-B7C3-D0836FC9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D9C96-C7F1-4510-A016-D81E6D05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94ACF-2A96-4C5A-BDB2-B809857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0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B9B4-9942-4A65-9F32-5AFD6EDF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DC93A-56CD-4C23-8DB8-DCC571BB5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73B179-E851-448D-91BB-2693D08C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8447B0-2884-4888-B5DB-8F586FC5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5D1CC-C67D-41FE-9B33-9748F84C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CE10-41E1-4735-AA72-CFFEFFF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B3B7-19FD-429A-A7AD-AC33C2E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02312-54E6-4B84-8E27-20FF4FB4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D350B1-8F74-4775-9166-F0F5F291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F8034E-B431-40E2-B09D-A8A94E64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DDA7CF-354C-425C-8289-046EE40D7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E247F5-A73E-4D80-9F3E-A97F99BB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3D3C6-1D7D-4314-8CA5-046DB5D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7AFA4E-7534-482A-8812-112D5791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7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B785A-59FF-402A-90D2-6A8167A9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8BA6B9-03FA-4A8F-B89E-7C602B90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F3BE90-7E46-476D-B30B-42B39A8B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CA6214-FF36-423B-8BBE-FBABA79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E5ABFF-87D5-4CF6-83AA-BC788D14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F71119-C82E-4FB9-85A2-DA4AF206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CBEE3A-0F55-4A68-AC04-E38BA21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1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30A77-805A-418D-BA3B-768DCE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DB238-0A81-4234-A41C-5E4EAC33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999C05-EF96-4358-8E33-9AFBDC4D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6E5062-CB53-415B-A800-15E3CAB7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CFFB72-1F72-4804-851A-C6AF9B1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94DB0-6386-47E2-81E3-326E1638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68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D69A5-16CF-4A0B-86E0-24483B5C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28D243-ABAB-4D5B-8B9E-BBBA21F67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A01A89-D80E-44B7-A4A6-D7B1DE79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2FA03-59C1-4E90-A422-996CD3EE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A1D554-CB80-4412-B05D-19D8DF8F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982DC-1A93-43AC-A6D0-EC2C86C7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A7CA0-55CF-4739-810F-EAB41728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EE8306-653F-41FF-9A8B-0307506D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0A9B4-18B2-4315-B3E7-2C4EF3EB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BB60-FD00-42F1-91E0-9709B7682389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0B965A-3D21-44B8-A08F-5E23B814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599ACB-0505-458B-8ED1-38F9658B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3F00-DFAA-4D20-9D51-84BD69493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3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4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93463" y="1816180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Продвинутый уровень командной разработки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402951"/>
            <a:ext cx="6011389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Токарев Александр Владимирович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D01095-4331-40C8-8821-9EC570C70188}"/>
              </a:ext>
            </a:extLst>
          </p:cNvPr>
          <p:cNvSpPr/>
          <p:nvPr/>
        </p:nvSpPr>
        <p:spPr>
          <a:xfrm>
            <a:off x="3643790" y="160511"/>
            <a:ext cx="490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cap="all" dirty="0">
                <a:effectLst/>
                <a:latin typeface="Open Sans"/>
              </a:rPr>
              <a:t>РЕАЛИЗАЦИЯ ВЕТОК В </a:t>
            </a:r>
            <a:r>
              <a:rPr lang="en-US" sz="2800" b="1" i="0" cap="all" dirty="0">
                <a:effectLst/>
                <a:latin typeface="Open Sans"/>
              </a:rPr>
              <a:t>GIT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AD3726-FE67-4758-B2BC-48B1613AC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966" y="1290339"/>
            <a:ext cx="997406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87038B-EA00-4F5A-AEFF-317F255841F6}"/>
              </a:ext>
            </a:extLst>
          </p:cNvPr>
          <p:cNvSpPr/>
          <p:nvPr/>
        </p:nvSpPr>
        <p:spPr>
          <a:xfrm>
            <a:off x="3643790" y="160511"/>
            <a:ext cx="490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cap="all" dirty="0">
                <a:effectLst/>
                <a:latin typeface="Open Sans"/>
              </a:rPr>
              <a:t>РЕАЛИЗАЦИЯ ВЕТОК В </a:t>
            </a:r>
            <a:r>
              <a:rPr lang="en-US" sz="2800" b="1" i="0" cap="all" dirty="0">
                <a:effectLst/>
                <a:latin typeface="Open Sans"/>
              </a:rPr>
              <a:t>GIT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F0DCED-60A3-4F8F-A9A5-FC2FD868D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18" y="871701"/>
            <a:ext cx="1008838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648FE8-FCC9-4C73-BAF5-8CEFA05FED9B}"/>
              </a:ext>
            </a:extLst>
          </p:cNvPr>
          <p:cNvSpPr/>
          <p:nvPr/>
        </p:nvSpPr>
        <p:spPr>
          <a:xfrm>
            <a:off x="4059735" y="124973"/>
            <a:ext cx="4439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0" cap="all" dirty="0">
                <a:effectLst/>
                <a:latin typeface="Open Sans"/>
              </a:rPr>
              <a:t>РАЗВЕТВЛЕНИЕ В </a:t>
            </a:r>
            <a:r>
              <a:rPr lang="en-US" sz="3200" b="1" i="0" cap="all" dirty="0">
                <a:effectLst/>
                <a:latin typeface="Open Sans"/>
              </a:rPr>
              <a:t>GIT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59244F-487C-4B84-A760-E7A774BFE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9872" y="1010149"/>
            <a:ext cx="6612255" cy="53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5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827A37-30A2-472F-9586-947D7EBEAAB7}"/>
              </a:ext>
            </a:extLst>
          </p:cNvPr>
          <p:cNvSpPr/>
          <p:nvPr/>
        </p:nvSpPr>
        <p:spPr>
          <a:xfrm>
            <a:off x="2672627" y="78101"/>
            <a:ext cx="6846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СЛИЯНИЕ И ПЕРЕБАЗИРОВАНИЕ В GIT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AF742CB-0B26-4501-A7D7-87BB8BCD1D85}"/>
              </a:ext>
            </a:extLst>
          </p:cNvPr>
          <p:cNvSpPr/>
          <p:nvPr/>
        </p:nvSpPr>
        <p:spPr>
          <a:xfrm>
            <a:off x="653795" y="77822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Чтобы объединить ветки с разными вариантами кода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используются два типа процедур:</a:t>
            </a: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 слияние (</a:t>
            </a:r>
            <a:r>
              <a:rPr lang="ru-RU" b="1" i="0" dirty="0" err="1">
                <a:solidFill>
                  <a:srgbClr val="582AE5"/>
                </a:solidFill>
                <a:effectLst/>
                <a:latin typeface="Open Sans"/>
              </a:rPr>
              <a:t>merging</a:t>
            </a: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) и перебазирование (</a:t>
            </a:r>
            <a:r>
              <a:rPr lang="ru-RU" b="1" i="0" dirty="0" err="1">
                <a:solidFill>
                  <a:srgbClr val="582AE5"/>
                </a:solidFill>
                <a:effectLst/>
                <a:latin typeface="Open Sans"/>
              </a:rPr>
              <a:t>rebasing</a:t>
            </a: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).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B8026-5BC9-452E-BDDE-6A31D788B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366" y="1424552"/>
            <a:ext cx="7693492" cy="51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7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4EEFF2-C184-4AD6-8E9B-EBCEB22E8FA6}"/>
              </a:ext>
            </a:extLst>
          </p:cNvPr>
          <p:cNvSpPr/>
          <p:nvPr/>
        </p:nvSpPr>
        <p:spPr>
          <a:xfrm>
            <a:off x="2672627" y="78101"/>
            <a:ext cx="6846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СЛИЯНИЕ И ПЕРЕБАЗИРОВАНИЕ В GIT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AD8CB5-D4C7-44C2-B93F-0457E2ECC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120" y="971523"/>
            <a:ext cx="5981760" cy="58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D5C536-B50B-4D21-A0FB-5D74CF6D1739}"/>
              </a:ext>
            </a:extLst>
          </p:cNvPr>
          <p:cNvSpPr/>
          <p:nvPr/>
        </p:nvSpPr>
        <p:spPr>
          <a:xfrm>
            <a:off x="653796" y="877843"/>
            <a:ext cx="1091878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0" cap="all" dirty="0">
                <a:effectLst/>
                <a:latin typeface="inherit"/>
              </a:rPr>
              <a:t>ИТОГИ</a:t>
            </a:r>
            <a:endParaRPr lang="ru-RU" sz="2800" b="0" i="0" dirty="0"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Ветки в системах контроля версий применяются для изоляции изменений, вносимых в код.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ветки — это указатели на один из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 истории изменений кода в репозитории.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 умолчанию в репозитории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создается ветка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main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другие ветки нужно создавать самостоятельно.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Чтобы определить, в какой ветке производится работа,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использует указатель HEAD.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История изменений в разных ветках может отличаться друг от друга. В этом случае говорят, что произошло разветвление.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Объединение изменений их различных веток можно реализовать с помощью слияния или перебазирования. </a:t>
            </a:r>
          </a:p>
        </p:txBody>
      </p:sp>
    </p:spTree>
    <p:extLst>
      <p:ext uri="{BB962C8B-B14F-4D97-AF65-F5344CB8AC3E}">
        <p14:creationId xmlns:p14="http://schemas.microsoft.com/office/powerpoint/2010/main" val="17088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0CF2A1-770B-44CA-9E8C-C9FE47F1B32E}"/>
              </a:ext>
            </a:extLst>
          </p:cNvPr>
          <p:cNvSpPr/>
          <p:nvPr/>
        </p:nvSpPr>
        <p:spPr>
          <a:xfrm>
            <a:off x="2742357" y="147179"/>
            <a:ext cx="6707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СОЗДАНИЕ И ПЕРЕКЛЮЧЕНИЕ ВЕТОК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7382D2-42F6-4AD4-9E8F-0A056D5B3EE1}"/>
              </a:ext>
            </a:extLst>
          </p:cNvPr>
          <p:cNvSpPr/>
          <p:nvPr/>
        </p:nvSpPr>
        <p:spPr>
          <a:xfrm>
            <a:off x="653795" y="825434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Имя ветки, с которой выполняется текущая работа, выдается в команде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status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10941-0996-41D1-B06C-809A0E714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24" y="1948200"/>
            <a:ext cx="10395350" cy="20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DE75F9-2A2A-4CCD-BA9F-38A7CE76E959}"/>
              </a:ext>
            </a:extLst>
          </p:cNvPr>
          <p:cNvSpPr/>
          <p:nvPr/>
        </p:nvSpPr>
        <p:spPr>
          <a:xfrm>
            <a:off x="2742357" y="147179"/>
            <a:ext cx="6707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СОЗДАНИЕ И ПЕРЕКЛЮЧЕНИЕ ВЕТОК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9291A4-134C-47E2-B588-7C75D40984CC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создания новой ветки используется команда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branch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Например, создать ветку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testing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можно следующей командой: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77FDB2-196E-476C-8B41-87A96EFD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5" y="1557773"/>
            <a:ext cx="4350005" cy="66529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1B27C1-7FDB-4123-B17B-EC4346A909D5}"/>
              </a:ext>
            </a:extLst>
          </p:cNvPr>
          <p:cNvSpPr/>
          <p:nvPr/>
        </p:nvSpPr>
        <p:spPr>
          <a:xfrm>
            <a:off x="653795" y="2326013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создании ветки автоматического переключения на нее не происходит. Переключиться на ветку можно с помощью команды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checkout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A97E44-48E8-45D4-9FC3-6760CC50A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95" y="2972344"/>
            <a:ext cx="5084503" cy="1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593B35-F99F-43C7-8E4B-D0386C7264C7}"/>
              </a:ext>
            </a:extLst>
          </p:cNvPr>
          <p:cNvSpPr/>
          <p:nvPr/>
        </p:nvSpPr>
        <p:spPr>
          <a:xfrm>
            <a:off x="2742357" y="147179"/>
            <a:ext cx="6707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СОЗДАНИЕ И ПЕРЕКЛЮЧЕНИЕ ВЕТОК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C16895-C7BA-4879-BEA7-789992BB6FBA}"/>
              </a:ext>
            </a:extLst>
          </p:cNvPr>
          <p:cNvSpPr/>
          <p:nvPr/>
        </p:nvSpPr>
        <p:spPr>
          <a:xfrm>
            <a:off x="653795" y="825434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Как мы рассматривали ранее, чтобы определить, в какой ветке производится работа,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применяется указатель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HEAD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Посмотреть, куда он указывает, можно с помощью команды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log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E169CD-109C-4E7F-A50D-83D64E9B6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5" y="1634058"/>
            <a:ext cx="11016019" cy="19171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E1DDB5-4D87-4871-B708-B8D7E7360626}"/>
              </a:ext>
            </a:extLst>
          </p:cNvPr>
          <p:cNvSpPr/>
          <p:nvPr/>
        </p:nvSpPr>
        <p:spPr>
          <a:xfrm>
            <a:off x="640253" y="3584440"/>
            <a:ext cx="11016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Если мы переключимся на ветку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main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то в выводе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log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можно будет увидеть, что указатель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HEAD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стал показывать на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main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E8326-E410-4412-B867-D26E6993E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95" y="4230771"/>
            <a:ext cx="8795847" cy="24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8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EB2B7F-3769-4DD3-943B-845B5E25A463}"/>
              </a:ext>
            </a:extLst>
          </p:cNvPr>
          <p:cNvSpPr/>
          <p:nvPr/>
        </p:nvSpPr>
        <p:spPr>
          <a:xfrm>
            <a:off x="2742357" y="147179"/>
            <a:ext cx="6707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СОЗДАНИЕ И ПЕРЕКЛЮЧЕНИЕ ВЕТОК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E9231E-6182-45EC-87BA-2F2F11D1E4CB}"/>
              </a:ext>
            </a:extLst>
          </p:cNvPr>
          <p:cNvSpPr/>
          <p:nvPr/>
        </p:nvSpPr>
        <p:spPr>
          <a:xfrm>
            <a:off x="653795" y="825434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Для переключения между ветками также можно использовать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switch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которая работает аналогично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checkout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B7F70A-EB06-4795-9F8F-DE114CCE7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6" y="1471766"/>
            <a:ext cx="4326578" cy="85195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F1C626-738E-4B3A-ACD4-A6E436A4103C}"/>
              </a:ext>
            </a:extLst>
          </p:cNvPr>
          <p:cNvSpPr/>
          <p:nvPr/>
        </p:nvSpPr>
        <p:spPr>
          <a:xfrm>
            <a:off x="653794" y="2413337"/>
            <a:ext cx="109187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Команды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switch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checkout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выполняют два действия: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Перемещают указатель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HEAD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на нужную ветку.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Меняют состояние файлов в каталоге в соответствии с их состоянием в ветке.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branch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без параметров показывает имеющиеся ветки: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8ACF3D-9E23-4C52-AF82-1112471FB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94" y="4475440"/>
            <a:ext cx="2417880" cy="125121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8101A7-4968-4CE8-8FCE-D905876CBC2D}"/>
              </a:ext>
            </a:extLst>
          </p:cNvPr>
          <p:cNvSpPr/>
          <p:nvPr/>
        </p:nvSpPr>
        <p:spPr>
          <a:xfrm>
            <a:off x="653794" y="5732047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Звездочкой выделена текущая ветка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03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C2EBA7-D7F4-41F2-97D6-0F1DBC25CF92}"/>
              </a:ext>
            </a:extLst>
          </p:cNvPr>
          <p:cNvSpPr/>
          <p:nvPr/>
        </p:nvSpPr>
        <p:spPr>
          <a:xfrm>
            <a:off x="653795" y="871701"/>
            <a:ext cx="10918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этом модуле мы рассмотрим продвинутые возможности системы </a:t>
            </a:r>
            <a:r>
              <a:rPr lang="ru-RU" sz="2800" dirty="0" err="1"/>
              <a:t>Git</a:t>
            </a:r>
            <a:r>
              <a:rPr lang="ru-RU" sz="2800" dirty="0"/>
              <a:t>, которые используются для организации промышленной разработки в крупных компаниях.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D440B-A658-4380-A3E9-9A2BA127D592}"/>
              </a:ext>
            </a:extLst>
          </p:cNvPr>
          <p:cNvSpPr txBox="1"/>
          <p:nvPr/>
        </p:nvSpPr>
        <p:spPr>
          <a:xfrm>
            <a:off x="653795" y="2350176"/>
            <a:ext cx="1091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Мы подробно рассмотрим, как работать с ветками.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Мы рассмотрим, как искать </a:t>
            </a:r>
            <a:r>
              <a:rPr lang="ru-RU" sz="2800" dirty="0" err="1"/>
              <a:t>коммиты</a:t>
            </a:r>
            <a:r>
              <a:rPr lang="ru-RU" sz="2800" dirty="0"/>
              <a:t>, в которых были выполнены интересующие вас изменения.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Мы рассмотрим, как выполнять отмену изменений, если это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EE1A02-BA7D-4928-B777-B201A6D314B4}"/>
              </a:ext>
            </a:extLst>
          </p:cNvPr>
          <p:cNvSpPr/>
          <p:nvPr/>
        </p:nvSpPr>
        <p:spPr>
          <a:xfrm>
            <a:off x="3623400" y="147179"/>
            <a:ext cx="494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СОЗДАНИЕ РАЗВЕТВЛЕНИЯ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6F78B3-5B5F-4AA3-9E38-C01C6D516FD9}"/>
              </a:ext>
            </a:extLst>
          </p:cNvPr>
          <p:cNvSpPr/>
          <p:nvPr/>
        </p:nvSpPr>
        <p:spPr>
          <a:xfrm>
            <a:off x="653795" y="778221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Давайте попробуем создать разветвления: внесем независимые изменения в две ветки: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В качестве примера создадим по пустому файлу в каждой ветке. Файл 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будет называться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new_main.py,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а 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—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new_testing.py.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EC3043-A406-480A-A631-DBF1C3AB6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41" y="2258698"/>
            <a:ext cx="5512569" cy="23406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E91177-1371-41C7-8EDA-B0CFDB87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092" y="2258698"/>
            <a:ext cx="5512569" cy="236977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67F98A-FA7F-4D3A-95B5-04F7218E9453}"/>
              </a:ext>
            </a:extLst>
          </p:cNvPr>
          <p:cNvSpPr/>
          <p:nvPr/>
        </p:nvSpPr>
        <p:spPr>
          <a:xfrm>
            <a:off x="1112656" y="1823265"/>
            <a:ext cx="314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Создаем файл 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875AE1D-8AAC-4DB7-83AD-1006B9153E11}"/>
              </a:ext>
            </a:extLst>
          </p:cNvPr>
          <p:cNvSpPr/>
          <p:nvPr/>
        </p:nvSpPr>
        <p:spPr>
          <a:xfrm>
            <a:off x="7549723" y="1823265"/>
            <a:ext cx="336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Создаем файл 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05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108D17-9081-4525-A111-B04D1EA616EE}"/>
              </a:ext>
            </a:extLst>
          </p:cNvPr>
          <p:cNvSpPr/>
          <p:nvPr/>
        </p:nvSpPr>
        <p:spPr>
          <a:xfrm>
            <a:off x="3623400" y="147179"/>
            <a:ext cx="4945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СОЗДАНИЕ РАЗВЕТВЛЕНИЯ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483E47-4E67-40C7-B7D0-3957110177F9}"/>
              </a:ext>
            </a:extLst>
          </p:cNvPr>
          <p:cNvSpPr/>
          <p:nvPr/>
        </p:nvSpPr>
        <p:spPr>
          <a:xfrm>
            <a:off x="653795" y="767421"/>
            <a:ext cx="109187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Разветвление можно увидеть в выводе команды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Для этого нужно указать два дополнительных параметра: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--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all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— показывать информацию обо всех ветках, а не только о текущей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--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graph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— показывать граф изменений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087D3A-6885-4D61-9414-534836B65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5" y="2379806"/>
            <a:ext cx="6474974" cy="239862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6A7C3E-5954-447E-98CC-EABB2986D332}"/>
              </a:ext>
            </a:extLst>
          </p:cNvPr>
          <p:cNvSpPr/>
          <p:nvPr/>
        </p:nvSpPr>
        <p:spPr>
          <a:xfrm>
            <a:off x="653795" y="4867196"/>
            <a:ext cx="109187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истории изменений есть разветвление после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f5f429c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Ветка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включает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 422d559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который добавлен файл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new_main.py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Ветка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включает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d1f79f0,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 который добавлен файл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new_testing.py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Указатель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HEAD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ссылается на ветку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215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29B5E0-3B0A-4E1D-8552-15A7743FAA70}"/>
              </a:ext>
            </a:extLst>
          </p:cNvPr>
          <p:cNvSpPr/>
          <p:nvPr/>
        </p:nvSpPr>
        <p:spPr>
          <a:xfrm>
            <a:off x="4482031" y="249123"/>
            <a:ext cx="359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cap="all" dirty="0">
                <a:latin typeface="Open Sans"/>
              </a:rPr>
              <a:t>ОБЪЕДИНЕНИЕ ВЕТОК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A1EB33-34CF-43DC-8B03-B9B1749DF817}"/>
              </a:ext>
            </a:extLst>
          </p:cNvPr>
          <p:cNvSpPr/>
          <p:nvPr/>
        </p:nvSpPr>
        <p:spPr>
          <a:xfrm>
            <a:off x="619417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Для слияния (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merge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 необходимо перейти в ветку, в которой мы хотим получить объединенную версию кода (в нашем примере это ветка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 и выполнить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merge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3CB6F3-CD09-4DAB-8125-65050364D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151" y="1726592"/>
            <a:ext cx="6767698" cy="30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483AE1-D634-474F-9AFB-20EC610D92B3}"/>
              </a:ext>
            </a:extLst>
          </p:cNvPr>
          <p:cNvSpPr/>
          <p:nvPr/>
        </p:nvSpPr>
        <p:spPr>
          <a:xfrm>
            <a:off x="653795" y="87170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Слияние выполнено успешно. Давайте посмотрим граф изменений: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6E7615-E2FD-4677-AAEC-EFA45087F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946" y="1582144"/>
            <a:ext cx="8016486" cy="36937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34DD1F-A486-4C0A-809F-95E4E49CC3FC}"/>
              </a:ext>
            </a:extLst>
          </p:cNvPr>
          <p:cNvSpPr/>
          <p:nvPr/>
        </p:nvSpPr>
        <p:spPr>
          <a:xfrm>
            <a:off x="653796" y="5365563"/>
            <a:ext cx="1091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выводе команды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мы можем увидеть, что создан новый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981050b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котором выполнено слияние предыдущих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из двух разных веток: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422d559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из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d1f79f0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из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 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5CDED6-2379-4A5F-BA23-9012A626064B}"/>
              </a:ext>
            </a:extLst>
          </p:cNvPr>
          <p:cNvSpPr/>
          <p:nvPr/>
        </p:nvSpPr>
        <p:spPr>
          <a:xfrm>
            <a:off x="4482031" y="249123"/>
            <a:ext cx="359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cap="all" dirty="0">
                <a:latin typeface="Open Sans"/>
              </a:rPr>
              <a:t>ОБЪЕДИНЕНИЕ ВЕТОК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303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79C0E6-11EF-41AD-94D7-F0C80BCC0EC8}"/>
              </a:ext>
            </a:extLst>
          </p:cNvPr>
          <p:cNvSpPr/>
          <p:nvPr/>
        </p:nvSpPr>
        <p:spPr>
          <a:xfrm>
            <a:off x="653795" y="871701"/>
            <a:ext cx="1091878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В результате работы команды 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merge</a:t>
            </a:r>
            <a:r>
              <a:rPr lang="ru-RU" dirty="0"/>
              <a:t> выполнено объединение разветвления в истории </a:t>
            </a:r>
            <a:r>
              <a:rPr lang="ru-RU" dirty="0" err="1"/>
              <a:t>коммитов</a:t>
            </a:r>
            <a:r>
              <a:rPr lang="ru-RU" dirty="0"/>
              <a:t>. Конечный результат слияния содержится в ветке </a:t>
            </a:r>
            <a:r>
              <a:rPr lang="ru-RU" b="1" dirty="0" err="1"/>
              <a:t>main</a:t>
            </a:r>
            <a:r>
              <a:rPr lang="ru-RU" dirty="0"/>
              <a:t>, на нее же указывает </a:t>
            </a:r>
            <a:r>
              <a:rPr lang="ru-RU" b="1" dirty="0"/>
              <a:t>HEAD</a:t>
            </a:r>
            <a:r>
              <a:rPr lang="ru-RU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Альтернативный вариант объединения веток: перебазирование с помощью команды </a:t>
            </a:r>
            <a:r>
              <a:rPr lang="ru-RU" b="1" dirty="0" err="1"/>
              <a:t>git</a:t>
            </a:r>
            <a:r>
              <a:rPr lang="ru-RU" b="1" dirty="0"/>
              <a:t> </a:t>
            </a:r>
            <a:r>
              <a:rPr lang="ru-RU" b="1" dirty="0" err="1"/>
              <a:t>rebase</a:t>
            </a:r>
            <a:r>
              <a:rPr lang="ru-RU" dirty="0"/>
              <a:t>. Для этого нужно перейти в ветку </a:t>
            </a:r>
            <a:r>
              <a:rPr lang="ru-RU" b="1" dirty="0" err="1"/>
              <a:t>testing</a:t>
            </a:r>
            <a:r>
              <a:rPr lang="ru-RU" dirty="0"/>
              <a:t> и выполнить перебазирование: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530C3F-9BF4-46D4-BC6A-EF550B5D0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206" y="2225918"/>
            <a:ext cx="8090288" cy="12030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B5299A-62CC-4D86-AB49-176826707D7A}"/>
              </a:ext>
            </a:extLst>
          </p:cNvPr>
          <p:cNvSpPr/>
          <p:nvPr/>
        </p:nvSpPr>
        <p:spPr>
          <a:xfrm>
            <a:off x="653795" y="3502775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Теперь все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коммиты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находятся после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Можно перенести ветку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на текущее состояние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 помощью команды слияния: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F360F8-D4F0-4214-BD24-47C326088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59" y="4149106"/>
            <a:ext cx="6714456" cy="17019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2FDF07-76CE-4B13-9B9B-14B4A2D15564}"/>
              </a:ext>
            </a:extLst>
          </p:cNvPr>
          <p:cNvSpPr/>
          <p:nvPr/>
        </p:nvSpPr>
        <p:spPr>
          <a:xfrm>
            <a:off x="636606" y="5851034"/>
            <a:ext cx="1091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merge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 данном случае не создает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для слияния веток, т.к. история изменений линейная и можно просто передвинуть указатель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на тот же самый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на который указывает ветка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76DBC2-FD9D-4968-958E-2DB1159DBA67}"/>
              </a:ext>
            </a:extLst>
          </p:cNvPr>
          <p:cNvSpPr/>
          <p:nvPr/>
        </p:nvSpPr>
        <p:spPr>
          <a:xfrm>
            <a:off x="4482031" y="249123"/>
            <a:ext cx="3594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cap="all" dirty="0">
                <a:latin typeface="Open Sans"/>
              </a:rPr>
              <a:t>ОБЪЕДИНЕНИЕ ВЕТОК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69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57AF20-555C-47BC-B9D1-84E4D81F6E3D}"/>
              </a:ext>
            </a:extLst>
          </p:cNvPr>
          <p:cNvSpPr/>
          <p:nvPr/>
        </p:nvSpPr>
        <p:spPr>
          <a:xfrm>
            <a:off x="4599980" y="228173"/>
            <a:ext cx="335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cap="all">
                <a:latin typeface="Open Sans"/>
              </a:rPr>
              <a:t>УДАЛЕНИЕ ВЕТОК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BD2460-CA38-49C4-A092-05E0473D4615}"/>
              </a:ext>
            </a:extLst>
          </p:cNvPr>
          <p:cNvSpPr/>
          <p:nvPr/>
        </p:nvSpPr>
        <p:spPr>
          <a:xfrm>
            <a:off x="653795" y="848814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После объединения, а также в других случаях, когда ветки становятся не нужны, их можно удалять. Для этого нужно вызвать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branch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 параметром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-d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 указать название ветки: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0F39A9-D771-444F-84B6-465221127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328" y="1565738"/>
            <a:ext cx="5938021" cy="8737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95EC15-56F3-4807-9180-6DA8D7936555}"/>
              </a:ext>
            </a:extLst>
          </p:cNvPr>
          <p:cNvSpPr/>
          <p:nvPr/>
        </p:nvSpPr>
        <p:spPr>
          <a:xfrm>
            <a:off x="653796" y="2439500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При этом, если вы не выполнили слияние ветки, то при попытке удалить ее вы получите сообщение об ошибке: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E6B4C8-7D66-4F71-8470-25CA0423B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643" y="2813922"/>
            <a:ext cx="8411414" cy="9986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0A301C-76AB-48A7-8E79-DBF4B78BB769}"/>
              </a:ext>
            </a:extLst>
          </p:cNvPr>
          <p:cNvSpPr/>
          <p:nvPr/>
        </p:nvSpPr>
        <p:spPr>
          <a:xfrm>
            <a:off x="653795" y="3863857"/>
            <a:ext cx="1091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Как можно понять из сообщения, чтобы удалить ветку, которая не была слита, нужно использовать команду: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21007F-FF97-4CCA-BC1B-07A724BCE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247" y="4267461"/>
            <a:ext cx="4373505" cy="64633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E83B90C-6524-4570-97DE-6288925131EE}"/>
              </a:ext>
            </a:extLst>
          </p:cNvPr>
          <p:cNvSpPr/>
          <p:nvPr/>
        </p:nvSpPr>
        <p:spPr>
          <a:xfrm>
            <a:off x="653794" y="4965048"/>
            <a:ext cx="1091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Узнать, какие ветки были слиты, можно следующей командой: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39479E-6F92-4E0E-B3CE-E0020945D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9247" y="5317397"/>
            <a:ext cx="4373505" cy="8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7308A8-11E5-47D8-8CC1-97B0680B406D}"/>
              </a:ext>
            </a:extLst>
          </p:cNvPr>
          <p:cNvSpPr/>
          <p:nvPr/>
        </p:nvSpPr>
        <p:spPr>
          <a:xfrm>
            <a:off x="5401866" y="131890"/>
            <a:ext cx="1754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cap="all">
                <a:latin typeface="Open Sans"/>
              </a:rPr>
              <a:t>ИТОГИ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D69B23-EED3-442D-88A9-79A57340D020}"/>
              </a:ext>
            </a:extLst>
          </p:cNvPr>
          <p:cNvSpPr/>
          <p:nvPr/>
        </p:nvSpPr>
        <p:spPr>
          <a:xfrm>
            <a:off x="653795" y="871701"/>
            <a:ext cx="109187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Вы научились работать с ветками:</a:t>
            </a:r>
          </a:p>
          <a:p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Создавать новые ветки с помощью команды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branch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Переключаться между ветками с помощью команд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checkout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или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switch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Объединять ветки можно командами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merge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или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rebase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Однако объединение веток — это не такая простая задача, как кажется на первый взгляд. Если в разных ветках изменялись одни и те же файлы, то выполнить объединение в автоматическом режиме не получится. Что делать в этом случае, мы рассмотрим в следующем модуле.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761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E42F81-2D1D-4739-A90C-63EB9B5ECD52}"/>
              </a:ext>
            </a:extLst>
          </p:cNvPr>
          <p:cNvSpPr/>
          <p:nvPr/>
        </p:nvSpPr>
        <p:spPr>
          <a:xfrm>
            <a:off x="1571517" y="76687"/>
            <a:ext cx="8852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181818"/>
                </a:solidFill>
                <a:latin typeface="Mont"/>
              </a:rPr>
              <a:t>Устранение конфликтов при слиянии веток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364131-F0BB-4E23-98D6-1652A6151634}"/>
              </a:ext>
            </a:extLst>
          </p:cNvPr>
          <p:cNvSpPr/>
          <p:nvPr/>
        </p:nvSpPr>
        <p:spPr>
          <a:xfrm>
            <a:off x="653795" y="871701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Open Sans"/>
              </a:rPr>
              <a:t>Изменения в разных ветках выполняются независимо друг от друга. Поэтому может возникнуть ситуация, когда изменения, выполненные в этих ветках, противоречат друг другу. Например, изменения вносятся в один файл. В этом случае при попытке слияния веток появится сообщение об ошибке.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6C32F-7B71-4EBE-AC62-BA93A8EE3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415" y="2280590"/>
            <a:ext cx="8797543" cy="143633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88FF6A-89C2-40F3-8CAB-ACB95841CBCA}"/>
              </a:ext>
            </a:extLst>
          </p:cNvPr>
          <p:cNvSpPr/>
          <p:nvPr/>
        </p:nvSpPr>
        <p:spPr>
          <a:xfrm>
            <a:off x="653794" y="4049003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примере мы пытаемся слить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но это сделать нельзя, т.к. есть конфликт с содержимым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content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 файла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file.py.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23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238F70-98FA-4062-B406-4CADB9A1996A}"/>
              </a:ext>
            </a:extLst>
          </p:cNvPr>
          <p:cNvSpPr/>
          <p:nvPr/>
        </p:nvSpPr>
        <p:spPr>
          <a:xfrm>
            <a:off x="1571517" y="76687"/>
            <a:ext cx="8852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181818"/>
                </a:solidFill>
                <a:latin typeface="Mont"/>
              </a:rPr>
              <a:t>Устранение конфликтов при слиянии веток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A0E143-0677-4255-A1DB-3F33A8A9A081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status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будет выдавать сообщение об ошибке слияния и даст подсказку, что нужно изменить, чтобы слияние было выполнено успешно. 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B0163F-F6E2-4447-B897-F5443D6D9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880" y="1726592"/>
            <a:ext cx="9590940" cy="442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8ED1E3-4ACD-4697-8586-441EBA0A380D}"/>
              </a:ext>
            </a:extLst>
          </p:cNvPr>
          <p:cNvSpPr/>
          <p:nvPr/>
        </p:nvSpPr>
        <p:spPr>
          <a:xfrm>
            <a:off x="1571517" y="76687"/>
            <a:ext cx="8852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181818"/>
                </a:solidFill>
                <a:latin typeface="Mont"/>
              </a:rPr>
              <a:t>Устранение конфликтов при слиянии веток</a:t>
            </a:r>
            <a:endParaRPr lang="ru-RU" sz="3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29AA45-0BD6-4AB7-9D65-F1720412EC19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результате попытки объединения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подготовил для нас файл с вариантами изменений, выполненными в разных ветках.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D6BB2-3D15-4A9E-892C-07A58464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619" y="1611512"/>
            <a:ext cx="3046761" cy="199373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C63AAD-23DC-459C-B365-3FC542C7A073}"/>
              </a:ext>
            </a:extLst>
          </p:cNvPr>
          <p:cNvSpPr/>
          <p:nvPr/>
        </p:nvSpPr>
        <p:spPr>
          <a:xfrm>
            <a:off x="653796" y="3808670"/>
            <a:ext cx="10918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нашем простом примере файл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file.py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содержит только одну строку с импортом библиотеки для работы с нейронными сетями. 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на которую указывает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HEAD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выполняется импорт библиотеки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tensorflow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импортируется библиотека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torch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Два варианта изменений отделены друг от друга символами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"=======".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1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7EAF82-C55F-4BCA-BF53-151E0B3EA140}"/>
              </a:ext>
            </a:extLst>
          </p:cNvPr>
          <p:cNvSpPr/>
          <p:nvPr/>
        </p:nvSpPr>
        <p:spPr>
          <a:xfrm>
            <a:off x="1770529" y="193506"/>
            <a:ext cx="8650941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sz="2400" b="1" kern="0" dirty="0">
                <a:latin typeface="Calibri" panose="020F0502020204030204" pitchFamily="34" charset="0"/>
              </a:rPr>
              <a:t>Ветки (</a:t>
            </a:r>
            <a:r>
              <a:rPr lang="ru-RU" sz="2400" b="1" kern="0" dirty="0" err="1">
                <a:latin typeface="Calibri" panose="020F0502020204030204" pitchFamily="34" charset="0"/>
              </a:rPr>
              <a:t>branches</a:t>
            </a:r>
            <a:r>
              <a:rPr lang="ru-RU" sz="2400" b="1" kern="0" dirty="0">
                <a:latin typeface="Calibri" panose="020F0502020204030204" pitchFamily="34" charset="0"/>
              </a:rPr>
              <a:t>) в </a:t>
            </a:r>
            <a:r>
              <a:rPr lang="ru-RU" sz="2400" b="1" kern="0" dirty="0" err="1">
                <a:latin typeface="Calibri" panose="020F0502020204030204" pitchFamily="34" charset="0"/>
              </a:rPr>
              <a:t>git</a:t>
            </a:r>
            <a:r>
              <a:rPr lang="ru-RU" sz="2400" b="1" kern="0" dirty="0">
                <a:latin typeface="Calibri" panose="020F0502020204030204" pitchFamily="34" charset="0"/>
              </a:rPr>
              <a:t>. Назначение и варианты использования.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920445-DBDE-4125-968F-D5688D0AAA07}"/>
              </a:ext>
            </a:extLst>
          </p:cNvPr>
          <p:cNvSpPr/>
          <p:nvPr/>
        </p:nvSpPr>
        <p:spPr>
          <a:xfrm>
            <a:off x="3234480" y="871701"/>
            <a:ext cx="5723042" cy="625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</a:rPr>
              <a:t>Основы работы с ветками в </a:t>
            </a: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</a:rPr>
              <a:t>Git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C594A3-A9B4-496F-B978-0692884EC64D}"/>
              </a:ext>
            </a:extLst>
          </p:cNvPr>
          <p:cNvSpPr/>
          <p:nvPr/>
        </p:nvSpPr>
        <p:spPr>
          <a:xfrm>
            <a:off x="653795" y="1497129"/>
            <a:ext cx="10918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Ветка (</a:t>
            </a:r>
            <a:r>
              <a:rPr lang="ru-RU" sz="24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branch</a:t>
            </a:r>
            <a:r>
              <a:rPr lang="ru-RU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в системах контроля версий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</a:rPr>
              <a:t>– это отдельная версия кода в репозитории, не зависимая от основной версии.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72A21-0DEF-4873-A4E9-E3E2ECCEC899}"/>
              </a:ext>
            </a:extLst>
          </p:cNvPr>
          <p:cNvSpPr txBox="1"/>
          <p:nvPr/>
        </p:nvSpPr>
        <p:spPr>
          <a:xfrm>
            <a:off x="653794" y="2652438"/>
            <a:ext cx="109187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Ветки реализованы легковесно.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Операции создания веток и переключения между ними выполняются очень быстро.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Ветки удобно создавать, когда над проектом работает несколько человек. </a:t>
            </a:r>
          </a:p>
        </p:txBody>
      </p:sp>
    </p:spTree>
    <p:extLst>
      <p:ext uri="{BB962C8B-B14F-4D97-AF65-F5344CB8AC3E}">
        <p14:creationId xmlns:p14="http://schemas.microsoft.com/office/powerpoint/2010/main" val="53982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785816-36BF-43FD-85E1-473E4CAB7300}"/>
              </a:ext>
            </a:extLst>
          </p:cNvPr>
          <p:cNvSpPr/>
          <p:nvPr/>
        </p:nvSpPr>
        <p:spPr>
          <a:xfrm>
            <a:off x="1571517" y="76687"/>
            <a:ext cx="8852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181818"/>
                </a:solidFill>
                <a:latin typeface="Mont"/>
              </a:rPr>
              <a:t>Устранение конфликтов при слиянии веток</a:t>
            </a:r>
            <a:endParaRPr lang="ru-RU" sz="36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A42363-6579-4497-BED9-0E51AB6AD5A7}"/>
              </a:ext>
            </a:extLst>
          </p:cNvPr>
          <p:cNvSpPr/>
          <p:nvPr/>
        </p:nvSpPr>
        <p:spPr>
          <a:xfrm>
            <a:off x="653795" y="871701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Нам нужно выбрать один из вариантов. Давайте выберем первый вариант с импортом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tensorflow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а остальные строки удалим. Получившийся файл сохраним. 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После устранения конфликта в файле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file.py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нужно зафиксировать изменения в нем: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5F6152-B94B-4235-9A9A-DF2C0DC3D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5846" y="1795031"/>
            <a:ext cx="6447007" cy="136231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97ABE8-7907-44FC-A7D1-AA7DCECD2B7F}"/>
              </a:ext>
            </a:extLst>
          </p:cNvPr>
          <p:cNvSpPr/>
          <p:nvPr/>
        </p:nvSpPr>
        <p:spPr>
          <a:xfrm>
            <a:off x="653794" y="3238992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commit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завершает объединение веток. В результате создан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6709f4e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содержит результаты слияния ветки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testing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 веткой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74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9156AA-8F22-4F4E-8B5E-B8E384931E06}"/>
              </a:ext>
            </a:extLst>
          </p:cNvPr>
          <p:cNvSpPr/>
          <p:nvPr/>
        </p:nvSpPr>
        <p:spPr>
          <a:xfrm>
            <a:off x="5053198" y="116401"/>
            <a:ext cx="1754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cap="all" dirty="0">
                <a:latin typeface="Open Sans"/>
              </a:rPr>
              <a:t>ИТОГИ</a:t>
            </a:r>
            <a:endParaRPr lang="ru-RU" sz="36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76954C-921C-4772-B677-2C0555B85C9C}"/>
              </a:ext>
            </a:extLst>
          </p:cNvPr>
          <p:cNvSpPr/>
          <p:nvPr/>
        </p:nvSpPr>
        <p:spPr>
          <a:xfrm>
            <a:off x="653795" y="1898671"/>
            <a:ext cx="109187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При объединение веток могут возникнуть конфликты, например, если в разных ветках внесены изменения в один и тот же файл.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случае наличия конфликтов автоматическое объединение веток невозможно.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останавливает объединение.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Для устранения конфликтов необходимо вручную выбрать нужные варианты изменений в файлах с конфликтами.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После устранения конфликтов нужно зафиксировать изменения командой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commit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Объединение веток завершается после устранения конфликтов и фиксации изменений.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564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246397-6A6C-4102-85DE-A2D9255A9900}"/>
              </a:ext>
            </a:extLst>
          </p:cNvPr>
          <p:cNvSpPr/>
          <p:nvPr/>
        </p:nvSpPr>
        <p:spPr>
          <a:xfrm>
            <a:off x="4065442" y="124973"/>
            <a:ext cx="4427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cap="all" dirty="0">
                <a:latin typeface="Open Sans"/>
              </a:rPr>
              <a:t>ПОИСК ИЗМЕНЕНИЙ</a:t>
            </a:r>
            <a:endParaRPr lang="ru-RU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562E3E-EDE0-405A-A5A0-11016B7B3114}"/>
              </a:ext>
            </a:extLst>
          </p:cNvPr>
          <p:cNvSpPr/>
          <p:nvPr/>
        </p:nvSpPr>
        <p:spPr>
          <a:xfrm>
            <a:off x="653795" y="825094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grep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выполняет поиск в текущем каталоге и в истории изменений заданной строки или с помощью регулярного выражения. Например, чтобы найти все файлы со строкой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,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можно воспользоваться следующей командой: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74FD4F-15FE-4767-9C5F-F9822C482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949" y="1795297"/>
            <a:ext cx="6508031" cy="163370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DB59B0-AAEB-4A93-97C0-753FDCC5E190}"/>
              </a:ext>
            </a:extLst>
          </p:cNvPr>
          <p:cNvSpPr/>
          <p:nvPr/>
        </p:nvSpPr>
        <p:spPr>
          <a:xfrm>
            <a:off x="653794" y="3475873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313131"/>
                </a:solidFill>
                <a:latin typeface="Open Sans"/>
              </a:rPr>
              <a:t>Вывод команды содержит имя файла и текст в нем, который содержит интересующую нас строку </a:t>
            </a:r>
            <a:r>
              <a:rPr lang="ru-RU" b="1">
                <a:solidFill>
                  <a:srgbClr val="313131"/>
                </a:solidFill>
                <a:latin typeface="Open Sans"/>
              </a:rPr>
              <a:t>test</a:t>
            </a:r>
            <a:r>
              <a:rPr lang="ru-RU">
                <a:solidFill>
                  <a:srgbClr val="313131"/>
                </a:solidFill>
                <a:latin typeface="Open Sans"/>
              </a:rPr>
              <a:t>. В нашем проекте все тесты находятся в одном файле </a:t>
            </a:r>
            <a:r>
              <a:rPr lang="ru-RU" b="1">
                <a:solidFill>
                  <a:srgbClr val="313131"/>
                </a:solidFill>
                <a:latin typeface="Open Sans"/>
              </a:rPr>
              <a:t>test_main.py.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66ED2D-AD5D-4064-BBF0-72E956961F79}"/>
              </a:ext>
            </a:extLst>
          </p:cNvPr>
          <p:cNvSpPr/>
          <p:nvPr/>
        </p:nvSpPr>
        <p:spPr>
          <a:xfrm>
            <a:off x="653793" y="4169077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Если интересует не место расположение строки, а время изменения, то можно использовать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 параметром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-S: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18A241-05D9-4BA8-B4E8-8DD86C473E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9157" y="4862281"/>
            <a:ext cx="5154293" cy="10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87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A1489A-DD2F-41F7-9A67-F3561689E752}"/>
              </a:ext>
            </a:extLst>
          </p:cNvPr>
          <p:cNvSpPr/>
          <p:nvPr/>
        </p:nvSpPr>
        <p:spPr>
          <a:xfrm>
            <a:off x="4065442" y="124973"/>
            <a:ext cx="4427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cap="all" dirty="0">
                <a:latin typeface="Open Sans"/>
              </a:rPr>
              <a:t>ПОИСК ИЗМЕНЕНИЙ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6A0C3DB-1070-4AE8-9FCB-713DDEA28F3A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Более продвинутый вариант: искать историю изменений конкретной функции. Для этого нужно вызвать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 параметром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-L :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название_функции:название_файла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например: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C829E-BB0C-4EB0-98B0-736FF2188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170" y="1611512"/>
            <a:ext cx="6562038" cy="40327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E3BD4F-BAB2-4FAA-917B-0916BCB5AA2D}"/>
              </a:ext>
            </a:extLst>
          </p:cNvPr>
          <p:cNvSpPr/>
          <p:nvPr/>
        </p:nvSpPr>
        <p:spPr>
          <a:xfrm>
            <a:off x="653795" y="5718411"/>
            <a:ext cx="1091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Функция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test_read_predict_negative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из файла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 test_main.py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была изменена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f5f429c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Именно в этом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функция была создана, как можно понять из описания изменений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показанных командой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663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36AB72-93F2-428C-8AE2-E93B33A91224}"/>
              </a:ext>
            </a:extLst>
          </p:cNvPr>
          <p:cNvSpPr/>
          <p:nvPr/>
        </p:nvSpPr>
        <p:spPr>
          <a:xfrm>
            <a:off x="2115359" y="147179"/>
            <a:ext cx="7961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cap="all">
                <a:latin typeface="Open Sans"/>
              </a:rPr>
              <a:t>ОТМЕНА ОПРЕДЕЛЕННОГО КОММИТА</a:t>
            </a: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7F1074-DD5F-4209-8068-4C3F4B42FA2A}"/>
              </a:ext>
            </a:extLst>
          </p:cNvPr>
          <p:cNvSpPr/>
          <p:nvPr/>
        </p:nvSpPr>
        <p:spPr>
          <a:xfrm>
            <a:off x="653795" y="871701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Предположим, что вы нашли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который были внесены изменения, приведшие к неработоспособности приложения. Для того, чтобы отменить этот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можно использовать команду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revert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1C37B8-47C8-4504-9BC6-4E21349CF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135" y="1549430"/>
            <a:ext cx="5402429" cy="170076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E6E8D7-8A60-4154-81FF-01EDAE488051}"/>
              </a:ext>
            </a:extLst>
          </p:cNvPr>
          <p:cNvSpPr/>
          <p:nvPr/>
        </p:nvSpPr>
        <p:spPr>
          <a:xfrm>
            <a:off x="653794" y="3429000"/>
            <a:ext cx="109187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Команда в примере отменяет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f5f429c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в котором был добавлен файл с тестами для приложения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test_main.py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(в реальности тесты вряд ли могут нарушить работоспособность приложения, так что отменять добавление тестов приходится очень редко). </a:t>
            </a: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На самом деле удалить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из истории изменений в репозитории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нельзя. Поэтому команда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revert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создает еще один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выполняет противоположные действия для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который требуется отменить. В примере это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9ee46ae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 ветке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main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98714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A8E0BF-0EF4-4C9E-A1B0-BA955EA2BBF8}"/>
              </a:ext>
            </a:extLst>
          </p:cNvPr>
          <p:cNvSpPr/>
          <p:nvPr/>
        </p:nvSpPr>
        <p:spPr>
          <a:xfrm>
            <a:off x="2154033" y="208734"/>
            <a:ext cx="9384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ОТМЕНА ПОСЛЕДНЕГО КОММИТА В ИСТОРИИ ИЗМЕНЕНИЙ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E53277-4CEC-4071-B3E4-C2A95D3D5F52}"/>
              </a:ext>
            </a:extLst>
          </p:cNvPr>
          <p:cNvSpPr/>
          <p:nvPr/>
        </p:nvSpPr>
        <p:spPr>
          <a:xfrm>
            <a:off x="653795" y="864443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есть возможность удалить один или несколько последних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из истории изменений с помощью команды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reset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3D00D-C3A9-410B-9C89-7ECBB6621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5" y="1510774"/>
            <a:ext cx="4352771" cy="9014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31FAEA-8964-4D0D-816E-6DBBA5498CDF}"/>
              </a:ext>
            </a:extLst>
          </p:cNvPr>
          <p:cNvSpPr/>
          <p:nvPr/>
        </p:nvSpPr>
        <p:spPr>
          <a:xfrm>
            <a:off x="653795" y="2505670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Ключевое слово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HEAD~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говорит о том, что удаляется один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от последнего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Если нужно удалить два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то можно использовать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HEAD~2.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766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1D8E98-33AB-471B-AC80-E85C968ACB94}"/>
              </a:ext>
            </a:extLst>
          </p:cNvPr>
          <p:cNvSpPr/>
          <p:nvPr/>
        </p:nvSpPr>
        <p:spPr>
          <a:xfrm>
            <a:off x="1903474" y="171846"/>
            <a:ext cx="8385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ОТМЕНА НЕЗАФИКСИРОВАННЫХ ИЗМЕНЕНИЙ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97F391-CAB8-4F8D-B824-EC0C3E284226}"/>
              </a:ext>
            </a:extLst>
          </p:cNvPr>
          <p:cNvSpPr/>
          <p:nvPr/>
        </p:nvSpPr>
        <p:spPr>
          <a:xfrm>
            <a:off x="653795" y="85010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Незафиксированные изменения в файле можно отменить с помощью команды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restore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B28AD-D8C5-45E7-93DA-290238AD2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5" y="1362996"/>
            <a:ext cx="5072253" cy="73476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80EF43-980F-449F-A9C8-432E69A2B70E}"/>
              </a:ext>
            </a:extLst>
          </p:cNvPr>
          <p:cNvSpPr/>
          <p:nvPr/>
        </p:nvSpPr>
        <p:spPr>
          <a:xfrm>
            <a:off x="653795" y="2211521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Эта команда восстановит файл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README.md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из последней зафиксированной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версии. В результате все изменения, внесенные в локальную версию и не зафиксированные, будут потеряны.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886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1EE835-58A1-446B-B93F-6292927D0E13}"/>
              </a:ext>
            </a:extLst>
          </p:cNvPr>
          <p:cNvSpPr/>
          <p:nvPr/>
        </p:nvSpPr>
        <p:spPr>
          <a:xfrm>
            <a:off x="5337202" y="131890"/>
            <a:ext cx="15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ИТОГИ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5A7BF4-9A81-4F05-B001-A52B74F18BA3}"/>
              </a:ext>
            </a:extLst>
          </p:cNvPr>
          <p:cNvSpPr/>
          <p:nvPr/>
        </p:nvSpPr>
        <p:spPr>
          <a:xfrm>
            <a:off x="653795" y="1436174"/>
            <a:ext cx="1091878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большую часть изменений, которые привели к неработоспособности приложения, можно отменить.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Для поиска требуемых изменений можно использовать команды: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grep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ищет строку в файле в репозитории или в истории.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 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ищет, когда были выполнены те или иные изменения.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Отменить изменения можно следующими командами: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revert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отменяет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любом месте истории изменений.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reset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удаляет один или несколько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конце истории изменений.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restore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— отменяет незафиксированные изменения.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6520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2DFA45-7400-4F88-B645-3C4B1A429B03}"/>
              </a:ext>
            </a:extLst>
          </p:cNvPr>
          <p:cNvSpPr/>
          <p:nvPr/>
        </p:nvSpPr>
        <p:spPr>
          <a:xfrm>
            <a:off x="1630286" y="201211"/>
            <a:ext cx="860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81818"/>
                </a:solidFill>
                <a:latin typeface="Mont"/>
              </a:rPr>
              <a:t>Рекомендации по хорошему стилю работы с репозиторием </a:t>
            </a:r>
            <a:r>
              <a:rPr lang="ru-RU" sz="2400" b="1" dirty="0" err="1">
                <a:solidFill>
                  <a:srgbClr val="181818"/>
                </a:solidFill>
                <a:latin typeface="Mont"/>
              </a:rPr>
              <a:t>git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342345-CF9E-4C89-B7F7-199C7D51C4AE}"/>
              </a:ext>
            </a:extLst>
          </p:cNvPr>
          <p:cNvSpPr/>
          <p:nvPr/>
        </p:nvSpPr>
        <p:spPr>
          <a:xfrm>
            <a:off x="653795" y="87170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Давайте еще раз посмотрим на пример графа истории изменений: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F49476-CD68-44C2-A930-F77F4EFB1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761" y="1334513"/>
            <a:ext cx="6201177" cy="279366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587ABE-CCA4-4F93-A0EC-46475A708EF8}"/>
              </a:ext>
            </a:extLst>
          </p:cNvPr>
          <p:cNvSpPr/>
          <p:nvPr/>
        </p:nvSpPr>
        <p:spPr>
          <a:xfrm>
            <a:off x="653794" y="4231973"/>
            <a:ext cx="1091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В каждой строке вывода команды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log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показывается идентификатор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 сообщение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Поэтому очень важно писать сообщения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таким образом, чтобы другие разработчики могли быстро и просто понять, что именно делает данный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314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346758-FADC-49FE-8709-2EA77D5DE61D}"/>
              </a:ext>
            </a:extLst>
          </p:cNvPr>
          <p:cNvSpPr/>
          <p:nvPr/>
        </p:nvSpPr>
        <p:spPr>
          <a:xfrm>
            <a:off x="1630286" y="201211"/>
            <a:ext cx="860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81818"/>
                </a:solidFill>
                <a:latin typeface="Mont"/>
              </a:rPr>
              <a:t>Рекомендации по хорошему стилю работы с репозиторием </a:t>
            </a:r>
            <a:r>
              <a:rPr lang="ru-RU" sz="2400" b="1" dirty="0" err="1">
                <a:solidFill>
                  <a:srgbClr val="181818"/>
                </a:solidFill>
                <a:latin typeface="Mont"/>
              </a:rPr>
              <a:t>git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4653A9-BCB4-4B26-8637-7D5AE2FC27C5}"/>
              </a:ext>
            </a:extLst>
          </p:cNvPr>
          <p:cNvSpPr/>
          <p:nvPr/>
        </p:nvSpPr>
        <p:spPr>
          <a:xfrm>
            <a:off x="653795" y="1690062"/>
            <a:ext cx="109187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Используйте повелительное наклонение, которое выражает распоряжение или просьбу.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Иногда сообщения </a:t>
            </a:r>
            <a:r>
              <a:rPr lang="ru-RU" dirty="0" err="1"/>
              <a:t>коммитов</a:t>
            </a:r>
            <a:r>
              <a:rPr lang="ru-RU" dirty="0"/>
              <a:t> пишут в прошедшем времени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Сообщение включают простое описание изменений без глагола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Сообщение </a:t>
            </a:r>
            <a:r>
              <a:rPr lang="ru-RU" dirty="0" err="1"/>
              <a:t>коммит</a:t>
            </a:r>
            <a:r>
              <a:rPr lang="ru-RU" dirty="0"/>
              <a:t> может содержать не только одну строку, но и подробное описание изменений, внесенных в </a:t>
            </a:r>
            <a:r>
              <a:rPr lang="ru-RU" dirty="0" err="1"/>
              <a:t>коммит</a:t>
            </a:r>
            <a:r>
              <a:rPr lang="ru-RU" dirty="0"/>
              <a:t>. Такое описание полезно, например, при проведении код </a:t>
            </a:r>
            <a:r>
              <a:rPr lang="ru-RU" dirty="0" err="1"/>
              <a:t>ревью</a:t>
            </a:r>
            <a:r>
              <a:rPr lang="ru-RU" dirty="0"/>
              <a:t>, которое мы будем изучать в следующих разделах курса.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Рекомендуем писать сообщения </a:t>
            </a:r>
            <a:r>
              <a:rPr lang="ru-RU" dirty="0" err="1"/>
              <a:t>коммитов</a:t>
            </a:r>
            <a:r>
              <a:rPr lang="ru-RU" dirty="0"/>
              <a:t> на английском языке. Это особенно важно делать для проектов, размещающихся в открытых репозиториях, таких как </a:t>
            </a:r>
            <a:r>
              <a:rPr lang="ru-RU" dirty="0" err="1"/>
              <a:t>GtiHub</a:t>
            </a:r>
            <a:r>
              <a:rPr lang="ru-RU" dirty="0"/>
              <a:t>. Для небольших проектов, разрабатываемых внутри одной компании, можно использовать русский язык в сообщениях </a:t>
            </a:r>
            <a:r>
              <a:rPr lang="ru-RU" dirty="0" err="1"/>
              <a:t>коммитов</a:t>
            </a:r>
            <a:r>
              <a:rPr lang="ru-RU" dirty="0"/>
              <a:t>, если всех программистов команды устраивает такой подход. </a:t>
            </a:r>
          </a:p>
        </p:txBody>
      </p:sp>
    </p:spTree>
    <p:extLst>
      <p:ext uri="{BB962C8B-B14F-4D97-AF65-F5344CB8AC3E}">
        <p14:creationId xmlns:p14="http://schemas.microsoft.com/office/powerpoint/2010/main" val="5932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524FF5-1532-4415-AFE1-2CDE24244ABA}"/>
              </a:ext>
            </a:extLst>
          </p:cNvPr>
          <p:cNvSpPr txBox="1"/>
          <p:nvPr/>
        </p:nvSpPr>
        <p:spPr>
          <a:xfrm>
            <a:off x="653796" y="871701"/>
            <a:ext cx="1091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Рассмотрим пример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F9E657-6626-4AA9-A0CD-011293AD69DF}"/>
              </a:ext>
            </a:extLst>
          </p:cNvPr>
          <p:cNvSpPr/>
          <p:nvPr/>
        </p:nvSpPr>
        <p:spPr>
          <a:xfrm>
            <a:off x="1770529" y="193506"/>
            <a:ext cx="8650941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sz="2400" b="1" kern="0" dirty="0">
                <a:latin typeface="Calibri" panose="020F0502020204030204" pitchFamily="34" charset="0"/>
              </a:rPr>
              <a:t>Ветки (</a:t>
            </a:r>
            <a:r>
              <a:rPr lang="ru-RU" sz="2400" b="1" kern="0" dirty="0" err="1">
                <a:latin typeface="Calibri" panose="020F0502020204030204" pitchFamily="34" charset="0"/>
              </a:rPr>
              <a:t>branches</a:t>
            </a:r>
            <a:r>
              <a:rPr lang="ru-RU" sz="2400" b="1" kern="0" dirty="0">
                <a:latin typeface="Calibri" panose="020F0502020204030204" pitchFamily="34" charset="0"/>
              </a:rPr>
              <a:t>) в </a:t>
            </a:r>
            <a:r>
              <a:rPr lang="ru-RU" sz="2400" b="1" kern="0" dirty="0" err="1">
                <a:latin typeface="Calibri" panose="020F0502020204030204" pitchFamily="34" charset="0"/>
              </a:rPr>
              <a:t>git</a:t>
            </a:r>
            <a:r>
              <a:rPr lang="ru-RU" sz="2400" b="1" kern="0" dirty="0">
                <a:latin typeface="Calibri" panose="020F0502020204030204" pitchFamily="34" charset="0"/>
              </a:rPr>
              <a:t>. Назначение и варианты использования.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3DE402-CBE9-49CF-A510-0E80C3800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309" y="1241033"/>
            <a:ext cx="7373379" cy="408679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26739F-876D-48EE-BB86-82DED454D86B}"/>
              </a:ext>
            </a:extLst>
          </p:cNvPr>
          <p:cNvSpPr/>
          <p:nvPr/>
        </p:nvSpPr>
        <p:spPr>
          <a:xfrm>
            <a:off x="653795" y="5778213"/>
            <a:ext cx="10918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</a:rPr>
              <a:t>Если всем троим необходимо будет изменить код в одном и том же файле, то могут возникнуть проблемы.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0541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B7B7C5-AC6F-404E-A8D2-4BB1640C10E0}"/>
              </a:ext>
            </a:extLst>
          </p:cNvPr>
          <p:cNvSpPr/>
          <p:nvPr/>
        </p:nvSpPr>
        <p:spPr>
          <a:xfrm>
            <a:off x="1630286" y="201211"/>
            <a:ext cx="860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81818"/>
                </a:solidFill>
                <a:latin typeface="Mont"/>
              </a:rPr>
              <a:t>Рекомендации по хорошему стилю работы с репозиторием </a:t>
            </a:r>
            <a:r>
              <a:rPr lang="ru-RU" sz="2400" b="1" dirty="0" err="1">
                <a:solidFill>
                  <a:srgbClr val="181818"/>
                </a:solidFill>
                <a:latin typeface="Mont"/>
              </a:rPr>
              <a:t>git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385A87-B1DB-4512-9441-B49A7333D0AC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Ранее мы рассматривали, как создавать сообщение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 использованием опции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-m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в команде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commit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82066E-F5B7-4B61-A258-1EE2C5E4B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71" y="1518032"/>
            <a:ext cx="4348294" cy="46005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FE5C43-9239-41E7-9877-6005E339E0C6}"/>
              </a:ext>
            </a:extLst>
          </p:cNvPr>
          <p:cNvSpPr/>
          <p:nvPr/>
        </p:nvSpPr>
        <p:spPr>
          <a:xfrm>
            <a:off x="653795" y="2052935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Использование опции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-m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удобно для создания коротких сообщений 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коммитах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Если нужно написать длинное сообщение, то опцию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-m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можно пропустить: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3FC4F2-BD9E-4439-B538-109C8221E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71" y="2699266"/>
            <a:ext cx="2026147" cy="5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71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9EA8FA-489B-4871-9F68-92DFA3FFA2DD}"/>
              </a:ext>
            </a:extLst>
          </p:cNvPr>
          <p:cNvSpPr/>
          <p:nvPr/>
        </p:nvSpPr>
        <p:spPr>
          <a:xfrm>
            <a:off x="1630286" y="201211"/>
            <a:ext cx="860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81818"/>
                </a:solidFill>
                <a:latin typeface="Mont"/>
              </a:rPr>
              <a:t>Рекомендации по хорошему стилю работы с репозиторием </a:t>
            </a:r>
            <a:r>
              <a:rPr lang="ru-RU" sz="2400" b="1" dirty="0" err="1">
                <a:solidFill>
                  <a:srgbClr val="181818"/>
                </a:solidFill>
                <a:latin typeface="Mont"/>
              </a:rPr>
              <a:t>git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4D9FD6-1A52-4EEE-95FF-26C6EFD769B9}"/>
              </a:ext>
            </a:extLst>
          </p:cNvPr>
          <p:cNvSpPr/>
          <p:nvPr/>
        </p:nvSpPr>
        <p:spPr>
          <a:xfrm>
            <a:off x="653795" y="2413337"/>
            <a:ext cx="10918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13131"/>
                </a:solidFill>
                <a:latin typeface="Open Sans"/>
              </a:rPr>
              <a:t>Удалять с помощью команды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reset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рекомендуем только те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коммиты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которые не были отправлены на удаленный репозиторий. В противном случае удаление этих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может оказаться неожиданным для других разработчиков, которые уже получили их из репозитория.</a:t>
            </a:r>
          </a:p>
          <a:p>
            <a:endParaRPr lang="ru-RU" dirty="0">
              <a:solidFill>
                <a:srgbClr val="313131"/>
              </a:solidFill>
              <a:latin typeface="Open Sans"/>
            </a:endParaRPr>
          </a:p>
          <a:p>
            <a:r>
              <a:rPr lang="ru-RU" dirty="0">
                <a:solidFill>
                  <a:srgbClr val="313131"/>
                </a:solidFill>
                <a:latin typeface="Open Sans"/>
              </a:rPr>
              <a:t>В целом рекомендации по веткам 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коммитам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такие: потенциально деструктивные действия (удаление, переименование и т.п.) рекомендуется выполнять только в локальной копии репозитория. Если ветка или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стали доступны другим разработчикам, изменять их крайне нежелательно. 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3AEAD-E25D-46CE-9BCD-C7B49480FDCD}"/>
              </a:ext>
            </a:extLst>
          </p:cNvPr>
          <p:cNvSpPr/>
          <p:nvPr/>
        </p:nvSpPr>
        <p:spPr>
          <a:xfrm>
            <a:off x="653795" y="1245781"/>
            <a:ext cx="35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cap="all" dirty="0">
                <a:latin typeface="Open Sans"/>
              </a:rPr>
              <a:t>ВЕТКИ И ИЗМЕНЕНИЯ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4235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594DA4-CC65-4926-84DE-F90AF897749B}"/>
              </a:ext>
            </a:extLst>
          </p:cNvPr>
          <p:cNvSpPr/>
          <p:nvPr/>
        </p:nvSpPr>
        <p:spPr>
          <a:xfrm>
            <a:off x="1630286" y="201211"/>
            <a:ext cx="8600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181818"/>
                </a:solidFill>
                <a:latin typeface="Mont"/>
              </a:rPr>
              <a:t>Рекомендации по хорошему стилю работы с репозиторием </a:t>
            </a:r>
            <a:r>
              <a:rPr lang="ru-RU" sz="2400" b="1" dirty="0" err="1">
                <a:solidFill>
                  <a:srgbClr val="181818"/>
                </a:solidFill>
                <a:latin typeface="Mont"/>
              </a:rPr>
              <a:t>git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BFBC2F-B8D5-4B35-B6DF-960477561CF4}"/>
              </a:ext>
            </a:extLst>
          </p:cNvPr>
          <p:cNvSpPr/>
          <p:nvPr/>
        </p:nvSpPr>
        <p:spPr>
          <a:xfrm>
            <a:off x="653795" y="1086306"/>
            <a:ext cx="109187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Модель работы "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Fork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and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" состоит из следующих шагов: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Создание копии репозитория интересующего проекта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fork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Создание ветки для предлагаемых изменений в собственной копии репозитория. Это позволяет заниматься разработкой без необходимости получать права доступа к репозиторию проекта и другой дополнительной координации.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После завершения разработки предлагаемых изменений можно отправить запрос на объединение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request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 в оригинальный репозиторий проекта.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request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рассматривается администраторами проекта, а также другими разработчиками. Если доступ к репозиторию открытый, то рассматривать и комментировать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request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могут все желающие.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случае одобрения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request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его изменения вливаются в какую-то ветку кода в оригинальном репозитории.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Модель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"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Fork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and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"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особо популярна для проектов с открытыми исходными кодами, которые размещаются на общедоступных платформах, таких как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GitHub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или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GitLab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Однако и для крупных закрытых проектов эту модель применяют все чаще и чаще.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53734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A1447-BBAC-4919-B085-A147100AACCD}"/>
              </a:ext>
            </a:extLst>
          </p:cNvPr>
          <p:cNvSpPr/>
          <p:nvPr/>
        </p:nvSpPr>
        <p:spPr>
          <a:xfrm>
            <a:off x="5337202" y="131890"/>
            <a:ext cx="15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ИТОГИ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50FBD5-F247-4183-B0F8-9B0E56083890}"/>
              </a:ext>
            </a:extLst>
          </p:cNvPr>
          <p:cNvSpPr/>
          <p:nvPr/>
        </p:nvSpPr>
        <p:spPr>
          <a:xfrm>
            <a:off x="653795" y="1032723"/>
            <a:ext cx="1091878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 этом модуле мы рассмотрели инструменты продвинутой командной разработки 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Организацию изменений в коде в репозитории с помощью веток (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branches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Объединение веток с помощью слияния или перебазирования.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Поиск интересующих нас изменений в истории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Отмена изменений, приводящих к неработоспособности приложения.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Также мы рассмотрели рекомендации по хорошему стилю работы с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в крупных проектах, когда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Git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становится инструментов коммуникации: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Рекомендации по написанию сообщений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коммитов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таким образом, чтобы другие разработчики проекта могли быстро понять, что делает этот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коммит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Рекомендации по работе с ветками и отмене изменений.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Использование модели совместной работы "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Fork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and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pull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" для крупных проектов.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342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787C86-09F9-4CC0-9389-9FBAE315CA41}"/>
              </a:ext>
            </a:extLst>
          </p:cNvPr>
          <p:cNvSpPr/>
          <p:nvPr/>
        </p:nvSpPr>
        <p:spPr>
          <a:xfrm>
            <a:off x="1770529" y="193506"/>
            <a:ext cx="8650941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sz="2400" b="1" kern="0" dirty="0">
                <a:latin typeface="Calibri" panose="020F0502020204030204" pitchFamily="34" charset="0"/>
              </a:rPr>
              <a:t>Ветки (</a:t>
            </a:r>
            <a:r>
              <a:rPr lang="ru-RU" sz="2400" b="1" kern="0" dirty="0" err="1">
                <a:latin typeface="Calibri" panose="020F0502020204030204" pitchFamily="34" charset="0"/>
              </a:rPr>
              <a:t>branches</a:t>
            </a:r>
            <a:r>
              <a:rPr lang="ru-RU" sz="2400" b="1" kern="0" dirty="0">
                <a:latin typeface="Calibri" panose="020F0502020204030204" pitchFamily="34" charset="0"/>
              </a:rPr>
              <a:t>) в </a:t>
            </a:r>
            <a:r>
              <a:rPr lang="ru-RU" sz="2400" b="1" kern="0" dirty="0" err="1">
                <a:latin typeface="Calibri" panose="020F0502020204030204" pitchFamily="34" charset="0"/>
              </a:rPr>
              <a:t>git</a:t>
            </a:r>
            <a:r>
              <a:rPr lang="ru-RU" sz="2400" b="1" kern="0" dirty="0">
                <a:latin typeface="Calibri" panose="020F0502020204030204" pitchFamily="34" charset="0"/>
              </a:rPr>
              <a:t>. Назначение и варианты использования.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007BB3-5781-473F-A7C2-36DBF9088211}"/>
              </a:ext>
            </a:extLst>
          </p:cNvPr>
          <p:cNvSpPr/>
          <p:nvPr/>
        </p:nvSpPr>
        <p:spPr>
          <a:xfrm>
            <a:off x="653795" y="871701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Рассмотрим сценарий, при котором все три разработчика скопировали с помощью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текущую версию кода из репозитория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на свои локальные компьютеры и работают с локальными копиями репозитория.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CBA88B-0865-43A1-AE2F-DDDF1EDF5FDC}"/>
              </a:ext>
            </a:extLst>
          </p:cNvPr>
          <p:cNvSpPr/>
          <p:nvPr/>
        </p:nvSpPr>
        <p:spPr>
          <a:xfrm>
            <a:off x="653795" y="1795031"/>
            <a:ext cx="109187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Пусть первым свою работу завершил разработчик, исправляющий ошибку. Он выполняет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своих изменений и отправляет их в репозиторий на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После этого очередной этап разработки завершил программист, работающий над новой возможностью приложения. Он также выполняет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 локальной версии репозитория и отправляет изменения на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64DBAC-6F52-4862-B504-5C868ED7BFF5}"/>
              </a:ext>
            </a:extLst>
          </p:cNvPr>
          <p:cNvSpPr/>
          <p:nvPr/>
        </p:nvSpPr>
        <p:spPr>
          <a:xfrm>
            <a:off x="653795" y="3426247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Но, так как он отредактировал тот же самый файл, что и разработчик, исправляющий ошибку, то эти изменения очень непросто внести. Придется внимательно просмотреть изменения, выполненные каждым разработчиком, определить, как они согласуются друг с другом, и решить, как должна выглядеть итоговая версия кода.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34E6ED-CEEF-49E0-93F0-437987FEAF47}"/>
              </a:ext>
            </a:extLst>
          </p:cNvPr>
          <p:cNvSpPr/>
          <p:nvPr/>
        </p:nvSpPr>
        <p:spPr>
          <a:xfrm>
            <a:off x="653795" y="4598502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Такая операция называется</a:t>
            </a: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 объединение (</a:t>
            </a:r>
            <a:r>
              <a:rPr lang="ru-RU" b="1" i="0" dirty="0" err="1">
                <a:solidFill>
                  <a:srgbClr val="582AE5"/>
                </a:solidFill>
                <a:effectLst/>
                <a:latin typeface="Open Sans"/>
              </a:rPr>
              <a:t>merge</a:t>
            </a:r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). 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Выполнить объединение автоматически получается не всегда, часто требуется вмешательство человека. Ситуация станет еще хуже, если свои изменения отправит третий разработчик, занимающийся оптимизацией. Придется объединять не две, а три версии одного файла.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31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A3C65E-BE75-4E19-9793-7F1C1FDDD049}"/>
              </a:ext>
            </a:extLst>
          </p:cNvPr>
          <p:cNvSpPr/>
          <p:nvPr/>
        </p:nvSpPr>
        <p:spPr>
          <a:xfrm>
            <a:off x="1770529" y="193506"/>
            <a:ext cx="8650941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sz="2400" b="1" kern="0" dirty="0">
                <a:latin typeface="Calibri" panose="020F0502020204030204" pitchFamily="34" charset="0"/>
              </a:rPr>
              <a:t>Ветки (</a:t>
            </a:r>
            <a:r>
              <a:rPr lang="ru-RU" sz="2400" b="1" kern="0" dirty="0" err="1">
                <a:latin typeface="Calibri" panose="020F0502020204030204" pitchFamily="34" charset="0"/>
              </a:rPr>
              <a:t>branches</a:t>
            </a:r>
            <a:r>
              <a:rPr lang="ru-RU" sz="2400" b="1" kern="0" dirty="0">
                <a:latin typeface="Calibri" panose="020F0502020204030204" pitchFamily="34" charset="0"/>
              </a:rPr>
              <a:t>) в </a:t>
            </a:r>
            <a:r>
              <a:rPr lang="ru-RU" sz="2400" b="1" kern="0" dirty="0" err="1">
                <a:latin typeface="Calibri" panose="020F0502020204030204" pitchFamily="34" charset="0"/>
              </a:rPr>
              <a:t>git</a:t>
            </a:r>
            <a:r>
              <a:rPr lang="ru-RU" sz="2400" b="1" kern="0" dirty="0">
                <a:latin typeface="Calibri" panose="020F0502020204030204" pitchFamily="34" charset="0"/>
              </a:rPr>
              <a:t>. Назначение и варианты использования.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71CCAC-B774-4F47-9F4D-D996274FBE2C}"/>
              </a:ext>
            </a:extLst>
          </p:cNvPr>
          <p:cNvSpPr/>
          <p:nvPr/>
        </p:nvSpPr>
        <p:spPr>
          <a:xfrm>
            <a:off x="653795" y="811217"/>
            <a:ext cx="1091878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Решить проблему с необходимостью объединения различных вариантов изменения одного файла можно несколькими способами. 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582AE5"/>
                </a:solidFill>
                <a:effectLst/>
                <a:latin typeface="inherit"/>
              </a:rPr>
              <a:t>Первый вариант —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каждый разработчик может регулярно проверять обновления в централизованном репозитории на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 изменять свой код в соответствии с полученными обновлениями. Но если над проектом работает достаточно много человек, и они регулярно выполняют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коммиты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 репозиторий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соответсвии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 методологией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Continuous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Integration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то изменений даже в течение одного дня может быть очень много. В результате придется постоянно выполнять обновления кода в соответствии с изменениями в репозитории, и времени на разработку может не остаться. 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582AE5"/>
                </a:solidFill>
                <a:effectLst/>
                <a:latin typeface="inherit"/>
              </a:rPr>
              <a:t>Второй вариант —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использование отдельных веток для реализации изменений. В этом случае для новой разработки создается отдельная ветка. В нашем примере можно создать три ветки: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ветку для новой возможности приложения,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ветку для исправления ошибки,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ветку для оптимизации производительности.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Каждый программист вносит изменения только в свою ветку, они не влияют на работу других программистов. Объединение веток происходит не после каждого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коммита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а в конце работы над задачей в целом, что значительно проще реализовать. </a:t>
            </a:r>
          </a:p>
        </p:txBody>
      </p:sp>
    </p:spTree>
    <p:extLst>
      <p:ext uri="{BB962C8B-B14F-4D97-AF65-F5344CB8AC3E}">
        <p14:creationId xmlns:p14="http://schemas.microsoft.com/office/powerpoint/2010/main" val="133486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13E546-A7FD-4DA1-83AD-D8F13B39012C}"/>
              </a:ext>
            </a:extLst>
          </p:cNvPr>
          <p:cNvSpPr/>
          <p:nvPr/>
        </p:nvSpPr>
        <p:spPr>
          <a:xfrm>
            <a:off x="3643790" y="160511"/>
            <a:ext cx="490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cap="all" dirty="0">
                <a:effectLst/>
                <a:latin typeface="Open Sans"/>
              </a:rPr>
              <a:t>РЕАЛИЗАЦИЯ ВЕТОК В </a:t>
            </a:r>
            <a:r>
              <a:rPr lang="en-US" sz="2800" b="1" i="0" cap="all" dirty="0">
                <a:effectLst/>
                <a:latin typeface="Open Sans"/>
              </a:rPr>
              <a:t>GIT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D7D4A-6386-4A7B-ACD3-2EA794609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656" y="1469395"/>
            <a:ext cx="1002169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01FC51-3C89-476C-B843-40757DFA7D99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Таким образом каждый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содержит снимок измененных в нем файлов и указатель на предыдущий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86D98B-4023-4288-ABAE-838D06566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34" y="2095314"/>
            <a:ext cx="10612331" cy="266737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B01D4E-3B3B-42FE-8A60-E25D438E82DE}"/>
              </a:ext>
            </a:extLst>
          </p:cNvPr>
          <p:cNvSpPr/>
          <p:nvPr/>
        </p:nvSpPr>
        <p:spPr>
          <a:xfrm>
            <a:off x="3643790" y="160511"/>
            <a:ext cx="490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cap="all" dirty="0">
                <a:effectLst/>
                <a:latin typeface="Open Sans"/>
              </a:rPr>
              <a:t>РЕАЛИЗАЦИЯ ВЕТОК В </a:t>
            </a:r>
            <a:r>
              <a:rPr lang="en-US" sz="2800" b="1" i="0" cap="all" dirty="0">
                <a:effectLst/>
                <a:latin typeface="Open Sans"/>
              </a:rPr>
              <a:t>GIT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84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160CC3-84C4-4C7F-9F80-6415EEF8D2F8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582AE5"/>
                </a:solidFill>
                <a:effectLst/>
                <a:latin typeface="Open Sans"/>
              </a:rPr>
              <a:t>Ветка в </a:t>
            </a:r>
            <a:r>
              <a:rPr lang="ru-RU" b="1" i="0" dirty="0" err="1">
                <a:solidFill>
                  <a:srgbClr val="582AE5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— это просто указатель на один из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в истории. По умолчанию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используется ветка с названием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main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которая указывает на последний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коммит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30DD08-8406-4864-947B-BC2A1AB0F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18" y="1784124"/>
            <a:ext cx="10059804" cy="399153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C4F6CB-E0BB-4209-B768-BEF7E6AAF5E5}"/>
              </a:ext>
            </a:extLst>
          </p:cNvPr>
          <p:cNvSpPr/>
          <p:nvPr/>
        </p:nvSpPr>
        <p:spPr>
          <a:xfrm>
            <a:off x="3643790" y="160511"/>
            <a:ext cx="4904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cap="all" dirty="0">
                <a:effectLst/>
                <a:latin typeface="Open Sans"/>
              </a:rPr>
              <a:t>РЕАЛИЗАЦИЯ ВЕТОК В </a:t>
            </a:r>
            <a:r>
              <a:rPr lang="en-US" sz="2800" b="1" i="0" cap="all" dirty="0">
                <a:effectLst/>
                <a:latin typeface="Open Sans"/>
              </a:rPr>
              <a:t>GIT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7286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945AE4A8BB2344A2EB64217D8EDF7E" ma:contentTypeVersion="11" ma:contentTypeDescription="Create a new document." ma:contentTypeScope="" ma:versionID="bd896836f3073df424a18c68a05fd202">
  <xsd:schema xmlns:xsd="http://www.w3.org/2001/XMLSchema" xmlns:xs="http://www.w3.org/2001/XMLSchema" xmlns:p="http://schemas.microsoft.com/office/2006/metadata/properties" xmlns:ns2="a4083108-05ef-4d59-99a0-544fb3f720c8" xmlns:ns3="7290cd74-a5bc-41ac-bf12-5637530f0ed0" targetNamespace="http://schemas.microsoft.com/office/2006/metadata/properties" ma:root="true" ma:fieldsID="55d2e9f2827f01959b03ac6759c19b1e" ns2:_="" ns3:_="">
    <xsd:import namespace="a4083108-05ef-4d59-99a0-544fb3f720c8"/>
    <xsd:import namespace="7290cd74-a5bc-41ac-bf12-5637530f0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83108-05ef-4d59-99a0-544fb3f72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0cd74-a5bc-41ac-bf12-5637530f0ed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bd335f-89f8-4150-bfe7-d3ea3d46ad98}" ma:internalName="TaxCatchAll" ma:showField="CatchAllData" ma:web="7290cd74-a5bc-41ac-bf12-5637530f0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83108-05ef-4d59-99a0-544fb3f720c8">
      <Terms xmlns="http://schemas.microsoft.com/office/infopath/2007/PartnerControls"/>
    </lcf76f155ced4ddcb4097134ff3c332f>
    <TaxCatchAll xmlns="7290cd74-a5bc-41ac-bf12-5637530f0ed0" xsi:nil="true"/>
  </documentManagement>
</p:properties>
</file>

<file path=customXml/itemProps1.xml><?xml version="1.0" encoding="utf-8"?>
<ds:datastoreItem xmlns:ds="http://schemas.openxmlformats.org/officeDocument/2006/customXml" ds:itemID="{730FAD1C-64EE-4B0E-AB28-5A76174FBF92}"/>
</file>

<file path=customXml/itemProps2.xml><?xml version="1.0" encoding="utf-8"?>
<ds:datastoreItem xmlns:ds="http://schemas.openxmlformats.org/officeDocument/2006/customXml" ds:itemID="{55D16FBA-57A2-4AA8-A1ED-0891BC4BD0DB}"/>
</file>

<file path=customXml/itemProps3.xml><?xml version="1.0" encoding="utf-8"?>
<ds:datastoreItem xmlns:ds="http://schemas.openxmlformats.org/officeDocument/2006/customXml" ds:itemID="{0258CE2B-2232-4A04-B459-866CE5797FDA}"/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3026</Words>
  <Application>Microsoft Office PowerPoint</Application>
  <PresentationFormat>Широкоэкранный</PresentationFormat>
  <Paragraphs>194</Paragraphs>
  <Slides>43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inherit</vt:lpstr>
      <vt:lpstr>Mont</vt:lpstr>
      <vt:lpstr>Open Sans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Владимирович Токарев</dc:creator>
  <cp:lastModifiedBy>Александр Владимирович Токарев</cp:lastModifiedBy>
  <cp:revision>22</cp:revision>
  <dcterms:created xsi:type="dcterms:W3CDTF">2023-02-22T09:30:40Z</dcterms:created>
  <dcterms:modified xsi:type="dcterms:W3CDTF">2023-03-22T06:58:35Z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0x01010003945AE4A8BB2344A2EB64217D8EDF7E</vt:lpwstr>
  </property>
</Properties>
</file>