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 id="290" r:id="rId35"/>
    <p:sldId id="291" r:id="rId36"/>
    <p:sldId id="292" r:id="rId37"/>
    <p:sldId id="293" r:id="rId38"/>
    <p:sldId id="294" r:id="rId39"/>
    <p:sldId id="295" r:id="rId40"/>
    <p:sldId id="297" r:id="rId41"/>
    <p:sldId id="296"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FAA0B-197B-4C9F-B15E-C1DEDA2944B1}" v="1" dt="2023-05-10T16:15:58.56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3861" autoAdjust="0"/>
  </p:normalViewPr>
  <p:slideViewPr>
    <p:cSldViewPr snapToGrid="0">
      <p:cViewPr varScale="1">
        <p:scale>
          <a:sx n="106" d="100"/>
          <a:sy n="106" d="100"/>
        </p:scale>
        <p:origin x="9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Семерикова Ксения Алексеевна" userId="S::ksenia.semerikova@urfu.me::86079cd0-15b2-4661-8012-325a56499acc" providerId="AD" clId="Web-{E90FAA0B-197B-4C9F-B15E-C1DEDA2944B1}"/>
    <pc:docChg chg="sldOrd">
      <pc:chgData name="Семерикова Ксения Алексеевна" userId="S::ksenia.semerikova@urfu.me::86079cd0-15b2-4661-8012-325a56499acc" providerId="AD" clId="Web-{E90FAA0B-197B-4C9F-B15E-C1DEDA2944B1}" dt="2023-05-10T16:15:58.564" v="0"/>
      <pc:docMkLst>
        <pc:docMk/>
      </pc:docMkLst>
      <pc:sldChg chg="ord">
        <pc:chgData name="Семерикова Ксения Алексеевна" userId="S::ksenia.semerikova@urfu.me::86079cd0-15b2-4661-8012-325a56499acc" providerId="AD" clId="Web-{E90FAA0B-197B-4C9F-B15E-C1DEDA2944B1}" dt="2023-05-10T16:15:58.564" v="0"/>
        <pc:sldMkLst>
          <pc:docMk/>
          <pc:sldMk cId="3131050355"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7B29B-B324-4D86-86AF-685BF3E3CC8C}" type="datetimeFigureOut">
              <a:rPr lang="ru-RU" smtClean="0"/>
              <a:t>10.05.2023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1B87-1AC1-49A9-A06A-62988B12A096}" type="slidenum">
              <a:rPr lang="ru-RU" smtClean="0"/>
              <a:t>‹#›</a:t>
            </a:fld>
            <a:endParaRPr lang="ru-RU"/>
          </a:p>
        </p:txBody>
      </p:sp>
    </p:spTree>
    <p:extLst>
      <p:ext uri="{BB962C8B-B14F-4D97-AF65-F5344CB8AC3E}">
        <p14:creationId xmlns:p14="http://schemas.microsoft.com/office/powerpoint/2010/main" val="69888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pilot.githu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a:t>
            </a:fld>
            <a:endParaRPr lang="ru-RU"/>
          </a:p>
        </p:txBody>
      </p:sp>
    </p:spTree>
    <p:extLst>
      <p:ext uri="{BB962C8B-B14F-4D97-AF65-F5344CB8AC3E}">
        <p14:creationId xmlns:p14="http://schemas.microsoft.com/office/powerpoint/2010/main" val="2633676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последнее время программирование парами выходит на новый уровень, при котором одним из партнеров является искусственный интеллект, как, например, в </a:t>
            </a:r>
            <a:r>
              <a:rPr lang="ru-RU" sz="1200" b="0" i="0" u="none" strike="noStrike" kern="1200" dirty="0" err="1">
                <a:solidFill>
                  <a:schemeClr val="tx1"/>
                </a:solidFill>
                <a:effectLst/>
                <a:latin typeface="+mn-lt"/>
                <a:ea typeface="+mn-ea"/>
                <a:cs typeface="+mn-cs"/>
                <a:hlinkClick r:id="rId3"/>
              </a:rPr>
              <a:t>GitHub</a:t>
            </a:r>
            <a:r>
              <a:rPr lang="ru-RU" sz="1200" b="0" i="0" u="none" strike="noStrike" kern="1200" dirty="0">
                <a:solidFill>
                  <a:schemeClr val="tx1"/>
                </a:solidFill>
                <a:effectLst/>
                <a:latin typeface="+mn-lt"/>
                <a:ea typeface="+mn-ea"/>
                <a:cs typeface="+mn-cs"/>
                <a:hlinkClick r:id="rId3"/>
              </a:rPr>
              <a:t> </a:t>
            </a:r>
            <a:r>
              <a:rPr lang="ru-RU" sz="1200" b="0" i="0" u="none" strike="noStrike" kern="1200" dirty="0" err="1">
                <a:solidFill>
                  <a:schemeClr val="tx1"/>
                </a:solidFill>
                <a:effectLst/>
                <a:latin typeface="+mn-lt"/>
                <a:ea typeface="+mn-ea"/>
                <a:cs typeface="+mn-cs"/>
                <a:hlinkClick r:id="rId3"/>
              </a:rPr>
              <a:t>Copilot</a:t>
            </a:r>
            <a:r>
              <a:rPr lang="ru-RU" sz="1200" b="0" i="0" kern="1200" dirty="0">
                <a:solidFill>
                  <a:schemeClr val="tx1"/>
                </a:solidFill>
                <a:effectLst/>
                <a:latin typeface="+mn-lt"/>
                <a:ea typeface="+mn-ea"/>
                <a:cs typeface="+mn-cs"/>
              </a:rPr>
              <a:t> . Это позволяет решить проблемы с неэффективным использованием человеческих ресурсов в проекте.</a:t>
            </a:r>
          </a:p>
          <a:p>
            <a:r>
              <a:rPr lang="ru-RU" sz="1200" b="0" i="0" kern="1200" dirty="0">
                <a:solidFill>
                  <a:schemeClr val="tx1"/>
                </a:solidFill>
                <a:effectLst/>
                <a:latin typeface="+mn-lt"/>
                <a:ea typeface="+mn-ea"/>
                <a:cs typeface="+mn-cs"/>
              </a:rPr>
              <a:t>Расширенный вариант программирования парами – программирование толпой (</a:t>
            </a:r>
            <a:r>
              <a:rPr lang="ru-RU" sz="1200" b="0" i="0" kern="1200" dirty="0" err="1">
                <a:solidFill>
                  <a:schemeClr val="tx1"/>
                </a:solidFill>
                <a:effectLst/>
                <a:latin typeface="+mn-lt"/>
                <a:ea typeface="+mn-ea"/>
                <a:cs typeface="+mn-cs"/>
              </a:rPr>
              <a:t>mob</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programming</a:t>
            </a:r>
            <a:r>
              <a:rPr lang="ru-RU" sz="1200" b="0" i="0" kern="1200" dirty="0">
                <a:solidFill>
                  <a:schemeClr val="tx1"/>
                </a:solidFill>
                <a:effectLst/>
                <a:latin typeface="+mn-lt"/>
                <a:ea typeface="+mn-ea"/>
                <a:cs typeface="+mn-cs"/>
              </a:rPr>
              <a:t>). В этом случае за одним компьютером находятся не два, а несколько человек.</a:t>
            </a:r>
          </a:p>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15</a:t>
            </a:fld>
            <a:endParaRPr lang="ru-RU"/>
          </a:p>
        </p:txBody>
      </p:sp>
    </p:spTree>
    <p:extLst>
      <p:ext uri="{BB962C8B-B14F-4D97-AF65-F5344CB8AC3E}">
        <p14:creationId xmlns:p14="http://schemas.microsoft.com/office/powerpoint/2010/main" val="3849454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дополнение к </a:t>
            </a:r>
            <a:r>
              <a:rPr lang="en-US" sz="1200" b="0" i="0" kern="1200" dirty="0">
                <a:solidFill>
                  <a:schemeClr val="tx1"/>
                </a:solidFill>
                <a:effectLst/>
                <a:latin typeface="+mn-lt"/>
                <a:ea typeface="+mn-ea"/>
                <a:cs typeface="+mn-cs"/>
              </a:rPr>
              <a:t>List Comprehension </a:t>
            </a:r>
            <a:r>
              <a:rPr lang="ru-RU" sz="1200" b="0" i="0" kern="1200" dirty="0">
                <a:solidFill>
                  <a:schemeClr val="tx1"/>
                </a:solidFill>
                <a:effectLst/>
                <a:latin typeface="+mn-lt"/>
                <a:ea typeface="+mn-ea"/>
                <a:cs typeface="+mn-cs"/>
              </a:rPr>
              <a:t>в </a:t>
            </a:r>
            <a:r>
              <a:rPr lang="en-US" sz="1200" b="0" i="0" kern="1200" dirty="0">
                <a:solidFill>
                  <a:schemeClr val="tx1"/>
                </a:solidFill>
                <a:effectLst/>
                <a:latin typeface="+mn-lt"/>
                <a:ea typeface="+mn-ea"/>
                <a:cs typeface="+mn-cs"/>
              </a:rPr>
              <a:t>Python </a:t>
            </a:r>
            <a:r>
              <a:rPr lang="ru-RU" sz="1200" b="0" i="0" kern="1200" dirty="0">
                <a:solidFill>
                  <a:schemeClr val="tx1"/>
                </a:solidFill>
                <a:effectLst/>
                <a:latin typeface="+mn-lt"/>
                <a:ea typeface="+mn-ea"/>
                <a:cs typeface="+mn-cs"/>
              </a:rPr>
              <a:t>также есть </a:t>
            </a:r>
            <a:r>
              <a:rPr lang="en-US" sz="1200" b="0" i="0" kern="1200" dirty="0">
                <a:solidFill>
                  <a:schemeClr val="tx1"/>
                </a:solidFill>
                <a:effectLst/>
                <a:latin typeface="+mn-lt"/>
                <a:ea typeface="+mn-ea"/>
                <a:cs typeface="+mn-cs"/>
              </a:rPr>
              <a:t>Set Comprehension </a:t>
            </a:r>
            <a:r>
              <a:rPr lang="ru-RU" sz="1200" b="0" i="0" kern="1200" dirty="0">
                <a:solidFill>
                  <a:schemeClr val="tx1"/>
                </a:solidFill>
                <a:effectLst/>
                <a:latin typeface="+mn-lt"/>
                <a:ea typeface="+mn-ea"/>
                <a:cs typeface="+mn-cs"/>
              </a:rPr>
              <a:t>и </a:t>
            </a:r>
            <a:r>
              <a:rPr lang="en-US" sz="1200" b="0" i="0" kern="1200" dirty="0">
                <a:solidFill>
                  <a:schemeClr val="tx1"/>
                </a:solidFill>
                <a:effectLst/>
                <a:latin typeface="+mn-lt"/>
                <a:ea typeface="+mn-ea"/>
                <a:cs typeface="+mn-cs"/>
              </a:rPr>
              <a:t>Dictionary Comprehension </a:t>
            </a:r>
            <a:r>
              <a:rPr lang="ru-RU" sz="1200" b="0" i="0" kern="1200" dirty="0">
                <a:solidFill>
                  <a:schemeClr val="tx1"/>
                </a:solidFill>
                <a:effectLst/>
                <a:latin typeface="+mn-lt"/>
                <a:ea typeface="+mn-ea"/>
                <a:cs typeface="+mn-cs"/>
              </a:rPr>
              <a:t>для работы со словарями и списками.</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21</a:t>
            </a:fld>
            <a:endParaRPr lang="ru-RU"/>
          </a:p>
        </p:txBody>
      </p:sp>
    </p:spTree>
    <p:extLst>
      <p:ext uri="{BB962C8B-B14F-4D97-AF65-F5344CB8AC3E}">
        <p14:creationId xmlns:p14="http://schemas.microsoft.com/office/powerpoint/2010/main" val="162402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24</a:t>
            </a:fld>
            <a:endParaRPr lang="ru-RU"/>
          </a:p>
        </p:txBody>
      </p:sp>
    </p:spTree>
    <p:extLst>
      <p:ext uri="{BB962C8B-B14F-4D97-AF65-F5344CB8AC3E}">
        <p14:creationId xmlns:p14="http://schemas.microsoft.com/office/powerpoint/2010/main" val="106666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27</a:t>
            </a:fld>
            <a:endParaRPr lang="ru-RU"/>
          </a:p>
        </p:txBody>
      </p:sp>
    </p:spTree>
    <p:extLst>
      <p:ext uri="{BB962C8B-B14F-4D97-AF65-F5344CB8AC3E}">
        <p14:creationId xmlns:p14="http://schemas.microsoft.com/office/powerpoint/2010/main" val="25206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28</a:t>
            </a:fld>
            <a:endParaRPr lang="ru-RU"/>
          </a:p>
        </p:txBody>
      </p:sp>
    </p:spTree>
    <p:extLst>
      <p:ext uri="{BB962C8B-B14F-4D97-AF65-F5344CB8AC3E}">
        <p14:creationId xmlns:p14="http://schemas.microsoft.com/office/powerpoint/2010/main" val="3866421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29</a:t>
            </a:fld>
            <a:endParaRPr lang="ru-RU"/>
          </a:p>
        </p:txBody>
      </p:sp>
    </p:spTree>
    <p:extLst>
      <p:ext uri="{BB962C8B-B14F-4D97-AF65-F5344CB8AC3E}">
        <p14:creationId xmlns:p14="http://schemas.microsoft.com/office/powerpoint/2010/main" val="4206882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Если же выплат по техническому долгу не будет, то проблемы, связанные с качеством кода будут нарастать. Когда мы не платим по ипотечному кредиту, то банк забирает нашу квартиру, а когда мы не платим по техническому долгу, то у нас снижается эффективность разработки и со временем мы потеряем возможность вносить любые изменения в код без возникновения большого количества ошибок.</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32</a:t>
            </a:fld>
            <a:endParaRPr lang="ru-RU"/>
          </a:p>
        </p:txBody>
      </p:sp>
    </p:spTree>
    <p:extLst>
      <p:ext uri="{BB962C8B-B14F-4D97-AF65-F5344CB8AC3E}">
        <p14:creationId xmlns:p14="http://schemas.microsoft.com/office/powerpoint/2010/main" val="4187924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машинном обучении традиционно основной акцент делался на разработке моделей, позволяющих обеспечить лучшее качество решения задачи </a:t>
            </a:r>
            <a:r>
              <a:rPr lang="ru-RU" sz="1200" b="0" i="1" kern="1200" dirty="0">
                <a:solidFill>
                  <a:schemeClr val="tx1"/>
                </a:solidFill>
                <a:effectLst/>
                <a:latin typeface="+mn-lt"/>
                <a:ea typeface="+mn-ea"/>
                <a:cs typeface="+mn-cs"/>
              </a:rPr>
              <a:t>(</a:t>
            </a:r>
            <a:r>
              <a:rPr lang="ru-RU" sz="1200" b="0" i="1" kern="1200" dirty="0" err="1">
                <a:solidFill>
                  <a:schemeClr val="tx1"/>
                </a:solidFill>
                <a:effectLst/>
                <a:latin typeface="+mn-lt"/>
                <a:ea typeface="+mn-ea"/>
                <a:cs typeface="+mn-cs"/>
              </a:rPr>
              <a:t>State-Of-The-Art</a:t>
            </a: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Однако в практических системах машинного обучения код, относящийся к собственно машинному обучению, занимает относительно небольшой объем. Для обеспечения практического использования этого кода нужно большое количество других компонентов.</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33</a:t>
            </a:fld>
            <a:endParaRPr lang="ru-RU"/>
          </a:p>
        </p:txBody>
      </p:sp>
    </p:spTree>
    <p:extLst>
      <p:ext uri="{BB962C8B-B14F-4D97-AF65-F5344CB8AC3E}">
        <p14:creationId xmlns:p14="http://schemas.microsoft.com/office/powerpoint/2010/main" val="2348782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Если большая часть времени выделяется только на совершенствование модели, а остальные компоненты системы остаются почти без внимания, то обеспечить качественный и надежный сервис для пользователей такая система не в состоянии.</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34</a:t>
            </a:fld>
            <a:endParaRPr lang="ru-RU"/>
          </a:p>
        </p:txBody>
      </p:sp>
    </p:spTree>
    <p:extLst>
      <p:ext uri="{BB962C8B-B14F-4D97-AF65-F5344CB8AC3E}">
        <p14:creationId xmlns:p14="http://schemas.microsoft.com/office/powerpoint/2010/main" val="582717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a:solidFill>
                  <a:schemeClr val="tx1"/>
                </a:solidFill>
                <a:effectLst/>
                <a:latin typeface="+mn-lt"/>
                <a:ea typeface="+mn-ea"/>
                <a:cs typeface="+mn-cs"/>
              </a:rPr>
              <a:t>Пример ↓</a:t>
            </a: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качестве примера давайте рассмотрим ситуацию, при которой статический анализатор обнаружил 5 копий одного и того же кода в различных частях системы. Несогласованное изменение копий приводило к ошибкам, причину которых было очень трудно определить.</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35</a:t>
            </a:fld>
            <a:endParaRPr lang="ru-RU"/>
          </a:p>
        </p:txBody>
      </p:sp>
    </p:spTree>
    <p:extLst>
      <p:ext uri="{BB962C8B-B14F-4D97-AF65-F5344CB8AC3E}">
        <p14:creationId xmlns:p14="http://schemas.microsoft.com/office/powerpoint/2010/main" val="217548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4</a:t>
            </a:fld>
            <a:endParaRPr lang="ru-RU"/>
          </a:p>
        </p:txBody>
      </p:sp>
    </p:spTree>
    <p:extLst>
      <p:ext uri="{BB962C8B-B14F-4D97-AF65-F5344CB8AC3E}">
        <p14:creationId xmlns:p14="http://schemas.microsoft.com/office/powerpoint/2010/main" val="1285364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 Несмотря на название «Технический», технический долг является экономической проблемой. </a:t>
            </a:r>
            <a:endParaRPr lang="en-US" sz="1200" b="0" i="0" kern="120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Пример ↓</a:t>
            </a: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Продолжим рассматривать наш пример с техническим долгом, вызванным наличием пяти копий кода. Команда предложила вместо копий кода создать одну функцию и вызвать ее во всех необходимых местах. Трудозатраты на это составят ориентировочно час времени. К этому нужно прибавить время на запуск всех необходимых тестов. Кроме того, нужно учесть время, необходимое на отладку, т.к. изменения будут вноситься в 5 разных частей системы. Итого, для решения проблемы нужен ориентировочно день работы одного специалиста. м шагом по управлению техническим долгом является оценка:</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36</a:t>
            </a:fld>
            <a:endParaRPr lang="ru-RU"/>
          </a:p>
        </p:txBody>
      </p:sp>
    </p:spTree>
    <p:extLst>
      <p:ext uri="{BB962C8B-B14F-4D97-AF65-F5344CB8AC3E}">
        <p14:creationId xmlns:p14="http://schemas.microsoft.com/office/powerpoint/2010/main" val="4242750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Оценив объем и эффекты от устранения технического долга, можно переходить к планированию. </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37</a:t>
            </a:fld>
            <a:endParaRPr lang="ru-RU"/>
          </a:p>
        </p:txBody>
      </p:sp>
    </p:spTree>
    <p:extLst>
      <p:ext uri="{BB962C8B-B14F-4D97-AF65-F5344CB8AC3E}">
        <p14:creationId xmlns:p14="http://schemas.microsoft.com/office/powerpoint/2010/main" val="172637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5</a:t>
            </a:fld>
            <a:endParaRPr lang="ru-RU"/>
          </a:p>
        </p:txBody>
      </p:sp>
    </p:spTree>
    <p:extLst>
      <p:ext uri="{BB962C8B-B14F-4D97-AF65-F5344CB8AC3E}">
        <p14:creationId xmlns:p14="http://schemas.microsoft.com/office/powerpoint/2010/main" val="265641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6</a:t>
            </a:fld>
            <a:endParaRPr lang="ru-RU"/>
          </a:p>
        </p:txBody>
      </p:sp>
    </p:spTree>
    <p:extLst>
      <p:ext uri="{BB962C8B-B14F-4D97-AF65-F5344CB8AC3E}">
        <p14:creationId xmlns:p14="http://schemas.microsoft.com/office/powerpoint/2010/main" val="86842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8</a:t>
            </a:fld>
            <a:endParaRPr lang="ru-RU"/>
          </a:p>
        </p:txBody>
      </p:sp>
    </p:spTree>
    <p:extLst>
      <p:ext uri="{BB962C8B-B14F-4D97-AF65-F5344CB8AC3E}">
        <p14:creationId xmlns:p14="http://schemas.microsoft.com/office/powerpoint/2010/main" val="2694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9</a:t>
            </a:fld>
            <a:endParaRPr lang="ru-RU"/>
          </a:p>
        </p:txBody>
      </p:sp>
    </p:spTree>
    <p:extLst>
      <p:ext uri="{BB962C8B-B14F-4D97-AF65-F5344CB8AC3E}">
        <p14:creationId xmlns:p14="http://schemas.microsoft.com/office/powerpoint/2010/main" val="49706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10</a:t>
            </a:fld>
            <a:endParaRPr lang="ru-RU"/>
          </a:p>
        </p:txBody>
      </p:sp>
    </p:spTree>
    <p:extLst>
      <p:ext uri="{BB962C8B-B14F-4D97-AF65-F5344CB8AC3E}">
        <p14:creationId xmlns:p14="http://schemas.microsoft.com/office/powerpoint/2010/main" val="1437046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Если бы мы использовали разработку через тестирование в прошлом семестре для создания проекта по определению тональности текста, то на первом этапе мы бы написали тесты для проверки работоспособности системы. Как проверить, что система определения тональности текста работает? Минимальный вариант тестов: передать системе тексты с положительной и отрицательной тональностью и убедиться, что система определит тональность правильно. Тесты могу выглядеть следующим образом:</a:t>
            </a:r>
          </a:p>
          <a:p>
            <a:r>
              <a:rPr lang="ru-RU" sz="1200" b="0" i="0" kern="1200" dirty="0">
                <a:solidFill>
                  <a:schemeClr val="tx1"/>
                </a:solidFill>
                <a:effectLst/>
                <a:latin typeface="+mn-lt"/>
                <a:ea typeface="+mn-ea"/>
                <a:cs typeface="+mn-cs"/>
              </a:rPr>
              <a:t>В первом тесте вы передаем в систему предложение с положительной эмоциональной окраской и убеждаемся, что в поле </a:t>
            </a:r>
            <a:r>
              <a:rPr lang="ru-RU" sz="1200" b="0" i="1" kern="1200" dirty="0">
                <a:solidFill>
                  <a:schemeClr val="tx1"/>
                </a:solidFill>
                <a:effectLst/>
                <a:latin typeface="+mn-lt"/>
                <a:ea typeface="+mn-ea"/>
                <a:cs typeface="+mn-cs"/>
              </a:rPr>
              <a:t>'</a:t>
            </a:r>
            <a:r>
              <a:rPr lang="ru-RU" sz="1200" b="0" i="1" kern="1200" dirty="0" err="1">
                <a:solidFill>
                  <a:schemeClr val="tx1"/>
                </a:solidFill>
                <a:effectLst/>
                <a:latin typeface="+mn-lt"/>
                <a:ea typeface="+mn-ea"/>
                <a:cs typeface="+mn-cs"/>
              </a:rPr>
              <a:t>label</a:t>
            </a: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ответа содержится значение </a:t>
            </a:r>
            <a:r>
              <a:rPr lang="ru-RU" sz="1200" b="0" i="1" kern="1200" dirty="0">
                <a:solidFill>
                  <a:schemeClr val="tx1"/>
                </a:solidFill>
                <a:effectLst/>
                <a:latin typeface="+mn-lt"/>
                <a:ea typeface="+mn-ea"/>
                <a:cs typeface="+mn-cs"/>
              </a:rPr>
              <a:t>'POSITIVE'</a:t>
            </a:r>
            <a:r>
              <a:rPr lang="ru-RU" sz="1200" b="0" i="0" kern="1200" dirty="0">
                <a:solidFill>
                  <a:schemeClr val="tx1"/>
                </a:solidFill>
                <a:effectLst/>
                <a:latin typeface="+mn-lt"/>
                <a:ea typeface="+mn-ea"/>
                <a:cs typeface="+mn-cs"/>
              </a:rPr>
              <a:t>. Во втором тесте мы передаем предложение с отрицательной эмоциональной окраской и ожидаем, что поле </a:t>
            </a:r>
            <a:r>
              <a:rPr lang="ru-RU" sz="1200" b="0" i="1" kern="1200" dirty="0">
                <a:solidFill>
                  <a:schemeClr val="tx1"/>
                </a:solidFill>
                <a:effectLst/>
                <a:latin typeface="+mn-lt"/>
                <a:ea typeface="+mn-ea"/>
                <a:cs typeface="+mn-cs"/>
              </a:rPr>
              <a:t>'</a:t>
            </a:r>
            <a:r>
              <a:rPr lang="ru-RU" sz="1200" b="0" i="1" kern="1200" dirty="0" err="1">
                <a:solidFill>
                  <a:schemeClr val="tx1"/>
                </a:solidFill>
                <a:effectLst/>
                <a:latin typeface="+mn-lt"/>
                <a:ea typeface="+mn-ea"/>
                <a:cs typeface="+mn-cs"/>
              </a:rPr>
              <a:t>label</a:t>
            </a: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ответа содержится значение </a:t>
            </a:r>
            <a:r>
              <a:rPr lang="ru-RU" sz="1200" b="0" i="1" kern="1200" dirty="0">
                <a:solidFill>
                  <a:schemeClr val="tx1"/>
                </a:solidFill>
                <a:effectLst/>
                <a:latin typeface="+mn-lt"/>
                <a:ea typeface="+mn-ea"/>
                <a:cs typeface="+mn-cs"/>
              </a:rPr>
              <a:t>'NEGATIVE’.</a:t>
            </a:r>
          </a:p>
          <a:p>
            <a:r>
              <a:rPr lang="ru-RU" sz="1200" b="0" i="0" kern="1200" dirty="0">
                <a:solidFill>
                  <a:schemeClr val="tx1"/>
                </a:solidFill>
                <a:effectLst/>
                <a:latin typeface="+mn-lt"/>
                <a:ea typeface="+mn-ea"/>
                <a:cs typeface="+mn-cs"/>
              </a:rPr>
              <a:t>Обратите внимание, что при написании тестов мы также используем правила чистого кода. Функции, которые мы создали для тестирования, небольшого размера (каждая помещается на один экран) и делают только одну вещь. Мы не создали одну функцию, которая проверяет работоспособность на предложениях как с положительной, так и с отрицательной эмоциональной окраской, так как это две разные задачи. По названия функций легко понять, что они делают: </a:t>
            </a:r>
            <a:r>
              <a:rPr lang="ru-RU" sz="1200" b="0" i="1" kern="1200" dirty="0" err="1">
                <a:solidFill>
                  <a:schemeClr val="tx1"/>
                </a:solidFill>
                <a:effectLst/>
                <a:latin typeface="+mn-lt"/>
                <a:ea typeface="+mn-ea"/>
                <a:cs typeface="+mn-cs"/>
              </a:rPr>
              <a:t>test_predict_positive</a:t>
            </a:r>
            <a:r>
              <a:rPr lang="ru-RU" sz="1200" b="0" i="0" kern="1200" dirty="0">
                <a:solidFill>
                  <a:schemeClr val="tx1"/>
                </a:solidFill>
                <a:effectLst/>
                <a:latin typeface="+mn-lt"/>
                <a:ea typeface="+mn-ea"/>
                <a:cs typeface="+mn-cs"/>
              </a:rPr>
              <a:t> тестирует распознавание (</a:t>
            </a:r>
            <a:r>
              <a:rPr lang="ru-RU" sz="1200" b="0" i="0" kern="1200" dirty="0" err="1">
                <a:solidFill>
                  <a:schemeClr val="tx1"/>
                </a:solidFill>
                <a:effectLst/>
                <a:latin typeface="+mn-lt"/>
                <a:ea typeface="+mn-ea"/>
                <a:cs typeface="+mn-cs"/>
              </a:rPr>
              <a:t>predict</a:t>
            </a:r>
            <a:r>
              <a:rPr lang="ru-RU" sz="1200" b="0" i="0" kern="1200" dirty="0">
                <a:solidFill>
                  <a:schemeClr val="tx1"/>
                </a:solidFill>
                <a:effectLst/>
                <a:latin typeface="+mn-lt"/>
                <a:ea typeface="+mn-ea"/>
                <a:cs typeface="+mn-cs"/>
              </a:rPr>
              <a:t>) предложения с </a:t>
            </a:r>
            <a:r>
              <a:rPr lang="ru-RU" sz="1200" b="1" i="0" kern="1200" dirty="0">
                <a:solidFill>
                  <a:schemeClr val="tx1"/>
                </a:solidFill>
                <a:effectLst/>
                <a:latin typeface="+mn-lt"/>
                <a:ea typeface="+mn-ea"/>
                <a:cs typeface="+mn-cs"/>
              </a:rPr>
              <a:t>позитивной</a:t>
            </a:r>
            <a:r>
              <a:rPr lang="ru-RU" sz="1200" b="0" i="0" kern="1200" dirty="0">
                <a:solidFill>
                  <a:schemeClr val="tx1"/>
                </a:solidFill>
                <a:effectLst/>
                <a:latin typeface="+mn-lt"/>
                <a:ea typeface="+mn-ea"/>
                <a:cs typeface="+mn-cs"/>
              </a:rPr>
              <a:t> эмоциональной окраской, а </a:t>
            </a:r>
            <a:r>
              <a:rPr lang="ru-RU" sz="1200" b="0" i="0" kern="1200" dirty="0" err="1">
                <a:solidFill>
                  <a:schemeClr val="tx1"/>
                </a:solidFill>
                <a:effectLst/>
                <a:latin typeface="+mn-lt"/>
                <a:ea typeface="+mn-ea"/>
                <a:cs typeface="+mn-cs"/>
              </a:rPr>
              <a:t>test_predict_negative</a:t>
            </a:r>
            <a:r>
              <a:rPr lang="ru-RU" sz="1200" b="0" i="0" kern="1200" dirty="0">
                <a:solidFill>
                  <a:schemeClr val="tx1"/>
                </a:solidFill>
                <a:effectLst/>
                <a:latin typeface="+mn-lt"/>
                <a:ea typeface="+mn-ea"/>
                <a:cs typeface="+mn-cs"/>
              </a:rPr>
              <a:t> — с </a:t>
            </a:r>
            <a:r>
              <a:rPr lang="ru-RU" sz="1200" b="1" i="0" kern="1200" dirty="0">
                <a:solidFill>
                  <a:schemeClr val="tx1"/>
                </a:solidFill>
                <a:effectLst/>
                <a:latin typeface="+mn-lt"/>
                <a:ea typeface="+mn-ea"/>
                <a:cs typeface="+mn-cs"/>
              </a:rPr>
              <a:t>отрицательной</a:t>
            </a:r>
            <a:r>
              <a:rPr lang="ru-RU" sz="1200" b="0" i="0" kern="1200" dirty="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12</a:t>
            </a:fld>
            <a:endParaRPr lang="ru-RU"/>
          </a:p>
        </p:txBody>
      </p:sp>
    </p:spTree>
    <p:extLst>
      <p:ext uri="{BB962C8B-B14F-4D97-AF65-F5344CB8AC3E}">
        <p14:creationId xmlns:p14="http://schemas.microsoft.com/office/powerpoint/2010/main" val="364866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Достаточно ли разработанных нами тестов для проверки работоспособности приложения? Что будет, если в функцию </a:t>
            </a:r>
            <a:r>
              <a:rPr lang="ru-RU" sz="1200" b="0" i="0" kern="1200" dirty="0" err="1">
                <a:solidFill>
                  <a:schemeClr val="tx1"/>
                </a:solidFill>
                <a:effectLst/>
                <a:latin typeface="+mn-lt"/>
                <a:ea typeface="+mn-ea"/>
                <a:cs typeface="+mn-cs"/>
              </a:rPr>
              <a:t>predict</a:t>
            </a:r>
            <a:r>
              <a:rPr lang="ru-RU" sz="1200" b="0" i="0" kern="1200" dirty="0">
                <a:solidFill>
                  <a:schemeClr val="tx1"/>
                </a:solidFill>
                <a:effectLst/>
                <a:latin typeface="+mn-lt"/>
                <a:ea typeface="+mn-ea"/>
                <a:cs typeface="+mn-cs"/>
              </a:rPr>
              <a:t> передать предложение с нейтральной эмоциональной окраской? Что произойдет, если текст вообще не передавать? Или вместо текста будут переданы числа? Или список текстов? Для каждого из перечисленных случаев, а также других подобных случаев, которые потенциально могут привести к проблемам, нужно написать отдельный тест. А затем переписать функцию </a:t>
            </a:r>
            <a:r>
              <a:rPr lang="ru-RU" sz="1200" b="0" i="0" kern="1200" dirty="0" err="1">
                <a:solidFill>
                  <a:schemeClr val="tx1"/>
                </a:solidFill>
                <a:effectLst/>
                <a:latin typeface="+mn-lt"/>
                <a:ea typeface="+mn-ea"/>
                <a:cs typeface="+mn-cs"/>
              </a:rPr>
              <a:t>predict</a:t>
            </a:r>
            <a:r>
              <a:rPr lang="ru-RU" sz="1200" b="0" i="0" kern="1200" dirty="0">
                <a:solidFill>
                  <a:schemeClr val="tx1"/>
                </a:solidFill>
                <a:effectLst/>
                <a:latin typeface="+mn-lt"/>
                <a:ea typeface="+mn-ea"/>
                <a:cs typeface="+mn-cs"/>
              </a:rPr>
              <a:t> таким образом, чтобы все тесты проходили успешно.</a:t>
            </a:r>
          </a:p>
          <a:p>
            <a:r>
              <a:rPr lang="ru-RU" sz="1200" b="0" i="0" kern="1200" dirty="0">
                <a:solidFill>
                  <a:schemeClr val="tx1"/>
                </a:solidFill>
                <a:effectLst/>
                <a:latin typeface="+mn-lt"/>
                <a:ea typeface="+mn-ea"/>
                <a:cs typeface="+mn-cs"/>
              </a:rPr>
              <a:t>Разработка через тестирование является базовой дисциплиной для всех остальных дисциплин. Именно наличие тестов позволяет нам быть уверенными, что в результате наших попыток повысить качество кода мы не нарушим работоспособность приложения.</a:t>
            </a:r>
          </a:p>
          <a:p>
            <a:r>
              <a:rPr lang="ru-RU" sz="1200" b="0" i="0" kern="1200" dirty="0">
                <a:solidFill>
                  <a:schemeClr val="tx1"/>
                </a:solidFill>
                <a:effectLst/>
                <a:latin typeface="+mn-lt"/>
                <a:ea typeface="+mn-ea"/>
                <a:cs typeface="+mn-cs"/>
              </a:rPr>
              <a:t>В настоящее время разработка через тестирование является достаточно спорной дисциплиной, и на практике ее используют редко. Однако необходимость разработки тестов никто не ставит под сомнение. Попробуйте в проекте по Программной инженерии этого семестра сначала писать тесты, а потом уже код основного приложения, и посмотреть на результаты. Возможно, вам понравится и вы в дальнейшем будете применять такую практику.</a:t>
            </a:r>
            <a:endParaRPr lang="ru-RU" dirty="0"/>
          </a:p>
        </p:txBody>
      </p:sp>
      <p:sp>
        <p:nvSpPr>
          <p:cNvPr id="4" name="Номер слайда 3"/>
          <p:cNvSpPr>
            <a:spLocks noGrp="1"/>
          </p:cNvSpPr>
          <p:nvPr>
            <p:ph type="sldNum" sz="quarter" idx="5"/>
          </p:nvPr>
        </p:nvSpPr>
        <p:spPr/>
        <p:txBody>
          <a:bodyPr/>
          <a:lstStyle/>
          <a:p>
            <a:fld id="{8B111B87-1AC1-49A9-A06A-62988B12A096}" type="slidenum">
              <a:rPr lang="ru-RU" smtClean="0"/>
              <a:t>13</a:t>
            </a:fld>
            <a:endParaRPr lang="ru-RU"/>
          </a:p>
        </p:txBody>
      </p:sp>
    </p:spTree>
    <p:extLst>
      <p:ext uri="{BB962C8B-B14F-4D97-AF65-F5344CB8AC3E}">
        <p14:creationId xmlns:p14="http://schemas.microsoft.com/office/powerpoint/2010/main" val="67336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2BD05-3F01-43DD-8559-4F80B6F10A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1C80031-4E52-47A9-922A-315CAC120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3EB5C1C-60E3-4EC2-9640-07AB7DC3FEE5}"/>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76A55B5E-4833-413D-9E03-4105EF83D3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70D781D-DACE-41FA-B0E3-F059688F9DD7}"/>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400913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0EEA9-3DF5-47D5-A27E-E1C59D43ECF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9A8B6AA-83CE-4607-93D5-C0BE8346806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21A825B-A430-4612-AEB0-B99DA960BA8F}"/>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A28D547F-BC54-4FC3-9560-F92EEB7026B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3CB6C9-36CE-45B4-BEBD-B4A3A9399DA1}"/>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133113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D12D31E-4CCB-4209-B51F-2660D842B48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6C0B3CE-B2F7-4ED7-916D-9205C3441A9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F2EF5D-3B27-4C22-9DEE-F4FBFF9EEE66}"/>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EF344185-D05E-4718-B21A-2FB6B360CFE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1B847A-890A-4922-889B-FF15D4EEB7EA}"/>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377632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CCEC5-6E4C-49ED-8369-6CEFE36043D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D29E7D2-C6D0-4323-BCF9-601F01D4E49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FF6F3AE-7FF1-4B4F-9314-566E2490AAB8}"/>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9FEF3358-3DAD-40F2-B4FF-8AB5FD4149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C4FE90-14A5-4BEC-941E-5DB912AB9591}"/>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251968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698227-2323-46A0-9D22-4F1E32C4903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92F3A35-CD49-4A2E-AE94-9356DF140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F15A6B2-E03F-4A5F-8A28-8184A6F0597C}"/>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1942572A-FA3F-4C3B-B950-212210F6004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7AD65D-B572-4F6D-A956-DEC4695E6F22}"/>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96148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72A6E-4955-4B17-B81F-2B60DA98200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22C6C61-4B73-4733-A3A9-18D60C32C3F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CFE6341-0534-48A6-94F9-84D48027A49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6CFABF4-8678-4107-AE5A-D078700091FC}"/>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6" name="Нижний колонтитул 5">
            <a:extLst>
              <a:ext uri="{FF2B5EF4-FFF2-40B4-BE49-F238E27FC236}">
                <a16:creationId xmlns:a16="http://schemas.microsoft.com/office/drawing/2014/main" id="{EEEF3315-3161-4FD3-AD81-1A7AF489790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7672820-ABA9-4577-B990-21D5E63788EF}"/>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15742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609FC4-E1CE-4DB9-84FE-419DB8A1A18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B7580D4-412B-45C5-8069-C2E029FEF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F35278D-F9CA-46A2-AC48-7F7EDD8835E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D6DA472-F2B3-4DE8-A854-12DF53AD7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999A9B3-E24B-4351-9331-67BC1AC06B0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2DA86A1-15B4-4A5F-82B6-FDE19D631B22}"/>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8" name="Нижний колонтитул 7">
            <a:extLst>
              <a:ext uri="{FF2B5EF4-FFF2-40B4-BE49-F238E27FC236}">
                <a16:creationId xmlns:a16="http://schemas.microsoft.com/office/drawing/2014/main" id="{11CB42C3-AF18-41A3-A5AC-0915DDAE814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A1B51F3-5BC0-4570-A0F3-CE53B3B19E75}"/>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154913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A26891-CF84-413E-892E-9E952DC1169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1501B3B-ACB7-473B-9877-B5134792D8A3}"/>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4" name="Нижний колонтитул 3">
            <a:extLst>
              <a:ext uri="{FF2B5EF4-FFF2-40B4-BE49-F238E27FC236}">
                <a16:creationId xmlns:a16="http://schemas.microsoft.com/office/drawing/2014/main" id="{6E535554-84D3-4EFA-99C7-C65BBF6B728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D4ED7C-CEF7-401D-8B14-BACA24F39C03}"/>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274421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7730FE4-965E-46F3-9EAE-B1B586CD004F}"/>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3" name="Нижний колонтитул 2">
            <a:extLst>
              <a:ext uri="{FF2B5EF4-FFF2-40B4-BE49-F238E27FC236}">
                <a16:creationId xmlns:a16="http://schemas.microsoft.com/office/drawing/2014/main" id="{D838FDEE-ECB8-4130-B477-86BC4A8BCA0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9041935-A54C-43E5-AEDF-567851A6BE6A}"/>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294229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8E7312-DD00-4B58-A7EA-6AC961F5892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4AC6193-147C-4781-8DF5-EF7E6CCAD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EA8EE16-07D6-4D23-8639-97101F067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D97C2B8-821B-4E8F-B079-0FF2B2590EDB}"/>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6" name="Нижний колонтитул 5">
            <a:extLst>
              <a:ext uri="{FF2B5EF4-FFF2-40B4-BE49-F238E27FC236}">
                <a16:creationId xmlns:a16="http://schemas.microsoft.com/office/drawing/2014/main" id="{CEB559B9-DF38-43EE-8B52-FB14CCDB489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836BD82-A920-4CBE-A350-1B17C18F0F62}"/>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769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78888-B055-472A-9FA0-F232EBE746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CDEFD4B-E139-47B0-8EA5-C46612EB1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28B26CE-0605-4200-94B8-BF9345F0B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E88568-6E5A-4C88-A812-62DEC0F4C1D9}"/>
              </a:ext>
            </a:extLst>
          </p:cNvPr>
          <p:cNvSpPr>
            <a:spLocks noGrp="1"/>
          </p:cNvSpPr>
          <p:nvPr>
            <p:ph type="dt" sz="half" idx="10"/>
          </p:nvPr>
        </p:nvSpPr>
        <p:spPr/>
        <p:txBody>
          <a:bodyPr/>
          <a:lstStyle/>
          <a:p>
            <a:fld id="{E5F36CA4-2262-4A1C-B981-47A789730FFD}" type="datetimeFigureOut">
              <a:rPr lang="ru-RU" smtClean="0"/>
              <a:t>10.05.2023</a:t>
            </a:fld>
            <a:endParaRPr lang="ru-RU"/>
          </a:p>
        </p:txBody>
      </p:sp>
      <p:sp>
        <p:nvSpPr>
          <p:cNvPr id="6" name="Нижний колонтитул 5">
            <a:extLst>
              <a:ext uri="{FF2B5EF4-FFF2-40B4-BE49-F238E27FC236}">
                <a16:creationId xmlns:a16="http://schemas.microsoft.com/office/drawing/2014/main" id="{0840F1CD-0A5A-4BB7-835E-4617A0E196C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03E791-D3B3-43B3-8C6C-236803339AA1}"/>
              </a:ext>
            </a:extLst>
          </p:cNvPr>
          <p:cNvSpPr>
            <a:spLocks noGrp="1"/>
          </p:cNvSpPr>
          <p:nvPr>
            <p:ph type="sldNum" sz="quarter" idx="12"/>
          </p:nvPr>
        </p:nvSpPr>
        <p:spPr/>
        <p:txBody>
          <a:bodyPr/>
          <a:lstStyle/>
          <a:p>
            <a:fld id="{F3C0D0FA-BF8B-4E58-9D46-7475AC69BB72}" type="slidenum">
              <a:rPr lang="ru-RU" smtClean="0"/>
              <a:t>‹#›</a:t>
            </a:fld>
            <a:endParaRPr lang="ru-RU"/>
          </a:p>
        </p:txBody>
      </p:sp>
    </p:spTree>
    <p:extLst>
      <p:ext uri="{BB962C8B-B14F-4D97-AF65-F5344CB8AC3E}">
        <p14:creationId xmlns:p14="http://schemas.microsoft.com/office/powerpoint/2010/main" val="40887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5561F3-91BF-4A56-BA67-477248707B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96BF403-5089-44F9-8270-BE20FC58C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431F0EE-EAF3-4F1C-96D3-6CAD7B9D8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36CA4-2262-4A1C-B981-47A789730FFD}" type="datetimeFigureOut">
              <a:rPr lang="ru-RU" smtClean="0"/>
              <a:t>10.05.2023</a:t>
            </a:fld>
            <a:endParaRPr lang="ru-RU"/>
          </a:p>
        </p:txBody>
      </p:sp>
      <p:sp>
        <p:nvSpPr>
          <p:cNvPr id="5" name="Нижний колонтитул 4">
            <a:extLst>
              <a:ext uri="{FF2B5EF4-FFF2-40B4-BE49-F238E27FC236}">
                <a16:creationId xmlns:a16="http://schemas.microsoft.com/office/drawing/2014/main" id="{EC7A34C3-23BB-4A9B-BB70-F85FD20D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55140BA-D9C3-4BE7-B4B4-54DA3F04B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0D0FA-BF8B-4E58-9D46-7475AC69BB72}" type="slidenum">
              <a:rPr lang="ru-RU" smtClean="0"/>
              <a:t>‹#›</a:t>
            </a:fld>
            <a:endParaRPr lang="ru-RU"/>
          </a:p>
        </p:txBody>
      </p:sp>
    </p:spTree>
    <p:extLst>
      <p:ext uri="{BB962C8B-B14F-4D97-AF65-F5344CB8AC3E}">
        <p14:creationId xmlns:p14="http://schemas.microsoft.com/office/powerpoint/2010/main" val="617518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lms.skillfactory.ru/courses/course-v1:SkillFactory+URFUML+SEP2021/courseware/2b6c3e442f904720b46d67c695dc0903/5af3d2692fbd41f6985b04052c55078e/2?activate_block_id=block-v1%3ASkillFactory%2BURFUML%2BSEP2021%2Btype%40vertical%2Bblock%40c5d3de43217447b88b5f228d7004b5a3" TargetMode="External"/><Relationship Id="rId5" Type="http://schemas.openxmlformats.org/officeDocument/2006/relationships/image" Target="../media/image5.png"/><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2.bin"/><Relationship Id="rId7" Type="http://schemas.openxmlformats.org/officeDocument/2006/relationships/hyperlink" Target="https://peps.python.org/pep-034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hyperlink" Target="https://www.refactoring.com/catalog/"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1" y="0"/>
            <a:ext cx="12147899" cy="6858000"/>
          </a:xfrm>
          <a:prstGeom prst="rect">
            <a:avLst/>
          </a:prstGeom>
        </p:spPr>
      </p:pic>
      <p:pic>
        <p:nvPicPr>
          <p:cNvPr id="16" name="Рисунок 15"/>
          <p:cNvPicPr>
            <a:picLocks noChangeAspect="1"/>
          </p:cNvPicPr>
          <p:nvPr/>
        </p:nvPicPr>
        <p:blipFill rotWithShape="1">
          <a:blip r:embed="rId3" cstate="print">
            <a:extLst>
              <a:ext uri="{28A0092B-C50C-407E-A947-70E740481C1C}">
                <a14:useLocalDpi xmlns:a14="http://schemas.microsoft.com/office/drawing/2010/main" val="0"/>
              </a:ext>
            </a:extLst>
          </a:blip>
          <a:srcRect l="9884" t="12302" r="3901" b="12632"/>
          <a:stretch/>
        </p:blipFill>
        <p:spPr>
          <a:xfrm>
            <a:off x="777904" y="610624"/>
            <a:ext cx="2229493" cy="1301015"/>
          </a:xfrm>
          <a:prstGeom prst="rect">
            <a:avLst/>
          </a:prstGeom>
        </p:spPr>
      </p:pic>
      <p:graphicFrame>
        <p:nvGraphicFramePr>
          <p:cNvPr id="18" name="Объект 17"/>
          <p:cNvGraphicFramePr>
            <a:graphicFrameLocks noChangeAspect="1"/>
          </p:cNvGraphicFramePr>
          <p:nvPr/>
        </p:nvGraphicFramePr>
        <p:xfrm>
          <a:off x="8309657" y="656695"/>
          <a:ext cx="1145277" cy="502790"/>
        </p:xfrm>
        <a:graphic>
          <a:graphicData uri="http://schemas.openxmlformats.org/presentationml/2006/ole">
            <mc:AlternateContent xmlns:mc="http://schemas.openxmlformats.org/markup-compatibility/2006">
              <mc:Choice xmlns:v="urn:schemas-microsoft-com:vml" Requires="v">
                <p:oleObj name="CorelDRAW" r:id="rId4" imgW="3084412" imgH="1354813" progId="CorelDraw.Graphic.22">
                  <p:embed/>
                </p:oleObj>
              </mc:Choice>
              <mc:Fallback>
                <p:oleObj name="CorelDRAW" r:id="rId4" imgW="3084412" imgH="1354813" progId="CorelDraw.Graphic.22">
                  <p:embed/>
                  <p:pic>
                    <p:nvPicPr>
                      <p:cNvPr id="18" name="Объект 17"/>
                      <p:cNvPicPr/>
                      <p:nvPr/>
                    </p:nvPicPr>
                    <p:blipFill>
                      <a:blip r:embed="rId5"/>
                      <a:stretch>
                        <a:fillRect/>
                      </a:stretch>
                    </p:blipFill>
                    <p:spPr>
                      <a:xfrm>
                        <a:off x="8309657" y="656695"/>
                        <a:ext cx="1145277" cy="502790"/>
                      </a:xfrm>
                      <a:prstGeom prst="rect">
                        <a:avLst/>
                      </a:prstGeom>
                    </p:spPr>
                  </p:pic>
                </p:oleObj>
              </mc:Fallback>
            </mc:AlternateContent>
          </a:graphicData>
        </a:graphic>
      </p:graphicFrame>
      <p:sp>
        <p:nvSpPr>
          <p:cNvPr id="6" name="Заголовок 1"/>
          <p:cNvSpPr txBox="1">
            <a:spLocks/>
          </p:cNvSpPr>
          <p:nvPr/>
        </p:nvSpPr>
        <p:spPr>
          <a:xfrm>
            <a:off x="1374021" y="2408165"/>
            <a:ext cx="7488832" cy="23316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ru-RU" altLang="ru-RU" sz="5400" b="1" dirty="0">
                <a:solidFill>
                  <a:srgbClr val="0070C0"/>
                </a:solidFill>
                <a:latin typeface="Arial" panose="020B0604020202020204" pitchFamily="34" charset="0"/>
                <a:cs typeface="Arial" panose="020B0604020202020204" pitchFamily="34" charset="0"/>
              </a:rPr>
              <a:t>Качество кода</a:t>
            </a:r>
          </a:p>
        </p:txBody>
      </p:sp>
      <p:sp>
        <p:nvSpPr>
          <p:cNvPr id="7" name="Прямоугольник 6"/>
          <p:cNvSpPr/>
          <p:nvPr/>
        </p:nvSpPr>
        <p:spPr>
          <a:xfrm>
            <a:off x="1433015" y="4402951"/>
            <a:ext cx="6011389" cy="892552"/>
          </a:xfrm>
          <a:prstGeom prst="rect">
            <a:avLst/>
          </a:prstGeom>
        </p:spPr>
        <p:txBody>
          <a:bodyPr wrap="none">
            <a:spAutoFit/>
          </a:bodyPr>
          <a:lstStyle/>
          <a:p>
            <a:r>
              <a:rPr lang="ru-RU" sz="2600" dirty="0">
                <a:latin typeface="Arial" panose="020B0604020202020204" pitchFamily="34" charset="0"/>
                <a:cs typeface="Arial" panose="020B0604020202020204" pitchFamily="34" charset="0"/>
              </a:rPr>
              <a:t>Докладчик</a:t>
            </a:r>
            <a:endParaRPr lang="en-US" sz="2600" dirty="0">
              <a:latin typeface="Arial" panose="020B0604020202020204" pitchFamily="34" charset="0"/>
              <a:cs typeface="Arial" panose="020B0604020202020204" pitchFamily="34" charset="0"/>
            </a:endParaRPr>
          </a:p>
          <a:p>
            <a:r>
              <a:rPr lang="ru-RU" sz="2600" b="1" dirty="0">
                <a:latin typeface="Arial" panose="020B0604020202020204" pitchFamily="34" charset="0"/>
                <a:cs typeface="Arial" panose="020B0604020202020204" pitchFamily="34" charset="0"/>
              </a:rPr>
              <a:t>Токарев Александр Владимирович</a:t>
            </a:r>
          </a:p>
        </p:txBody>
      </p:sp>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92E5329E-42C8-464E-AE44-E6B71B27D50D}"/>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923B7F2A-BD56-4FC4-8E84-C55BEAFCD1E0}"/>
              </a:ext>
            </a:extLst>
          </p:cNvPr>
          <p:cNvSpPr/>
          <p:nvPr/>
        </p:nvSpPr>
        <p:spPr>
          <a:xfrm>
            <a:off x="653795" y="820979"/>
            <a:ext cx="3617850" cy="461665"/>
          </a:xfrm>
          <a:prstGeom prst="rect">
            <a:avLst/>
          </a:prstGeom>
        </p:spPr>
        <p:txBody>
          <a:bodyPr wrap="none">
            <a:spAutoFit/>
          </a:bodyPr>
          <a:lstStyle/>
          <a:p>
            <a:r>
              <a:rPr lang="ru-RU" sz="2400" b="1" i="0" dirty="0">
                <a:solidFill>
                  <a:srgbClr val="00B0F0"/>
                </a:solidFill>
                <a:effectLst/>
                <a:latin typeface="Open Sans"/>
              </a:rPr>
              <a:t>Разрабатывайте тесты.</a:t>
            </a:r>
            <a:endParaRPr lang="ru-RU" sz="2400" dirty="0">
              <a:solidFill>
                <a:srgbClr val="00B0F0"/>
              </a:solidFill>
            </a:endParaRPr>
          </a:p>
        </p:txBody>
      </p:sp>
      <p:sp>
        <p:nvSpPr>
          <p:cNvPr id="3" name="Прямоугольник 2">
            <a:extLst>
              <a:ext uri="{FF2B5EF4-FFF2-40B4-BE49-F238E27FC236}">
                <a16:creationId xmlns:a16="http://schemas.microsoft.com/office/drawing/2014/main" id="{EE430BA0-BE7C-4E5C-A642-FCA7B065059C}"/>
              </a:ext>
            </a:extLst>
          </p:cNvPr>
          <p:cNvSpPr/>
          <p:nvPr/>
        </p:nvSpPr>
        <p:spPr>
          <a:xfrm>
            <a:off x="653795" y="1325402"/>
            <a:ext cx="10918788" cy="923330"/>
          </a:xfrm>
          <a:prstGeom prst="rect">
            <a:avLst/>
          </a:prstGeom>
        </p:spPr>
        <p:txBody>
          <a:bodyPr wrap="square">
            <a:spAutoFit/>
          </a:bodyPr>
          <a:lstStyle/>
          <a:p>
            <a:r>
              <a:rPr lang="ru-RU" b="0" i="0" dirty="0">
                <a:solidFill>
                  <a:srgbClr val="313131"/>
                </a:solidFill>
                <a:effectLst/>
                <a:latin typeface="Open Sans"/>
              </a:rPr>
              <a:t>Именно тесты позволят вам быть уверенными в том, что ваш код работает успешно. Создание тестов с помощью </a:t>
            </a:r>
            <a:r>
              <a:rPr lang="ru-RU" b="0" i="1" dirty="0" err="1">
                <a:solidFill>
                  <a:srgbClr val="313131"/>
                </a:solidFill>
                <a:effectLst/>
                <a:latin typeface="Open Sans"/>
              </a:rPr>
              <a:t>pytest</a:t>
            </a:r>
            <a:r>
              <a:rPr lang="ru-RU" b="0" i="0" dirty="0">
                <a:solidFill>
                  <a:srgbClr val="313131"/>
                </a:solidFill>
                <a:effectLst/>
                <a:latin typeface="Open Sans"/>
              </a:rPr>
              <a:t> для программ на </a:t>
            </a:r>
            <a:r>
              <a:rPr lang="ru-RU" b="0" i="0" dirty="0" err="1">
                <a:solidFill>
                  <a:srgbClr val="313131"/>
                </a:solidFill>
                <a:effectLst/>
                <a:latin typeface="Open Sans"/>
              </a:rPr>
              <a:t>Python</a:t>
            </a:r>
            <a:r>
              <a:rPr lang="ru-RU" b="0" i="0" dirty="0">
                <a:solidFill>
                  <a:srgbClr val="313131"/>
                </a:solidFill>
                <a:effectLst/>
                <a:latin typeface="Open Sans"/>
              </a:rPr>
              <a:t> мы подробно рассматривали в </a:t>
            </a:r>
            <a:r>
              <a:rPr lang="ru-RU" b="0" i="0" u="none" strike="noStrike" dirty="0">
                <a:solidFill>
                  <a:srgbClr val="0075B4"/>
                </a:solidFill>
                <a:effectLst/>
                <a:latin typeface="Open Sans"/>
                <a:hlinkClick r:id="rId6"/>
              </a:rPr>
              <a:t>5 лекции прошлого семестра. </a:t>
            </a:r>
            <a:r>
              <a:rPr lang="ru-RU" b="0" i="0" dirty="0">
                <a:solidFill>
                  <a:srgbClr val="313131"/>
                </a:solidFill>
                <a:effectLst/>
                <a:latin typeface="Open Sans"/>
              </a:rPr>
              <a:t>  </a:t>
            </a:r>
            <a:endParaRPr lang="ru-RU" dirty="0"/>
          </a:p>
        </p:txBody>
      </p:sp>
    </p:spTree>
    <p:extLst>
      <p:ext uri="{BB962C8B-B14F-4D97-AF65-F5344CB8AC3E}">
        <p14:creationId xmlns:p14="http://schemas.microsoft.com/office/powerpoint/2010/main" val="187432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DB53C058-7C25-4685-A3FF-7DB118E51DD7}"/>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9A56CA9A-084F-411F-8880-A3C26AC07AAA}"/>
              </a:ext>
            </a:extLst>
          </p:cNvPr>
          <p:cNvSpPr/>
          <p:nvPr/>
        </p:nvSpPr>
        <p:spPr>
          <a:xfrm>
            <a:off x="653795" y="871701"/>
            <a:ext cx="7622151" cy="461665"/>
          </a:xfrm>
          <a:prstGeom prst="rect">
            <a:avLst/>
          </a:prstGeom>
        </p:spPr>
        <p:txBody>
          <a:bodyPr wrap="none">
            <a:spAutoFit/>
          </a:bodyPr>
          <a:lstStyle/>
          <a:p>
            <a:r>
              <a:rPr lang="ru-RU" sz="2400" b="1" i="0" cap="all" dirty="0">
                <a:solidFill>
                  <a:srgbClr val="582AE5"/>
                </a:solidFill>
                <a:effectLst/>
                <a:latin typeface="Open Sans"/>
              </a:rPr>
              <a:t>ДИСЦИПЛИНЫ ДЛЯ СОЗДАНИЯ ЧИСТОГО КОДА</a:t>
            </a:r>
            <a:endParaRPr lang="ru-RU" sz="2400" dirty="0"/>
          </a:p>
        </p:txBody>
      </p:sp>
      <p:sp>
        <p:nvSpPr>
          <p:cNvPr id="3" name="Прямоугольник 2">
            <a:extLst>
              <a:ext uri="{FF2B5EF4-FFF2-40B4-BE49-F238E27FC236}">
                <a16:creationId xmlns:a16="http://schemas.microsoft.com/office/drawing/2014/main" id="{D39BF4EE-78C7-489A-AE2C-6E80729D3777}"/>
              </a:ext>
            </a:extLst>
          </p:cNvPr>
          <p:cNvSpPr/>
          <p:nvPr/>
        </p:nvSpPr>
        <p:spPr>
          <a:xfrm>
            <a:off x="653795" y="1349427"/>
            <a:ext cx="10918788" cy="923330"/>
          </a:xfrm>
          <a:prstGeom prst="rect">
            <a:avLst/>
          </a:prstGeom>
        </p:spPr>
        <p:txBody>
          <a:bodyPr wrap="square">
            <a:spAutoFit/>
          </a:bodyPr>
          <a:lstStyle/>
          <a:p>
            <a:r>
              <a:rPr lang="ru-RU" b="0" i="0" dirty="0">
                <a:solidFill>
                  <a:srgbClr val="313131"/>
                </a:solidFill>
                <a:effectLst/>
                <a:latin typeface="Open Sans"/>
              </a:rPr>
              <a:t>Каким образом можно реализовать рекомендации по созданию чистого кода наиболее эффективным образом? Роберт Мартин в книге  приводит четыре дисциплины, которые можно использовать для этой цели:</a:t>
            </a:r>
            <a:endParaRPr lang="ru-RU" dirty="0"/>
          </a:p>
        </p:txBody>
      </p:sp>
      <p:sp>
        <p:nvSpPr>
          <p:cNvPr id="4" name="Прямоугольник 3">
            <a:extLst>
              <a:ext uri="{FF2B5EF4-FFF2-40B4-BE49-F238E27FC236}">
                <a16:creationId xmlns:a16="http://schemas.microsoft.com/office/drawing/2014/main" id="{5639C322-416B-49D2-BD7C-28DF80F29BE8}"/>
              </a:ext>
            </a:extLst>
          </p:cNvPr>
          <p:cNvSpPr/>
          <p:nvPr/>
        </p:nvSpPr>
        <p:spPr>
          <a:xfrm>
            <a:off x="653794" y="2288818"/>
            <a:ext cx="7400993" cy="369332"/>
          </a:xfrm>
          <a:prstGeom prst="rect">
            <a:avLst/>
          </a:prstGeom>
        </p:spPr>
        <p:txBody>
          <a:bodyPr wrap="square">
            <a:spAutoFit/>
          </a:bodyPr>
          <a:lstStyle/>
          <a:p>
            <a:r>
              <a:rPr lang="ru-RU" b="1" i="0" dirty="0">
                <a:solidFill>
                  <a:srgbClr val="313131"/>
                </a:solidFill>
                <a:effectLst/>
                <a:latin typeface="Open Sans"/>
              </a:rPr>
              <a:t>1. </a:t>
            </a:r>
            <a:r>
              <a:rPr lang="ru-RU" b="1" i="0" dirty="0" err="1">
                <a:solidFill>
                  <a:srgbClr val="313131"/>
                </a:solidFill>
                <a:effectLst/>
                <a:latin typeface="Open Sans"/>
              </a:rPr>
              <a:t>Test-Driven</a:t>
            </a:r>
            <a:r>
              <a:rPr lang="ru-RU" b="1" i="0" dirty="0">
                <a:solidFill>
                  <a:srgbClr val="313131"/>
                </a:solidFill>
                <a:effectLst/>
                <a:latin typeface="Open Sans"/>
              </a:rPr>
              <a:t> </a:t>
            </a:r>
            <a:r>
              <a:rPr lang="ru-RU" b="1" i="0" dirty="0" err="1">
                <a:solidFill>
                  <a:srgbClr val="313131"/>
                </a:solidFill>
                <a:effectLst/>
                <a:latin typeface="Open Sans"/>
              </a:rPr>
              <a:t>Development</a:t>
            </a:r>
            <a:r>
              <a:rPr lang="ru-RU" b="1" i="0" dirty="0">
                <a:solidFill>
                  <a:srgbClr val="313131"/>
                </a:solidFill>
                <a:effectLst/>
                <a:latin typeface="Open Sans"/>
              </a:rPr>
              <a:t> (разработка через тестирование).</a:t>
            </a:r>
            <a:r>
              <a:rPr lang="ru-RU" b="0" i="0" dirty="0">
                <a:solidFill>
                  <a:srgbClr val="313131"/>
                </a:solidFill>
                <a:effectLst/>
                <a:latin typeface="Open Sans"/>
              </a:rPr>
              <a:t> </a:t>
            </a:r>
            <a:endParaRPr lang="ru-RU" dirty="0"/>
          </a:p>
        </p:txBody>
      </p:sp>
      <p:sp>
        <p:nvSpPr>
          <p:cNvPr id="6" name="Прямоугольник 5">
            <a:extLst>
              <a:ext uri="{FF2B5EF4-FFF2-40B4-BE49-F238E27FC236}">
                <a16:creationId xmlns:a16="http://schemas.microsoft.com/office/drawing/2014/main" id="{D7FCAADC-6372-4107-A1E9-B1784AC89FAE}"/>
              </a:ext>
            </a:extLst>
          </p:cNvPr>
          <p:cNvSpPr/>
          <p:nvPr/>
        </p:nvSpPr>
        <p:spPr>
          <a:xfrm>
            <a:off x="653793" y="2640238"/>
            <a:ext cx="10918787" cy="646331"/>
          </a:xfrm>
          <a:prstGeom prst="rect">
            <a:avLst/>
          </a:prstGeom>
        </p:spPr>
        <p:txBody>
          <a:bodyPr wrap="square">
            <a:spAutoFit/>
          </a:bodyPr>
          <a:lstStyle/>
          <a:p>
            <a:r>
              <a:rPr lang="ru-RU" b="0" i="0" dirty="0">
                <a:solidFill>
                  <a:srgbClr val="313131"/>
                </a:solidFill>
                <a:effectLst/>
                <a:latin typeface="Open Sans"/>
              </a:rPr>
              <a:t>Подход к разработке программного обеспечения, при котором сначала пишется тест для функции, а затем уже реализуется сама функция.</a:t>
            </a:r>
            <a:endParaRPr lang="ru-RU" dirty="0"/>
          </a:p>
        </p:txBody>
      </p:sp>
    </p:spTree>
    <p:extLst>
      <p:ext uri="{BB962C8B-B14F-4D97-AF65-F5344CB8AC3E}">
        <p14:creationId xmlns:p14="http://schemas.microsoft.com/office/powerpoint/2010/main" val="170065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33369C8-C9BA-4FB5-A40D-66CE900EDEEF}"/>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pic>
        <p:nvPicPr>
          <p:cNvPr id="2" name="Рисунок 1">
            <a:extLst>
              <a:ext uri="{FF2B5EF4-FFF2-40B4-BE49-F238E27FC236}">
                <a16:creationId xmlns:a16="http://schemas.microsoft.com/office/drawing/2014/main" id="{59CBB549-DD29-494C-AA73-61DC496D4252}"/>
              </a:ext>
            </a:extLst>
          </p:cNvPr>
          <p:cNvPicPr>
            <a:picLocks noChangeAspect="1"/>
          </p:cNvPicPr>
          <p:nvPr/>
        </p:nvPicPr>
        <p:blipFill>
          <a:blip r:embed="rId6"/>
          <a:stretch>
            <a:fillRect/>
          </a:stretch>
        </p:blipFill>
        <p:spPr>
          <a:xfrm>
            <a:off x="2478205" y="906184"/>
            <a:ext cx="7235589" cy="5881481"/>
          </a:xfrm>
          <a:prstGeom prst="rect">
            <a:avLst/>
          </a:prstGeom>
        </p:spPr>
      </p:pic>
    </p:spTree>
    <p:extLst>
      <p:ext uri="{BB962C8B-B14F-4D97-AF65-F5344CB8AC3E}">
        <p14:creationId xmlns:p14="http://schemas.microsoft.com/office/powerpoint/2010/main" val="70849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4E4A0A7-DBDE-4672-9325-EE9D1514D934}"/>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F0CE4CCF-1819-4CF0-B47C-D2CA27F9DFC3}"/>
              </a:ext>
            </a:extLst>
          </p:cNvPr>
          <p:cNvSpPr/>
          <p:nvPr/>
        </p:nvSpPr>
        <p:spPr>
          <a:xfrm>
            <a:off x="653795" y="936059"/>
            <a:ext cx="10093718" cy="369332"/>
          </a:xfrm>
          <a:prstGeom prst="rect">
            <a:avLst/>
          </a:prstGeom>
        </p:spPr>
        <p:txBody>
          <a:bodyPr wrap="square">
            <a:spAutoFit/>
          </a:bodyPr>
          <a:lstStyle/>
          <a:p>
            <a:r>
              <a:rPr lang="ru-RU" b="0" i="0" dirty="0">
                <a:solidFill>
                  <a:srgbClr val="313131"/>
                </a:solidFill>
                <a:effectLst/>
                <a:latin typeface="Open Sans"/>
              </a:rPr>
              <a:t>Теперь, когда у нас готовы тесты, мы можем перейти к написанию основной функции </a:t>
            </a:r>
            <a:r>
              <a:rPr lang="ru-RU" b="0" i="0" dirty="0" err="1">
                <a:solidFill>
                  <a:srgbClr val="313131"/>
                </a:solidFill>
                <a:effectLst/>
                <a:latin typeface="Open Sans"/>
              </a:rPr>
              <a:t>predict</a:t>
            </a:r>
            <a:r>
              <a:rPr lang="ru-RU" b="0" i="0" dirty="0">
                <a:solidFill>
                  <a:srgbClr val="313131"/>
                </a:solidFill>
                <a:effectLst/>
                <a:latin typeface="Open Sans"/>
              </a:rPr>
              <a:t>:</a:t>
            </a:r>
            <a:endParaRPr lang="ru-RU" dirty="0"/>
          </a:p>
        </p:txBody>
      </p:sp>
      <p:pic>
        <p:nvPicPr>
          <p:cNvPr id="3" name="Рисунок 2">
            <a:extLst>
              <a:ext uri="{FF2B5EF4-FFF2-40B4-BE49-F238E27FC236}">
                <a16:creationId xmlns:a16="http://schemas.microsoft.com/office/drawing/2014/main" id="{2CAA4504-BECF-4E1F-8137-079F0C746BA9}"/>
              </a:ext>
            </a:extLst>
          </p:cNvPr>
          <p:cNvPicPr>
            <a:picLocks noChangeAspect="1"/>
          </p:cNvPicPr>
          <p:nvPr/>
        </p:nvPicPr>
        <p:blipFill>
          <a:blip r:embed="rId6"/>
          <a:stretch>
            <a:fillRect/>
          </a:stretch>
        </p:blipFill>
        <p:spPr>
          <a:xfrm>
            <a:off x="3439992" y="1739234"/>
            <a:ext cx="5312016" cy="3709138"/>
          </a:xfrm>
          <a:prstGeom prst="rect">
            <a:avLst/>
          </a:prstGeom>
        </p:spPr>
      </p:pic>
    </p:spTree>
    <p:extLst>
      <p:ext uri="{BB962C8B-B14F-4D97-AF65-F5344CB8AC3E}">
        <p14:creationId xmlns:p14="http://schemas.microsoft.com/office/powerpoint/2010/main" val="2660097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DE35F685-C110-477A-A902-D75754F6C938}"/>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255B3663-1002-490B-A52A-CAB29A36B99D}"/>
              </a:ext>
            </a:extLst>
          </p:cNvPr>
          <p:cNvSpPr/>
          <p:nvPr/>
        </p:nvSpPr>
        <p:spPr>
          <a:xfrm>
            <a:off x="653795" y="936059"/>
            <a:ext cx="2556597" cy="461665"/>
          </a:xfrm>
          <a:prstGeom prst="rect">
            <a:avLst/>
          </a:prstGeom>
        </p:spPr>
        <p:txBody>
          <a:bodyPr wrap="none">
            <a:spAutoFit/>
          </a:bodyPr>
          <a:lstStyle/>
          <a:p>
            <a:r>
              <a:rPr lang="ru-RU" sz="2400" b="1" i="0" dirty="0">
                <a:solidFill>
                  <a:srgbClr val="313131"/>
                </a:solidFill>
                <a:effectLst/>
                <a:latin typeface="Open Sans"/>
              </a:rPr>
              <a:t>2. Рефакторинг </a:t>
            </a:r>
            <a:endParaRPr lang="ru-RU" sz="2400" dirty="0"/>
          </a:p>
        </p:txBody>
      </p:sp>
      <p:sp>
        <p:nvSpPr>
          <p:cNvPr id="3" name="Прямоугольник 2">
            <a:extLst>
              <a:ext uri="{FF2B5EF4-FFF2-40B4-BE49-F238E27FC236}">
                <a16:creationId xmlns:a16="http://schemas.microsoft.com/office/drawing/2014/main" id="{E33D6EF3-C70C-4DF6-8D13-94819BBEF501}"/>
              </a:ext>
            </a:extLst>
          </p:cNvPr>
          <p:cNvSpPr/>
          <p:nvPr/>
        </p:nvSpPr>
        <p:spPr>
          <a:xfrm>
            <a:off x="653795" y="1464507"/>
            <a:ext cx="10918788" cy="646331"/>
          </a:xfrm>
          <a:prstGeom prst="rect">
            <a:avLst/>
          </a:prstGeom>
        </p:spPr>
        <p:txBody>
          <a:bodyPr wrap="square">
            <a:spAutoFit/>
          </a:bodyPr>
          <a:lstStyle/>
          <a:p>
            <a:r>
              <a:rPr lang="ru-RU" b="0" i="0" dirty="0">
                <a:solidFill>
                  <a:srgbClr val="313131"/>
                </a:solidFill>
                <a:effectLst/>
                <a:latin typeface="Open Sans"/>
              </a:rPr>
              <a:t>это изменение кода с целью повышения его качества без изменения функциональности и поведения.</a:t>
            </a:r>
            <a:endParaRPr lang="ru-RU" dirty="0"/>
          </a:p>
        </p:txBody>
      </p:sp>
      <p:sp>
        <p:nvSpPr>
          <p:cNvPr id="4" name="Прямоугольник 3">
            <a:extLst>
              <a:ext uri="{FF2B5EF4-FFF2-40B4-BE49-F238E27FC236}">
                <a16:creationId xmlns:a16="http://schemas.microsoft.com/office/drawing/2014/main" id="{0FEA1FA7-824B-48B5-B7DC-B67FE7AD7B96}"/>
              </a:ext>
            </a:extLst>
          </p:cNvPr>
          <p:cNvSpPr/>
          <p:nvPr/>
        </p:nvSpPr>
        <p:spPr>
          <a:xfrm>
            <a:off x="653795" y="2228622"/>
            <a:ext cx="10918788" cy="2031325"/>
          </a:xfrm>
          <a:prstGeom prst="rect">
            <a:avLst/>
          </a:prstGeom>
        </p:spPr>
        <p:txBody>
          <a:bodyPr wrap="square">
            <a:spAutoFit/>
          </a:bodyPr>
          <a:lstStyle/>
          <a:p>
            <a:r>
              <a:rPr lang="ru-RU" b="0" i="0" dirty="0">
                <a:solidFill>
                  <a:srgbClr val="313131"/>
                </a:solidFill>
                <a:effectLst/>
                <a:latin typeface="Open Sans"/>
              </a:rPr>
              <a:t>Для успешного проведения рефакторинга обязательно нужны тесты. В противном случае нам сложно понять, сохранилась ли работоспособность системы после изменений, направленных на повышение качества кода. Именно из-за этого многие разработчики боятся улучшать работающий код, т.к. такие улучшения могут привести к изменениям в непредсказуемым местам.</a:t>
            </a:r>
          </a:p>
          <a:p>
            <a:r>
              <a:rPr lang="ru-RU" b="0" i="0" dirty="0">
                <a:solidFill>
                  <a:srgbClr val="313131"/>
                </a:solidFill>
                <a:effectLst/>
                <a:latin typeface="Open Sans"/>
              </a:rPr>
              <a:t>Очень важно, чтобы изменения, выполняемые в процессе рефакторинга, не затрагивали функциональности кода. Если изменится поведение приложения, то мы не сможем оценить его работоспособность с использованием имеющегося набора тестов.</a:t>
            </a:r>
          </a:p>
        </p:txBody>
      </p:sp>
    </p:spTree>
    <p:extLst>
      <p:ext uri="{BB962C8B-B14F-4D97-AF65-F5344CB8AC3E}">
        <p14:creationId xmlns:p14="http://schemas.microsoft.com/office/powerpoint/2010/main" val="270293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C6396158-8A1E-481B-9764-BD980441FEEC}"/>
              </a:ext>
            </a:extLst>
          </p:cNvPr>
          <p:cNvSpPr/>
          <p:nvPr/>
        </p:nvSpPr>
        <p:spPr>
          <a:xfrm>
            <a:off x="653795" y="871701"/>
            <a:ext cx="4543808" cy="461665"/>
          </a:xfrm>
          <a:prstGeom prst="rect">
            <a:avLst/>
          </a:prstGeom>
        </p:spPr>
        <p:txBody>
          <a:bodyPr wrap="none">
            <a:spAutoFit/>
          </a:bodyPr>
          <a:lstStyle/>
          <a:p>
            <a:r>
              <a:rPr lang="en-US" sz="2400" b="1" i="0" dirty="0">
                <a:solidFill>
                  <a:srgbClr val="313131"/>
                </a:solidFill>
                <a:effectLst/>
                <a:latin typeface="Open Sans"/>
              </a:rPr>
              <a:t>3. Collaborative Programming</a:t>
            </a:r>
            <a:endParaRPr lang="ru-RU" sz="2400" dirty="0"/>
          </a:p>
        </p:txBody>
      </p:sp>
      <p:sp>
        <p:nvSpPr>
          <p:cNvPr id="6" name="Прямоугольник 5">
            <a:extLst>
              <a:ext uri="{FF2B5EF4-FFF2-40B4-BE49-F238E27FC236}">
                <a16:creationId xmlns:a16="http://schemas.microsoft.com/office/drawing/2014/main" id="{0494BCDE-E4FA-44B4-8B63-3F387AAE9E70}"/>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3" name="Прямоугольник 2">
            <a:extLst>
              <a:ext uri="{FF2B5EF4-FFF2-40B4-BE49-F238E27FC236}">
                <a16:creationId xmlns:a16="http://schemas.microsoft.com/office/drawing/2014/main" id="{2FA40882-E9D9-445A-8006-06C8F89D2D19}"/>
              </a:ext>
            </a:extLst>
          </p:cNvPr>
          <p:cNvSpPr/>
          <p:nvPr/>
        </p:nvSpPr>
        <p:spPr>
          <a:xfrm>
            <a:off x="653795" y="1349427"/>
            <a:ext cx="7509544" cy="369332"/>
          </a:xfrm>
          <a:prstGeom prst="rect">
            <a:avLst/>
          </a:prstGeom>
        </p:spPr>
        <p:txBody>
          <a:bodyPr wrap="square">
            <a:spAutoFit/>
          </a:bodyPr>
          <a:lstStyle/>
          <a:p>
            <a:r>
              <a:rPr lang="ru-RU" b="0" i="0" dirty="0">
                <a:solidFill>
                  <a:srgbClr val="313131"/>
                </a:solidFill>
                <a:effectLst/>
                <a:latin typeface="Open Sans"/>
              </a:rPr>
              <a:t>Это дисциплина разработки программного обеспечения в команде.</a:t>
            </a:r>
            <a:endParaRPr lang="ru-RU" dirty="0"/>
          </a:p>
        </p:txBody>
      </p:sp>
      <p:sp>
        <p:nvSpPr>
          <p:cNvPr id="4" name="Прямоугольник 3">
            <a:extLst>
              <a:ext uri="{FF2B5EF4-FFF2-40B4-BE49-F238E27FC236}">
                <a16:creationId xmlns:a16="http://schemas.microsoft.com/office/drawing/2014/main" id="{B9043640-15F6-4CBF-80EE-FDB44095E5BC}"/>
              </a:ext>
            </a:extLst>
          </p:cNvPr>
          <p:cNvSpPr/>
          <p:nvPr/>
        </p:nvSpPr>
        <p:spPr>
          <a:xfrm>
            <a:off x="653795" y="1718759"/>
            <a:ext cx="5730928" cy="369332"/>
          </a:xfrm>
          <a:prstGeom prst="rect">
            <a:avLst/>
          </a:prstGeom>
        </p:spPr>
        <p:txBody>
          <a:bodyPr wrap="none">
            <a:spAutoFit/>
          </a:bodyPr>
          <a:lstStyle/>
          <a:p>
            <a:r>
              <a:rPr lang="ru-RU" b="1" i="0" dirty="0">
                <a:solidFill>
                  <a:srgbClr val="582AE5"/>
                </a:solidFill>
                <a:effectLst/>
                <a:latin typeface="Open Sans"/>
              </a:rPr>
              <a:t>Можно реализовать в виде различных механик:</a:t>
            </a:r>
            <a:endParaRPr lang="ru-RU" dirty="0"/>
          </a:p>
        </p:txBody>
      </p:sp>
      <p:sp>
        <p:nvSpPr>
          <p:cNvPr id="5" name="Прямоугольник 4">
            <a:extLst>
              <a:ext uri="{FF2B5EF4-FFF2-40B4-BE49-F238E27FC236}">
                <a16:creationId xmlns:a16="http://schemas.microsoft.com/office/drawing/2014/main" id="{D4B156D2-23C6-4CEE-A2BC-3E08866AA71F}"/>
              </a:ext>
            </a:extLst>
          </p:cNvPr>
          <p:cNvSpPr/>
          <p:nvPr/>
        </p:nvSpPr>
        <p:spPr>
          <a:xfrm>
            <a:off x="653795" y="2088091"/>
            <a:ext cx="10918788" cy="1477328"/>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Парное программирование (</a:t>
            </a:r>
            <a:r>
              <a:rPr lang="ru-RU" b="1" i="0" dirty="0" err="1">
                <a:solidFill>
                  <a:srgbClr val="313131"/>
                </a:solidFill>
                <a:effectLst/>
                <a:latin typeface="Open Sans"/>
              </a:rPr>
              <a:t>pair</a:t>
            </a:r>
            <a:r>
              <a:rPr lang="ru-RU" b="1" i="0" dirty="0">
                <a:solidFill>
                  <a:srgbClr val="313131"/>
                </a:solidFill>
                <a:effectLst/>
                <a:latin typeface="Open Sans"/>
              </a:rPr>
              <a:t> </a:t>
            </a:r>
            <a:r>
              <a:rPr lang="ru-RU" b="1" i="0" dirty="0" err="1">
                <a:solidFill>
                  <a:srgbClr val="313131"/>
                </a:solidFill>
                <a:effectLst/>
                <a:latin typeface="Open Sans"/>
              </a:rPr>
              <a:t>programming</a:t>
            </a:r>
            <a:r>
              <a:rPr lang="ru-RU" b="1" i="0" dirty="0">
                <a:solidFill>
                  <a:srgbClr val="313131"/>
                </a:solidFill>
                <a:effectLst/>
                <a:latin typeface="Open Sans"/>
              </a:rPr>
              <a:t>)</a:t>
            </a:r>
            <a:r>
              <a:rPr lang="ru-RU" b="0" i="0" dirty="0">
                <a:solidFill>
                  <a:srgbClr val="313131"/>
                </a:solidFill>
                <a:effectLst/>
                <a:latin typeface="Open Sans"/>
              </a:rPr>
              <a:t> — подход к разработке программного обеспечения, при котором за одним компьютером работает два человека. Один из них пишет код, а другой проверяет на наличие ошибок как в самом коде, так и в стиле, качестве, архитектурных решениях и т.п. В результате количество ошибок в коде снижается, и время, необходимое на отладку, сокращается.</a:t>
            </a:r>
          </a:p>
        </p:txBody>
      </p:sp>
      <p:graphicFrame>
        <p:nvGraphicFramePr>
          <p:cNvPr id="8" name="Таблица 7">
            <a:extLst>
              <a:ext uri="{FF2B5EF4-FFF2-40B4-BE49-F238E27FC236}">
                <a16:creationId xmlns:a16="http://schemas.microsoft.com/office/drawing/2014/main" id="{903E3AE8-0A05-4C09-ACB8-8061F366F861}"/>
              </a:ext>
            </a:extLst>
          </p:cNvPr>
          <p:cNvGraphicFramePr>
            <a:graphicFrameLocks noGrp="1"/>
          </p:cNvGraphicFramePr>
          <p:nvPr>
            <p:extLst>
              <p:ext uri="{D42A27DB-BD31-4B8C-83A1-F6EECF244321}">
                <p14:modId xmlns:p14="http://schemas.microsoft.com/office/powerpoint/2010/main" val="3181567758"/>
              </p:ext>
            </p:extLst>
          </p:nvPr>
        </p:nvGraphicFramePr>
        <p:xfrm>
          <a:off x="2032000" y="3709318"/>
          <a:ext cx="8128000" cy="2931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1178555"/>
                    </a:ext>
                  </a:extLst>
                </a:gridCol>
                <a:gridCol w="4064000">
                  <a:extLst>
                    <a:ext uri="{9D8B030D-6E8A-4147-A177-3AD203B41FA5}">
                      <a16:colId xmlns:a16="http://schemas.microsoft.com/office/drawing/2014/main" val="1804410656"/>
                    </a:ext>
                  </a:extLst>
                </a:gridCol>
              </a:tblGrid>
              <a:tr h="370840">
                <a:tc>
                  <a:txBody>
                    <a:bodyPr/>
                    <a:lstStyle/>
                    <a:p>
                      <a:r>
                        <a:rPr lang="ru-RU" dirty="0"/>
                        <a:t>Недостатки </a:t>
                      </a:r>
                    </a:p>
                  </a:txBody>
                  <a:tcPr/>
                </a:tc>
                <a:tc>
                  <a:txBody>
                    <a:bodyPr/>
                    <a:lstStyle/>
                    <a:p>
                      <a:r>
                        <a:rPr lang="ru-RU" dirty="0"/>
                        <a:t>Плюсы</a:t>
                      </a:r>
                    </a:p>
                  </a:txBody>
                  <a:tcPr/>
                </a:tc>
                <a:extLst>
                  <a:ext uri="{0D108BD9-81ED-4DB2-BD59-A6C34878D82A}">
                    <a16:rowId xmlns:a16="http://schemas.microsoft.com/office/drawing/2014/main" val="1203062012"/>
                  </a:ext>
                </a:extLst>
              </a:tr>
              <a:tr h="370840">
                <a:tc>
                  <a:txBody>
                    <a:bodyPr/>
                    <a:lstStyle/>
                    <a:p>
                      <a:r>
                        <a:rPr lang="ru-RU" sz="1800" b="0" i="0" kern="1200" dirty="0">
                          <a:solidFill>
                            <a:schemeClr val="dk1"/>
                          </a:solidFill>
                          <a:effectLst/>
                          <a:latin typeface="+mn-lt"/>
                          <a:ea typeface="+mn-ea"/>
                          <a:cs typeface="+mn-cs"/>
                        </a:rPr>
                        <a:t>Недостаток парного программирования заключается в том, что для реализации заданного объема работы требуется в два раза больше людей. При этом такие вложения не всегда оправдываются сокращением времени на отладку и исправление ошибок.</a:t>
                      </a:r>
                      <a:endParaRPr lang="ru-RU" dirty="0"/>
                    </a:p>
                  </a:txBody>
                  <a:tcPr/>
                </a:tc>
                <a:tc>
                  <a:txBody>
                    <a:bodyPr/>
                    <a:lstStyle/>
                    <a:p>
                      <a:r>
                        <a:rPr lang="ru-RU" sz="1800" b="0" i="0" kern="1200" dirty="0">
                          <a:solidFill>
                            <a:schemeClr val="dk1"/>
                          </a:solidFill>
                          <a:effectLst/>
                          <a:latin typeface="+mn-lt"/>
                          <a:ea typeface="+mn-ea"/>
                          <a:cs typeface="+mn-cs"/>
                        </a:rPr>
                        <a:t>С другой стороны, парное программирование решает проблему распространения знаний: в любой момент времени в команде есть минимум два человека, которые понимают, как устроен любой участок кода. Поэтому если один из них заболеет или уйдет в отпуск, то ничего критичного не случится.</a:t>
                      </a:r>
                      <a:endParaRPr lang="ru-RU" dirty="0"/>
                    </a:p>
                  </a:txBody>
                  <a:tcPr/>
                </a:tc>
                <a:extLst>
                  <a:ext uri="{0D108BD9-81ED-4DB2-BD59-A6C34878D82A}">
                    <a16:rowId xmlns:a16="http://schemas.microsoft.com/office/drawing/2014/main" val="4047781113"/>
                  </a:ext>
                </a:extLst>
              </a:tr>
            </a:tbl>
          </a:graphicData>
        </a:graphic>
      </p:graphicFrame>
    </p:spTree>
    <p:extLst>
      <p:ext uri="{BB962C8B-B14F-4D97-AF65-F5344CB8AC3E}">
        <p14:creationId xmlns:p14="http://schemas.microsoft.com/office/powerpoint/2010/main" val="193282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AA476A95-BFD6-4478-AA5F-B6537199B485}"/>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70C1D21E-28A3-449C-AF00-B5060C0B50E5}"/>
              </a:ext>
            </a:extLst>
          </p:cNvPr>
          <p:cNvSpPr/>
          <p:nvPr/>
        </p:nvSpPr>
        <p:spPr>
          <a:xfrm>
            <a:off x="653795" y="871701"/>
            <a:ext cx="10918788" cy="1477328"/>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Код-</a:t>
            </a:r>
            <a:r>
              <a:rPr lang="ru-RU" b="1" i="0" dirty="0" err="1">
                <a:solidFill>
                  <a:srgbClr val="313131"/>
                </a:solidFill>
                <a:effectLst/>
                <a:latin typeface="Open Sans"/>
              </a:rPr>
              <a:t>ревью</a:t>
            </a:r>
            <a:r>
              <a:rPr lang="ru-RU" b="1" i="0" dirty="0">
                <a:solidFill>
                  <a:srgbClr val="313131"/>
                </a:solidFill>
                <a:effectLst/>
                <a:latin typeface="Open Sans"/>
              </a:rPr>
              <a:t> (</a:t>
            </a:r>
            <a:r>
              <a:rPr lang="ru-RU" b="1" i="0" dirty="0" err="1">
                <a:solidFill>
                  <a:srgbClr val="313131"/>
                </a:solidFill>
                <a:effectLst/>
                <a:latin typeface="Open Sans"/>
              </a:rPr>
              <a:t>code</a:t>
            </a:r>
            <a:r>
              <a:rPr lang="ru-RU" b="1" i="0" dirty="0">
                <a:solidFill>
                  <a:srgbClr val="313131"/>
                </a:solidFill>
                <a:effectLst/>
                <a:latin typeface="Open Sans"/>
              </a:rPr>
              <a:t> </a:t>
            </a:r>
            <a:r>
              <a:rPr lang="ru-RU" b="1" i="0" dirty="0" err="1">
                <a:solidFill>
                  <a:srgbClr val="313131"/>
                </a:solidFill>
                <a:effectLst/>
                <a:latin typeface="Open Sans"/>
              </a:rPr>
              <a:t>review</a:t>
            </a:r>
            <a:r>
              <a:rPr lang="ru-RU" b="1" i="0" dirty="0">
                <a:solidFill>
                  <a:srgbClr val="313131"/>
                </a:solidFill>
                <a:effectLst/>
                <a:latin typeface="Open Sans"/>
              </a:rPr>
              <a:t>)</a:t>
            </a:r>
            <a:r>
              <a:rPr lang="ru-RU" b="0" i="0" dirty="0">
                <a:solidFill>
                  <a:srgbClr val="313131"/>
                </a:solidFill>
                <a:effectLst/>
                <a:latin typeface="Open Sans"/>
              </a:rPr>
              <a:t> — это еще один инструмент организации командной работы над кодом. В этом случае код, в отличие от парного программирования, разрабатывает один человек. Но перед тем, как производится объединение кода в общую ветку (или релиз кода, если ветки не используются), код проверяют другие разработчики в команде. Один или несколько других членов команды должны проверить и одобрить предлагаемый код, после этого выполняется объединение.</a:t>
            </a:r>
          </a:p>
        </p:txBody>
      </p:sp>
      <p:graphicFrame>
        <p:nvGraphicFramePr>
          <p:cNvPr id="3" name="Таблица 2">
            <a:extLst>
              <a:ext uri="{FF2B5EF4-FFF2-40B4-BE49-F238E27FC236}">
                <a16:creationId xmlns:a16="http://schemas.microsoft.com/office/drawing/2014/main" id="{FF443E5B-2C9D-4139-9306-D6884FF69969}"/>
              </a:ext>
            </a:extLst>
          </p:cNvPr>
          <p:cNvGraphicFramePr>
            <a:graphicFrameLocks noGrp="1"/>
          </p:cNvGraphicFramePr>
          <p:nvPr>
            <p:extLst>
              <p:ext uri="{D42A27DB-BD31-4B8C-83A1-F6EECF244321}">
                <p14:modId xmlns:p14="http://schemas.microsoft.com/office/powerpoint/2010/main" val="351742581"/>
              </p:ext>
            </p:extLst>
          </p:nvPr>
        </p:nvGraphicFramePr>
        <p:xfrm>
          <a:off x="1940564" y="2557589"/>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28711543"/>
                    </a:ext>
                  </a:extLst>
                </a:gridCol>
                <a:gridCol w="4064000">
                  <a:extLst>
                    <a:ext uri="{9D8B030D-6E8A-4147-A177-3AD203B41FA5}">
                      <a16:colId xmlns:a16="http://schemas.microsoft.com/office/drawing/2014/main" val="4244564156"/>
                    </a:ext>
                  </a:extLst>
                </a:gridCol>
              </a:tblGrid>
              <a:tr h="370840">
                <a:tc>
                  <a:txBody>
                    <a:bodyPr/>
                    <a:lstStyle/>
                    <a:p>
                      <a:r>
                        <a:rPr lang="ru-RU" dirty="0"/>
                        <a:t>Плюсы</a:t>
                      </a:r>
                    </a:p>
                  </a:txBody>
                  <a:tcPr/>
                </a:tc>
                <a:tc>
                  <a:txBody>
                    <a:bodyPr/>
                    <a:lstStyle/>
                    <a:p>
                      <a:r>
                        <a:rPr lang="ru-RU" dirty="0"/>
                        <a:t>Недостатки</a:t>
                      </a:r>
                    </a:p>
                  </a:txBody>
                  <a:tcPr/>
                </a:tc>
                <a:extLst>
                  <a:ext uri="{0D108BD9-81ED-4DB2-BD59-A6C34878D82A}">
                    <a16:rowId xmlns:a16="http://schemas.microsoft.com/office/drawing/2014/main" val="4138213543"/>
                  </a:ext>
                </a:extLst>
              </a:tr>
              <a:tr h="370840">
                <a:tc>
                  <a:txBody>
                    <a:bodyPr/>
                    <a:lstStyle/>
                    <a:p>
                      <a:r>
                        <a:rPr lang="ru-RU" sz="1800" b="0" i="0" kern="1200" dirty="0">
                          <a:solidFill>
                            <a:schemeClr val="dk1"/>
                          </a:solidFill>
                          <a:effectLst/>
                          <a:latin typeface="+mn-lt"/>
                          <a:ea typeface="+mn-ea"/>
                          <a:cs typeface="+mn-cs"/>
                        </a:rPr>
                        <a:t>Преимущество код-</a:t>
                      </a:r>
                      <a:r>
                        <a:rPr lang="ru-RU" sz="1800" b="0" i="0" kern="1200" dirty="0" err="1">
                          <a:solidFill>
                            <a:schemeClr val="dk1"/>
                          </a:solidFill>
                          <a:effectLst/>
                          <a:latin typeface="+mn-lt"/>
                          <a:ea typeface="+mn-ea"/>
                          <a:cs typeface="+mn-cs"/>
                        </a:rPr>
                        <a:t>ревью</a:t>
                      </a:r>
                      <a:r>
                        <a:rPr lang="ru-RU" sz="1800" b="0" i="0" kern="1200" dirty="0">
                          <a:solidFill>
                            <a:schemeClr val="dk1"/>
                          </a:solidFill>
                          <a:effectLst/>
                          <a:latin typeface="+mn-lt"/>
                          <a:ea typeface="+mn-ea"/>
                          <a:cs typeface="+mn-cs"/>
                        </a:rPr>
                        <a:t> перед парным программированием заключается в снижении трудозатрат на разработку основной версии кода: его создает один человек, а не два ли несколько. При этом код-</a:t>
                      </a:r>
                      <a:r>
                        <a:rPr lang="ru-RU" sz="1800" b="0" i="0" kern="1200" dirty="0" err="1">
                          <a:solidFill>
                            <a:schemeClr val="dk1"/>
                          </a:solidFill>
                          <a:effectLst/>
                          <a:latin typeface="+mn-lt"/>
                          <a:ea typeface="+mn-ea"/>
                          <a:cs typeface="+mn-cs"/>
                        </a:rPr>
                        <a:t>ревью</a:t>
                      </a:r>
                      <a:r>
                        <a:rPr lang="ru-RU" sz="1800" b="0" i="0" kern="1200" dirty="0">
                          <a:solidFill>
                            <a:schemeClr val="dk1"/>
                          </a:solidFill>
                          <a:effectLst/>
                          <a:latin typeface="+mn-lt"/>
                          <a:ea typeface="+mn-ea"/>
                          <a:cs typeface="+mn-cs"/>
                        </a:rPr>
                        <a:t> также помогает решить проблему распространения знаний: во время проведения </a:t>
                      </a:r>
                      <a:r>
                        <a:rPr lang="ru-RU" sz="1800" b="0" i="0" kern="1200" dirty="0" err="1">
                          <a:solidFill>
                            <a:schemeClr val="dk1"/>
                          </a:solidFill>
                          <a:effectLst/>
                          <a:latin typeface="+mn-lt"/>
                          <a:ea typeface="+mn-ea"/>
                          <a:cs typeface="+mn-cs"/>
                        </a:rPr>
                        <a:t>ревью</a:t>
                      </a:r>
                      <a:r>
                        <a:rPr lang="ru-RU" sz="1800" b="0" i="0" kern="1200" dirty="0">
                          <a:solidFill>
                            <a:schemeClr val="dk1"/>
                          </a:solidFill>
                          <a:effectLst/>
                          <a:latin typeface="+mn-lt"/>
                          <a:ea typeface="+mn-ea"/>
                          <a:cs typeface="+mn-cs"/>
                        </a:rPr>
                        <a:t> участники команды разбираются в коде друг друга.</a:t>
                      </a:r>
                      <a:endParaRPr lang="ru-RU" dirty="0"/>
                    </a:p>
                  </a:txBody>
                  <a:tcPr/>
                </a:tc>
                <a:tc>
                  <a:txBody>
                    <a:bodyPr/>
                    <a:lstStyle/>
                    <a:p>
                      <a:r>
                        <a:rPr lang="ru-RU" sz="1800" b="0" i="0" kern="1200" dirty="0">
                          <a:solidFill>
                            <a:schemeClr val="dk1"/>
                          </a:solidFill>
                          <a:effectLst/>
                          <a:latin typeface="+mn-lt"/>
                          <a:ea typeface="+mn-ea"/>
                          <a:cs typeface="+mn-cs"/>
                        </a:rPr>
                        <a:t> Однако у код-</a:t>
                      </a:r>
                      <a:r>
                        <a:rPr lang="ru-RU" sz="1800" b="0" i="0" kern="1200" dirty="0" err="1">
                          <a:solidFill>
                            <a:schemeClr val="dk1"/>
                          </a:solidFill>
                          <a:effectLst/>
                          <a:latin typeface="+mn-lt"/>
                          <a:ea typeface="+mn-ea"/>
                          <a:cs typeface="+mn-cs"/>
                        </a:rPr>
                        <a:t>ревью</a:t>
                      </a:r>
                      <a:r>
                        <a:rPr lang="ru-RU" sz="1800" b="0" i="0" kern="1200" dirty="0">
                          <a:solidFill>
                            <a:schemeClr val="dk1"/>
                          </a:solidFill>
                          <a:effectLst/>
                          <a:latin typeface="+mn-lt"/>
                          <a:ea typeface="+mn-ea"/>
                          <a:cs typeface="+mn-cs"/>
                        </a:rPr>
                        <a:t> есть существенный недостаток: если при парном программировании оба человека, создающих код, являются его авторами, то при проведении </a:t>
                      </a:r>
                      <a:r>
                        <a:rPr lang="ru-RU" sz="1800" b="0" i="0" kern="1200" dirty="0" err="1">
                          <a:solidFill>
                            <a:schemeClr val="dk1"/>
                          </a:solidFill>
                          <a:effectLst/>
                          <a:latin typeface="+mn-lt"/>
                          <a:ea typeface="+mn-ea"/>
                          <a:cs typeface="+mn-cs"/>
                        </a:rPr>
                        <a:t>ревью</a:t>
                      </a:r>
                      <a:r>
                        <a:rPr lang="ru-RU" sz="1800" b="0" i="0" kern="1200" dirty="0">
                          <a:solidFill>
                            <a:schemeClr val="dk1"/>
                          </a:solidFill>
                          <a:effectLst/>
                          <a:latin typeface="+mn-lt"/>
                          <a:ea typeface="+mn-ea"/>
                          <a:cs typeface="+mn-cs"/>
                        </a:rPr>
                        <a:t> кода теряется его авторство. Поэтому к коду могут относиться менее внимательно и конструктивно. Кроме того, иногда в результате проверки кода замечания формулируются в обидной или даже оскорбительной манере. В результате польза от такого процесса снижается.</a:t>
                      </a:r>
                      <a:endParaRPr lang="ru-RU" dirty="0"/>
                    </a:p>
                  </a:txBody>
                  <a:tcPr/>
                </a:tc>
                <a:extLst>
                  <a:ext uri="{0D108BD9-81ED-4DB2-BD59-A6C34878D82A}">
                    <a16:rowId xmlns:a16="http://schemas.microsoft.com/office/drawing/2014/main" val="949248146"/>
                  </a:ext>
                </a:extLst>
              </a:tr>
            </a:tbl>
          </a:graphicData>
        </a:graphic>
      </p:graphicFrame>
    </p:spTree>
    <p:extLst>
      <p:ext uri="{BB962C8B-B14F-4D97-AF65-F5344CB8AC3E}">
        <p14:creationId xmlns:p14="http://schemas.microsoft.com/office/powerpoint/2010/main" val="232827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170B32C-7875-4A75-A627-59E638246728}"/>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6" name="Прямоугольник 5">
            <a:extLst>
              <a:ext uri="{FF2B5EF4-FFF2-40B4-BE49-F238E27FC236}">
                <a16:creationId xmlns:a16="http://schemas.microsoft.com/office/drawing/2014/main" id="{B9227FCA-AA0B-49C2-81A2-8F7104A65A14}"/>
              </a:ext>
            </a:extLst>
          </p:cNvPr>
          <p:cNvSpPr/>
          <p:nvPr/>
        </p:nvSpPr>
        <p:spPr>
          <a:xfrm>
            <a:off x="636606" y="2828835"/>
            <a:ext cx="10918788" cy="1200329"/>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Мозговой штурм.</a:t>
            </a:r>
            <a:r>
              <a:rPr lang="ru-RU" b="0" i="0" dirty="0">
                <a:solidFill>
                  <a:srgbClr val="313131"/>
                </a:solidFill>
                <a:effectLst/>
                <a:latin typeface="Open Sans"/>
              </a:rPr>
              <a:t> Традиционная техника совместной работы может применяться и для решения задач программирования. Команда может проводить мозговые штурмы для обсуждения архитектуры, общего API, технических особенностей реализации кода и других проблем, которые затрагивают работу всех участников.</a:t>
            </a:r>
          </a:p>
        </p:txBody>
      </p:sp>
    </p:spTree>
    <p:extLst>
      <p:ext uri="{BB962C8B-B14F-4D97-AF65-F5344CB8AC3E}">
        <p14:creationId xmlns:p14="http://schemas.microsoft.com/office/powerpoint/2010/main" val="379054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647486F-268C-4962-BB22-F0C09A73205B}"/>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3" name="Прямоугольник 2">
            <a:extLst>
              <a:ext uri="{FF2B5EF4-FFF2-40B4-BE49-F238E27FC236}">
                <a16:creationId xmlns:a16="http://schemas.microsoft.com/office/drawing/2014/main" id="{F11EA698-F6E7-4C7B-9454-D171D8919CF7}"/>
              </a:ext>
            </a:extLst>
          </p:cNvPr>
          <p:cNvSpPr/>
          <p:nvPr/>
        </p:nvSpPr>
        <p:spPr>
          <a:xfrm>
            <a:off x="653795" y="936059"/>
            <a:ext cx="10918788" cy="923330"/>
          </a:xfrm>
          <a:prstGeom prst="rect">
            <a:avLst/>
          </a:prstGeom>
        </p:spPr>
        <p:txBody>
          <a:bodyPr wrap="square">
            <a:spAutoFit/>
          </a:bodyPr>
          <a:lstStyle/>
          <a:p>
            <a:r>
              <a:rPr lang="ru-RU" b="1" i="0" dirty="0">
                <a:solidFill>
                  <a:srgbClr val="313131"/>
                </a:solidFill>
                <a:effectLst/>
                <a:latin typeface="Open Sans"/>
              </a:rPr>
              <a:t>4. Простая архитектура.</a:t>
            </a:r>
            <a:r>
              <a:rPr lang="ru-RU" b="0" i="0" dirty="0">
                <a:solidFill>
                  <a:srgbClr val="313131"/>
                </a:solidFill>
                <a:effectLst/>
                <a:latin typeface="Open Sans"/>
              </a:rPr>
              <a:t> Рекомендуем выбирать минимальный вариант архитектуры для приложения, который обеспечивает реализацию требований. Такая архитектура должна включать минимальный набор компонентов с минимальными связями между ними. </a:t>
            </a:r>
            <a:endParaRPr lang="ru-RU" dirty="0"/>
          </a:p>
        </p:txBody>
      </p:sp>
      <p:sp>
        <p:nvSpPr>
          <p:cNvPr id="4" name="Прямоугольник 3">
            <a:extLst>
              <a:ext uri="{FF2B5EF4-FFF2-40B4-BE49-F238E27FC236}">
                <a16:creationId xmlns:a16="http://schemas.microsoft.com/office/drawing/2014/main" id="{43FC0FB8-E89D-46C8-AB0B-57D38F19026C}"/>
              </a:ext>
            </a:extLst>
          </p:cNvPr>
          <p:cNvSpPr/>
          <p:nvPr/>
        </p:nvSpPr>
        <p:spPr>
          <a:xfrm>
            <a:off x="653795" y="2017227"/>
            <a:ext cx="10918788" cy="2031325"/>
          </a:xfrm>
          <a:prstGeom prst="rect">
            <a:avLst/>
          </a:prstGeom>
        </p:spPr>
        <p:txBody>
          <a:bodyPr wrap="square">
            <a:spAutoFit/>
          </a:bodyPr>
          <a:lstStyle/>
          <a:p>
            <a:r>
              <a:rPr lang="ru-RU" b="0" i="0" dirty="0">
                <a:solidFill>
                  <a:srgbClr val="313131"/>
                </a:solidFill>
                <a:effectLst/>
                <a:latin typeface="Open Sans"/>
              </a:rPr>
              <a:t>Часто архитектурные решения усложняют для того, чтобы в будущем была возможность развития: добавления новых функций, масштабирования и т.п. Однако из-за постоянно меняющихся требований к программному обеспечению часто оказывается, что предположения о будущем развитии, сделанные в начале проекта, оказываются неправильными. Поэтому заложенный в архитектуру приложения возможности для масштабирования оказываются не востребованными, но вместо них нужны другие, соответствующие новым требованиям. Именно поэтому не рекомендуется усложнять архитектуру без особой необходимости.</a:t>
            </a:r>
            <a:endParaRPr lang="ru-RU" dirty="0"/>
          </a:p>
        </p:txBody>
      </p:sp>
    </p:spTree>
    <p:extLst>
      <p:ext uri="{BB962C8B-B14F-4D97-AF65-F5344CB8AC3E}">
        <p14:creationId xmlns:p14="http://schemas.microsoft.com/office/powerpoint/2010/main" val="292114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F79E143C-E56A-4855-951A-65806DFAEFD8}"/>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8F515D15-7294-4836-A323-64669F3C62FE}"/>
              </a:ext>
            </a:extLst>
          </p:cNvPr>
          <p:cNvSpPr/>
          <p:nvPr/>
        </p:nvSpPr>
        <p:spPr>
          <a:xfrm>
            <a:off x="653795" y="936059"/>
            <a:ext cx="1578894" cy="584775"/>
          </a:xfrm>
          <a:prstGeom prst="rect">
            <a:avLst/>
          </a:prstGeom>
        </p:spPr>
        <p:txBody>
          <a:bodyPr wrap="none">
            <a:spAutoFit/>
          </a:bodyPr>
          <a:lstStyle/>
          <a:p>
            <a:r>
              <a:rPr lang="ru-RU" sz="3200" b="1" i="0" cap="all" dirty="0">
                <a:solidFill>
                  <a:srgbClr val="582AE5"/>
                </a:solidFill>
                <a:effectLst/>
                <a:latin typeface="Open Sans"/>
              </a:rPr>
              <a:t>ИТОГИ</a:t>
            </a:r>
            <a:endParaRPr lang="ru-RU" sz="3200" dirty="0"/>
          </a:p>
        </p:txBody>
      </p:sp>
      <p:sp>
        <p:nvSpPr>
          <p:cNvPr id="3" name="Прямоугольник 2">
            <a:extLst>
              <a:ext uri="{FF2B5EF4-FFF2-40B4-BE49-F238E27FC236}">
                <a16:creationId xmlns:a16="http://schemas.microsoft.com/office/drawing/2014/main" id="{FDAEAA77-986C-471D-A9DE-B7DE0DC7658A}"/>
              </a:ext>
            </a:extLst>
          </p:cNvPr>
          <p:cNvSpPr/>
          <p:nvPr/>
        </p:nvSpPr>
        <p:spPr>
          <a:xfrm>
            <a:off x="653795" y="1678672"/>
            <a:ext cx="11209342" cy="3200876"/>
          </a:xfrm>
          <a:prstGeom prst="rect">
            <a:avLst/>
          </a:prstGeom>
        </p:spPr>
        <p:txBody>
          <a:bodyPr wrap="square">
            <a:spAutoFit/>
          </a:bodyPr>
          <a:lstStyle/>
          <a:p>
            <a:pPr>
              <a:spcBef>
                <a:spcPts val="600"/>
              </a:spcBef>
              <a:spcAft>
                <a:spcPts val="600"/>
              </a:spcAft>
              <a:buFont typeface="Arial" panose="020B0604020202020204" pitchFamily="34" charset="0"/>
              <a:buChar char="•"/>
            </a:pPr>
            <a:r>
              <a:rPr lang="ru-RU" b="0" i="0" dirty="0">
                <a:solidFill>
                  <a:srgbClr val="313131"/>
                </a:solidFill>
                <a:effectLst/>
                <a:latin typeface="Open Sans"/>
              </a:rPr>
              <a:t>Качественный код помогает избежать проблем с эффективностью работы команды программистов, создающих крупные программные системы.</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Однозначного определения, что такое чистый код, не существует.</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Первые понятия чистого кода и подходы к нему описал Роберт Мартин в книге «Чистый код».</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Для создания чистого кода рекомендуется выполнять следующие основные действия: использовать осмысленные имена, создавать небольшие функции, не копировать код, форматировать код в соответствии с рекомендованным стилем, обрабатывать все возможные ошибки и писать тесты.</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Создавать качественный код помогают четыре дисциплины: разработка через тестирование, рефакторинг, командное программирование, простая архитектура.</a:t>
            </a:r>
          </a:p>
        </p:txBody>
      </p:sp>
    </p:spTree>
    <p:extLst>
      <p:ext uri="{BB962C8B-B14F-4D97-AF65-F5344CB8AC3E}">
        <p14:creationId xmlns:p14="http://schemas.microsoft.com/office/powerpoint/2010/main" val="48838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TextBox 1">
            <a:extLst>
              <a:ext uri="{FF2B5EF4-FFF2-40B4-BE49-F238E27FC236}">
                <a16:creationId xmlns:a16="http://schemas.microsoft.com/office/drawing/2014/main" id="{B428A5A0-053A-498C-8C33-96190728C5A0}"/>
              </a:ext>
            </a:extLst>
          </p:cNvPr>
          <p:cNvSpPr txBox="1"/>
          <p:nvPr/>
        </p:nvSpPr>
        <p:spPr>
          <a:xfrm>
            <a:off x="4457273" y="94582"/>
            <a:ext cx="3644153" cy="707886"/>
          </a:xfrm>
          <a:prstGeom prst="rect">
            <a:avLst/>
          </a:prstGeom>
          <a:noFill/>
        </p:spPr>
        <p:txBody>
          <a:bodyPr wrap="square" rtlCol="0">
            <a:spAutoFit/>
          </a:bodyPr>
          <a:lstStyle/>
          <a:p>
            <a:r>
              <a:rPr lang="ru-RU" sz="4000" b="1" dirty="0"/>
              <a:t>Чистый код</a:t>
            </a:r>
          </a:p>
        </p:txBody>
      </p:sp>
      <p:sp>
        <p:nvSpPr>
          <p:cNvPr id="4" name="Прямоугольник 3">
            <a:extLst>
              <a:ext uri="{FF2B5EF4-FFF2-40B4-BE49-F238E27FC236}">
                <a16:creationId xmlns:a16="http://schemas.microsoft.com/office/drawing/2014/main" id="{DB380DEB-DB47-4151-8813-AAEE7C63668E}"/>
              </a:ext>
            </a:extLst>
          </p:cNvPr>
          <p:cNvSpPr/>
          <p:nvPr/>
        </p:nvSpPr>
        <p:spPr>
          <a:xfrm>
            <a:off x="653795" y="1741644"/>
            <a:ext cx="10918788" cy="1200329"/>
          </a:xfrm>
          <a:prstGeom prst="rect">
            <a:avLst/>
          </a:prstGeom>
        </p:spPr>
        <p:txBody>
          <a:bodyPr wrap="square">
            <a:spAutoFit/>
          </a:bodyPr>
          <a:lstStyle/>
          <a:p>
            <a:r>
              <a:rPr lang="ru-RU" dirty="0"/>
              <a:t>Роберт Мартин предложил подход к определению, что можно считать чистым кодом, а также описал принципы, техники и инструменты, с помощью которых можно добиться нужной чистоты. Один из таких инструментов, стиль оформления кода, мы уже подробно рассмотрели в первой лекции. В этой </a:t>
            </a:r>
            <a:r>
              <a:rPr lang="ru-RU" dirty="0" err="1"/>
              <a:t>леции</a:t>
            </a:r>
            <a:r>
              <a:rPr lang="ru-RU" dirty="0"/>
              <a:t> мы познакомимся с другими принципами, техниками и инструментами.</a:t>
            </a:r>
          </a:p>
        </p:txBody>
      </p:sp>
      <p:sp>
        <p:nvSpPr>
          <p:cNvPr id="5" name="Прямоугольник 4">
            <a:extLst>
              <a:ext uri="{FF2B5EF4-FFF2-40B4-BE49-F238E27FC236}">
                <a16:creationId xmlns:a16="http://schemas.microsoft.com/office/drawing/2014/main" id="{D1730357-3107-46D7-A2FD-9793A4169E4D}"/>
              </a:ext>
            </a:extLst>
          </p:cNvPr>
          <p:cNvSpPr/>
          <p:nvPr/>
        </p:nvSpPr>
        <p:spPr>
          <a:xfrm>
            <a:off x="636605" y="3429000"/>
            <a:ext cx="10918787" cy="923330"/>
          </a:xfrm>
          <a:prstGeom prst="rect">
            <a:avLst/>
          </a:prstGeom>
        </p:spPr>
        <p:txBody>
          <a:bodyPr wrap="square">
            <a:spAutoFit/>
          </a:bodyPr>
          <a:lstStyle/>
          <a:p>
            <a:r>
              <a:rPr lang="ru-RU" dirty="0"/>
              <a:t>В </a:t>
            </a:r>
            <a:r>
              <a:rPr lang="ru-RU" dirty="0" err="1"/>
              <a:t>Python</a:t>
            </a:r>
            <a:r>
              <a:rPr lang="ru-RU" dirty="0"/>
              <a:t> существует рекомендованный подход к решению некоторых задач, который называется идиоматическим, или </a:t>
            </a:r>
            <a:r>
              <a:rPr lang="ru-RU" dirty="0" err="1"/>
              <a:t>Pythonic</a:t>
            </a:r>
            <a:r>
              <a:rPr lang="ru-RU" dirty="0"/>
              <a:t>. В этой лекции  мы познакомимся с распространенными идиомами </a:t>
            </a:r>
            <a:r>
              <a:rPr lang="ru-RU" dirty="0" err="1"/>
              <a:t>Python</a:t>
            </a:r>
            <a:r>
              <a:rPr lang="ru-RU" dirty="0"/>
              <a:t>, которые сильнее всего отличаются от других языков программирования.</a:t>
            </a:r>
          </a:p>
        </p:txBody>
      </p:sp>
    </p:spTree>
    <p:extLst>
      <p:ext uri="{BB962C8B-B14F-4D97-AF65-F5344CB8AC3E}">
        <p14:creationId xmlns:p14="http://schemas.microsoft.com/office/powerpoint/2010/main" val="174244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2DC8814C-A192-4D7B-BFB1-B3452D40E55B}"/>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3" name="Прямоугольник 2">
            <a:extLst>
              <a:ext uri="{FF2B5EF4-FFF2-40B4-BE49-F238E27FC236}">
                <a16:creationId xmlns:a16="http://schemas.microsoft.com/office/drawing/2014/main" id="{B6FA5FD0-7671-4D85-85B5-ECD27AC92D9D}"/>
              </a:ext>
            </a:extLst>
          </p:cNvPr>
          <p:cNvSpPr/>
          <p:nvPr/>
        </p:nvSpPr>
        <p:spPr>
          <a:xfrm>
            <a:off x="653795" y="906428"/>
            <a:ext cx="10918788" cy="1200329"/>
          </a:xfrm>
          <a:prstGeom prst="rect">
            <a:avLst/>
          </a:prstGeom>
        </p:spPr>
        <p:txBody>
          <a:bodyPr wrap="square">
            <a:spAutoFit/>
          </a:bodyPr>
          <a:lstStyle/>
          <a:p>
            <a:r>
              <a:rPr lang="ru-RU" b="1" i="0" dirty="0">
                <a:solidFill>
                  <a:srgbClr val="582AE5"/>
                </a:solidFill>
                <a:effectLst/>
                <a:latin typeface="Open Sans"/>
              </a:rPr>
              <a:t>Идиомы в </a:t>
            </a:r>
            <a:r>
              <a:rPr lang="ru-RU" b="1" i="0" dirty="0" err="1">
                <a:solidFill>
                  <a:srgbClr val="582AE5"/>
                </a:solidFill>
                <a:effectLst/>
                <a:latin typeface="Open Sans"/>
              </a:rPr>
              <a:t>Python</a:t>
            </a:r>
            <a:r>
              <a:rPr lang="ru-RU" b="0" i="0" dirty="0">
                <a:solidFill>
                  <a:srgbClr val="313131"/>
                </a:solidFill>
                <a:effectLst/>
                <a:latin typeface="Open Sans"/>
              </a:rPr>
              <a:t> — это набор рекомендаций по решению тех или иных задач именно таким образом, чтобы полностью использовались возможности </a:t>
            </a:r>
            <a:r>
              <a:rPr lang="ru-RU" b="0" i="0" dirty="0" err="1">
                <a:solidFill>
                  <a:srgbClr val="313131"/>
                </a:solidFill>
                <a:effectLst/>
                <a:latin typeface="Open Sans"/>
              </a:rPr>
              <a:t>Python</a:t>
            </a:r>
            <a:r>
              <a:rPr lang="ru-RU" b="0" i="0" dirty="0">
                <a:solidFill>
                  <a:srgbClr val="313131"/>
                </a:solidFill>
                <a:effectLst/>
                <a:latin typeface="Open Sans"/>
              </a:rPr>
              <a:t> и при этом писать качественный код. Такой код называется </a:t>
            </a:r>
            <a:r>
              <a:rPr lang="ru-RU" b="0" i="0" dirty="0" err="1">
                <a:solidFill>
                  <a:srgbClr val="313131"/>
                </a:solidFill>
                <a:effectLst/>
                <a:latin typeface="Open Sans"/>
              </a:rPr>
              <a:t>Pythonic</a:t>
            </a:r>
            <a:r>
              <a:rPr lang="ru-RU" b="0" i="0" dirty="0">
                <a:solidFill>
                  <a:srgbClr val="313131"/>
                </a:solidFill>
                <a:effectLst/>
                <a:latin typeface="Open Sans"/>
              </a:rPr>
              <a:t>. В этом разделе мы рассмотрим наиболее востребованные идиомы </a:t>
            </a:r>
            <a:r>
              <a:rPr lang="ru-RU" b="0" i="0" dirty="0" err="1">
                <a:solidFill>
                  <a:srgbClr val="313131"/>
                </a:solidFill>
                <a:effectLst/>
                <a:latin typeface="Open Sans"/>
              </a:rPr>
              <a:t>Python</a:t>
            </a:r>
            <a:r>
              <a:rPr lang="ru-RU" b="0" i="0" dirty="0">
                <a:solidFill>
                  <a:srgbClr val="313131"/>
                </a:solidFill>
                <a:effectLst/>
                <a:latin typeface="Open Sans"/>
              </a:rPr>
              <a:t>.</a:t>
            </a:r>
            <a:endParaRPr lang="ru-RU" dirty="0"/>
          </a:p>
        </p:txBody>
      </p:sp>
      <p:sp>
        <p:nvSpPr>
          <p:cNvPr id="4" name="Прямоугольник 3">
            <a:extLst>
              <a:ext uri="{FF2B5EF4-FFF2-40B4-BE49-F238E27FC236}">
                <a16:creationId xmlns:a16="http://schemas.microsoft.com/office/drawing/2014/main" id="{552C65A6-5261-4EAF-B851-9F2AAA4853D1}"/>
              </a:ext>
            </a:extLst>
          </p:cNvPr>
          <p:cNvSpPr/>
          <p:nvPr/>
        </p:nvSpPr>
        <p:spPr>
          <a:xfrm>
            <a:off x="653795" y="2022803"/>
            <a:ext cx="1846468" cy="461665"/>
          </a:xfrm>
          <a:prstGeom prst="rect">
            <a:avLst/>
          </a:prstGeom>
        </p:spPr>
        <p:txBody>
          <a:bodyPr wrap="none">
            <a:spAutoFit/>
          </a:bodyPr>
          <a:lstStyle/>
          <a:p>
            <a:r>
              <a:rPr lang="ru-RU" sz="2400" b="1" i="0" dirty="0">
                <a:solidFill>
                  <a:srgbClr val="313131"/>
                </a:solidFill>
                <a:effectLst/>
                <a:latin typeface="Open Sans"/>
              </a:rPr>
              <a:t>Итераторы</a:t>
            </a:r>
            <a:endParaRPr lang="ru-RU" sz="2400" dirty="0"/>
          </a:p>
        </p:txBody>
      </p:sp>
      <p:sp>
        <p:nvSpPr>
          <p:cNvPr id="5" name="Прямоугольник 4">
            <a:extLst>
              <a:ext uri="{FF2B5EF4-FFF2-40B4-BE49-F238E27FC236}">
                <a16:creationId xmlns:a16="http://schemas.microsoft.com/office/drawing/2014/main" id="{ABC939F6-9335-4FD8-9FFC-77F16B8EFAB0}"/>
              </a:ext>
            </a:extLst>
          </p:cNvPr>
          <p:cNvSpPr/>
          <p:nvPr/>
        </p:nvSpPr>
        <p:spPr>
          <a:xfrm>
            <a:off x="636605" y="2384489"/>
            <a:ext cx="10918788" cy="646331"/>
          </a:xfrm>
          <a:prstGeom prst="rect">
            <a:avLst/>
          </a:prstGeom>
        </p:spPr>
        <p:txBody>
          <a:bodyPr wrap="square">
            <a:spAutoFit/>
          </a:bodyPr>
          <a:lstStyle/>
          <a:p>
            <a:r>
              <a:rPr lang="ru-RU" b="0" i="0" dirty="0">
                <a:solidFill>
                  <a:srgbClr val="313131"/>
                </a:solidFill>
                <a:effectLst/>
                <a:latin typeface="Open Sans"/>
              </a:rPr>
              <a:t>Во многих языках программирования для создания циклов используются счетчики. В </a:t>
            </a:r>
            <a:r>
              <a:rPr lang="ru-RU" b="0" i="0" dirty="0" err="1">
                <a:solidFill>
                  <a:srgbClr val="313131"/>
                </a:solidFill>
                <a:effectLst/>
                <a:latin typeface="Open Sans"/>
              </a:rPr>
              <a:t>Python</a:t>
            </a:r>
            <a:r>
              <a:rPr lang="ru-RU" b="0" i="0" dirty="0">
                <a:solidFill>
                  <a:srgbClr val="313131"/>
                </a:solidFill>
                <a:effectLst/>
                <a:latin typeface="Open Sans"/>
              </a:rPr>
              <a:t> также можно создавать такие циклы: </a:t>
            </a:r>
            <a:endParaRPr lang="ru-RU" dirty="0"/>
          </a:p>
        </p:txBody>
      </p:sp>
      <p:pic>
        <p:nvPicPr>
          <p:cNvPr id="6" name="Рисунок 5">
            <a:extLst>
              <a:ext uri="{FF2B5EF4-FFF2-40B4-BE49-F238E27FC236}">
                <a16:creationId xmlns:a16="http://schemas.microsoft.com/office/drawing/2014/main" id="{F8062889-AA4F-47D4-A657-2240306120C0}"/>
              </a:ext>
            </a:extLst>
          </p:cNvPr>
          <p:cNvPicPr>
            <a:picLocks noChangeAspect="1"/>
          </p:cNvPicPr>
          <p:nvPr/>
        </p:nvPicPr>
        <p:blipFill>
          <a:blip r:embed="rId5"/>
          <a:stretch>
            <a:fillRect/>
          </a:stretch>
        </p:blipFill>
        <p:spPr>
          <a:xfrm>
            <a:off x="653795" y="2991449"/>
            <a:ext cx="4845857" cy="1475415"/>
          </a:xfrm>
          <a:prstGeom prst="rect">
            <a:avLst/>
          </a:prstGeom>
        </p:spPr>
      </p:pic>
      <p:sp>
        <p:nvSpPr>
          <p:cNvPr id="7" name="Прямоугольник 6">
            <a:extLst>
              <a:ext uri="{FF2B5EF4-FFF2-40B4-BE49-F238E27FC236}">
                <a16:creationId xmlns:a16="http://schemas.microsoft.com/office/drawing/2014/main" id="{3896855B-C979-4A70-B738-39C97AB70F41}"/>
              </a:ext>
            </a:extLst>
          </p:cNvPr>
          <p:cNvSpPr/>
          <p:nvPr/>
        </p:nvSpPr>
        <p:spPr>
          <a:xfrm>
            <a:off x="653795" y="4466864"/>
            <a:ext cx="10918788" cy="646331"/>
          </a:xfrm>
          <a:prstGeom prst="rect">
            <a:avLst/>
          </a:prstGeom>
        </p:spPr>
        <p:txBody>
          <a:bodyPr wrap="square">
            <a:spAutoFit/>
          </a:bodyPr>
          <a:lstStyle/>
          <a:p>
            <a:r>
              <a:rPr lang="ru-RU" b="0" i="0" dirty="0">
                <a:solidFill>
                  <a:srgbClr val="313131"/>
                </a:solidFill>
                <a:effectLst/>
                <a:latin typeface="Open Sans"/>
              </a:rPr>
              <a:t>Однако в </a:t>
            </a:r>
            <a:r>
              <a:rPr lang="ru-RU" b="0" i="0" dirty="0" err="1">
                <a:solidFill>
                  <a:srgbClr val="313131"/>
                </a:solidFill>
                <a:effectLst/>
                <a:latin typeface="Open Sans"/>
              </a:rPr>
              <a:t>Python</a:t>
            </a:r>
            <a:r>
              <a:rPr lang="ru-RU" b="0" i="0" dirty="0">
                <a:solidFill>
                  <a:srgbClr val="313131"/>
                </a:solidFill>
                <a:effectLst/>
                <a:latin typeface="Open Sans"/>
              </a:rPr>
              <a:t> идиоматическим является подход к созданию циклов с использованием итераторов:</a:t>
            </a:r>
            <a:endParaRPr lang="ru-RU" dirty="0"/>
          </a:p>
        </p:txBody>
      </p:sp>
      <p:pic>
        <p:nvPicPr>
          <p:cNvPr id="8" name="Рисунок 7">
            <a:extLst>
              <a:ext uri="{FF2B5EF4-FFF2-40B4-BE49-F238E27FC236}">
                <a16:creationId xmlns:a16="http://schemas.microsoft.com/office/drawing/2014/main" id="{645A5192-A8B7-475A-8879-0CFA7FE32A88}"/>
              </a:ext>
            </a:extLst>
          </p:cNvPr>
          <p:cNvPicPr>
            <a:picLocks noChangeAspect="1"/>
          </p:cNvPicPr>
          <p:nvPr/>
        </p:nvPicPr>
        <p:blipFill>
          <a:blip r:embed="rId6"/>
          <a:stretch>
            <a:fillRect/>
          </a:stretch>
        </p:blipFill>
        <p:spPr>
          <a:xfrm>
            <a:off x="653795" y="5124639"/>
            <a:ext cx="4845857" cy="1497315"/>
          </a:xfrm>
          <a:prstGeom prst="rect">
            <a:avLst/>
          </a:prstGeom>
        </p:spPr>
      </p:pic>
    </p:spTree>
    <p:extLst>
      <p:ext uri="{BB962C8B-B14F-4D97-AF65-F5344CB8AC3E}">
        <p14:creationId xmlns:p14="http://schemas.microsoft.com/office/powerpoint/2010/main" val="17144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CEDD773F-87EB-4E96-B55E-D3400A7CC134}"/>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C7DCB2DE-208B-4E3C-993E-FA4249A1E181}"/>
              </a:ext>
            </a:extLst>
          </p:cNvPr>
          <p:cNvSpPr/>
          <p:nvPr/>
        </p:nvSpPr>
        <p:spPr>
          <a:xfrm>
            <a:off x="653795" y="829430"/>
            <a:ext cx="3044808" cy="461665"/>
          </a:xfrm>
          <a:prstGeom prst="rect">
            <a:avLst/>
          </a:prstGeom>
        </p:spPr>
        <p:txBody>
          <a:bodyPr wrap="none">
            <a:spAutoFit/>
          </a:bodyPr>
          <a:lstStyle/>
          <a:p>
            <a:r>
              <a:rPr lang="en-US" sz="2400" b="1" i="0" dirty="0">
                <a:solidFill>
                  <a:srgbClr val="313131"/>
                </a:solidFill>
                <a:effectLst/>
                <a:latin typeface="Open Sans"/>
              </a:rPr>
              <a:t>List Comprehension</a:t>
            </a:r>
            <a:endParaRPr lang="ru-RU" sz="2400" dirty="0"/>
          </a:p>
        </p:txBody>
      </p:sp>
      <p:sp>
        <p:nvSpPr>
          <p:cNvPr id="3" name="Прямоугольник 2">
            <a:extLst>
              <a:ext uri="{FF2B5EF4-FFF2-40B4-BE49-F238E27FC236}">
                <a16:creationId xmlns:a16="http://schemas.microsoft.com/office/drawing/2014/main" id="{F1BCEF2D-93B9-428F-8BD8-DBB59A48DA43}"/>
              </a:ext>
            </a:extLst>
          </p:cNvPr>
          <p:cNvSpPr/>
          <p:nvPr/>
        </p:nvSpPr>
        <p:spPr>
          <a:xfrm>
            <a:off x="653795" y="1191324"/>
            <a:ext cx="10918788" cy="1200329"/>
          </a:xfrm>
          <a:prstGeom prst="rect">
            <a:avLst/>
          </a:prstGeom>
        </p:spPr>
        <p:txBody>
          <a:bodyPr wrap="square">
            <a:spAutoFit/>
          </a:bodyPr>
          <a:lstStyle/>
          <a:p>
            <a:r>
              <a:rPr lang="en-US" b="1" dirty="0">
                <a:solidFill>
                  <a:srgbClr val="582AE5"/>
                </a:solidFill>
                <a:latin typeface="Open Sans"/>
              </a:rPr>
              <a:t>l</a:t>
            </a:r>
            <a:r>
              <a:rPr lang="ru-RU" b="1" i="0" dirty="0" err="1">
                <a:solidFill>
                  <a:srgbClr val="582AE5"/>
                </a:solidFill>
                <a:effectLst/>
                <a:latin typeface="Open Sans"/>
              </a:rPr>
              <a:t>ist</a:t>
            </a:r>
            <a:r>
              <a:rPr lang="ru-RU" b="1" i="0" dirty="0">
                <a:solidFill>
                  <a:srgbClr val="582AE5"/>
                </a:solidFill>
                <a:effectLst/>
                <a:latin typeface="Open Sans"/>
              </a:rPr>
              <a:t> </a:t>
            </a:r>
            <a:r>
              <a:rPr lang="ru-RU" b="1" i="0" dirty="0" err="1">
                <a:solidFill>
                  <a:srgbClr val="582AE5"/>
                </a:solidFill>
                <a:effectLst/>
                <a:latin typeface="Open Sans"/>
              </a:rPr>
              <a:t>Comprehension</a:t>
            </a:r>
            <a:r>
              <a:rPr lang="ru-RU" b="0" i="0" dirty="0">
                <a:solidFill>
                  <a:srgbClr val="313131"/>
                </a:solidFill>
                <a:effectLst/>
                <a:latin typeface="Open Sans"/>
              </a:rPr>
              <a:t> — это специфический для </a:t>
            </a:r>
            <a:r>
              <a:rPr lang="ru-RU" b="0" i="0" dirty="0" err="1">
                <a:solidFill>
                  <a:srgbClr val="313131"/>
                </a:solidFill>
                <a:effectLst/>
                <a:latin typeface="Open Sans"/>
              </a:rPr>
              <a:t>Python</a:t>
            </a:r>
            <a:r>
              <a:rPr lang="ru-RU" b="0" i="0" dirty="0">
                <a:solidFill>
                  <a:srgbClr val="313131"/>
                </a:solidFill>
                <a:effectLst/>
                <a:latin typeface="Open Sans"/>
              </a:rPr>
              <a:t> механизм создания списков на основе существующих списков. Предположим, что мы создаем код для системы обработки естественного языка, одним из этапов которого является приведение всех слов к нижнему регистру. Традиционным подходом будет использование для этой цели цикл:</a:t>
            </a:r>
            <a:endParaRPr lang="ru-RU" dirty="0"/>
          </a:p>
        </p:txBody>
      </p:sp>
      <p:pic>
        <p:nvPicPr>
          <p:cNvPr id="4" name="Рисунок 3">
            <a:extLst>
              <a:ext uri="{FF2B5EF4-FFF2-40B4-BE49-F238E27FC236}">
                <a16:creationId xmlns:a16="http://schemas.microsoft.com/office/drawing/2014/main" id="{89F937A1-FAA8-4A23-A7CA-9973B736B3DE}"/>
              </a:ext>
            </a:extLst>
          </p:cNvPr>
          <p:cNvPicPr>
            <a:picLocks noChangeAspect="1"/>
          </p:cNvPicPr>
          <p:nvPr/>
        </p:nvPicPr>
        <p:blipFill>
          <a:blip r:embed="rId6"/>
          <a:stretch>
            <a:fillRect/>
          </a:stretch>
        </p:blipFill>
        <p:spPr>
          <a:xfrm>
            <a:off x="702234" y="2391652"/>
            <a:ext cx="6513409" cy="1743025"/>
          </a:xfrm>
          <a:prstGeom prst="rect">
            <a:avLst/>
          </a:prstGeom>
        </p:spPr>
      </p:pic>
      <p:sp>
        <p:nvSpPr>
          <p:cNvPr id="6" name="Прямоугольник 5">
            <a:extLst>
              <a:ext uri="{FF2B5EF4-FFF2-40B4-BE49-F238E27FC236}">
                <a16:creationId xmlns:a16="http://schemas.microsoft.com/office/drawing/2014/main" id="{21BC279D-97DB-4A28-AB13-6785A2D13753}"/>
              </a:ext>
            </a:extLst>
          </p:cNvPr>
          <p:cNvSpPr/>
          <p:nvPr/>
        </p:nvSpPr>
        <p:spPr>
          <a:xfrm>
            <a:off x="702234" y="4143182"/>
            <a:ext cx="10442844" cy="369332"/>
          </a:xfrm>
          <a:prstGeom prst="rect">
            <a:avLst/>
          </a:prstGeom>
        </p:spPr>
        <p:txBody>
          <a:bodyPr wrap="square">
            <a:spAutoFit/>
          </a:bodyPr>
          <a:lstStyle/>
          <a:p>
            <a:r>
              <a:rPr lang="ru-RU" b="0" i="0" dirty="0">
                <a:solidFill>
                  <a:srgbClr val="313131"/>
                </a:solidFill>
                <a:effectLst/>
                <a:latin typeface="Open Sans"/>
              </a:rPr>
              <a:t>Однако </a:t>
            </a:r>
            <a:r>
              <a:rPr lang="ru-RU" b="0" i="0" dirty="0" err="1">
                <a:solidFill>
                  <a:srgbClr val="313131"/>
                </a:solidFill>
                <a:effectLst/>
                <a:latin typeface="Open Sans"/>
              </a:rPr>
              <a:t>List</a:t>
            </a:r>
            <a:r>
              <a:rPr lang="ru-RU" b="0" i="0" dirty="0">
                <a:solidFill>
                  <a:srgbClr val="313131"/>
                </a:solidFill>
                <a:effectLst/>
                <a:latin typeface="Open Sans"/>
              </a:rPr>
              <a:t> </a:t>
            </a:r>
            <a:r>
              <a:rPr lang="ru-RU" b="0" i="0" dirty="0" err="1">
                <a:solidFill>
                  <a:srgbClr val="313131"/>
                </a:solidFill>
                <a:effectLst/>
                <a:latin typeface="Open Sans"/>
              </a:rPr>
              <a:t>Comprehension</a:t>
            </a:r>
            <a:r>
              <a:rPr lang="ru-RU" b="0" i="0" dirty="0">
                <a:solidFill>
                  <a:srgbClr val="313131"/>
                </a:solidFill>
                <a:effectLst/>
                <a:latin typeface="Open Sans"/>
              </a:rPr>
              <a:t> предоставляют для этой цели более простой и элегантный механизм:</a:t>
            </a:r>
            <a:endParaRPr lang="ru-RU" dirty="0"/>
          </a:p>
        </p:txBody>
      </p:sp>
      <p:pic>
        <p:nvPicPr>
          <p:cNvPr id="7" name="Рисунок 6">
            <a:extLst>
              <a:ext uri="{FF2B5EF4-FFF2-40B4-BE49-F238E27FC236}">
                <a16:creationId xmlns:a16="http://schemas.microsoft.com/office/drawing/2014/main" id="{80501EC7-EBED-4680-92E2-F4B198515572}"/>
              </a:ext>
            </a:extLst>
          </p:cNvPr>
          <p:cNvPicPr>
            <a:picLocks noChangeAspect="1"/>
          </p:cNvPicPr>
          <p:nvPr/>
        </p:nvPicPr>
        <p:blipFill>
          <a:blip r:embed="rId7"/>
          <a:stretch>
            <a:fillRect/>
          </a:stretch>
        </p:blipFill>
        <p:spPr>
          <a:xfrm>
            <a:off x="653795" y="4512514"/>
            <a:ext cx="7007089" cy="1373692"/>
          </a:xfrm>
          <a:prstGeom prst="rect">
            <a:avLst/>
          </a:prstGeom>
        </p:spPr>
      </p:pic>
      <p:sp>
        <p:nvSpPr>
          <p:cNvPr id="8" name="Прямоугольник 7">
            <a:extLst>
              <a:ext uri="{FF2B5EF4-FFF2-40B4-BE49-F238E27FC236}">
                <a16:creationId xmlns:a16="http://schemas.microsoft.com/office/drawing/2014/main" id="{F09656F4-7D65-4DF5-A91B-FB41F70A18C8}"/>
              </a:ext>
            </a:extLst>
          </p:cNvPr>
          <p:cNvSpPr/>
          <p:nvPr/>
        </p:nvSpPr>
        <p:spPr>
          <a:xfrm>
            <a:off x="650603" y="5934670"/>
            <a:ext cx="10918788" cy="646331"/>
          </a:xfrm>
          <a:prstGeom prst="rect">
            <a:avLst/>
          </a:prstGeom>
        </p:spPr>
        <p:txBody>
          <a:bodyPr wrap="square">
            <a:spAutoFit/>
          </a:bodyPr>
          <a:lstStyle/>
          <a:p>
            <a:r>
              <a:rPr lang="ru-RU" b="0" i="0" dirty="0">
                <a:solidFill>
                  <a:srgbClr val="313131"/>
                </a:solidFill>
                <a:effectLst/>
                <a:latin typeface="Open Sans"/>
              </a:rPr>
              <a:t>Именно </a:t>
            </a:r>
            <a:r>
              <a:rPr lang="ru-RU" b="0" i="0" dirty="0" err="1">
                <a:solidFill>
                  <a:srgbClr val="313131"/>
                </a:solidFill>
                <a:effectLst/>
                <a:latin typeface="Open Sans"/>
              </a:rPr>
              <a:t>List</a:t>
            </a:r>
            <a:r>
              <a:rPr lang="ru-RU" b="0" i="0" dirty="0">
                <a:solidFill>
                  <a:srgbClr val="313131"/>
                </a:solidFill>
                <a:effectLst/>
                <a:latin typeface="Open Sans"/>
              </a:rPr>
              <a:t> </a:t>
            </a:r>
            <a:r>
              <a:rPr lang="ru-RU" b="0" i="0" dirty="0" err="1">
                <a:solidFill>
                  <a:srgbClr val="313131"/>
                </a:solidFill>
                <a:effectLst/>
                <a:latin typeface="Open Sans"/>
              </a:rPr>
              <a:t>Comprehension</a:t>
            </a:r>
            <a:r>
              <a:rPr lang="ru-RU" b="0" i="0" dirty="0">
                <a:solidFill>
                  <a:srgbClr val="313131"/>
                </a:solidFill>
                <a:effectLst/>
                <a:latin typeface="Open Sans"/>
              </a:rPr>
              <a:t> является идиоматическим в </a:t>
            </a:r>
            <a:r>
              <a:rPr lang="ru-RU" b="0" i="0" dirty="0" err="1">
                <a:solidFill>
                  <a:srgbClr val="313131"/>
                </a:solidFill>
                <a:effectLst/>
                <a:latin typeface="Open Sans"/>
              </a:rPr>
              <a:t>Python</a:t>
            </a:r>
            <a:r>
              <a:rPr lang="ru-RU" b="0" i="0" dirty="0">
                <a:solidFill>
                  <a:srgbClr val="313131"/>
                </a:solidFill>
                <a:effectLst/>
                <a:latin typeface="Open Sans"/>
              </a:rPr>
              <a:t> и позволяет создавать более </a:t>
            </a:r>
            <a:r>
              <a:rPr lang="ru-RU" b="0" i="0" dirty="0" err="1">
                <a:solidFill>
                  <a:srgbClr val="313131"/>
                </a:solidFill>
                <a:effectLst/>
                <a:latin typeface="Open Sans"/>
              </a:rPr>
              <a:t>Pythonic</a:t>
            </a:r>
            <a:r>
              <a:rPr lang="ru-RU" b="0" i="0" dirty="0">
                <a:solidFill>
                  <a:srgbClr val="313131"/>
                </a:solidFill>
                <a:effectLst/>
                <a:latin typeface="Open Sans"/>
              </a:rPr>
              <a:t> код. Использовать циклы для этой цели не стоит.</a:t>
            </a:r>
            <a:endParaRPr lang="ru-RU" dirty="0"/>
          </a:p>
        </p:txBody>
      </p:sp>
    </p:spTree>
    <p:extLst>
      <p:ext uri="{BB962C8B-B14F-4D97-AF65-F5344CB8AC3E}">
        <p14:creationId xmlns:p14="http://schemas.microsoft.com/office/powerpoint/2010/main" val="141582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88EAE9A7-B23A-43CF-A6B9-855B2221BFDC}"/>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4BD391CF-04C0-48DC-BD8F-ED547196BC0F}"/>
              </a:ext>
            </a:extLst>
          </p:cNvPr>
          <p:cNvSpPr/>
          <p:nvPr/>
        </p:nvSpPr>
        <p:spPr>
          <a:xfrm>
            <a:off x="653795" y="871701"/>
            <a:ext cx="6716262" cy="461665"/>
          </a:xfrm>
          <a:prstGeom prst="rect">
            <a:avLst/>
          </a:prstGeom>
        </p:spPr>
        <p:txBody>
          <a:bodyPr wrap="none">
            <a:spAutoFit/>
          </a:bodyPr>
          <a:lstStyle/>
          <a:p>
            <a:r>
              <a:rPr lang="ru-RU" sz="2400" b="1" i="0" dirty="0">
                <a:solidFill>
                  <a:srgbClr val="313131"/>
                </a:solidFill>
                <a:effectLst/>
                <a:latin typeface="Open Sans"/>
              </a:rPr>
              <a:t>Встроенные функции для структур данных</a:t>
            </a:r>
            <a:endParaRPr lang="ru-RU" sz="2400" dirty="0"/>
          </a:p>
        </p:txBody>
      </p:sp>
      <p:sp>
        <p:nvSpPr>
          <p:cNvPr id="3" name="Прямоугольник 2">
            <a:extLst>
              <a:ext uri="{FF2B5EF4-FFF2-40B4-BE49-F238E27FC236}">
                <a16:creationId xmlns:a16="http://schemas.microsoft.com/office/drawing/2014/main" id="{2BBB88E3-6D63-4BB8-85A2-40CF15CCC8AD}"/>
              </a:ext>
            </a:extLst>
          </p:cNvPr>
          <p:cNvSpPr/>
          <p:nvPr/>
        </p:nvSpPr>
        <p:spPr>
          <a:xfrm>
            <a:off x="653794" y="1211817"/>
            <a:ext cx="10884410" cy="923330"/>
          </a:xfrm>
          <a:prstGeom prst="rect">
            <a:avLst/>
          </a:prstGeom>
        </p:spPr>
        <p:txBody>
          <a:bodyPr wrap="square">
            <a:spAutoFit/>
          </a:bodyPr>
          <a:lstStyle/>
          <a:p>
            <a:r>
              <a:rPr lang="ru-RU" b="0" i="0" dirty="0">
                <a:solidFill>
                  <a:srgbClr val="313131"/>
                </a:solidFill>
                <a:effectLst/>
                <a:latin typeface="Open Sans"/>
              </a:rPr>
              <a:t>Во многих случаях, для которых в традиционных языках программирования используются циклы, в </a:t>
            </a:r>
            <a:r>
              <a:rPr lang="ru-RU" b="0" i="0" dirty="0" err="1">
                <a:solidFill>
                  <a:srgbClr val="313131"/>
                </a:solidFill>
                <a:effectLst/>
                <a:latin typeface="Open Sans"/>
              </a:rPr>
              <a:t>Python</a:t>
            </a:r>
            <a:r>
              <a:rPr lang="ru-RU" b="0" i="0" dirty="0">
                <a:solidFill>
                  <a:srgbClr val="313131"/>
                </a:solidFill>
                <a:effectLst/>
                <a:latin typeface="Open Sans"/>
              </a:rPr>
              <a:t> можно применить встроенные функции или методы структур данных. Вот пример цикла для поиска максимального значения в списке:</a:t>
            </a:r>
            <a:endParaRPr lang="ru-RU" dirty="0"/>
          </a:p>
        </p:txBody>
      </p:sp>
      <p:pic>
        <p:nvPicPr>
          <p:cNvPr id="4" name="Рисунок 3">
            <a:extLst>
              <a:ext uri="{FF2B5EF4-FFF2-40B4-BE49-F238E27FC236}">
                <a16:creationId xmlns:a16="http://schemas.microsoft.com/office/drawing/2014/main" id="{49D2A327-9481-47D0-94C2-A8F9E6FE8AEB}"/>
              </a:ext>
            </a:extLst>
          </p:cNvPr>
          <p:cNvPicPr>
            <a:picLocks noChangeAspect="1"/>
          </p:cNvPicPr>
          <p:nvPr/>
        </p:nvPicPr>
        <p:blipFill>
          <a:blip r:embed="rId5"/>
          <a:stretch>
            <a:fillRect/>
          </a:stretch>
        </p:blipFill>
        <p:spPr>
          <a:xfrm>
            <a:off x="820605" y="2132968"/>
            <a:ext cx="7283568" cy="1630649"/>
          </a:xfrm>
          <a:prstGeom prst="rect">
            <a:avLst/>
          </a:prstGeom>
        </p:spPr>
      </p:pic>
      <p:sp>
        <p:nvSpPr>
          <p:cNvPr id="6" name="Прямоугольник 5">
            <a:extLst>
              <a:ext uri="{FF2B5EF4-FFF2-40B4-BE49-F238E27FC236}">
                <a16:creationId xmlns:a16="http://schemas.microsoft.com/office/drawing/2014/main" id="{3D570A84-D5C2-4572-B1F1-6368B45A1D68}"/>
              </a:ext>
            </a:extLst>
          </p:cNvPr>
          <p:cNvSpPr/>
          <p:nvPr/>
        </p:nvSpPr>
        <p:spPr>
          <a:xfrm>
            <a:off x="653794" y="3911934"/>
            <a:ext cx="9378102" cy="369332"/>
          </a:xfrm>
          <a:prstGeom prst="rect">
            <a:avLst/>
          </a:prstGeom>
        </p:spPr>
        <p:txBody>
          <a:bodyPr wrap="square">
            <a:spAutoFit/>
          </a:bodyPr>
          <a:lstStyle/>
          <a:p>
            <a:r>
              <a:rPr lang="ru-RU" b="0" i="0" dirty="0">
                <a:solidFill>
                  <a:srgbClr val="313131"/>
                </a:solidFill>
                <a:effectLst/>
                <a:latin typeface="Open Sans"/>
              </a:rPr>
              <a:t>Вместо этого цикла в </a:t>
            </a:r>
            <a:r>
              <a:rPr lang="ru-RU" b="0" i="0" dirty="0" err="1">
                <a:solidFill>
                  <a:srgbClr val="313131"/>
                </a:solidFill>
                <a:effectLst/>
                <a:latin typeface="Open Sans"/>
              </a:rPr>
              <a:t>Python</a:t>
            </a:r>
            <a:r>
              <a:rPr lang="ru-RU" b="0" i="0" dirty="0">
                <a:solidFill>
                  <a:srgbClr val="313131"/>
                </a:solidFill>
                <a:effectLst/>
                <a:latin typeface="Open Sans"/>
              </a:rPr>
              <a:t> рекомендуется использовать встроенную функцию </a:t>
            </a:r>
            <a:r>
              <a:rPr lang="ru-RU" b="0" i="1" dirty="0" err="1">
                <a:solidFill>
                  <a:srgbClr val="313131"/>
                </a:solidFill>
                <a:effectLst/>
                <a:latin typeface="Open Sans"/>
              </a:rPr>
              <a:t>max</a:t>
            </a:r>
            <a:r>
              <a:rPr lang="ru-RU" b="0" i="0" dirty="0">
                <a:solidFill>
                  <a:srgbClr val="313131"/>
                </a:solidFill>
                <a:effectLst/>
                <a:latin typeface="Open Sans"/>
              </a:rPr>
              <a:t>:</a:t>
            </a:r>
            <a:endParaRPr lang="ru-RU" dirty="0"/>
          </a:p>
        </p:txBody>
      </p:sp>
      <p:pic>
        <p:nvPicPr>
          <p:cNvPr id="7" name="Рисунок 6">
            <a:extLst>
              <a:ext uri="{FF2B5EF4-FFF2-40B4-BE49-F238E27FC236}">
                <a16:creationId xmlns:a16="http://schemas.microsoft.com/office/drawing/2014/main" id="{F142C009-243E-4BD7-AC5D-2824652D3D97}"/>
              </a:ext>
            </a:extLst>
          </p:cNvPr>
          <p:cNvPicPr>
            <a:picLocks noChangeAspect="1"/>
          </p:cNvPicPr>
          <p:nvPr/>
        </p:nvPicPr>
        <p:blipFill>
          <a:blip r:embed="rId6"/>
          <a:stretch>
            <a:fillRect/>
          </a:stretch>
        </p:blipFill>
        <p:spPr>
          <a:xfrm>
            <a:off x="782500" y="4429583"/>
            <a:ext cx="7354754" cy="553234"/>
          </a:xfrm>
          <a:prstGeom prst="rect">
            <a:avLst/>
          </a:prstGeom>
        </p:spPr>
      </p:pic>
    </p:spTree>
    <p:extLst>
      <p:ext uri="{BB962C8B-B14F-4D97-AF65-F5344CB8AC3E}">
        <p14:creationId xmlns:p14="http://schemas.microsoft.com/office/powerpoint/2010/main" val="292200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9D2FC05-E60B-4223-8F6C-31ADD16C7858}"/>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04F0E23A-7452-4C2F-BA4C-FC6CD6D1F3BD}"/>
              </a:ext>
            </a:extLst>
          </p:cNvPr>
          <p:cNvSpPr/>
          <p:nvPr/>
        </p:nvSpPr>
        <p:spPr>
          <a:xfrm>
            <a:off x="653794" y="871701"/>
            <a:ext cx="10464779" cy="369332"/>
          </a:xfrm>
          <a:prstGeom prst="rect">
            <a:avLst/>
          </a:prstGeom>
        </p:spPr>
        <p:txBody>
          <a:bodyPr wrap="square">
            <a:spAutoFit/>
          </a:bodyPr>
          <a:lstStyle/>
          <a:p>
            <a:r>
              <a:rPr lang="ru-RU" b="0" i="0" dirty="0">
                <a:solidFill>
                  <a:srgbClr val="313131"/>
                </a:solidFill>
                <a:effectLst/>
                <a:latin typeface="Open Sans"/>
              </a:rPr>
              <a:t>Номер максимального элемента в списке можно определить с помощью функции </a:t>
            </a:r>
            <a:r>
              <a:rPr lang="ru-RU" b="0" i="1" dirty="0" err="1">
                <a:solidFill>
                  <a:srgbClr val="313131"/>
                </a:solidFill>
                <a:effectLst/>
                <a:latin typeface="Open Sans"/>
              </a:rPr>
              <a:t>index</a:t>
            </a:r>
            <a:r>
              <a:rPr lang="ru-RU" b="0" i="0" dirty="0">
                <a:solidFill>
                  <a:srgbClr val="313131"/>
                </a:solidFill>
                <a:effectLst/>
                <a:latin typeface="Open Sans"/>
              </a:rPr>
              <a:t> списка:</a:t>
            </a:r>
            <a:endParaRPr lang="ru-RU" dirty="0"/>
          </a:p>
        </p:txBody>
      </p:sp>
      <p:pic>
        <p:nvPicPr>
          <p:cNvPr id="3" name="Рисунок 2">
            <a:extLst>
              <a:ext uri="{FF2B5EF4-FFF2-40B4-BE49-F238E27FC236}">
                <a16:creationId xmlns:a16="http://schemas.microsoft.com/office/drawing/2014/main" id="{B36EF5AE-39F8-4AA7-8E68-2DCDFF62FE17}"/>
              </a:ext>
            </a:extLst>
          </p:cNvPr>
          <p:cNvPicPr>
            <a:picLocks noChangeAspect="1"/>
          </p:cNvPicPr>
          <p:nvPr/>
        </p:nvPicPr>
        <p:blipFill>
          <a:blip r:embed="rId5"/>
          <a:stretch>
            <a:fillRect/>
          </a:stretch>
        </p:blipFill>
        <p:spPr>
          <a:xfrm>
            <a:off x="653793" y="1299786"/>
            <a:ext cx="9243695" cy="807310"/>
          </a:xfrm>
          <a:prstGeom prst="rect">
            <a:avLst/>
          </a:prstGeom>
        </p:spPr>
      </p:pic>
      <p:sp>
        <p:nvSpPr>
          <p:cNvPr id="4" name="Прямоугольник 3">
            <a:extLst>
              <a:ext uri="{FF2B5EF4-FFF2-40B4-BE49-F238E27FC236}">
                <a16:creationId xmlns:a16="http://schemas.microsoft.com/office/drawing/2014/main" id="{CCEE50A3-9F5E-4DC1-A264-50B00B7A0E2F}"/>
              </a:ext>
            </a:extLst>
          </p:cNvPr>
          <p:cNvSpPr/>
          <p:nvPr/>
        </p:nvSpPr>
        <p:spPr>
          <a:xfrm>
            <a:off x="653793" y="2165849"/>
            <a:ext cx="10918790" cy="646331"/>
          </a:xfrm>
          <a:prstGeom prst="rect">
            <a:avLst/>
          </a:prstGeom>
        </p:spPr>
        <p:txBody>
          <a:bodyPr wrap="square">
            <a:spAutoFit/>
          </a:bodyPr>
          <a:lstStyle/>
          <a:p>
            <a:r>
              <a:rPr lang="ru-RU" b="0" i="0" dirty="0">
                <a:solidFill>
                  <a:srgbClr val="313131"/>
                </a:solidFill>
                <a:effectLst/>
                <a:latin typeface="Open Sans"/>
              </a:rPr>
              <a:t>А если вы работаете не со списками, а с массивами </a:t>
            </a:r>
            <a:r>
              <a:rPr lang="ru-RU" b="0" i="0" dirty="0" err="1">
                <a:solidFill>
                  <a:srgbClr val="313131"/>
                </a:solidFill>
                <a:effectLst/>
                <a:latin typeface="Open Sans"/>
              </a:rPr>
              <a:t>numpy</a:t>
            </a:r>
            <a:r>
              <a:rPr lang="ru-RU" b="0" i="0" dirty="0">
                <a:solidFill>
                  <a:srgbClr val="313131"/>
                </a:solidFill>
                <a:effectLst/>
                <a:latin typeface="Open Sans"/>
              </a:rPr>
              <a:t>, что обычно бывает при решении задач машинного обучения, то для этой цели можно использовать встроенную в </a:t>
            </a:r>
            <a:r>
              <a:rPr lang="ru-RU" b="0" i="0" dirty="0" err="1">
                <a:solidFill>
                  <a:srgbClr val="313131"/>
                </a:solidFill>
                <a:effectLst/>
                <a:latin typeface="Open Sans"/>
              </a:rPr>
              <a:t>numpy</a:t>
            </a:r>
            <a:r>
              <a:rPr lang="ru-RU" b="0" i="0" dirty="0">
                <a:solidFill>
                  <a:srgbClr val="313131"/>
                </a:solidFill>
                <a:effectLst/>
                <a:latin typeface="Open Sans"/>
              </a:rPr>
              <a:t> функцию </a:t>
            </a:r>
            <a:r>
              <a:rPr lang="ru-RU" b="0" i="1" dirty="0" err="1">
                <a:solidFill>
                  <a:srgbClr val="313131"/>
                </a:solidFill>
                <a:effectLst/>
                <a:latin typeface="Open Sans"/>
              </a:rPr>
              <a:t>argmax</a:t>
            </a:r>
            <a:r>
              <a:rPr lang="ru-RU" b="0" i="0" dirty="0">
                <a:solidFill>
                  <a:srgbClr val="313131"/>
                </a:solidFill>
                <a:effectLst/>
                <a:latin typeface="Open Sans"/>
              </a:rPr>
              <a:t>:</a:t>
            </a:r>
            <a:endParaRPr lang="ru-RU" dirty="0"/>
          </a:p>
        </p:txBody>
      </p:sp>
      <p:pic>
        <p:nvPicPr>
          <p:cNvPr id="6" name="Рисунок 5">
            <a:extLst>
              <a:ext uri="{FF2B5EF4-FFF2-40B4-BE49-F238E27FC236}">
                <a16:creationId xmlns:a16="http://schemas.microsoft.com/office/drawing/2014/main" id="{0295FEF2-EDA3-445A-A026-3946EA16A0D6}"/>
              </a:ext>
            </a:extLst>
          </p:cNvPr>
          <p:cNvPicPr>
            <a:picLocks noChangeAspect="1"/>
          </p:cNvPicPr>
          <p:nvPr/>
        </p:nvPicPr>
        <p:blipFill>
          <a:blip r:embed="rId6"/>
          <a:stretch>
            <a:fillRect/>
          </a:stretch>
        </p:blipFill>
        <p:spPr>
          <a:xfrm>
            <a:off x="653792" y="2870932"/>
            <a:ext cx="9243695" cy="1072323"/>
          </a:xfrm>
          <a:prstGeom prst="rect">
            <a:avLst/>
          </a:prstGeom>
        </p:spPr>
      </p:pic>
      <p:sp>
        <p:nvSpPr>
          <p:cNvPr id="7" name="Прямоугольник 6">
            <a:extLst>
              <a:ext uri="{FF2B5EF4-FFF2-40B4-BE49-F238E27FC236}">
                <a16:creationId xmlns:a16="http://schemas.microsoft.com/office/drawing/2014/main" id="{DA8B090B-040A-4A74-8BDE-5651FF65AB18}"/>
              </a:ext>
            </a:extLst>
          </p:cNvPr>
          <p:cNvSpPr/>
          <p:nvPr/>
        </p:nvSpPr>
        <p:spPr>
          <a:xfrm>
            <a:off x="653791" y="4002007"/>
            <a:ext cx="10918789" cy="1200329"/>
          </a:xfrm>
          <a:prstGeom prst="rect">
            <a:avLst/>
          </a:prstGeom>
        </p:spPr>
        <p:txBody>
          <a:bodyPr wrap="square">
            <a:spAutoFit/>
          </a:bodyPr>
          <a:lstStyle/>
          <a:p>
            <a:r>
              <a:rPr lang="ru-RU" b="0" i="0" dirty="0">
                <a:solidFill>
                  <a:srgbClr val="313131"/>
                </a:solidFill>
                <a:effectLst/>
                <a:latin typeface="Open Sans"/>
              </a:rPr>
              <a:t>Таким образом, в целом в </a:t>
            </a:r>
            <a:r>
              <a:rPr lang="ru-RU" b="0" i="0" dirty="0" err="1">
                <a:solidFill>
                  <a:srgbClr val="313131"/>
                </a:solidFill>
                <a:effectLst/>
                <a:latin typeface="Open Sans"/>
              </a:rPr>
              <a:t>Python</a:t>
            </a:r>
            <a:r>
              <a:rPr lang="ru-RU" b="0" i="0" dirty="0">
                <a:solidFill>
                  <a:srgbClr val="313131"/>
                </a:solidFill>
                <a:effectLst/>
                <a:latin typeface="Open Sans"/>
              </a:rPr>
              <a:t> использование циклов для обработки элементов структур данных не является предпочтительным действием. На первом этапе попробуйте найти функцию, которую можно применить для реализации вашей задачи, в том числе в популярных библиотеках. И только если таких функций нет, используйте циклы.</a:t>
            </a:r>
            <a:endParaRPr lang="ru-RU" dirty="0"/>
          </a:p>
        </p:txBody>
      </p:sp>
    </p:spTree>
    <p:extLst>
      <p:ext uri="{BB962C8B-B14F-4D97-AF65-F5344CB8AC3E}">
        <p14:creationId xmlns:p14="http://schemas.microsoft.com/office/powerpoint/2010/main" val="2367620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C5CAF12D-8C49-4979-AA88-AF311D780351}"/>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A4FAD144-686D-46D7-99F4-91E81ED5AC3B}"/>
              </a:ext>
            </a:extLst>
          </p:cNvPr>
          <p:cNvSpPr/>
          <p:nvPr/>
        </p:nvSpPr>
        <p:spPr>
          <a:xfrm>
            <a:off x="653795" y="906428"/>
            <a:ext cx="3759180" cy="461665"/>
          </a:xfrm>
          <a:prstGeom prst="rect">
            <a:avLst/>
          </a:prstGeom>
        </p:spPr>
        <p:txBody>
          <a:bodyPr wrap="square">
            <a:spAutoFit/>
          </a:bodyPr>
          <a:lstStyle/>
          <a:p>
            <a:r>
              <a:rPr lang="ru-RU" sz="2400" b="1" i="0" dirty="0">
                <a:solidFill>
                  <a:srgbClr val="313131"/>
                </a:solidFill>
                <a:effectLst/>
                <a:latin typeface="Open Sans"/>
              </a:rPr>
              <a:t>Менеджеры контекста</a:t>
            </a:r>
            <a:endParaRPr lang="ru-RU" sz="2400" dirty="0"/>
          </a:p>
        </p:txBody>
      </p:sp>
      <p:sp>
        <p:nvSpPr>
          <p:cNvPr id="3" name="Прямоугольник 2">
            <a:extLst>
              <a:ext uri="{FF2B5EF4-FFF2-40B4-BE49-F238E27FC236}">
                <a16:creationId xmlns:a16="http://schemas.microsoft.com/office/drawing/2014/main" id="{D20945AF-EE80-4280-B1D0-4C7BCE15FFEC}"/>
              </a:ext>
            </a:extLst>
          </p:cNvPr>
          <p:cNvSpPr/>
          <p:nvPr/>
        </p:nvSpPr>
        <p:spPr>
          <a:xfrm>
            <a:off x="653795" y="1368093"/>
            <a:ext cx="10918788" cy="1200329"/>
          </a:xfrm>
          <a:prstGeom prst="rect">
            <a:avLst/>
          </a:prstGeom>
        </p:spPr>
        <p:txBody>
          <a:bodyPr wrap="square">
            <a:spAutoFit/>
          </a:bodyPr>
          <a:lstStyle/>
          <a:p>
            <a:r>
              <a:rPr lang="ru-RU" b="0" i="0" dirty="0">
                <a:solidFill>
                  <a:srgbClr val="313131"/>
                </a:solidFill>
                <a:effectLst/>
                <a:latin typeface="Open Sans"/>
              </a:rPr>
              <a:t>Часто возникает ситуация, когда нужно обязательно выполнить определенные действия, даже если в процессе выполнения программы возникнут какие-то ошибки. Например, когда мы работаем с файлом, его всегда нужно закрывать после обработки. Традиционно для этой цели используют секцию </a:t>
            </a:r>
            <a:r>
              <a:rPr lang="ru-RU" b="0" i="1" dirty="0" err="1">
                <a:solidFill>
                  <a:srgbClr val="313131"/>
                </a:solidFill>
                <a:effectLst/>
                <a:latin typeface="Open Sans"/>
              </a:rPr>
              <a:t>finally</a:t>
            </a:r>
            <a:r>
              <a:rPr lang="ru-RU" b="0" i="0" dirty="0">
                <a:solidFill>
                  <a:srgbClr val="313131"/>
                </a:solidFill>
                <a:effectLst/>
                <a:latin typeface="Open Sans"/>
              </a:rPr>
              <a:t> в блоке </a:t>
            </a:r>
            <a:r>
              <a:rPr lang="ru-RU" b="0" i="1" dirty="0" err="1">
                <a:solidFill>
                  <a:srgbClr val="313131"/>
                </a:solidFill>
                <a:effectLst/>
                <a:latin typeface="Open Sans"/>
              </a:rPr>
              <a:t>try</a:t>
            </a:r>
            <a:r>
              <a:rPr lang="ru-RU" b="0" i="0" dirty="0">
                <a:solidFill>
                  <a:srgbClr val="313131"/>
                </a:solidFill>
                <a:effectLst/>
                <a:latin typeface="Open Sans"/>
              </a:rPr>
              <a:t>:</a:t>
            </a:r>
            <a:endParaRPr lang="ru-RU" dirty="0"/>
          </a:p>
        </p:txBody>
      </p:sp>
      <p:pic>
        <p:nvPicPr>
          <p:cNvPr id="4" name="Рисунок 3">
            <a:extLst>
              <a:ext uri="{FF2B5EF4-FFF2-40B4-BE49-F238E27FC236}">
                <a16:creationId xmlns:a16="http://schemas.microsoft.com/office/drawing/2014/main" id="{7D497EEC-0537-4BA3-8FF9-C19C1A6A09DD}"/>
              </a:ext>
            </a:extLst>
          </p:cNvPr>
          <p:cNvPicPr>
            <a:picLocks noChangeAspect="1"/>
          </p:cNvPicPr>
          <p:nvPr/>
        </p:nvPicPr>
        <p:blipFill>
          <a:blip r:embed="rId6"/>
          <a:stretch>
            <a:fillRect/>
          </a:stretch>
        </p:blipFill>
        <p:spPr>
          <a:xfrm>
            <a:off x="653795" y="2640659"/>
            <a:ext cx="2267997" cy="1576682"/>
          </a:xfrm>
          <a:prstGeom prst="rect">
            <a:avLst/>
          </a:prstGeom>
        </p:spPr>
      </p:pic>
      <p:sp>
        <p:nvSpPr>
          <p:cNvPr id="6" name="Прямоугольник 5">
            <a:extLst>
              <a:ext uri="{FF2B5EF4-FFF2-40B4-BE49-F238E27FC236}">
                <a16:creationId xmlns:a16="http://schemas.microsoft.com/office/drawing/2014/main" id="{2240E699-B0B0-47D1-B447-0BD76C11849F}"/>
              </a:ext>
            </a:extLst>
          </p:cNvPr>
          <p:cNvSpPr/>
          <p:nvPr/>
        </p:nvSpPr>
        <p:spPr>
          <a:xfrm>
            <a:off x="653795" y="4289578"/>
            <a:ext cx="10918788" cy="646331"/>
          </a:xfrm>
          <a:prstGeom prst="rect">
            <a:avLst/>
          </a:prstGeom>
        </p:spPr>
        <p:txBody>
          <a:bodyPr wrap="square">
            <a:spAutoFit/>
          </a:bodyPr>
          <a:lstStyle/>
          <a:p>
            <a:r>
              <a:rPr lang="ru-RU" b="0" i="0" dirty="0">
                <a:solidFill>
                  <a:srgbClr val="313131"/>
                </a:solidFill>
                <a:effectLst/>
                <a:latin typeface="Open Sans"/>
              </a:rPr>
              <a:t>Однако в </a:t>
            </a:r>
            <a:r>
              <a:rPr lang="ru-RU" b="0" i="0" dirty="0" err="1">
                <a:solidFill>
                  <a:srgbClr val="313131"/>
                </a:solidFill>
                <a:effectLst/>
                <a:latin typeface="Open Sans"/>
              </a:rPr>
              <a:t>Python</a:t>
            </a:r>
            <a:r>
              <a:rPr lang="ru-RU" b="0" i="0" dirty="0">
                <a:solidFill>
                  <a:srgbClr val="313131"/>
                </a:solidFill>
                <a:effectLst/>
                <a:latin typeface="Open Sans"/>
              </a:rPr>
              <a:t> решить такую задачу можно более элегантно с помощью менеджера контекста, который создается с помощью</a:t>
            </a:r>
            <a:r>
              <a:rPr lang="ru-RU" b="0" i="0" strike="noStrike" dirty="0">
                <a:solidFill>
                  <a:srgbClr val="0075B4"/>
                </a:solidFill>
                <a:effectLst/>
                <a:latin typeface="Open Sans"/>
                <a:hlinkClick r:id="rId7">
                  <a:extLst>
                    <a:ext uri="{A12FA001-AC4F-418D-AE19-62706E023703}">
                      <ahyp:hlinkClr xmlns:ahyp="http://schemas.microsoft.com/office/drawing/2018/hyperlinkcolor" val="tx"/>
                    </a:ext>
                  </a:extLst>
                </a:hlinkClick>
              </a:rPr>
              <a:t> </a:t>
            </a:r>
            <a:r>
              <a:rPr lang="ru-RU" b="0" i="0" strike="noStrike" dirty="0">
                <a:effectLst/>
                <a:latin typeface="Open Sans"/>
                <a:hlinkClick r:id="rId7">
                  <a:extLst>
                    <a:ext uri="{A12FA001-AC4F-418D-AE19-62706E023703}">
                      <ahyp:hlinkClr xmlns:ahyp="http://schemas.microsoft.com/office/drawing/2018/hyperlinkcolor" val="tx"/>
                    </a:ext>
                  </a:extLst>
                </a:hlinkClick>
              </a:rPr>
              <a:t>ключевого слова </a:t>
            </a:r>
            <a:r>
              <a:rPr lang="ru-RU" b="0" i="0" strike="noStrike" dirty="0" err="1">
                <a:effectLst/>
                <a:latin typeface="Open Sans"/>
                <a:hlinkClick r:id="rId7">
                  <a:extLst>
                    <a:ext uri="{A12FA001-AC4F-418D-AE19-62706E023703}">
                      <ahyp:hlinkClr xmlns:ahyp="http://schemas.microsoft.com/office/drawing/2018/hyperlinkcolor" val="tx"/>
                    </a:ext>
                  </a:extLst>
                </a:hlinkClick>
              </a:rPr>
              <a:t>with</a:t>
            </a:r>
            <a:r>
              <a:rPr lang="ru-RU" b="0" i="0" dirty="0">
                <a:solidFill>
                  <a:srgbClr val="313131"/>
                </a:solidFill>
                <a:effectLst/>
                <a:latin typeface="Open Sans"/>
              </a:rPr>
              <a:t> :</a:t>
            </a:r>
            <a:endParaRPr lang="ru-RU" dirty="0"/>
          </a:p>
        </p:txBody>
      </p:sp>
      <p:pic>
        <p:nvPicPr>
          <p:cNvPr id="7" name="Рисунок 6">
            <a:extLst>
              <a:ext uri="{FF2B5EF4-FFF2-40B4-BE49-F238E27FC236}">
                <a16:creationId xmlns:a16="http://schemas.microsoft.com/office/drawing/2014/main" id="{06118B7C-356D-42E5-9C20-C3CD3DDB7E34}"/>
              </a:ext>
            </a:extLst>
          </p:cNvPr>
          <p:cNvPicPr>
            <a:picLocks noChangeAspect="1"/>
          </p:cNvPicPr>
          <p:nvPr/>
        </p:nvPicPr>
        <p:blipFill>
          <a:blip r:embed="rId8"/>
          <a:stretch>
            <a:fillRect/>
          </a:stretch>
        </p:blipFill>
        <p:spPr>
          <a:xfrm>
            <a:off x="653795" y="5008146"/>
            <a:ext cx="3696375" cy="943426"/>
          </a:xfrm>
          <a:prstGeom prst="rect">
            <a:avLst/>
          </a:prstGeom>
        </p:spPr>
      </p:pic>
    </p:spTree>
    <p:extLst>
      <p:ext uri="{BB962C8B-B14F-4D97-AF65-F5344CB8AC3E}">
        <p14:creationId xmlns:p14="http://schemas.microsoft.com/office/powerpoint/2010/main" val="87000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AA5239C-B8AB-4193-9F40-9AA3C214C919}"/>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A98A8DEA-C2F9-4491-A73C-A24BE2BDB972}"/>
              </a:ext>
            </a:extLst>
          </p:cNvPr>
          <p:cNvSpPr/>
          <p:nvPr/>
        </p:nvSpPr>
        <p:spPr>
          <a:xfrm>
            <a:off x="653795" y="937336"/>
            <a:ext cx="3374866" cy="461665"/>
          </a:xfrm>
          <a:prstGeom prst="rect">
            <a:avLst/>
          </a:prstGeom>
        </p:spPr>
        <p:txBody>
          <a:bodyPr wrap="square">
            <a:spAutoFit/>
          </a:bodyPr>
          <a:lstStyle/>
          <a:p>
            <a:r>
              <a:rPr lang="ru-RU" sz="2400" b="1" i="0" dirty="0">
                <a:solidFill>
                  <a:srgbClr val="313131"/>
                </a:solidFill>
                <a:effectLst/>
                <a:latin typeface="Open Sans"/>
              </a:rPr>
              <a:t>Общие исключения</a:t>
            </a:r>
            <a:endParaRPr lang="ru-RU" sz="2400" dirty="0"/>
          </a:p>
        </p:txBody>
      </p:sp>
      <p:sp>
        <p:nvSpPr>
          <p:cNvPr id="3" name="Прямоугольник 2">
            <a:extLst>
              <a:ext uri="{FF2B5EF4-FFF2-40B4-BE49-F238E27FC236}">
                <a16:creationId xmlns:a16="http://schemas.microsoft.com/office/drawing/2014/main" id="{5F0338B9-7E9C-4EBC-8472-8D1C78713D21}"/>
              </a:ext>
            </a:extLst>
          </p:cNvPr>
          <p:cNvSpPr/>
          <p:nvPr/>
        </p:nvSpPr>
        <p:spPr>
          <a:xfrm>
            <a:off x="653795" y="1399001"/>
            <a:ext cx="10918788" cy="923330"/>
          </a:xfrm>
          <a:prstGeom prst="rect">
            <a:avLst/>
          </a:prstGeom>
        </p:spPr>
        <p:txBody>
          <a:bodyPr wrap="square">
            <a:spAutoFit/>
          </a:bodyPr>
          <a:lstStyle/>
          <a:p>
            <a:r>
              <a:rPr lang="ru-RU" b="0" i="0" dirty="0">
                <a:solidFill>
                  <a:srgbClr val="313131"/>
                </a:solidFill>
                <a:effectLst/>
                <a:latin typeface="Open Sans"/>
              </a:rPr>
              <a:t>В </a:t>
            </a:r>
            <a:r>
              <a:rPr lang="ru-RU" b="0" i="0" dirty="0" err="1">
                <a:solidFill>
                  <a:srgbClr val="313131"/>
                </a:solidFill>
                <a:effectLst/>
                <a:latin typeface="Open Sans"/>
              </a:rPr>
              <a:t>Python</a:t>
            </a:r>
            <a:r>
              <a:rPr lang="ru-RU" b="0" i="0" dirty="0">
                <a:solidFill>
                  <a:srgbClr val="313131"/>
                </a:solidFill>
                <a:effectLst/>
                <a:latin typeface="Open Sans"/>
              </a:rPr>
              <a:t> при обработке исключений обычно указывается, какое именно исключение вы хотите перехватить. Однако желаемый тип исключений указывают не всегда, что может привести к проблемам. Например, для открытия файла можно написать такой код:</a:t>
            </a:r>
            <a:endParaRPr lang="ru-RU" dirty="0"/>
          </a:p>
        </p:txBody>
      </p:sp>
      <p:pic>
        <p:nvPicPr>
          <p:cNvPr id="4" name="Рисунок 3">
            <a:extLst>
              <a:ext uri="{FF2B5EF4-FFF2-40B4-BE49-F238E27FC236}">
                <a16:creationId xmlns:a16="http://schemas.microsoft.com/office/drawing/2014/main" id="{1F9DEB2C-BDB4-4870-A7E2-DC87745EE35F}"/>
              </a:ext>
            </a:extLst>
          </p:cNvPr>
          <p:cNvPicPr>
            <a:picLocks noChangeAspect="1"/>
          </p:cNvPicPr>
          <p:nvPr/>
        </p:nvPicPr>
        <p:blipFill>
          <a:blip r:embed="rId5"/>
          <a:stretch>
            <a:fillRect/>
          </a:stretch>
        </p:blipFill>
        <p:spPr>
          <a:xfrm>
            <a:off x="754906" y="2322331"/>
            <a:ext cx="4621132" cy="1391591"/>
          </a:xfrm>
          <a:prstGeom prst="rect">
            <a:avLst/>
          </a:prstGeom>
        </p:spPr>
      </p:pic>
      <p:sp>
        <p:nvSpPr>
          <p:cNvPr id="6" name="Прямоугольник 5">
            <a:extLst>
              <a:ext uri="{FF2B5EF4-FFF2-40B4-BE49-F238E27FC236}">
                <a16:creationId xmlns:a16="http://schemas.microsoft.com/office/drawing/2014/main" id="{463DB5AE-477F-4B16-8CB4-C1D4513BC947}"/>
              </a:ext>
            </a:extLst>
          </p:cNvPr>
          <p:cNvSpPr/>
          <p:nvPr/>
        </p:nvSpPr>
        <p:spPr>
          <a:xfrm>
            <a:off x="754906" y="3713922"/>
            <a:ext cx="10817677" cy="1477328"/>
          </a:xfrm>
          <a:prstGeom prst="rect">
            <a:avLst/>
          </a:prstGeom>
        </p:spPr>
        <p:txBody>
          <a:bodyPr wrap="square">
            <a:spAutoFit/>
          </a:bodyPr>
          <a:lstStyle/>
          <a:p>
            <a:r>
              <a:rPr lang="ru-RU" b="0" i="0" dirty="0">
                <a:solidFill>
                  <a:srgbClr val="313131"/>
                </a:solidFill>
                <a:effectLst/>
                <a:latin typeface="Open Sans"/>
              </a:rPr>
              <a:t>При выполнении этого кода мы получим сообщение об ошибке «Не могу открыть файл!». Однако реальная ошибка связана с тем, что неправильно написано названия функции открытия файла: </a:t>
            </a:r>
            <a:r>
              <a:rPr lang="ru-RU" b="0" i="1" dirty="0" err="1">
                <a:solidFill>
                  <a:srgbClr val="313131"/>
                </a:solidFill>
                <a:effectLst/>
                <a:latin typeface="Open Sans"/>
              </a:rPr>
              <a:t>opn</a:t>
            </a:r>
            <a:r>
              <a:rPr lang="ru-RU" b="0" i="0" dirty="0">
                <a:solidFill>
                  <a:srgbClr val="313131"/>
                </a:solidFill>
                <a:effectLst/>
                <a:latin typeface="Open Sans"/>
              </a:rPr>
              <a:t> вместо </a:t>
            </a:r>
            <a:r>
              <a:rPr lang="ru-RU" b="0" i="1" dirty="0" err="1">
                <a:solidFill>
                  <a:srgbClr val="313131"/>
                </a:solidFill>
                <a:effectLst/>
                <a:latin typeface="Open Sans"/>
              </a:rPr>
              <a:t>open</a:t>
            </a:r>
            <a:r>
              <a:rPr lang="ru-RU" b="0" i="0" dirty="0">
                <a:solidFill>
                  <a:srgbClr val="313131"/>
                </a:solidFill>
                <a:effectLst/>
                <a:latin typeface="Open Sans"/>
              </a:rPr>
              <a:t>. Чтобы избежать получения сбивающих с толку сообщений об ошибках, нужно явно указывать, какой тип исключения вы планируете обрабатывать. В данном примере это </a:t>
            </a:r>
            <a:r>
              <a:rPr lang="ru-RU" b="0" i="1" dirty="0" err="1">
                <a:solidFill>
                  <a:srgbClr val="313131"/>
                </a:solidFill>
                <a:effectLst/>
                <a:latin typeface="Open Sans"/>
              </a:rPr>
              <a:t>IOError</a:t>
            </a:r>
            <a:r>
              <a:rPr lang="ru-RU" b="0" i="0" dirty="0">
                <a:solidFill>
                  <a:srgbClr val="313131"/>
                </a:solidFill>
                <a:effectLst/>
                <a:latin typeface="Open Sans"/>
              </a:rPr>
              <a:t>:</a:t>
            </a:r>
            <a:endParaRPr lang="ru-RU" dirty="0"/>
          </a:p>
        </p:txBody>
      </p:sp>
      <p:pic>
        <p:nvPicPr>
          <p:cNvPr id="7" name="Рисунок 6">
            <a:extLst>
              <a:ext uri="{FF2B5EF4-FFF2-40B4-BE49-F238E27FC236}">
                <a16:creationId xmlns:a16="http://schemas.microsoft.com/office/drawing/2014/main" id="{1C929A6E-AF40-44C6-A6EB-EA9B259FAD08}"/>
              </a:ext>
            </a:extLst>
          </p:cNvPr>
          <p:cNvPicPr>
            <a:picLocks noChangeAspect="1"/>
          </p:cNvPicPr>
          <p:nvPr/>
        </p:nvPicPr>
        <p:blipFill>
          <a:blip r:embed="rId6"/>
          <a:stretch>
            <a:fillRect/>
          </a:stretch>
        </p:blipFill>
        <p:spPr>
          <a:xfrm>
            <a:off x="754905" y="5207815"/>
            <a:ext cx="4544131" cy="1375026"/>
          </a:xfrm>
          <a:prstGeom prst="rect">
            <a:avLst/>
          </a:prstGeom>
        </p:spPr>
      </p:pic>
    </p:spTree>
    <p:extLst>
      <p:ext uri="{BB962C8B-B14F-4D97-AF65-F5344CB8AC3E}">
        <p14:creationId xmlns:p14="http://schemas.microsoft.com/office/powerpoint/2010/main" val="3163520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5DB49496-69BA-4317-BA6A-59538C28E083}"/>
              </a:ext>
            </a:extLst>
          </p:cNvPr>
          <p:cNvSpPr/>
          <p:nvPr/>
        </p:nvSpPr>
        <p:spPr>
          <a:xfrm>
            <a:off x="2735913" y="228173"/>
            <a:ext cx="6720173" cy="584775"/>
          </a:xfrm>
          <a:prstGeom prst="rect">
            <a:avLst/>
          </a:prstGeom>
        </p:spPr>
        <p:txBody>
          <a:bodyPr wrap="none">
            <a:spAutoFit/>
          </a:bodyPr>
          <a:lstStyle/>
          <a:p>
            <a:r>
              <a:rPr lang="ru-RU" sz="3200" b="1" i="0" dirty="0">
                <a:solidFill>
                  <a:srgbClr val="181818"/>
                </a:solidFill>
                <a:effectLst/>
                <a:latin typeface="Mont"/>
              </a:rPr>
              <a:t>Особенности чистого кода на </a:t>
            </a:r>
            <a:r>
              <a:rPr lang="ru-RU" sz="3200" b="1" i="0" dirty="0" err="1">
                <a:solidFill>
                  <a:srgbClr val="181818"/>
                </a:solidFill>
                <a:effectLst/>
                <a:latin typeface="Mont"/>
              </a:rPr>
              <a:t>Python</a:t>
            </a:r>
            <a:endParaRPr lang="ru-RU" sz="3200" dirty="0"/>
          </a:p>
        </p:txBody>
      </p:sp>
      <p:sp>
        <p:nvSpPr>
          <p:cNvPr id="2" name="Прямоугольник 1">
            <a:extLst>
              <a:ext uri="{FF2B5EF4-FFF2-40B4-BE49-F238E27FC236}">
                <a16:creationId xmlns:a16="http://schemas.microsoft.com/office/drawing/2014/main" id="{5464E067-5954-4C96-9959-2A4EEECBB286}"/>
              </a:ext>
            </a:extLst>
          </p:cNvPr>
          <p:cNvSpPr/>
          <p:nvPr/>
        </p:nvSpPr>
        <p:spPr>
          <a:xfrm>
            <a:off x="653795" y="906428"/>
            <a:ext cx="10918788" cy="3293209"/>
          </a:xfrm>
          <a:prstGeom prst="rect">
            <a:avLst/>
          </a:prstGeom>
        </p:spPr>
        <p:txBody>
          <a:bodyPr wrap="square">
            <a:spAutoFit/>
          </a:bodyPr>
          <a:lstStyle/>
          <a:p>
            <a:pPr>
              <a:spcBef>
                <a:spcPts val="600"/>
              </a:spcBef>
              <a:spcAft>
                <a:spcPts val="600"/>
              </a:spcAft>
            </a:pPr>
            <a:r>
              <a:rPr lang="ru-RU" sz="3200" b="1" i="0" cap="all" dirty="0">
                <a:solidFill>
                  <a:srgbClr val="582AE5"/>
                </a:solidFill>
                <a:effectLst/>
                <a:latin typeface="inherit"/>
              </a:rPr>
              <a:t>ИТОГИ</a:t>
            </a:r>
            <a:endParaRPr lang="ru-RU" sz="3200"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err="1">
                <a:solidFill>
                  <a:srgbClr val="313131"/>
                </a:solidFill>
                <a:effectLst/>
                <a:latin typeface="Open Sans"/>
              </a:rPr>
              <a:t>Python</a:t>
            </a:r>
            <a:r>
              <a:rPr lang="ru-RU" b="0" i="0" dirty="0">
                <a:solidFill>
                  <a:srgbClr val="313131"/>
                </a:solidFill>
                <a:effectLst/>
                <a:latin typeface="Open Sans"/>
              </a:rPr>
              <a:t> спроектирован таким образом, чтобы помогать разработчику создавать чистый код.</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Рекомендованный подход к написанию кода на </a:t>
            </a:r>
            <a:r>
              <a:rPr lang="ru-RU" b="0" i="0" dirty="0" err="1">
                <a:solidFill>
                  <a:srgbClr val="313131"/>
                </a:solidFill>
                <a:effectLst/>
                <a:latin typeface="Open Sans"/>
              </a:rPr>
              <a:t>Python</a:t>
            </a:r>
            <a:r>
              <a:rPr lang="ru-RU" b="0" i="0" dirty="0">
                <a:solidFill>
                  <a:srgbClr val="313131"/>
                </a:solidFill>
                <a:effectLst/>
                <a:latin typeface="Open Sans"/>
              </a:rPr>
              <a:t> называется идиоматическим.</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Код, разработанный с использованием идиом </a:t>
            </a:r>
            <a:r>
              <a:rPr lang="ru-RU" b="0" i="0" dirty="0" err="1">
                <a:solidFill>
                  <a:srgbClr val="313131"/>
                </a:solidFill>
                <a:effectLst/>
                <a:latin typeface="Open Sans"/>
              </a:rPr>
              <a:t>Python</a:t>
            </a:r>
            <a:r>
              <a:rPr lang="ru-RU" b="0" i="0" dirty="0">
                <a:solidFill>
                  <a:srgbClr val="313131"/>
                </a:solidFill>
                <a:effectLst/>
                <a:latin typeface="Open Sans"/>
              </a:rPr>
              <a:t>, называется </a:t>
            </a:r>
            <a:r>
              <a:rPr lang="ru-RU" b="0" i="0" dirty="0" err="1">
                <a:solidFill>
                  <a:srgbClr val="313131"/>
                </a:solidFill>
                <a:effectLst/>
                <a:latin typeface="Open Sans"/>
              </a:rPr>
              <a:t>Pythonic</a:t>
            </a:r>
            <a:r>
              <a:rPr lang="ru-RU" b="0" i="0" dirty="0">
                <a:solidFill>
                  <a:srgbClr val="313131"/>
                </a:solidFill>
                <a:effectLst/>
                <a:latin typeface="Open Sans"/>
              </a:rPr>
              <a:t> код.</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Идиомы </a:t>
            </a:r>
            <a:r>
              <a:rPr lang="ru-RU" b="0" i="0" dirty="0" err="1">
                <a:solidFill>
                  <a:srgbClr val="313131"/>
                </a:solidFill>
                <a:effectLst/>
                <a:latin typeface="Open Sans"/>
              </a:rPr>
              <a:t>Python</a:t>
            </a:r>
            <a:r>
              <a:rPr lang="ru-RU" b="0" i="0" dirty="0">
                <a:solidFill>
                  <a:srgbClr val="313131"/>
                </a:solidFill>
                <a:effectLst/>
                <a:latin typeface="Open Sans"/>
              </a:rPr>
              <a:t> часто отличаются от идиом разработки кода на других языках программирования.</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Использование идиом </a:t>
            </a:r>
            <a:r>
              <a:rPr lang="ru-RU" b="0" i="0" dirty="0" err="1">
                <a:solidFill>
                  <a:srgbClr val="313131"/>
                </a:solidFill>
                <a:effectLst/>
                <a:latin typeface="Open Sans"/>
              </a:rPr>
              <a:t>Python</a:t>
            </a:r>
            <a:r>
              <a:rPr lang="ru-RU" b="0" i="0" dirty="0">
                <a:solidFill>
                  <a:srgbClr val="313131"/>
                </a:solidFill>
                <a:effectLst/>
                <a:latin typeface="Open Sans"/>
              </a:rPr>
              <a:t> сделает ваш код более элегантным, понятным для других </a:t>
            </a:r>
            <a:r>
              <a:rPr lang="ru-RU" b="0" i="0" dirty="0" err="1">
                <a:solidFill>
                  <a:srgbClr val="313131"/>
                </a:solidFill>
                <a:effectLst/>
                <a:latin typeface="Open Sans"/>
              </a:rPr>
              <a:t>Python</a:t>
            </a:r>
            <a:r>
              <a:rPr lang="ru-RU" b="0" i="0" dirty="0">
                <a:solidFill>
                  <a:srgbClr val="313131"/>
                </a:solidFill>
                <a:effectLst/>
                <a:latin typeface="Open Sans"/>
              </a:rPr>
              <a:t> разработчиков, поможет избежать ошибок, а также в некоторых случаях повысить производительность.</a:t>
            </a:r>
          </a:p>
        </p:txBody>
      </p:sp>
    </p:spTree>
    <p:extLst>
      <p:ext uri="{BB962C8B-B14F-4D97-AF65-F5344CB8AC3E}">
        <p14:creationId xmlns:p14="http://schemas.microsoft.com/office/powerpoint/2010/main" val="4118634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2F4F22BE-5AC7-42E1-A2BD-2A852EC1F8FB}"/>
              </a:ext>
            </a:extLst>
          </p:cNvPr>
          <p:cNvSpPr/>
          <p:nvPr/>
        </p:nvSpPr>
        <p:spPr>
          <a:xfrm>
            <a:off x="4852999" y="78101"/>
            <a:ext cx="2486002" cy="584775"/>
          </a:xfrm>
          <a:prstGeom prst="rect">
            <a:avLst/>
          </a:prstGeom>
        </p:spPr>
        <p:txBody>
          <a:bodyPr wrap="none">
            <a:spAutoFit/>
          </a:bodyPr>
          <a:lstStyle/>
          <a:p>
            <a:r>
              <a:rPr lang="ru-RU" sz="3200" b="1" i="0" dirty="0">
                <a:solidFill>
                  <a:srgbClr val="181818"/>
                </a:solidFill>
                <a:effectLst/>
                <a:latin typeface="Mont"/>
              </a:rPr>
              <a:t>Рефакторинг</a:t>
            </a:r>
            <a:endParaRPr lang="ru-RU" sz="3200" dirty="0"/>
          </a:p>
        </p:txBody>
      </p:sp>
      <p:sp>
        <p:nvSpPr>
          <p:cNvPr id="3" name="Прямоугольник 2">
            <a:extLst>
              <a:ext uri="{FF2B5EF4-FFF2-40B4-BE49-F238E27FC236}">
                <a16:creationId xmlns:a16="http://schemas.microsoft.com/office/drawing/2014/main" id="{5F2C5223-5C94-4578-B93F-EC0937FC4885}"/>
              </a:ext>
            </a:extLst>
          </p:cNvPr>
          <p:cNvSpPr/>
          <p:nvPr/>
        </p:nvSpPr>
        <p:spPr>
          <a:xfrm>
            <a:off x="653795" y="871701"/>
            <a:ext cx="10918788" cy="923330"/>
          </a:xfrm>
          <a:prstGeom prst="rect">
            <a:avLst/>
          </a:prstGeom>
        </p:spPr>
        <p:txBody>
          <a:bodyPr wrap="square">
            <a:spAutoFit/>
          </a:bodyPr>
          <a:lstStyle/>
          <a:p>
            <a:r>
              <a:rPr lang="ru-RU" b="1" i="0" cap="all" dirty="0">
                <a:solidFill>
                  <a:srgbClr val="582AE5"/>
                </a:solidFill>
                <a:effectLst/>
                <a:latin typeface="inherit"/>
              </a:rPr>
              <a:t>ЧТО ТАКОЕ РЕФАКТОРИНГ</a:t>
            </a:r>
            <a:endParaRPr lang="ru-RU" b="0" i="0" dirty="0">
              <a:solidFill>
                <a:srgbClr val="313131"/>
              </a:solidFill>
              <a:effectLst/>
              <a:latin typeface="Open Sans"/>
            </a:endParaRPr>
          </a:p>
          <a:p>
            <a:r>
              <a:rPr lang="ru-RU" b="0" i="0" dirty="0">
                <a:solidFill>
                  <a:srgbClr val="313131"/>
                </a:solidFill>
                <a:effectLst/>
                <a:latin typeface="Open Sans"/>
              </a:rPr>
              <a:t>Рефакторинг, совместно с тестами, является одним из инструментов устранения проблем с качеством кода. </a:t>
            </a:r>
          </a:p>
        </p:txBody>
      </p:sp>
      <p:sp>
        <p:nvSpPr>
          <p:cNvPr id="4" name="Прямоугольник 3">
            <a:extLst>
              <a:ext uri="{FF2B5EF4-FFF2-40B4-BE49-F238E27FC236}">
                <a16:creationId xmlns:a16="http://schemas.microsoft.com/office/drawing/2014/main" id="{B949F78D-D564-417C-AB56-D0CAE7F7DCE9}"/>
              </a:ext>
            </a:extLst>
          </p:cNvPr>
          <p:cNvSpPr/>
          <p:nvPr/>
        </p:nvSpPr>
        <p:spPr>
          <a:xfrm>
            <a:off x="653795" y="1711031"/>
            <a:ext cx="10918788" cy="646331"/>
          </a:xfrm>
          <a:prstGeom prst="rect">
            <a:avLst/>
          </a:prstGeom>
        </p:spPr>
        <p:txBody>
          <a:bodyPr wrap="square">
            <a:spAutoFit/>
          </a:bodyPr>
          <a:lstStyle/>
          <a:p>
            <a:r>
              <a:rPr lang="ru-RU" b="1" i="0" dirty="0">
                <a:solidFill>
                  <a:srgbClr val="582AE5"/>
                </a:solidFill>
                <a:effectLst/>
                <a:latin typeface="Open Sans"/>
              </a:rPr>
              <a:t>Как мы уже рассматривали ранее, рефакторинг — </a:t>
            </a:r>
            <a:r>
              <a:rPr lang="ru-RU" b="0" i="0" dirty="0">
                <a:solidFill>
                  <a:srgbClr val="313131"/>
                </a:solidFill>
                <a:effectLst/>
                <a:latin typeface="Open Sans"/>
              </a:rPr>
              <a:t>это изменение кода с целью повышения его качества без изменения функциональности и поведения.</a:t>
            </a:r>
            <a:endParaRPr lang="ru-RU" dirty="0"/>
          </a:p>
        </p:txBody>
      </p:sp>
      <p:sp>
        <p:nvSpPr>
          <p:cNvPr id="5" name="Прямоугольник 4">
            <a:extLst>
              <a:ext uri="{FF2B5EF4-FFF2-40B4-BE49-F238E27FC236}">
                <a16:creationId xmlns:a16="http://schemas.microsoft.com/office/drawing/2014/main" id="{6FD26413-C1B9-4882-B4D8-EEF660AA033F}"/>
              </a:ext>
            </a:extLst>
          </p:cNvPr>
          <p:cNvSpPr/>
          <p:nvPr/>
        </p:nvSpPr>
        <p:spPr>
          <a:xfrm>
            <a:off x="636604" y="2265029"/>
            <a:ext cx="10918787" cy="369332"/>
          </a:xfrm>
          <a:prstGeom prst="rect">
            <a:avLst/>
          </a:prstGeom>
        </p:spPr>
        <p:txBody>
          <a:bodyPr wrap="square">
            <a:spAutoFit/>
          </a:bodyPr>
          <a:lstStyle/>
          <a:p>
            <a:r>
              <a:rPr lang="ru-RU" b="0" i="0" dirty="0">
                <a:solidFill>
                  <a:srgbClr val="313131"/>
                </a:solidFill>
                <a:effectLst/>
                <a:latin typeface="Open Sans"/>
              </a:rPr>
              <a:t>Среди наиболее эффективных действий для проведения рефакторинга можно отметить:</a:t>
            </a:r>
            <a:endParaRPr lang="ru-RU" dirty="0"/>
          </a:p>
        </p:txBody>
      </p:sp>
      <p:sp>
        <p:nvSpPr>
          <p:cNvPr id="6" name="Прямоугольник 5">
            <a:extLst>
              <a:ext uri="{FF2B5EF4-FFF2-40B4-BE49-F238E27FC236}">
                <a16:creationId xmlns:a16="http://schemas.microsoft.com/office/drawing/2014/main" id="{2E2F164C-682F-41BC-93AB-0F88437286E3}"/>
              </a:ext>
            </a:extLst>
          </p:cNvPr>
          <p:cNvSpPr/>
          <p:nvPr/>
        </p:nvSpPr>
        <p:spPr>
          <a:xfrm>
            <a:off x="602224" y="2634361"/>
            <a:ext cx="10953167" cy="4247317"/>
          </a:xfrm>
          <a:prstGeom prst="rect">
            <a:avLst/>
          </a:prstGeom>
        </p:spPr>
        <p:txBody>
          <a:bodyPr wrap="square">
            <a:spAutoFit/>
          </a:bodyPr>
          <a:lstStyle/>
          <a:p>
            <a:pPr>
              <a:buFont typeface="+mj-lt"/>
              <a:buAutoNum type="arabicPeriod"/>
            </a:pPr>
            <a:r>
              <a:rPr lang="ru-RU" b="1" i="0" dirty="0">
                <a:solidFill>
                  <a:srgbClr val="313131"/>
                </a:solidFill>
                <a:effectLst/>
                <a:latin typeface="Open Sans"/>
              </a:rPr>
              <a:t>Изменение имен переменных, классов, объектов на осмысленные.</a:t>
            </a:r>
            <a:endParaRPr lang="ru-RU" b="0" i="0" dirty="0">
              <a:solidFill>
                <a:srgbClr val="313131"/>
              </a:solidFill>
              <a:effectLst/>
              <a:latin typeface="Open Sans"/>
            </a:endParaRPr>
          </a:p>
          <a:p>
            <a:pPr>
              <a:buFont typeface="+mj-lt"/>
              <a:buAutoNum type="arabicPeriod"/>
            </a:pPr>
            <a:r>
              <a:rPr lang="ru-RU" b="1" i="0" dirty="0">
                <a:solidFill>
                  <a:srgbClr val="313131"/>
                </a:solidFill>
                <a:effectLst/>
                <a:latin typeface="Open Sans"/>
              </a:rPr>
              <a:t>Устранение дублирования кода</a:t>
            </a:r>
            <a:r>
              <a:rPr lang="ru-RU" b="0" i="0" dirty="0">
                <a:solidFill>
                  <a:srgbClr val="313131"/>
                </a:solidFill>
                <a:effectLst/>
                <a:latin typeface="Open Sans"/>
              </a:rPr>
              <a:t>. Если код повторяется больше одного раза, то нужно вынести его в отдельную функцию или метод.</a:t>
            </a:r>
          </a:p>
          <a:p>
            <a:pPr>
              <a:buFont typeface="+mj-lt"/>
              <a:buAutoNum type="arabicPeriod"/>
            </a:pPr>
            <a:r>
              <a:rPr lang="ru-RU" b="1" i="0" dirty="0">
                <a:solidFill>
                  <a:srgbClr val="313131"/>
                </a:solidFill>
                <a:effectLst/>
                <a:latin typeface="Open Sans"/>
              </a:rPr>
              <a:t>Разделение больших функций.</a:t>
            </a:r>
            <a:r>
              <a:rPr lang="ru-RU" b="0" i="0" dirty="0">
                <a:solidFill>
                  <a:srgbClr val="313131"/>
                </a:solidFill>
                <a:effectLst/>
                <a:latin typeface="Open Sans"/>
              </a:rPr>
              <a:t> Если функция или метод слишком большие и не помещаются на одном экране, рекомендуется разбить их на две части (или больше, если это требуется).</a:t>
            </a:r>
          </a:p>
          <a:p>
            <a:pPr>
              <a:buFont typeface="+mj-lt"/>
              <a:buAutoNum type="arabicPeriod"/>
            </a:pPr>
            <a:r>
              <a:rPr lang="ru-RU" b="1" i="0" dirty="0">
                <a:solidFill>
                  <a:srgbClr val="313131"/>
                </a:solidFill>
                <a:effectLst/>
                <a:latin typeface="Open Sans"/>
              </a:rPr>
              <a:t>Разделение больших файлов.</a:t>
            </a:r>
            <a:r>
              <a:rPr lang="ru-RU" b="0" i="0" dirty="0">
                <a:solidFill>
                  <a:srgbClr val="313131"/>
                </a:solidFill>
                <a:effectLst/>
                <a:latin typeface="Open Sans"/>
              </a:rPr>
              <a:t> По аналогии с большими функциями, которые сложно понять, крупные файлы тоже лучше разделять на несколько более маленьких. Отдельные файлы затем подключаются к основному файлу с кодом. </a:t>
            </a:r>
          </a:p>
          <a:p>
            <a:pPr>
              <a:buFont typeface="+mj-lt"/>
              <a:buAutoNum type="arabicPeriod"/>
            </a:pPr>
            <a:r>
              <a:rPr lang="ru-RU" b="1" i="0" dirty="0">
                <a:solidFill>
                  <a:srgbClr val="313131"/>
                </a:solidFill>
                <a:effectLst/>
                <a:latin typeface="Open Sans"/>
              </a:rPr>
              <a:t>Удаление мертвого кода. </a:t>
            </a:r>
            <a:r>
              <a:rPr lang="ru-RU" b="0" i="0" dirty="0">
                <a:solidFill>
                  <a:srgbClr val="313131"/>
                </a:solidFill>
                <a:effectLst/>
                <a:latin typeface="Open Sans"/>
              </a:rPr>
              <a:t> Когда программа изменяется со временем, некоторые ее участки перестают использоваться. Они могут быть закомментированы или просто никогда не вызываться. Аналогичная ситуация возможна с аргументами функций: когда-то они были полезные, но со временем перестали использоваться.</a:t>
            </a:r>
          </a:p>
          <a:p>
            <a:pPr>
              <a:buFont typeface="+mj-lt"/>
              <a:buAutoNum type="arabicPeriod"/>
            </a:pPr>
            <a:r>
              <a:rPr lang="ru-RU" b="1" i="0" dirty="0">
                <a:solidFill>
                  <a:srgbClr val="313131"/>
                </a:solidFill>
                <a:effectLst/>
                <a:latin typeface="Open Sans"/>
              </a:rPr>
              <a:t>Такие участки мертвого кода лучше удалять.</a:t>
            </a:r>
            <a:r>
              <a:rPr lang="ru-RU" b="0" i="0" dirty="0">
                <a:solidFill>
                  <a:srgbClr val="313131"/>
                </a:solidFill>
                <a:effectLst/>
                <a:latin typeface="Open Sans"/>
              </a:rPr>
              <a:t> Во-первых, наличие мертвого кода затрудняет понимание, что делает та или иная функция. Во-вторых, изменяя код функции, можно случайно сделать так, чтобы мертвый код снова заработал, что может привести к ошибкам.</a:t>
            </a:r>
          </a:p>
        </p:txBody>
      </p:sp>
    </p:spTree>
    <p:extLst>
      <p:ext uri="{BB962C8B-B14F-4D97-AF65-F5344CB8AC3E}">
        <p14:creationId xmlns:p14="http://schemas.microsoft.com/office/powerpoint/2010/main" val="363318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5BE4FC91-1523-44AF-AB43-E5E810C66ADD}"/>
              </a:ext>
            </a:extLst>
          </p:cNvPr>
          <p:cNvSpPr/>
          <p:nvPr/>
        </p:nvSpPr>
        <p:spPr>
          <a:xfrm>
            <a:off x="4852999" y="78101"/>
            <a:ext cx="2486002" cy="584775"/>
          </a:xfrm>
          <a:prstGeom prst="rect">
            <a:avLst/>
          </a:prstGeom>
        </p:spPr>
        <p:txBody>
          <a:bodyPr wrap="none">
            <a:spAutoFit/>
          </a:bodyPr>
          <a:lstStyle/>
          <a:p>
            <a:r>
              <a:rPr lang="ru-RU" sz="3200" b="1" i="0" dirty="0">
                <a:solidFill>
                  <a:srgbClr val="181818"/>
                </a:solidFill>
                <a:effectLst/>
                <a:latin typeface="Mont"/>
              </a:rPr>
              <a:t>Рефакторинг</a:t>
            </a:r>
            <a:endParaRPr lang="ru-RU" sz="3200" dirty="0"/>
          </a:p>
        </p:txBody>
      </p:sp>
      <p:sp>
        <p:nvSpPr>
          <p:cNvPr id="2" name="Прямоугольник 1">
            <a:extLst>
              <a:ext uri="{FF2B5EF4-FFF2-40B4-BE49-F238E27FC236}">
                <a16:creationId xmlns:a16="http://schemas.microsoft.com/office/drawing/2014/main" id="{F65460D7-8CB7-469B-A197-147C2678002D}"/>
              </a:ext>
            </a:extLst>
          </p:cNvPr>
          <p:cNvSpPr/>
          <p:nvPr/>
        </p:nvSpPr>
        <p:spPr>
          <a:xfrm>
            <a:off x="635051" y="1255967"/>
            <a:ext cx="10918788" cy="923330"/>
          </a:xfrm>
          <a:prstGeom prst="rect">
            <a:avLst/>
          </a:prstGeom>
        </p:spPr>
        <p:txBody>
          <a:bodyPr wrap="square">
            <a:spAutoFit/>
          </a:bodyPr>
          <a:lstStyle/>
          <a:p>
            <a:r>
              <a:rPr lang="ru-RU" b="0" i="0" dirty="0">
                <a:solidFill>
                  <a:srgbClr val="313131"/>
                </a:solidFill>
                <a:effectLst/>
                <a:latin typeface="Open Sans"/>
              </a:rPr>
              <a:t>Успешное проведение рефакторинга невозможно без наличия тестов. Многие опытные разработчики боятся вносить какие-либо изменения в крупные программные системы из-за того, что могут возникнуть ошибки. Тесты позволяют справиться с этой проблемой.</a:t>
            </a:r>
            <a:endParaRPr lang="ru-RU" dirty="0"/>
          </a:p>
        </p:txBody>
      </p:sp>
      <p:sp>
        <p:nvSpPr>
          <p:cNvPr id="3" name="Прямоугольник 2">
            <a:extLst>
              <a:ext uri="{FF2B5EF4-FFF2-40B4-BE49-F238E27FC236}">
                <a16:creationId xmlns:a16="http://schemas.microsoft.com/office/drawing/2014/main" id="{A7856F79-FC28-4DDC-A4BD-63055D637CC1}"/>
              </a:ext>
            </a:extLst>
          </p:cNvPr>
          <p:cNvSpPr/>
          <p:nvPr/>
        </p:nvSpPr>
        <p:spPr>
          <a:xfrm>
            <a:off x="661555" y="2182504"/>
            <a:ext cx="10918788" cy="646331"/>
          </a:xfrm>
          <a:prstGeom prst="rect">
            <a:avLst/>
          </a:prstGeom>
        </p:spPr>
        <p:txBody>
          <a:bodyPr wrap="square">
            <a:spAutoFit/>
          </a:bodyPr>
          <a:lstStyle/>
          <a:p>
            <a:r>
              <a:rPr lang="ru-RU" b="0" i="0" dirty="0">
                <a:solidFill>
                  <a:srgbClr val="313131"/>
                </a:solidFill>
                <a:effectLst/>
                <a:latin typeface="Open Sans"/>
              </a:rPr>
              <a:t>Так как в процессе рефакторинга изменяется только структура кода, но не его функциональность, то успешный запуск тестов после рефакторинга</a:t>
            </a:r>
            <a:r>
              <a:rPr lang="ru-RU" b="1" i="0" dirty="0">
                <a:solidFill>
                  <a:srgbClr val="313131"/>
                </a:solidFill>
                <a:effectLst/>
                <a:latin typeface="Open Sans"/>
              </a:rPr>
              <a:t> позволяет подтвердить его безопасность. </a:t>
            </a:r>
            <a:endParaRPr lang="ru-RU" dirty="0"/>
          </a:p>
        </p:txBody>
      </p:sp>
      <p:sp>
        <p:nvSpPr>
          <p:cNvPr id="4" name="Прямоугольник 3">
            <a:extLst>
              <a:ext uri="{FF2B5EF4-FFF2-40B4-BE49-F238E27FC236}">
                <a16:creationId xmlns:a16="http://schemas.microsoft.com/office/drawing/2014/main" id="{F83E5ACF-0D92-4C5F-A92E-65984026B41B}"/>
              </a:ext>
            </a:extLst>
          </p:cNvPr>
          <p:cNvSpPr/>
          <p:nvPr/>
        </p:nvSpPr>
        <p:spPr>
          <a:xfrm>
            <a:off x="653795" y="2828835"/>
            <a:ext cx="10918788" cy="1200329"/>
          </a:xfrm>
          <a:prstGeom prst="rect">
            <a:avLst/>
          </a:prstGeom>
        </p:spPr>
        <p:txBody>
          <a:bodyPr wrap="square">
            <a:spAutoFit/>
          </a:bodyPr>
          <a:lstStyle/>
          <a:p>
            <a:r>
              <a:rPr lang="ru-RU" b="0" i="0" dirty="0">
                <a:solidFill>
                  <a:srgbClr val="313131"/>
                </a:solidFill>
                <a:effectLst/>
                <a:latin typeface="Open Sans"/>
              </a:rPr>
              <a:t>Рекомендуем разделять процесс рефакторинга на отдельные небольшие шаги и после каждого шага запускать тесты, чтобы убедиться в успешности изменений. Кроме того, можно создавать отдельный </a:t>
            </a:r>
            <a:r>
              <a:rPr lang="ru-RU" b="0" i="0" dirty="0" err="1">
                <a:solidFill>
                  <a:srgbClr val="313131"/>
                </a:solidFill>
                <a:effectLst/>
                <a:latin typeface="Open Sans"/>
              </a:rPr>
              <a:t>коммит</a:t>
            </a:r>
            <a:r>
              <a:rPr lang="ru-RU" b="0" i="0" dirty="0">
                <a:solidFill>
                  <a:srgbClr val="313131"/>
                </a:solidFill>
                <a:effectLst/>
                <a:latin typeface="Open Sans"/>
              </a:rPr>
              <a:t> для каждого шага рефакторинга. Таким образом можно будет быстро и просто откатить изменения в случае, если на тестах будет обнаружена проблема.</a:t>
            </a:r>
            <a:endParaRPr lang="ru-RU" dirty="0"/>
          </a:p>
        </p:txBody>
      </p:sp>
      <p:sp>
        <p:nvSpPr>
          <p:cNvPr id="11" name="Прямоугольник 10">
            <a:extLst>
              <a:ext uri="{FF2B5EF4-FFF2-40B4-BE49-F238E27FC236}">
                <a16:creationId xmlns:a16="http://schemas.microsoft.com/office/drawing/2014/main" id="{270FAB6D-8EAE-4EF0-85CB-D1C978B98EBE}"/>
              </a:ext>
            </a:extLst>
          </p:cNvPr>
          <p:cNvSpPr/>
          <p:nvPr/>
        </p:nvSpPr>
        <p:spPr>
          <a:xfrm>
            <a:off x="653795" y="871701"/>
            <a:ext cx="3843488" cy="461665"/>
          </a:xfrm>
          <a:prstGeom prst="rect">
            <a:avLst/>
          </a:prstGeom>
        </p:spPr>
        <p:txBody>
          <a:bodyPr wrap="none">
            <a:spAutoFit/>
          </a:bodyPr>
          <a:lstStyle/>
          <a:p>
            <a:r>
              <a:rPr lang="ru-RU" sz="2400" b="1" i="0" cap="all" dirty="0">
                <a:solidFill>
                  <a:srgbClr val="582AE5"/>
                </a:solidFill>
                <a:effectLst/>
                <a:latin typeface="Open Sans"/>
              </a:rPr>
              <a:t>РЕФАКТОРИНГ И ТЕСТЫ</a:t>
            </a:r>
            <a:endParaRPr lang="ru-RU" sz="2400" dirty="0"/>
          </a:p>
        </p:txBody>
      </p:sp>
    </p:spTree>
    <p:extLst>
      <p:ext uri="{BB962C8B-B14F-4D97-AF65-F5344CB8AC3E}">
        <p14:creationId xmlns:p14="http://schemas.microsoft.com/office/powerpoint/2010/main" val="3290915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6" name="Прямоугольник 5">
            <a:extLst>
              <a:ext uri="{FF2B5EF4-FFF2-40B4-BE49-F238E27FC236}">
                <a16:creationId xmlns:a16="http://schemas.microsoft.com/office/drawing/2014/main" id="{FA42E7AA-1C2E-4A02-A4D2-B68EFEEF2B3A}"/>
              </a:ext>
            </a:extLst>
          </p:cNvPr>
          <p:cNvSpPr/>
          <p:nvPr/>
        </p:nvSpPr>
        <p:spPr>
          <a:xfrm>
            <a:off x="4852999" y="78101"/>
            <a:ext cx="2486002" cy="584775"/>
          </a:xfrm>
          <a:prstGeom prst="rect">
            <a:avLst/>
          </a:prstGeom>
        </p:spPr>
        <p:txBody>
          <a:bodyPr wrap="none">
            <a:spAutoFit/>
          </a:bodyPr>
          <a:lstStyle/>
          <a:p>
            <a:r>
              <a:rPr lang="ru-RU" sz="3200" b="1" i="0" dirty="0">
                <a:solidFill>
                  <a:srgbClr val="181818"/>
                </a:solidFill>
                <a:effectLst/>
                <a:latin typeface="Mont"/>
              </a:rPr>
              <a:t>Рефакторинг</a:t>
            </a:r>
            <a:endParaRPr lang="ru-RU" sz="3200" dirty="0"/>
          </a:p>
        </p:txBody>
      </p:sp>
      <p:sp>
        <p:nvSpPr>
          <p:cNvPr id="3" name="Прямоугольник 2">
            <a:extLst>
              <a:ext uri="{FF2B5EF4-FFF2-40B4-BE49-F238E27FC236}">
                <a16:creationId xmlns:a16="http://schemas.microsoft.com/office/drawing/2014/main" id="{B4199938-9CDB-481C-9345-EFD26C494E29}"/>
              </a:ext>
            </a:extLst>
          </p:cNvPr>
          <p:cNvSpPr/>
          <p:nvPr/>
        </p:nvSpPr>
        <p:spPr>
          <a:xfrm>
            <a:off x="653795" y="871701"/>
            <a:ext cx="5829160" cy="461665"/>
          </a:xfrm>
          <a:prstGeom prst="rect">
            <a:avLst/>
          </a:prstGeom>
        </p:spPr>
        <p:txBody>
          <a:bodyPr wrap="none">
            <a:spAutoFit/>
          </a:bodyPr>
          <a:lstStyle/>
          <a:p>
            <a:r>
              <a:rPr lang="ru-RU" sz="2400" b="1" i="0" cap="all" dirty="0">
                <a:solidFill>
                  <a:srgbClr val="582AE5"/>
                </a:solidFill>
                <a:effectLst/>
                <a:latin typeface="Open Sans"/>
              </a:rPr>
              <a:t>РЕФАКТОРИНГ В СРЕДЕ РАЗРАБОТКИ</a:t>
            </a:r>
            <a:endParaRPr lang="ru-RU" sz="2400" dirty="0"/>
          </a:p>
        </p:txBody>
      </p:sp>
      <p:sp>
        <p:nvSpPr>
          <p:cNvPr id="4" name="Прямоугольник 3">
            <a:extLst>
              <a:ext uri="{FF2B5EF4-FFF2-40B4-BE49-F238E27FC236}">
                <a16:creationId xmlns:a16="http://schemas.microsoft.com/office/drawing/2014/main" id="{8DEAAC5A-86A5-4ACF-82E3-0CA9EAC0BD39}"/>
              </a:ext>
            </a:extLst>
          </p:cNvPr>
          <p:cNvSpPr/>
          <p:nvPr/>
        </p:nvSpPr>
        <p:spPr>
          <a:xfrm>
            <a:off x="653795" y="1333366"/>
            <a:ext cx="10239492" cy="369332"/>
          </a:xfrm>
          <a:prstGeom prst="rect">
            <a:avLst/>
          </a:prstGeom>
        </p:spPr>
        <p:txBody>
          <a:bodyPr wrap="square">
            <a:spAutoFit/>
          </a:bodyPr>
          <a:lstStyle/>
          <a:p>
            <a:r>
              <a:rPr lang="ru-RU" b="0" i="0" dirty="0">
                <a:solidFill>
                  <a:srgbClr val="313131"/>
                </a:solidFill>
                <a:effectLst/>
                <a:latin typeface="Open Sans"/>
              </a:rPr>
              <a:t>Многие современные среды разработки содержат инструменты автоматизации рефакторинга.</a:t>
            </a:r>
            <a:endParaRPr lang="ru-RU" dirty="0"/>
          </a:p>
        </p:txBody>
      </p:sp>
      <p:sp>
        <p:nvSpPr>
          <p:cNvPr id="5" name="Прямоугольник 4">
            <a:extLst>
              <a:ext uri="{FF2B5EF4-FFF2-40B4-BE49-F238E27FC236}">
                <a16:creationId xmlns:a16="http://schemas.microsoft.com/office/drawing/2014/main" id="{8886D6D2-F84C-4332-8EF2-2D51E81A35D1}"/>
              </a:ext>
            </a:extLst>
          </p:cNvPr>
          <p:cNvSpPr/>
          <p:nvPr/>
        </p:nvSpPr>
        <p:spPr>
          <a:xfrm>
            <a:off x="653795" y="1657678"/>
            <a:ext cx="10918788" cy="923330"/>
          </a:xfrm>
          <a:prstGeom prst="rect">
            <a:avLst/>
          </a:prstGeom>
        </p:spPr>
        <p:txBody>
          <a:bodyPr wrap="square">
            <a:spAutoFit/>
          </a:bodyPr>
          <a:lstStyle/>
          <a:p>
            <a:r>
              <a:rPr lang="ru-RU" b="0" i="0" dirty="0">
                <a:solidFill>
                  <a:srgbClr val="313131"/>
                </a:solidFill>
                <a:effectLst/>
                <a:latin typeface="Open Sans"/>
              </a:rPr>
              <a:t>Чтобы вызвать это меню, нужно открыть контекстное меню, нажав правую клавишу мыши, и в контекстном меню выбрать пункт «</a:t>
            </a:r>
            <a:r>
              <a:rPr lang="ru-RU" b="0" i="0" dirty="0" err="1">
                <a:solidFill>
                  <a:srgbClr val="313131"/>
                </a:solidFill>
                <a:effectLst/>
                <a:latin typeface="Open Sans"/>
              </a:rPr>
              <a:t>Refactoring</a:t>
            </a:r>
            <a:r>
              <a:rPr lang="ru-RU" b="0" i="0" dirty="0">
                <a:solidFill>
                  <a:srgbClr val="313131"/>
                </a:solidFill>
                <a:effectLst/>
                <a:latin typeface="Open Sans"/>
              </a:rPr>
              <a:t>». Альтернативный вариант — нажать сочетание клавиш </a:t>
            </a:r>
            <a:r>
              <a:rPr lang="ru-RU" b="0" i="1" dirty="0" err="1">
                <a:solidFill>
                  <a:srgbClr val="313131"/>
                </a:solidFill>
                <a:effectLst/>
                <a:latin typeface="Open Sans"/>
              </a:rPr>
              <a:t>Shift+T</a:t>
            </a:r>
            <a:r>
              <a:rPr lang="ru-RU" b="0" i="1" dirty="0">
                <a:solidFill>
                  <a:srgbClr val="313131"/>
                </a:solidFill>
                <a:effectLst/>
                <a:latin typeface="Open Sans"/>
              </a:rPr>
              <a:t>.   </a:t>
            </a:r>
            <a:endParaRPr lang="ru-RU" dirty="0"/>
          </a:p>
        </p:txBody>
      </p:sp>
      <p:pic>
        <p:nvPicPr>
          <p:cNvPr id="7" name="Рисунок 6">
            <a:extLst>
              <a:ext uri="{FF2B5EF4-FFF2-40B4-BE49-F238E27FC236}">
                <a16:creationId xmlns:a16="http://schemas.microsoft.com/office/drawing/2014/main" id="{CAE9893C-8841-4287-AD0C-397BC36694BD}"/>
              </a:ext>
            </a:extLst>
          </p:cNvPr>
          <p:cNvPicPr>
            <a:picLocks noChangeAspect="1"/>
          </p:cNvPicPr>
          <p:nvPr/>
        </p:nvPicPr>
        <p:blipFill>
          <a:blip r:embed="rId6"/>
          <a:stretch>
            <a:fillRect/>
          </a:stretch>
        </p:blipFill>
        <p:spPr>
          <a:xfrm>
            <a:off x="2605752" y="2334043"/>
            <a:ext cx="7347196" cy="4184912"/>
          </a:xfrm>
          <a:prstGeom prst="rect">
            <a:avLst/>
          </a:prstGeom>
        </p:spPr>
      </p:pic>
    </p:spTree>
    <p:extLst>
      <p:ext uri="{BB962C8B-B14F-4D97-AF65-F5344CB8AC3E}">
        <p14:creationId xmlns:p14="http://schemas.microsoft.com/office/powerpoint/2010/main" val="184382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3CA4AF6C-4374-4496-B84D-74BDBA6C4C11}"/>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3" name="Прямоугольник 2">
            <a:extLst>
              <a:ext uri="{FF2B5EF4-FFF2-40B4-BE49-F238E27FC236}">
                <a16:creationId xmlns:a16="http://schemas.microsoft.com/office/drawing/2014/main" id="{601AA737-20C0-46C3-B2C4-E96AE6526F02}"/>
              </a:ext>
            </a:extLst>
          </p:cNvPr>
          <p:cNvSpPr/>
          <p:nvPr/>
        </p:nvSpPr>
        <p:spPr>
          <a:xfrm>
            <a:off x="653795" y="820979"/>
            <a:ext cx="2505635" cy="523220"/>
          </a:xfrm>
          <a:prstGeom prst="rect">
            <a:avLst/>
          </a:prstGeom>
        </p:spPr>
        <p:txBody>
          <a:bodyPr wrap="square">
            <a:spAutoFit/>
          </a:bodyPr>
          <a:lstStyle/>
          <a:p>
            <a:r>
              <a:rPr lang="ru-RU" sz="2800" b="1" i="0" cap="all" dirty="0">
                <a:solidFill>
                  <a:srgbClr val="582AE5"/>
                </a:solidFill>
                <a:effectLst/>
                <a:latin typeface="inherit"/>
              </a:rPr>
              <a:t>ЧИСТЫЙ КОД</a:t>
            </a:r>
            <a:endParaRPr lang="ru-RU" sz="2800" b="0" i="0" dirty="0">
              <a:solidFill>
                <a:srgbClr val="313131"/>
              </a:solidFill>
              <a:effectLst/>
              <a:latin typeface="Open Sans"/>
            </a:endParaRPr>
          </a:p>
        </p:txBody>
      </p:sp>
      <p:sp>
        <p:nvSpPr>
          <p:cNvPr id="4" name="Прямоугольник 3">
            <a:extLst>
              <a:ext uri="{FF2B5EF4-FFF2-40B4-BE49-F238E27FC236}">
                <a16:creationId xmlns:a16="http://schemas.microsoft.com/office/drawing/2014/main" id="{269ADBEC-70D2-4201-B8DB-A77C46D76DEC}"/>
              </a:ext>
            </a:extLst>
          </p:cNvPr>
          <p:cNvSpPr/>
          <p:nvPr/>
        </p:nvSpPr>
        <p:spPr>
          <a:xfrm>
            <a:off x="653795" y="1344199"/>
            <a:ext cx="10918788" cy="646331"/>
          </a:xfrm>
          <a:prstGeom prst="rect">
            <a:avLst/>
          </a:prstGeom>
        </p:spPr>
        <p:txBody>
          <a:bodyPr wrap="square">
            <a:spAutoFit/>
          </a:bodyPr>
          <a:lstStyle/>
          <a:p>
            <a:r>
              <a:rPr lang="ru-RU" b="0" i="0" dirty="0">
                <a:solidFill>
                  <a:srgbClr val="313131"/>
                </a:solidFill>
                <a:effectLst/>
                <a:latin typeface="Open Sans"/>
              </a:rPr>
              <a:t>Роберт Мартин провел опрос экспертов в разработке программного обеспечения, чтобы узнать, что они считают чистым кодом. В качестве основных характеристик можно выделить следующие: </a:t>
            </a:r>
            <a:endParaRPr lang="ru-RU" dirty="0"/>
          </a:p>
        </p:txBody>
      </p:sp>
      <p:sp>
        <p:nvSpPr>
          <p:cNvPr id="5" name="Прямоугольник 4">
            <a:extLst>
              <a:ext uri="{FF2B5EF4-FFF2-40B4-BE49-F238E27FC236}">
                <a16:creationId xmlns:a16="http://schemas.microsoft.com/office/drawing/2014/main" id="{417176A7-686B-454E-A4E5-6FE3DE46441D}"/>
              </a:ext>
            </a:extLst>
          </p:cNvPr>
          <p:cNvSpPr/>
          <p:nvPr/>
        </p:nvSpPr>
        <p:spPr>
          <a:xfrm>
            <a:off x="653795" y="1994116"/>
            <a:ext cx="10918788" cy="4462760"/>
          </a:xfrm>
          <a:prstGeom prst="rect">
            <a:avLst/>
          </a:prstGeom>
        </p:spPr>
        <p:txBody>
          <a:bodyPr wrap="square">
            <a:spAutoFit/>
          </a:bodyPr>
          <a:lstStyle/>
          <a:p>
            <a:pPr>
              <a:spcBef>
                <a:spcPts val="600"/>
              </a:spcBef>
              <a:buFont typeface="Arial" panose="020B0604020202020204" pitchFamily="34" charset="0"/>
              <a:buChar char="•"/>
            </a:pPr>
            <a:r>
              <a:rPr lang="ru-RU" b="0" i="0" dirty="0">
                <a:solidFill>
                  <a:srgbClr val="313131"/>
                </a:solidFill>
                <a:effectLst/>
                <a:latin typeface="Open Sans"/>
              </a:rPr>
              <a:t>Код должен быть элегантным, удобным для чтения и понятным.</a:t>
            </a:r>
          </a:p>
          <a:p>
            <a:pPr>
              <a:spcBef>
                <a:spcPts val="600"/>
              </a:spcBef>
              <a:buFont typeface="Arial" panose="020B0604020202020204" pitchFamily="34" charset="0"/>
              <a:buChar char="•"/>
            </a:pPr>
            <a:r>
              <a:rPr lang="ru-RU" b="0" i="0" dirty="0">
                <a:solidFill>
                  <a:srgbClr val="313131"/>
                </a:solidFill>
                <a:effectLst/>
                <a:latin typeface="Open Sans"/>
              </a:rPr>
              <a:t>Код должен решать одну задачу качественно.</a:t>
            </a:r>
          </a:p>
          <a:p>
            <a:pPr>
              <a:spcBef>
                <a:spcPts val="600"/>
              </a:spcBef>
              <a:buFont typeface="Arial" panose="020B0604020202020204" pitchFamily="34" charset="0"/>
              <a:buChar char="•"/>
            </a:pPr>
            <a:r>
              <a:rPr lang="ru-RU" b="0" i="0" dirty="0">
                <a:solidFill>
                  <a:srgbClr val="313131"/>
                </a:solidFill>
                <a:effectLst/>
                <a:latin typeface="Open Sans"/>
              </a:rPr>
              <a:t>Код должен быть эффективным и высокопроизводительным.</a:t>
            </a:r>
          </a:p>
          <a:p>
            <a:pPr>
              <a:spcBef>
                <a:spcPts val="600"/>
              </a:spcBef>
              <a:buFont typeface="Arial" panose="020B0604020202020204" pitchFamily="34" charset="0"/>
              <a:buChar char="•"/>
            </a:pPr>
            <a:r>
              <a:rPr lang="ru-RU" b="0" i="0" dirty="0">
                <a:solidFill>
                  <a:srgbClr val="313131"/>
                </a:solidFill>
                <a:effectLst/>
                <a:latin typeface="Open Sans"/>
              </a:rPr>
              <a:t>Имена в коде должны быть осмысленными.</a:t>
            </a:r>
          </a:p>
          <a:p>
            <a:pPr>
              <a:spcBef>
                <a:spcPts val="600"/>
              </a:spcBef>
              <a:buFont typeface="Arial" panose="020B0604020202020204" pitchFamily="34" charset="0"/>
              <a:buChar char="•"/>
            </a:pPr>
            <a:r>
              <a:rPr lang="ru-RU" b="0" i="0" dirty="0">
                <a:solidFill>
                  <a:srgbClr val="313131"/>
                </a:solidFill>
                <a:effectLst/>
                <a:latin typeface="Open Sans"/>
              </a:rPr>
              <a:t>Код предоставляет один путь, а не несколько, чтобы решить одну задачу.</a:t>
            </a:r>
          </a:p>
          <a:p>
            <a:pPr>
              <a:spcBef>
                <a:spcPts val="600"/>
              </a:spcBef>
              <a:buFont typeface="Arial" panose="020B0604020202020204" pitchFamily="34" charset="0"/>
              <a:buChar char="•"/>
            </a:pPr>
            <a:r>
              <a:rPr lang="ru-RU" b="0" i="0" dirty="0">
                <a:solidFill>
                  <a:srgbClr val="313131"/>
                </a:solidFill>
                <a:effectLst/>
                <a:latin typeface="Open Sans"/>
              </a:rPr>
              <a:t>Код не должен содержать повторений.</a:t>
            </a:r>
          </a:p>
          <a:p>
            <a:pPr>
              <a:spcBef>
                <a:spcPts val="600"/>
              </a:spcBef>
              <a:buFont typeface="Arial" panose="020B0604020202020204" pitchFamily="34" charset="0"/>
              <a:buChar char="•"/>
            </a:pPr>
            <a:r>
              <a:rPr lang="ru-RU" b="0" i="0" dirty="0">
                <a:solidFill>
                  <a:srgbClr val="313131"/>
                </a:solidFill>
                <a:effectLst/>
                <a:latin typeface="Open Sans"/>
              </a:rPr>
              <a:t>Количество сущностей в коде (таких как классы, методы, функции и т.п.) должно быть минимальным.</a:t>
            </a:r>
          </a:p>
          <a:p>
            <a:pPr>
              <a:spcBef>
                <a:spcPts val="600"/>
              </a:spcBef>
              <a:buFont typeface="Arial" panose="020B0604020202020204" pitchFamily="34" charset="0"/>
              <a:buChar char="•"/>
            </a:pPr>
            <a:r>
              <a:rPr lang="ru-RU" b="0" i="0" dirty="0">
                <a:solidFill>
                  <a:srgbClr val="313131"/>
                </a:solidFill>
                <a:effectLst/>
                <a:latin typeface="Open Sans"/>
              </a:rPr>
              <a:t>Зависимости в коде должны быть минимальными, чтобы обеспечить возможность поддержки.</a:t>
            </a:r>
          </a:p>
          <a:p>
            <a:pPr>
              <a:spcBef>
                <a:spcPts val="600"/>
              </a:spcBef>
              <a:buFont typeface="Arial" panose="020B0604020202020204" pitchFamily="34" charset="0"/>
              <a:buChar char="•"/>
            </a:pPr>
            <a:r>
              <a:rPr lang="ru-RU" b="0" i="0" dirty="0">
                <a:solidFill>
                  <a:srgbClr val="313131"/>
                </a:solidFill>
                <a:effectLst/>
                <a:latin typeface="Open Sans"/>
              </a:rPr>
              <a:t>Ошибки в коде должны обрабатываться полностью.</a:t>
            </a:r>
          </a:p>
          <a:p>
            <a:pPr>
              <a:spcBef>
                <a:spcPts val="600"/>
              </a:spcBef>
              <a:buFont typeface="Arial" panose="020B0604020202020204" pitchFamily="34" charset="0"/>
              <a:buChar char="•"/>
            </a:pPr>
            <a:r>
              <a:rPr lang="ru-RU" b="0" i="0" dirty="0">
                <a:solidFill>
                  <a:srgbClr val="313131"/>
                </a:solidFill>
                <a:effectLst/>
                <a:latin typeface="Open Sans"/>
              </a:rPr>
              <a:t>Код должен содержать тесты, и они все должны завершаться успешно. </a:t>
            </a:r>
          </a:p>
          <a:p>
            <a:pPr>
              <a:spcBef>
                <a:spcPts val="600"/>
              </a:spcBef>
              <a:buFont typeface="Arial" panose="020B0604020202020204" pitchFamily="34" charset="0"/>
              <a:buChar char="•"/>
            </a:pPr>
            <a:r>
              <a:rPr lang="ru-RU" b="0" i="0" dirty="0">
                <a:solidFill>
                  <a:srgbClr val="313131"/>
                </a:solidFill>
                <a:effectLst/>
                <a:latin typeface="Open Sans"/>
              </a:rPr>
              <a:t>Код должен быть пригоден для чтения и расширения не только его автором, но и другими разработчиками в команде.</a:t>
            </a:r>
          </a:p>
        </p:txBody>
      </p:sp>
    </p:spTree>
    <p:extLst>
      <p:ext uri="{BB962C8B-B14F-4D97-AF65-F5344CB8AC3E}">
        <p14:creationId xmlns:p14="http://schemas.microsoft.com/office/powerpoint/2010/main" val="2357027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ACE11D2-20C0-4E87-9C90-5F3F2F2FE0DE}"/>
              </a:ext>
            </a:extLst>
          </p:cNvPr>
          <p:cNvSpPr/>
          <p:nvPr/>
        </p:nvSpPr>
        <p:spPr>
          <a:xfrm>
            <a:off x="4852999" y="78101"/>
            <a:ext cx="2486002" cy="584775"/>
          </a:xfrm>
          <a:prstGeom prst="rect">
            <a:avLst/>
          </a:prstGeom>
        </p:spPr>
        <p:txBody>
          <a:bodyPr wrap="none">
            <a:spAutoFit/>
          </a:bodyPr>
          <a:lstStyle/>
          <a:p>
            <a:r>
              <a:rPr lang="ru-RU" sz="3200" b="1" i="0" dirty="0">
                <a:solidFill>
                  <a:srgbClr val="181818"/>
                </a:solidFill>
                <a:effectLst/>
                <a:latin typeface="Mont"/>
              </a:rPr>
              <a:t>Рефакторинг</a:t>
            </a:r>
            <a:endParaRPr lang="ru-RU" sz="3200" dirty="0"/>
          </a:p>
        </p:txBody>
      </p:sp>
      <p:sp>
        <p:nvSpPr>
          <p:cNvPr id="2" name="Прямоугольник 1">
            <a:extLst>
              <a:ext uri="{FF2B5EF4-FFF2-40B4-BE49-F238E27FC236}">
                <a16:creationId xmlns:a16="http://schemas.microsoft.com/office/drawing/2014/main" id="{2F9F0D64-C31E-4B5A-89A9-E1D46CB3C723}"/>
              </a:ext>
            </a:extLst>
          </p:cNvPr>
          <p:cNvSpPr/>
          <p:nvPr/>
        </p:nvSpPr>
        <p:spPr>
          <a:xfrm>
            <a:off x="653795" y="871701"/>
            <a:ext cx="10918788" cy="1938992"/>
          </a:xfrm>
          <a:prstGeom prst="rect">
            <a:avLst/>
          </a:prstGeom>
        </p:spPr>
        <p:txBody>
          <a:bodyPr wrap="square">
            <a:spAutoFit/>
          </a:bodyPr>
          <a:lstStyle/>
          <a:p>
            <a:pPr>
              <a:spcBef>
                <a:spcPts val="600"/>
              </a:spcBef>
              <a:spcAft>
                <a:spcPts val="600"/>
              </a:spcAft>
            </a:pPr>
            <a:r>
              <a:rPr lang="ru-RU" b="1" i="0" dirty="0">
                <a:solidFill>
                  <a:srgbClr val="313131"/>
                </a:solidFill>
                <a:effectLst/>
                <a:latin typeface="Open Sans"/>
              </a:rPr>
              <a:t>Полезные возможности рефакторинга, который умеет делать </a:t>
            </a:r>
            <a:r>
              <a:rPr lang="ru-RU" b="1" i="0" dirty="0" err="1">
                <a:solidFill>
                  <a:srgbClr val="313131"/>
                </a:solidFill>
                <a:effectLst/>
                <a:latin typeface="Open Sans"/>
              </a:rPr>
              <a:t>PyCharm</a:t>
            </a:r>
            <a:r>
              <a:rPr lang="ru-RU" b="1" i="0" dirty="0">
                <a:solidFill>
                  <a:srgbClr val="313131"/>
                </a:solidFill>
                <a:effectLst/>
                <a:latin typeface="Open Sans"/>
              </a:rPr>
              <a:t>:</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1" dirty="0" err="1">
                <a:solidFill>
                  <a:srgbClr val="313131"/>
                </a:solidFill>
                <a:effectLst/>
                <a:latin typeface="Open Sans"/>
              </a:rPr>
              <a:t>Rename</a:t>
            </a:r>
            <a:r>
              <a:rPr lang="ru-RU" b="0" i="0" dirty="0">
                <a:solidFill>
                  <a:srgbClr val="313131"/>
                </a:solidFill>
                <a:effectLst/>
                <a:latin typeface="Open Sans"/>
              </a:rPr>
              <a:t>… — переименование переменной, функции, класса или объекта.</a:t>
            </a:r>
          </a:p>
          <a:p>
            <a:pPr>
              <a:spcBef>
                <a:spcPts val="600"/>
              </a:spcBef>
              <a:spcAft>
                <a:spcPts val="600"/>
              </a:spcAft>
              <a:buFont typeface="Arial" panose="020B0604020202020204" pitchFamily="34" charset="0"/>
              <a:buChar char="•"/>
            </a:pPr>
            <a:r>
              <a:rPr lang="ru-RU" b="0" i="0" dirty="0" err="1">
                <a:solidFill>
                  <a:srgbClr val="313131"/>
                </a:solidFill>
                <a:effectLst/>
                <a:latin typeface="Open Sans"/>
              </a:rPr>
              <a:t>Extract</a:t>
            </a:r>
            <a:r>
              <a:rPr lang="ru-RU" b="0" i="0" dirty="0">
                <a:solidFill>
                  <a:srgbClr val="313131"/>
                </a:solidFill>
                <a:effectLst/>
                <a:latin typeface="Open Sans"/>
              </a:rPr>
              <a:t> </a:t>
            </a:r>
            <a:r>
              <a:rPr lang="ru-RU" b="0" i="0" dirty="0" err="1">
                <a:solidFill>
                  <a:srgbClr val="313131"/>
                </a:solidFill>
                <a:effectLst/>
                <a:latin typeface="Open Sans"/>
              </a:rPr>
              <a:t>Method</a:t>
            </a:r>
            <a:r>
              <a:rPr lang="ru-RU" b="0" i="0" dirty="0">
                <a:solidFill>
                  <a:srgbClr val="313131"/>
                </a:solidFill>
                <a:effectLst/>
                <a:latin typeface="Open Sans"/>
              </a:rPr>
              <a:t>… — вынесение выделенного кода в отдельную функцию или метод и вставка вызова этой функции.</a:t>
            </a:r>
          </a:p>
          <a:p>
            <a:pPr>
              <a:spcBef>
                <a:spcPts val="600"/>
              </a:spcBef>
              <a:spcAft>
                <a:spcPts val="600"/>
              </a:spcAft>
              <a:buFont typeface="Arial" panose="020B0604020202020204" pitchFamily="34" charset="0"/>
              <a:buChar char="•"/>
            </a:pPr>
            <a:r>
              <a:rPr lang="ru-RU" b="0" i="0" dirty="0" err="1">
                <a:solidFill>
                  <a:srgbClr val="313131"/>
                </a:solidFill>
                <a:effectLst/>
                <a:latin typeface="Open Sans"/>
              </a:rPr>
              <a:t>Inline</a:t>
            </a:r>
            <a:r>
              <a:rPr lang="ru-RU" b="0" i="0" dirty="0">
                <a:solidFill>
                  <a:srgbClr val="313131"/>
                </a:solidFill>
                <a:effectLst/>
                <a:latin typeface="Open Sans"/>
              </a:rPr>
              <a:t>… — действие противоположное «</a:t>
            </a:r>
            <a:r>
              <a:rPr lang="ru-RU" b="0" i="0" dirty="0" err="1">
                <a:solidFill>
                  <a:srgbClr val="313131"/>
                </a:solidFill>
                <a:effectLst/>
                <a:latin typeface="Open Sans"/>
              </a:rPr>
              <a:t>Extract</a:t>
            </a:r>
            <a:r>
              <a:rPr lang="ru-RU" b="0" i="0" dirty="0">
                <a:solidFill>
                  <a:srgbClr val="313131"/>
                </a:solidFill>
                <a:effectLst/>
                <a:latin typeface="Open Sans"/>
              </a:rPr>
              <a:t> </a:t>
            </a:r>
            <a:r>
              <a:rPr lang="ru-RU" b="0" i="0" dirty="0" err="1">
                <a:solidFill>
                  <a:srgbClr val="313131"/>
                </a:solidFill>
                <a:effectLst/>
                <a:latin typeface="Open Sans"/>
              </a:rPr>
              <a:t>Method</a:t>
            </a:r>
            <a:r>
              <a:rPr lang="ru-RU" b="0" i="0" dirty="0">
                <a:solidFill>
                  <a:srgbClr val="313131"/>
                </a:solidFill>
                <a:effectLst/>
                <a:latin typeface="Open Sans"/>
              </a:rPr>
              <a:t>…» — вставка копии кода из функции. </a:t>
            </a:r>
          </a:p>
        </p:txBody>
      </p:sp>
    </p:spTree>
    <p:extLst>
      <p:ext uri="{BB962C8B-B14F-4D97-AF65-F5344CB8AC3E}">
        <p14:creationId xmlns:p14="http://schemas.microsoft.com/office/powerpoint/2010/main" val="95513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28BF4A8F-43FD-4E22-9981-2B69F0385170}"/>
              </a:ext>
            </a:extLst>
          </p:cNvPr>
          <p:cNvSpPr/>
          <p:nvPr/>
        </p:nvSpPr>
        <p:spPr>
          <a:xfrm>
            <a:off x="653795" y="871701"/>
            <a:ext cx="10918788" cy="2923877"/>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inherit"/>
              </a:rPr>
              <a:t>ИТОГИ</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Рефакторинг — это изменение кода с целью повышения его качества без изменения функциональности и поведения.</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Для успешного проведения рефакторинга необходимы тесты, чтобы быть уверенными в безопасности изменений.</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Рекомендованные методы рефакторинга собраны в </a:t>
            </a:r>
            <a:r>
              <a:rPr lang="ru-RU" b="0" i="0" u="none" strike="noStrike" dirty="0">
                <a:solidFill>
                  <a:srgbClr val="0075B4"/>
                </a:solidFill>
                <a:effectLst/>
                <a:latin typeface="inherit"/>
                <a:hlinkClick r:id="rId5"/>
              </a:rPr>
              <a:t>каталоге</a:t>
            </a:r>
            <a:r>
              <a:rPr lang="ru-RU" b="0" i="0" dirty="0">
                <a:solidFill>
                  <a:srgbClr val="313131"/>
                </a:solidFill>
                <a:effectLst/>
                <a:latin typeface="Open Sans"/>
              </a:rPr>
              <a:t> Мартина </a:t>
            </a:r>
            <a:r>
              <a:rPr lang="ru-RU" b="0" i="0" dirty="0" err="1">
                <a:solidFill>
                  <a:srgbClr val="313131"/>
                </a:solidFill>
                <a:effectLst/>
                <a:latin typeface="Open Sans"/>
              </a:rPr>
              <a:t>Фаулера</a:t>
            </a:r>
            <a:r>
              <a:rPr lang="ru-RU" b="0" i="0" dirty="0">
                <a:solidFill>
                  <a:srgbClr val="313131"/>
                </a:solidFill>
                <a:effectLst/>
                <a:latin typeface="Open Sans"/>
              </a:rPr>
              <a:t>.</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Эффективнее всего выполнять рефакторинг, используя среду разработки, такую как </a:t>
            </a:r>
            <a:r>
              <a:rPr lang="ru-RU" b="0" i="0" dirty="0" err="1">
                <a:solidFill>
                  <a:srgbClr val="313131"/>
                </a:solidFill>
                <a:effectLst/>
                <a:latin typeface="Open Sans"/>
              </a:rPr>
              <a:t>PyCharm</a:t>
            </a:r>
            <a:r>
              <a:rPr lang="ru-RU" b="0" i="0" dirty="0">
                <a:solidFill>
                  <a:srgbClr val="313131"/>
                </a:solidFill>
                <a:effectLst/>
                <a:latin typeface="Open Sans"/>
              </a:rPr>
              <a:t> или VS </a:t>
            </a:r>
            <a:r>
              <a:rPr lang="ru-RU" b="0" i="0" dirty="0" err="1">
                <a:solidFill>
                  <a:srgbClr val="313131"/>
                </a:solidFill>
                <a:effectLst/>
                <a:latin typeface="Open Sans"/>
              </a:rPr>
              <a:t>Code</a:t>
            </a:r>
            <a:r>
              <a:rPr lang="ru-RU" b="0" i="0" dirty="0">
                <a:solidFill>
                  <a:srgbClr val="313131"/>
                </a:solidFill>
                <a:effectLst/>
                <a:latin typeface="Open Sans"/>
              </a:rPr>
              <a:t>. </a:t>
            </a:r>
          </a:p>
        </p:txBody>
      </p:sp>
      <p:sp>
        <p:nvSpPr>
          <p:cNvPr id="6" name="Прямоугольник 5">
            <a:extLst>
              <a:ext uri="{FF2B5EF4-FFF2-40B4-BE49-F238E27FC236}">
                <a16:creationId xmlns:a16="http://schemas.microsoft.com/office/drawing/2014/main" id="{2A77AE39-3C8E-4E80-AC97-98082E0DB0B9}"/>
              </a:ext>
            </a:extLst>
          </p:cNvPr>
          <p:cNvSpPr/>
          <p:nvPr/>
        </p:nvSpPr>
        <p:spPr>
          <a:xfrm>
            <a:off x="4852999" y="78101"/>
            <a:ext cx="2486002" cy="584775"/>
          </a:xfrm>
          <a:prstGeom prst="rect">
            <a:avLst/>
          </a:prstGeom>
        </p:spPr>
        <p:txBody>
          <a:bodyPr wrap="none">
            <a:spAutoFit/>
          </a:bodyPr>
          <a:lstStyle/>
          <a:p>
            <a:r>
              <a:rPr lang="ru-RU" sz="3200" b="1" i="0" dirty="0">
                <a:solidFill>
                  <a:srgbClr val="181818"/>
                </a:solidFill>
                <a:effectLst/>
                <a:latin typeface="Mont"/>
              </a:rPr>
              <a:t>Рефакторинг</a:t>
            </a:r>
            <a:endParaRPr lang="ru-RU" sz="3200" dirty="0"/>
          </a:p>
        </p:txBody>
      </p:sp>
    </p:spTree>
    <p:extLst>
      <p:ext uri="{BB962C8B-B14F-4D97-AF65-F5344CB8AC3E}">
        <p14:creationId xmlns:p14="http://schemas.microsoft.com/office/powerpoint/2010/main" val="3527026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95101BFF-C4A7-4A4B-9126-C26243F6040D}"/>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sp>
        <p:nvSpPr>
          <p:cNvPr id="3" name="Прямоугольник 2">
            <a:extLst>
              <a:ext uri="{FF2B5EF4-FFF2-40B4-BE49-F238E27FC236}">
                <a16:creationId xmlns:a16="http://schemas.microsoft.com/office/drawing/2014/main" id="{D2836FE6-7344-4AEF-88D9-A93F0A886838}"/>
              </a:ext>
            </a:extLst>
          </p:cNvPr>
          <p:cNvSpPr/>
          <p:nvPr/>
        </p:nvSpPr>
        <p:spPr>
          <a:xfrm>
            <a:off x="653795" y="871701"/>
            <a:ext cx="10918788" cy="1200329"/>
          </a:xfrm>
          <a:prstGeom prst="rect">
            <a:avLst/>
          </a:prstGeom>
        </p:spPr>
        <p:txBody>
          <a:bodyPr wrap="square">
            <a:spAutoFit/>
          </a:bodyPr>
          <a:lstStyle/>
          <a:p>
            <a:r>
              <a:rPr lang="ru-RU" b="1" i="0" dirty="0">
                <a:solidFill>
                  <a:srgbClr val="313131"/>
                </a:solidFill>
                <a:effectLst/>
                <a:latin typeface="Open Sans"/>
              </a:rPr>
              <a:t>Технический долг </a:t>
            </a:r>
            <a:r>
              <a:rPr lang="ru-RU" b="0" i="0" dirty="0">
                <a:solidFill>
                  <a:srgbClr val="313131"/>
                </a:solidFill>
                <a:effectLst/>
                <a:latin typeface="Open Sans"/>
              </a:rPr>
              <a:t>позволяет мыслить о качестве кода в финансовых терминах. Предположим, что берем ипотечный кредит для того, чтобы купить квартиру. Затем нам нужно платить по этому кредиту каждый месяц часть суммы задолженности и проценты. Если мы не будем платить, то со временем банк квартиру у нас заберет.</a:t>
            </a:r>
            <a:endParaRPr lang="ru-RU" dirty="0"/>
          </a:p>
        </p:txBody>
      </p:sp>
      <p:sp>
        <p:nvSpPr>
          <p:cNvPr id="4" name="Прямоугольник 3">
            <a:extLst>
              <a:ext uri="{FF2B5EF4-FFF2-40B4-BE49-F238E27FC236}">
                <a16:creationId xmlns:a16="http://schemas.microsoft.com/office/drawing/2014/main" id="{3365E917-414D-4E4D-99F2-3D003CE873DE}"/>
              </a:ext>
            </a:extLst>
          </p:cNvPr>
          <p:cNvSpPr/>
          <p:nvPr/>
        </p:nvSpPr>
        <p:spPr>
          <a:xfrm>
            <a:off x="653795" y="2072030"/>
            <a:ext cx="10918788" cy="2923877"/>
          </a:xfrm>
          <a:prstGeom prst="rect">
            <a:avLst/>
          </a:prstGeom>
        </p:spPr>
        <p:txBody>
          <a:bodyPr wrap="square">
            <a:spAutoFit/>
          </a:bodyPr>
          <a:lstStyle/>
          <a:p>
            <a:pPr marL="342900" indent="-342900">
              <a:spcBef>
                <a:spcPts val="600"/>
              </a:spcBef>
              <a:spcAft>
                <a:spcPts val="600"/>
              </a:spcAft>
              <a:buFont typeface="+mj-lt"/>
              <a:buAutoNum type="arabicPeriod"/>
            </a:pPr>
            <a:r>
              <a:rPr lang="ru-RU" b="0" i="0" dirty="0">
                <a:solidFill>
                  <a:srgbClr val="313131"/>
                </a:solidFill>
                <a:effectLst/>
                <a:latin typeface="Open Sans"/>
              </a:rPr>
              <a:t>Похожим образом работает и технический долг. </a:t>
            </a:r>
          </a:p>
          <a:p>
            <a:pPr marL="342900" indent="-342900">
              <a:spcBef>
                <a:spcPts val="600"/>
              </a:spcBef>
              <a:spcAft>
                <a:spcPts val="600"/>
              </a:spcAft>
              <a:buFont typeface="+mj-lt"/>
              <a:buAutoNum type="arabicPeriod"/>
            </a:pPr>
            <a:r>
              <a:rPr lang="ru-RU" b="0" i="0" dirty="0">
                <a:solidFill>
                  <a:srgbClr val="313131"/>
                </a:solidFill>
                <a:effectLst/>
                <a:latin typeface="Open Sans"/>
              </a:rPr>
              <a:t>Чтобы быстро реализовать нужную пользователям функциональность, мы берем кредит: используем некачественный код. </a:t>
            </a:r>
          </a:p>
          <a:p>
            <a:pPr marL="342900" indent="-342900">
              <a:spcBef>
                <a:spcPts val="600"/>
              </a:spcBef>
              <a:spcAft>
                <a:spcPts val="600"/>
              </a:spcAft>
              <a:buFont typeface="+mj-lt"/>
              <a:buAutoNum type="arabicPeriod"/>
            </a:pPr>
            <a:r>
              <a:rPr lang="ru-RU" b="0" i="0" dirty="0">
                <a:solidFill>
                  <a:srgbClr val="313131"/>
                </a:solidFill>
                <a:effectLst/>
                <a:latin typeface="Open Sans"/>
              </a:rPr>
              <a:t>Затем нам нужно запланировать выплаты по этому долгу: регулярно часть рабочего времени посвящать тому, чтобы повысить качество кода. </a:t>
            </a:r>
          </a:p>
          <a:p>
            <a:pPr marL="342900" indent="-342900">
              <a:spcBef>
                <a:spcPts val="600"/>
              </a:spcBef>
              <a:spcAft>
                <a:spcPts val="600"/>
              </a:spcAft>
              <a:buFont typeface="+mj-lt"/>
              <a:buAutoNum type="arabicPeriod"/>
            </a:pPr>
            <a:r>
              <a:rPr lang="ru-RU" b="0" i="0" dirty="0">
                <a:solidFill>
                  <a:srgbClr val="313131"/>
                </a:solidFill>
                <a:effectLst/>
                <a:latin typeface="Open Sans"/>
              </a:rPr>
              <a:t>Делать это придется в течение нескольких итераций разработки, пока все проблемы с качеством не будут исправлены. </a:t>
            </a:r>
          </a:p>
          <a:p>
            <a:pPr marL="342900" indent="-342900">
              <a:spcBef>
                <a:spcPts val="600"/>
              </a:spcBef>
              <a:spcAft>
                <a:spcPts val="600"/>
              </a:spcAft>
              <a:buFont typeface="+mj-lt"/>
              <a:buAutoNum type="arabicPeriod"/>
            </a:pPr>
            <a:r>
              <a:rPr lang="ru-RU" b="0" i="0" dirty="0">
                <a:solidFill>
                  <a:srgbClr val="313131"/>
                </a:solidFill>
                <a:effectLst/>
                <a:latin typeface="Open Sans"/>
              </a:rPr>
              <a:t>Тогда технический долг будет возвращен.</a:t>
            </a:r>
            <a:endParaRPr lang="ru-RU" dirty="0"/>
          </a:p>
        </p:txBody>
      </p:sp>
    </p:spTree>
    <p:extLst>
      <p:ext uri="{BB962C8B-B14F-4D97-AF65-F5344CB8AC3E}">
        <p14:creationId xmlns:p14="http://schemas.microsoft.com/office/powerpoint/2010/main" val="1787327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3AF3F978-43EC-4781-A4AF-0029D3C737E8}"/>
              </a:ext>
            </a:extLst>
          </p:cNvPr>
          <p:cNvSpPr/>
          <p:nvPr/>
        </p:nvSpPr>
        <p:spPr>
          <a:xfrm>
            <a:off x="1273212" y="871701"/>
            <a:ext cx="10918788" cy="461665"/>
          </a:xfrm>
          <a:prstGeom prst="rect">
            <a:avLst/>
          </a:prstGeom>
        </p:spPr>
        <p:txBody>
          <a:bodyPr wrap="square">
            <a:spAutoFit/>
          </a:bodyPr>
          <a:lstStyle/>
          <a:p>
            <a:r>
              <a:rPr lang="ru-RU" sz="2400" b="1" i="0" cap="all" dirty="0">
                <a:solidFill>
                  <a:srgbClr val="582AE5"/>
                </a:solidFill>
                <a:effectLst/>
                <a:latin typeface="Open Sans"/>
              </a:rPr>
              <a:t>ТЕХНИЧЕСКИЙ ДОЛГ В СИСТЕМАХ МАШИННОГО ОБУЧЕНИЯ</a:t>
            </a:r>
            <a:endParaRPr lang="ru-RU" sz="2400" dirty="0"/>
          </a:p>
        </p:txBody>
      </p:sp>
      <p:sp>
        <p:nvSpPr>
          <p:cNvPr id="6" name="Прямоугольник 5">
            <a:extLst>
              <a:ext uri="{FF2B5EF4-FFF2-40B4-BE49-F238E27FC236}">
                <a16:creationId xmlns:a16="http://schemas.microsoft.com/office/drawing/2014/main" id="{575E678A-B655-46E3-9C1E-2C863CAFAC82}"/>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pic>
        <p:nvPicPr>
          <p:cNvPr id="3" name="Рисунок 2">
            <a:extLst>
              <a:ext uri="{FF2B5EF4-FFF2-40B4-BE49-F238E27FC236}">
                <a16:creationId xmlns:a16="http://schemas.microsoft.com/office/drawing/2014/main" id="{94EE17D3-6FAB-4813-82FD-F5E2BF6B6B07}"/>
              </a:ext>
            </a:extLst>
          </p:cNvPr>
          <p:cNvPicPr>
            <a:picLocks noChangeAspect="1"/>
          </p:cNvPicPr>
          <p:nvPr/>
        </p:nvPicPr>
        <p:blipFill>
          <a:blip r:embed="rId6"/>
          <a:stretch>
            <a:fillRect/>
          </a:stretch>
        </p:blipFill>
        <p:spPr>
          <a:xfrm>
            <a:off x="1280439" y="2057166"/>
            <a:ext cx="9631119" cy="3353268"/>
          </a:xfrm>
          <a:prstGeom prst="rect">
            <a:avLst/>
          </a:prstGeom>
        </p:spPr>
      </p:pic>
    </p:spTree>
    <p:extLst>
      <p:ext uri="{BB962C8B-B14F-4D97-AF65-F5344CB8AC3E}">
        <p14:creationId xmlns:p14="http://schemas.microsoft.com/office/powerpoint/2010/main" val="2343051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0B699797-8930-49F6-B15A-6B4AFA3BCE74}"/>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sp>
        <p:nvSpPr>
          <p:cNvPr id="2" name="Прямоугольник 1">
            <a:extLst>
              <a:ext uri="{FF2B5EF4-FFF2-40B4-BE49-F238E27FC236}">
                <a16:creationId xmlns:a16="http://schemas.microsoft.com/office/drawing/2014/main" id="{402B5B9C-D8A1-46F2-A414-F1D5D003160A}"/>
              </a:ext>
            </a:extLst>
          </p:cNvPr>
          <p:cNvSpPr/>
          <p:nvPr/>
        </p:nvSpPr>
        <p:spPr>
          <a:xfrm>
            <a:off x="653795" y="693289"/>
            <a:ext cx="10918788" cy="646331"/>
          </a:xfrm>
          <a:prstGeom prst="rect">
            <a:avLst/>
          </a:prstGeom>
        </p:spPr>
        <p:txBody>
          <a:bodyPr wrap="square">
            <a:spAutoFit/>
          </a:bodyPr>
          <a:lstStyle/>
          <a:p>
            <a:r>
              <a:rPr lang="ru-RU" b="1" i="0" dirty="0">
                <a:solidFill>
                  <a:srgbClr val="313131"/>
                </a:solidFill>
                <a:effectLst/>
                <a:latin typeface="Open Sans"/>
              </a:rPr>
              <a:t>Кроме кода, относящегося к собственно машинному обучению, система должна включать следующие компоненты:</a:t>
            </a:r>
            <a:endParaRPr lang="ru-RU" dirty="0"/>
          </a:p>
        </p:txBody>
      </p:sp>
      <p:sp>
        <p:nvSpPr>
          <p:cNvPr id="3" name="Прямоугольник 2">
            <a:extLst>
              <a:ext uri="{FF2B5EF4-FFF2-40B4-BE49-F238E27FC236}">
                <a16:creationId xmlns:a16="http://schemas.microsoft.com/office/drawing/2014/main" id="{EA6523D1-C4F5-47E4-A82C-7A9D7A6E6F62}"/>
              </a:ext>
            </a:extLst>
          </p:cNvPr>
          <p:cNvSpPr/>
          <p:nvPr/>
        </p:nvSpPr>
        <p:spPr>
          <a:xfrm>
            <a:off x="172277" y="1267030"/>
            <a:ext cx="11847444" cy="5632311"/>
          </a:xfrm>
          <a:prstGeom prst="rect">
            <a:avLst/>
          </a:prstGeom>
        </p:spPr>
        <p:txBody>
          <a:bodyPr wrap="square">
            <a:spAutoFit/>
          </a:bodyPr>
          <a:lstStyle/>
          <a:p>
            <a:pPr>
              <a:buFont typeface="Arial" panose="020B0604020202020204" pitchFamily="34" charset="0"/>
              <a:buChar char="•"/>
            </a:pPr>
            <a:r>
              <a:rPr lang="ru-RU" b="1" i="0" dirty="0">
                <a:solidFill>
                  <a:srgbClr val="313131"/>
                </a:solidFill>
                <a:effectLst/>
                <a:latin typeface="Open Sans"/>
              </a:rPr>
              <a:t>Управление конфигурациями (</a:t>
            </a:r>
            <a:r>
              <a:rPr lang="ru-RU" b="1" i="0" dirty="0" err="1">
                <a:solidFill>
                  <a:srgbClr val="313131"/>
                </a:solidFill>
                <a:effectLst/>
                <a:latin typeface="Open Sans"/>
              </a:rPr>
              <a:t>Configuration</a:t>
            </a:r>
            <a:r>
              <a:rPr lang="ru-RU" b="1" i="0" dirty="0">
                <a:solidFill>
                  <a:srgbClr val="313131"/>
                </a:solidFill>
                <a:effectLst/>
                <a:latin typeface="Open Sans"/>
              </a:rPr>
              <a:t>)</a:t>
            </a:r>
            <a:r>
              <a:rPr lang="ru-RU" b="0" i="0" dirty="0">
                <a:solidFill>
                  <a:srgbClr val="313131"/>
                </a:solidFill>
                <a:effectLst/>
                <a:latin typeface="Open Sans"/>
              </a:rPr>
              <a:t> — определяет, какие признаки используются, какие данные применяются, какие </a:t>
            </a:r>
            <a:r>
              <a:rPr lang="ru-RU" b="0" i="0" dirty="0" err="1">
                <a:solidFill>
                  <a:srgbClr val="313131"/>
                </a:solidFill>
                <a:effectLst/>
                <a:latin typeface="Open Sans"/>
              </a:rPr>
              <a:t>гиперпараметры</a:t>
            </a:r>
            <a:r>
              <a:rPr lang="ru-RU" b="0" i="0" dirty="0">
                <a:solidFill>
                  <a:srgbClr val="313131"/>
                </a:solidFill>
                <a:effectLst/>
                <a:latin typeface="Open Sans"/>
              </a:rPr>
              <a:t> передаются в алгоритмы и т.п.</a:t>
            </a:r>
          </a:p>
          <a:p>
            <a:pPr>
              <a:buFont typeface="Arial" panose="020B0604020202020204" pitchFamily="34" charset="0"/>
              <a:buChar char="•"/>
            </a:pPr>
            <a:r>
              <a:rPr lang="ru-RU" b="1" i="0" dirty="0">
                <a:solidFill>
                  <a:srgbClr val="313131"/>
                </a:solidFill>
                <a:effectLst/>
                <a:latin typeface="Open Sans"/>
              </a:rPr>
              <a:t>Сбор данных (</a:t>
            </a:r>
            <a:r>
              <a:rPr lang="ru-RU" b="1" i="0" dirty="0" err="1">
                <a:solidFill>
                  <a:srgbClr val="313131"/>
                </a:solidFill>
                <a:effectLst/>
                <a:latin typeface="Open Sans"/>
              </a:rPr>
              <a:t>Data</a:t>
            </a:r>
            <a:r>
              <a:rPr lang="ru-RU" b="1" i="0" dirty="0">
                <a:solidFill>
                  <a:srgbClr val="313131"/>
                </a:solidFill>
                <a:effectLst/>
                <a:latin typeface="Open Sans"/>
              </a:rPr>
              <a:t> </a:t>
            </a:r>
            <a:r>
              <a:rPr lang="ru-RU" b="1" i="0" dirty="0" err="1">
                <a:solidFill>
                  <a:srgbClr val="313131"/>
                </a:solidFill>
                <a:effectLst/>
                <a:latin typeface="Open Sans"/>
              </a:rPr>
              <a:t>Collection</a:t>
            </a:r>
            <a:r>
              <a:rPr lang="ru-RU" b="1" i="0" dirty="0">
                <a:solidFill>
                  <a:srgbClr val="313131"/>
                </a:solidFill>
                <a:effectLst/>
                <a:latin typeface="Open Sans"/>
              </a:rPr>
              <a:t>)</a:t>
            </a:r>
            <a:r>
              <a:rPr lang="ru-RU" b="0" i="0" dirty="0">
                <a:solidFill>
                  <a:srgbClr val="313131"/>
                </a:solidFill>
                <a:effectLst/>
                <a:latin typeface="Open Sans"/>
              </a:rPr>
              <a:t> — код для сбора и подготовки данных, которые используются для обучения модели.</a:t>
            </a:r>
          </a:p>
          <a:p>
            <a:pPr>
              <a:buFont typeface="Arial" panose="020B0604020202020204" pitchFamily="34" charset="0"/>
              <a:buChar char="•"/>
            </a:pPr>
            <a:r>
              <a:rPr lang="ru-RU" b="1" i="0" dirty="0">
                <a:solidFill>
                  <a:srgbClr val="313131"/>
                </a:solidFill>
                <a:effectLst/>
                <a:latin typeface="Open Sans"/>
              </a:rPr>
              <a:t>Выбор признаков (</a:t>
            </a:r>
            <a:r>
              <a:rPr lang="ru-RU" b="1" i="0" dirty="0" err="1">
                <a:solidFill>
                  <a:srgbClr val="313131"/>
                </a:solidFill>
                <a:effectLst/>
                <a:latin typeface="Open Sans"/>
              </a:rPr>
              <a:t>Feature</a:t>
            </a:r>
            <a:r>
              <a:rPr lang="ru-RU" b="1" i="0" dirty="0">
                <a:solidFill>
                  <a:srgbClr val="313131"/>
                </a:solidFill>
                <a:effectLst/>
                <a:latin typeface="Open Sans"/>
              </a:rPr>
              <a:t> </a:t>
            </a:r>
            <a:r>
              <a:rPr lang="ru-RU" b="1" i="0" dirty="0" err="1">
                <a:solidFill>
                  <a:srgbClr val="313131"/>
                </a:solidFill>
                <a:effectLst/>
                <a:latin typeface="Open Sans"/>
              </a:rPr>
              <a:t>Extraction</a:t>
            </a:r>
            <a:r>
              <a:rPr lang="ru-RU" b="1" i="0" dirty="0">
                <a:solidFill>
                  <a:srgbClr val="313131"/>
                </a:solidFill>
                <a:effectLst/>
                <a:latin typeface="Open Sans"/>
              </a:rPr>
              <a:t>)</a:t>
            </a:r>
            <a:r>
              <a:rPr lang="ru-RU" b="0" i="0" dirty="0">
                <a:solidFill>
                  <a:srgbClr val="313131"/>
                </a:solidFill>
                <a:effectLst/>
                <a:latin typeface="Open Sans"/>
              </a:rPr>
              <a:t> — код, который выделяет из данных наиболее полезные признаки. В том числе могут генерироваться новые признаки на основе данных, если это полезно для качества работы модели машинного обучения.</a:t>
            </a:r>
          </a:p>
          <a:p>
            <a:pPr>
              <a:buFont typeface="Arial" panose="020B0604020202020204" pitchFamily="34" charset="0"/>
              <a:buChar char="•"/>
            </a:pPr>
            <a:r>
              <a:rPr lang="ru-RU" b="1" i="0" dirty="0">
                <a:solidFill>
                  <a:srgbClr val="313131"/>
                </a:solidFill>
                <a:effectLst/>
                <a:latin typeface="Open Sans"/>
              </a:rPr>
              <a:t>Проверка данных (</a:t>
            </a:r>
            <a:r>
              <a:rPr lang="ru-RU" b="1" i="0" dirty="0" err="1">
                <a:solidFill>
                  <a:srgbClr val="313131"/>
                </a:solidFill>
                <a:effectLst/>
                <a:latin typeface="Open Sans"/>
              </a:rPr>
              <a:t>Data</a:t>
            </a:r>
            <a:r>
              <a:rPr lang="ru-RU" b="1" i="0" dirty="0">
                <a:solidFill>
                  <a:srgbClr val="313131"/>
                </a:solidFill>
                <a:effectLst/>
                <a:latin typeface="Open Sans"/>
              </a:rPr>
              <a:t> </a:t>
            </a:r>
            <a:r>
              <a:rPr lang="ru-RU" b="1" i="0" dirty="0" err="1">
                <a:solidFill>
                  <a:srgbClr val="313131"/>
                </a:solidFill>
                <a:effectLst/>
                <a:latin typeface="Open Sans"/>
              </a:rPr>
              <a:t>Verification</a:t>
            </a:r>
            <a:r>
              <a:rPr lang="ru-RU" b="1" i="0" dirty="0">
                <a:solidFill>
                  <a:srgbClr val="313131"/>
                </a:solidFill>
                <a:effectLst/>
                <a:latin typeface="Open Sans"/>
              </a:rPr>
              <a:t>)</a:t>
            </a:r>
            <a:r>
              <a:rPr lang="ru-RU" b="0" i="0" dirty="0">
                <a:solidFill>
                  <a:srgbClr val="313131"/>
                </a:solidFill>
                <a:effectLst/>
                <a:latin typeface="Open Sans"/>
              </a:rPr>
              <a:t> — код, который проверяет качество данных и делает так, чтобы неправильные данные не использовались для обучения модели, а также не передавались в модель на этапе предсказания.</a:t>
            </a:r>
          </a:p>
          <a:p>
            <a:pPr>
              <a:buFont typeface="Arial" panose="020B0604020202020204" pitchFamily="34" charset="0"/>
              <a:buChar char="•"/>
            </a:pPr>
            <a:r>
              <a:rPr lang="ru-RU" b="1" i="0" dirty="0">
                <a:solidFill>
                  <a:srgbClr val="313131"/>
                </a:solidFill>
                <a:effectLst/>
                <a:latin typeface="Open Sans"/>
              </a:rPr>
              <a:t>Менеджер ресурсов (</a:t>
            </a:r>
            <a:r>
              <a:rPr lang="ru-RU" b="1" i="0" dirty="0" err="1">
                <a:solidFill>
                  <a:srgbClr val="313131"/>
                </a:solidFill>
                <a:effectLst/>
                <a:latin typeface="Open Sans"/>
              </a:rPr>
              <a:t>Machine</a:t>
            </a:r>
            <a:r>
              <a:rPr lang="ru-RU" b="1" i="0" dirty="0">
                <a:solidFill>
                  <a:srgbClr val="313131"/>
                </a:solidFill>
                <a:effectLst/>
                <a:latin typeface="Open Sans"/>
              </a:rPr>
              <a:t> </a:t>
            </a:r>
            <a:r>
              <a:rPr lang="ru-RU" b="1" i="0" dirty="0" err="1">
                <a:solidFill>
                  <a:srgbClr val="313131"/>
                </a:solidFill>
                <a:effectLst/>
                <a:latin typeface="Open Sans"/>
              </a:rPr>
              <a:t>Resource</a:t>
            </a:r>
            <a:r>
              <a:rPr lang="ru-RU" b="1" i="0" dirty="0">
                <a:solidFill>
                  <a:srgbClr val="313131"/>
                </a:solidFill>
                <a:effectLst/>
                <a:latin typeface="Open Sans"/>
              </a:rPr>
              <a:t> </a:t>
            </a:r>
            <a:r>
              <a:rPr lang="ru-RU" b="1" i="0" dirty="0" err="1">
                <a:solidFill>
                  <a:srgbClr val="313131"/>
                </a:solidFill>
                <a:effectLst/>
                <a:latin typeface="Open Sans"/>
              </a:rPr>
              <a:t>Management</a:t>
            </a:r>
            <a:r>
              <a:rPr lang="ru-RU" b="1" i="0" dirty="0">
                <a:solidFill>
                  <a:srgbClr val="313131"/>
                </a:solidFill>
                <a:effectLst/>
                <a:latin typeface="Open Sans"/>
              </a:rPr>
              <a:t>)</a:t>
            </a:r>
            <a:r>
              <a:rPr lang="ru-RU" b="0" i="0" dirty="0">
                <a:solidFill>
                  <a:srgbClr val="313131"/>
                </a:solidFill>
                <a:effectLst/>
                <a:latin typeface="Open Sans"/>
              </a:rPr>
              <a:t> — система распределения ресурсов вычислительного оборудования между потребителями: виртуальными машинами, контейнерами или приложениями. Для крупных систем менеджер ресурсов должен уметь управлять не одной машиной, а кластером из серверов.</a:t>
            </a:r>
          </a:p>
          <a:p>
            <a:pPr>
              <a:buFont typeface="Arial" panose="020B0604020202020204" pitchFamily="34" charset="0"/>
              <a:buChar char="•"/>
            </a:pPr>
            <a:r>
              <a:rPr lang="ru-RU" b="1" i="0" dirty="0">
                <a:solidFill>
                  <a:srgbClr val="313131"/>
                </a:solidFill>
                <a:effectLst/>
                <a:latin typeface="Open Sans"/>
              </a:rPr>
              <a:t>Менеджер процессов (</a:t>
            </a:r>
            <a:r>
              <a:rPr lang="ru-RU" b="1" i="0" dirty="0" err="1">
                <a:solidFill>
                  <a:srgbClr val="313131"/>
                </a:solidFill>
                <a:effectLst/>
                <a:latin typeface="Open Sans"/>
              </a:rPr>
              <a:t>Process</a:t>
            </a:r>
            <a:r>
              <a:rPr lang="ru-RU" b="1" i="0" dirty="0">
                <a:solidFill>
                  <a:srgbClr val="313131"/>
                </a:solidFill>
                <a:effectLst/>
                <a:latin typeface="Open Sans"/>
              </a:rPr>
              <a:t> </a:t>
            </a:r>
            <a:r>
              <a:rPr lang="ru-RU" b="1" i="0" dirty="0" err="1">
                <a:solidFill>
                  <a:srgbClr val="313131"/>
                </a:solidFill>
                <a:effectLst/>
                <a:latin typeface="Open Sans"/>
              </a:rPr>
              <a:t>Management</a:t>
            </a:r>
            <a:r>
              <a:rPr lang="ru-RU" b="1" i="0" dirty="0">
                <a:solidFill>
                  <a:srgbClr val="313131"/>
                </a:solidFill>
                <a:effectLst/>
                <a:latin typeface="Open Sans"/>
              </a:rPr>
              <a:t> </a:t>
            </a:r>
            <a:r>
              <a:rPr lang="ru-RU" b="1" i="0" dirty="0" err="1">
                <a:solidFill>
                  <a:srgbClr val="313131"/>
                </a:solidFill>
                <a:effectLst/>
                <a:latin typeface="Open Sans"/>
              </a:rPr>
              <a:t>Tools</a:t>
            </a:r>
            <a:r>
              <a:rPr lang="ru-RU" b="1" i="0" dirty="0">
                <a:solidFill>
                  <a:srgbClr val="313131"/>
                </a:solidFill>
                <a:effectLst/>
                <a:latin typeface="Open Sans"/>
              </a:rPr>
              <a:t>)</a:t>
            </a:r>
            <a:r>
              <a:rPr lang="ru-RU" b="0" i="0" dirty="0">
                <a:solidFill>
                  <a:srgbClr val="313131"/>
                </a:solidFill>
                <a:effectLst/>
                <a:latin typeface="Open Sans"/>
              </a:rPr>
              <a:t> — инструменты для организации процессов обработки данных, например, </a:t>
            </a:r>
            <a:r>
              <a:rPr lang="ru-RU" b="0" i="0" dirty="0" err="1">
                <a:solidFill>
                  <a:srgbClr val="313131"/>
                </a:solidFill>
                <a:effectLst/>
                <a:latin typeface="Open Sans"/>
              </a:rPr>
              <a:t>пайплайна</a:t>
            </a:r>
            <a:r>
              <a:rPr lang="ru-RU" b="0" i="0" dirty="0">
                <a:solidFill>
                  <a:srgbClr val="313131"/>
                </a:solidFill>
                <a:effectLst/>
                <a:latin typeface="Open Sans"/>
              </a:rPr>
              <a:t> машинного обучения. </a:t>
            </a:r>
          </a:p>
          <a:p>
            <a:pPr>
              <a:buFont typeface="Arial" panose="020B0604020202020204" pitchFamily="34" charset="0"/>
              <a:buChar char="•"/>
            </a:pPr>
            <a:r>
              <a:rPr lang="ru-RU" b="1" i="0" dirty="0">
                <a:solidFill>
                  <a:srgbClr val="313131"/>
                </a:solidFill>
                <a:effectLst/>
                <a:latin typeface="Open Sans"/>
              </a:rPr>
              <a:t>Инфраструктура для развертывания (</a:t>
            </a:r>
            <a:r>
              <a:rPr lang="ru-RU" b="1" i="0" dirty="0" err="1">
                <a:solidFill>
                  <a:srgbClr val="313131"/>
                </a:solidFill>
                <a:effectLst/>
                <a:latin typeface="Open Sans"/>
              </a:rPr>
              <a:t>Serving</a:t>
            </a:r>
            <a:r>
              <a:rPr lang="ru-RU" b="1" i="0" dirty="0">
                <a:solidFill>
                  <a:srgbClr val="313131"/>
                </a:solidFill>
                <a:effectLst/>
                <a:latin typeface="Open Sans"/>
              </a:rPr>
              <a:t> </a:t>
            </a:r>
            <a:r>
              <a:rPr lang="ru-RU" b="1" i="0" dirty="0" err="1">
                <a:solidFill>
                  <a:srgbClr val="313131"/>
                </a:solidFill>
                <a:effectLst/>
                <a:latin typeface="Open Sans"/>
              </a:rPr>
              <a:t>Infrastructure</a:t>
            </a:r>
            <a:r>
              <a:rPr lang="ru-RU" b="1" i="0" dirty="0">
                <a:solidFill>
                  <a:srgbClr val="313131"/>
                </a:solidFill>
                <a:effectLst/>
                <a:latin typeface="Open Sans"/>
              </a:rPr>
              <a:t>)</a:t>
            </a:r>
            <a:r>
              <a:rPr lang="ru-RU" b="0" i="0" dirty="0">
                <a:solidFill>
                  <a:srgbClr val="313131"/>
                </a:solidFill>
                <a:effectLst/>
                <a:latin typeface="Open Sans"/>
              </a:rPr>
              <a:t> — вычислительное и сетевое оборудование, на котором развертывается продуктивная версия системы машинного обучения.</a:t>
            </a:r>
          </a:p>
          <a:p>
            <a:pPr>
              <a:buFont typeface="Arial" panose="020B0604020202020204" pitchFamily="34" charset="0"/>
              <a:buChar char="•"/>
            </a:pPr>
            <a:r>
              <a:rPr lang="ru-RU" b="1" i="0" dirty="0">
                <a:solidFill>
                  <a:srgbClr val="313131"/>
                </a:solidFill>
                <a:effectLst/>
                <a:latin typeface="Open Sans"/>
              </a:rPr>
              <a:t>Мониторинг (</a:t>
            </a:r>
            <a:r>
              <a:rPr lang="ru-RU" b="1" i="0" dirty="0" err="1">
                <a:solidFill>
                  <a:srgbClr val="313131"/>
                </a:solidFill>
                <a:effectLst/>
                <a:latin typeface="Open Sans"/>
              </a:rPr>
              <a:t>Monitoring</a:t>
            </a:r>
            <a:r>
              <a:rPr lang="ru-RU" b="1" i="0" dirty="0">
                <a:solidFill>
                  <a:srgbClr val="313131"/>
                </a:solidFill>
                <a:effectLst/>
                <a:latin typeface="Open Sans"/>
              </a:rPr>
              <a:t>)</a:t>
            </a:r>
            <a:r>
              <a:rPr lang="ru-RU" b="0" i="0" dirty="0">
                <a:solidFill>
                  <a:srgbClr val="313131"/>
                </a:solidFill>
                <a:effectLst/>
                <a:latin typeface="Open Sans"/>
              </a:rPr>
              <a:t> — система мониторинга работоспособности инфраструктуры, в которой работает приложение машинного обучения, а также качества работы модели.</a:t>
            </a:r>
          </a:p>
        </p:txBody>
      </p:sp>
    </p:spTree>
    <p:extLst>
      <p:ext uri="{BB962C8B-B14F-4D97-AF65-F5344CB8AC3E}">
        <p14:creationId xmlns:p14="http://schemas.microsoft.com/office/powerpoint/2010/main" val="1010037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9AC5CDB2-6FD6-4B2C-96DB-4D75B32D5DF8}"/>
              </a:ext>
            </a:extLst>
          </p:cNvPr>
          <p:cNvSpPr/>
          <p:nvPr/>
        </p:nvSpPr>
        <p:spPr>
          <a:xfrm>
            <a:off x="653795" y="871701"/>
            <a:ext cx="6114879" cy="461665"/>
          </a:xfrm>
          <a:prstGeom prst="rect">
            <a:avLst/>
          </a:prstGeom>
        </p:spPr>
        <p:txBody>
          <a:bodyPr wrap="none">
            <a:spAutoFit/>
          </a:bodyPr>
          <a:lstStyle/>
          <a:p>
            <a:r>
              <a:rPr lang="ru-RU" sz="2400" b="1" i="0" cap="all" dirty="0">
                <a:solidFill>
                  <a:srgbClr val="582AE5"/>
                </a:solidFill>
                <a:effectLst/>
                <a:latin typeface="Open Sans"/>
              </a:rPr>
              <a:t>УПРАВЛЕНИЕ ТЕХНИЧЕСКИМ ДОЛГОМ</a:t>
            </a:r>
            <a:endParaRPr lang="ru-RU" sz="2400" dirty="0"/>
          </a:p>
        </p:txBody>
      </p:sp>
      <p:sp>
        <p:nvSpPr>
          <p:cNvPr id="6" name="Прямоугольник 5">
            <a:extLst>
              <a:ext uri="{FF2B5EF4-FFF2-40B4-BE49-F238E27FC236}">
                <a16:creationId xmlns:a16="http://schemas.microsoft.com/office/drawing/2014/main" id="{58E2C690-524C-494D-9D86-8E4B2338DFF6}"/>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sp>
        <p:nvSpPr>
          <p:cNvPr id="3" name="Прямоугольник 2">
            <a:extLst>
              <a:ext uri="{FF2B5EF4-FFF2-40B4-BE49-F238E27FC236}">
                <a16:creationId xmlns:a16="http://schemas.microsoft.com/office/drawing/2014/main" id="{686E47A9-883C-4001-A80A-4395F81A1105}"/>
              </a:ext>
            </a:extLst>
          </p:cNvPr>
          <p:cNvSpPr/>
          <p:nvPr/>
        </p:nvSpPr>
        <p:spPr>
          <a:xfrm>
            <a:off x="653795" y="1333366"/>
            <a:ext cx="10918788" cy="923330"/>
          </a:xfrm>
          <a:prstGeom prst="rect">
            <a:avLst/>
          </a:prstGeom>
        </p:spPr>
        <p:txBody>
          <a:bodyPr wrap="square">
            <a:spAutoFit/>
          </a:bodyPr>
          <a:lstStyle/>
          <a:p>
            <a:r>
              <a:rPr lang="ru-RU" b="0" i="0" dirty="0">
                <a:solidFill>
                  <a:srgbClr val="313131"/>
                </a:solidFill>
                <a:effectLst/>
                <a:latin typeface="Open Sans"/>
              </a:rPr>
              <a:t>Чтобы технический долг не остался красивой метафорой для описания плохого кода необходимы действенные инструменты по управлению техническим долгом. В качестве наиболее важных инструментов можно выделить следующие:</a:t>
            </a:r>
            <a:endParaRPr lang="ru-RU" dirty="0"/>
          </a:p>
        </p:txBody>
      </p:sp>
      <p:graphicFrame>
        <p:nvGraphicFramePr>
          <p:cNvPr id="4" name="Таблица 3">
            <a:extLst>
              <a:ext uri="{FF2B5EF4-FFF2-40B4-BE49-F238E27FC236}">
                <a16:creationId xmlns:a16="http://schemas.microsoft.com/office/drawing/2014/main" id="{9D025656-30A6-4111-AE82-B89D7F078108}"/>
              </a:ext>
            </a:extLst>
          </p:cNvPr>
          <p:cNvGraphicFramePr>
            <a:graphicFrameLocks noGrp="1"/>
          </p:cNvGraphicFramePr>
          <p:nvPr>
            <p:extLst>
              <p:ext uri="{D42A27DB-BD31-4B8C-83A1-F6EECF244321}">
                <p14:modId xmlns:p14="http://schemas.microsoft.com/office/powerpoint/2010/main" val="2406003088"/>
              </p:ext>
            </p:extLst>
          </p:nvPr>
        </p:nvGraphicFramePr>
        <p:xfrm>
          <a:off x="969067" y="2256696"/>
          <a:ext cx="9962148" cy="3749040"/>
        </p:xfrm>
        <a:graphic>
          <a:graphicData uri="http://schemas.openxmlformats.org/drawingml/2006/table">
            <a:tbl>
              <a:tblPr firstRow="1" bandRow="1">
                <a:tableStyleId>{5C22544A-7EE6-4342-B048-85BDC9FD1C3A}</a:tableStyleId>
              </a:tblPr>
              <a:tblGrid>
                <a:gridCol w="4981074">
                  <a:extLst>
                    <a:ext uri="{9D8B030D-6E8A-4147-A177-3AD203B41FA5}">
                      <a16:colId xmlns:a16="http://schemas.microsoft.com/office/drawing/2014/main" val="3283480754"/>
                    </a:ext>
                  </a:extLst>
                </a:gridCol>
                <a:gridCol w="4981074">
                  <a:extLst>
                    <a:ext uri="{9D8B030D-6E8A-4147-A177-3AD203B41FA5}">
                      <a16:colId xmlns:a16="http://schemas.microsoft.com/office/drawing/2014/main" val="3506558048"/>
                    </a:ext>
                  </a:extLst>
                </a:gridCol>
              </a:tblGrid>
              <a:tr h="32752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1" i="0" kern="1200" dirty="0">
                          <a:solidFill>
                            <a:schemeClr val="lt1"/>
                          </a:solidFill>
                          <a:effectLst/>
                          <a:latin typeface="+mn-lt"/>
                          <a:ea typeface="+mn-ea"/>
                          <a:cs typeface="+mn-cs"/>
                        </a:rPr>
                        <a:t>Определение источника технического долга. Технический долг может быть двух типов</a:t>
                      </a:r>
                      <a:endParaRPr lang="ru-RU" sz="1800" b="0" i="0" kern="1200" dirty="0">
                        <a:solidFill>
                          <a:schemeClr val="lt1"/>
                        </a:solidFill>
                        <a:effectLst/>
                        <a:latin typeface="+mn-lt"/>
                        <a:ea typeface="+mn-ea"/>
                        <a:cs typeface="+mn-cs"/>
                      </a:endParaRPr>
                    </a:p>
                  </a:txBody>
                  <a:tcPr/>
                </a:tc>
                <a:tc hMerge="1">
                  <a:txBody>
                    <a:bodyPr/>
                    <a:lstStyle/>
                    <a:p>
                      <a:endParaRPr lang="ru-RU"/>
                    </a:p>
                  </a:txBody>
                  <a:tcPr/>
                </a:tc>
                <a:extLst>
                  <a:ext uri="{0D108BD9-81ED-4DB2-BD59-A6C34878D82A}">
                    <a16:rowId xmlns:a16="http://schemas.microsoft.com/office/drawing/2014/main" val="4150696295"/>
                  </a:ext>
                </a:extLst>
              </a:tr>
              <a:tr h="950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Осознанный, при котором решение о снижении качества кода принималось осмысленно в качестве компромисса для повышения скорости разработки.</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Неосознанный — технический долг, возникший вследствие низкой квалификации разработчиков, недостатка планирования, нехватки времени или по каким-то другим причинам. Обнаружить неосознанный технический долг помогают инструменты программной инженерии (статический анализатор кода, линтер и т.п.). Также неосознанный технический долг можно обнаружить в процессе исправления ошибок в коде. </a:t>
                      </a:r>
                    </a:p>
                    <a:p>
                      <a:endParaRPr lang="ru-RU" dirty="0"/>
                    </a:p>
                  </a:txBody>
                  <a:tcPr/>
                </a:tc>
                <a:extLst>
                  <a:ext uri="{0D108BD9-81ED-4DB2-BD59-A6C34878D82A}">
                    <a16:rowId xmlns:a16="http://schemas.microsoft.com/office/drawing/2014/main" val="4013219104"/>
                  </a:ext>
                </a:extLst>
              </a:tr>
            </a:tbl>
          </a:graphicData>
        </a:graphic>
      </p:graphicFrame>
    </p:spTree>
    <p:extLst>
      <p:ext uri="{BB962C8B-B14F-4D97-AF65-F5344CB8AC3E}">
        <p14:creationId xmlns:p14="http://schemas.microsoft.com/office/powerpoint/2010/main" val="2344522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0FB48908-A33E-49F0-BA16-72D6E7BFC2C2}"/>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graphicFrame>
        <p:nvGraphicFramePr>
          <p:cNvPr id="2" name="Таблица 1">
            <a:extLst>
              <a:ext uri="{FF2B5EF4-FFF2-40B4-BE49-F238E27FC236}">
                <a16:creationId xmlns:a16="http://schemas.microsoft.com/office/drawing/2014/main" id="{A952B7C3-7D73-4271-8A8C-4A4CBEE17541}"/>
              </a:ext>
            </a:extLst>
          </p:cNvPr>
          <p:cNvGraphicFramePr>
            <a:graphicFrameLocks noGrp="1"/>
          </p:cNvGraphicFramePr>
          <p:nvPr>
            <p:extLst>
              <p:ext uri="{D42A27DB-BD31-4B8C-83A1-F6EECF244321}">
                <p14:modId xmlns:p14="http://schemas.microsoft.com/office/powerpoint/2010/main" val="3306998363"/>
              </p:ext>
            </p:extLst>
          </p:nvPr>
        </p:nvGraphicFramePr>
        <p:xfrm>
          <a:off x="2215350" y="1171341"/>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23414321"/>
                    </a:ext>
                  </a:extLst>
                </a:gridCol>
                <a:gridCol w="4064000">
                  <a:extLst>
                    <a:ext uri="{9D8B030D-6E8A-4147-A177-3AD203B41FA5}">
                      <a16:colId xmlns:a16="http://schemas.microsoft.com/office/drawing/2014/main" val="3268315661"/>
                    </a:ext>
                  </a:extLst>
                </a:gridCol>
              </a:tblGrid>
              <a:tr h="370840">
                <a:tc gridSpan="2">
                  <a:txBody>
                    <a:bodyPr/>
                    <a:lstStyle/>
                    <a:p>
                      <a:pPr algn="ctr"/>
                      <a:r>
                        <a:rPr lang="ru-RU" sz="1800" b="1" i="0" kern="1200" dirty="0">
                          <a:solidFill>
                            <a:schemeClr val="lt1"/>
                          </a:solidFill>
                          <a:effectLst/>
                          <a:latin typeface="+mn-lt"/>
                          <a:ea typeface="+mn-ea"/>
                          <a:cs typeface="+mn-cs"/>
                        </a:rPr>
                        <a:t>Оценка технического долга.</a:t>
                      </a:r>
                      <a:r>
                        <a:rPr lang="ru-RU" sz="1800" b="0" i="0" kern="1200" dirty="0">
                          <a:solidFill>
                            <a:schemeClr val="lt1"/>
                          </a:solidFill>
                          <a:effectLst/>
                          <a:latin typeface="+mn-lt"/>
                          <a:ea typeface="+mn-ea"/>
                          <a:cs typeface="+mn-cs"/>
                        </a:rPr>
                        <a:t> </a:t>
                      </a:r>
                      <a:endParaRPr lang="ru-RU" dirty="0"/>
                    </a:p>
                  </a:txBody>
                  <a:tcPr/>
                </a:tc>
                <a:tc hMerge="1">
                  <a:txBody>
                    <a:bodyPr/>
                    <a:lstStyle/>
                    <a:p>
                      <a:endParaRPr lang="ru-RU" dirty="0"/>
                    </a:p>
                  </a:txBody>
                  <a:tcPr/>
                </a:tc>
                <a:extLst>
                  <a:ext uri="{0D108BD9-81ED-4DB2-BD59-A6C34878D82A}">
                    <a16:rowId xmlns:a16="http://schemas.microsoft.com/office/drawing/2014/main" val="39647568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Объема ресурсов (количество людей и их время), которые нужны для устранения технического долга.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Эффекта, который будет получен в результате устранения технического долга.</a:t>
                      </a:r>
                    </a:p>
                    <a:p>
                      <a:endParaRPr lang="ru-RU" dirty="0"/>
                    </a:p>
                  </a:txBody>
                  <a:tcPr/>
                </a:tc>
                <a:extLst>
                  <a:ext uri="{0D108BD9-81ED-4DB2-BD59-A6C34878D82A}">
                    <a16:rowId xmlns:a16="http://schemas.microsoft.com/office/drawing/2014/main" val="3212586660"/>
                  </a:ext>
                </a:extLst>
              </a:tr>
            </a:tbl>
          </a:graphicData>
        </a:graphic>
      </p:graphicFrame>
      <p:sp>
        <p:nvSpPr>
          <p:cNvPr id="3" name="Прямоугольник 2">
            <a:extLst>
              <a:ext uri="{FF2B5EF4-FFF2-40B4-BE49-F238E27FC236}">
                <a16:creationId xmlns:a16="http://schemas.microsoft.com/office/drawing/2014/main" id="{CDB3D601-6FD2-4A78-A917-D11293A7273B}"/>
              </a:ext>
            </a:extLst>
          </p:cNvPr>
          <p:cNvSpPr/>
          <p:nvPr/>
        </p:nvSpPr>
        <p:spPr>
          <a:xfrm>
            <a:off x="653795" y="2859050"/>
            <a:ext cx="10918788" cy="646331"/>
          </a:xfrm>
          <a:prstGeom prst="rect">
            <a:avLst/>
          </a:prstGeom>
        </p:spPr>
        <p:txBody>
          <a:bodyPr wrap="square">
            <a:spAutoFit/>
          </a:bodyPr>
          <a:lstStyle/>
          <a:p>
            <a:r>
              <a:rPr lang="ru-RU" b="0" i="0" dirty="0">
                <a:solidFill>
                  <a:srgbClr val="313131"/>
                </a:solidFill>
                <a:effectLst/>
                <a:latin typeface="Open Sans"/>
              </a:rPr>
              <a:t>Если потенциальный эффект выше, чем объем требуемых ресурсов, то имеет смысл планировать работы по устранению проблем с качеством кода.</a:t>
            </a:r>
            <a:endParaRPr lang="ru-RU" dirty="0"/>
          </a:p>
        </p:txBody>
      </p:sp>
      <p:sp>
        <p:nvSpPr>
          <p:cNvPr id="6" name="Прямоугольник 5">
            <a:extLst>
              <a:ext uri="{FF2B5EF4-FFF2-40B4-BE49-F238E27FC236}">
                <a16:creationId xmlns:a16="http://schemas.microsoft.com/office/drawing/2014/main" id="{BD1CE081-89F5-4E13-B907-6DE23DA93487}"/>
              </a:ext>
            </a:extLst>
          </p:cNvPr>
          <p:cNvSpPr/>
          <p:nvPr/>
        </p:nvSpPr>
        <p:spPr>
          <a:xfrm>
            <a:off x="653794" y="3519068"/>
            <a:ext cx="10918787" cy="1477328"/>
          </a:xfrm>
          <a:prstGeom prst="rect">
            <a:avLst/>
          </a:prstGeom>
        </p:spPr>
        <p:txBody>
          <a:bodyPr wrap="square">
            <a:spAutoFit/>
          </a:bodyPr>
          <a:lstStyle/>
          <a:p>
            <a:r>
              <a:rPr lang="ru-RU" b="0" i="0" dirty="0">
                <a:solidFill>
                  <a:srgbClr val="313131"/>
                </a:solidFill>
                <a:effectLst/>
                <a:latin typeface="Open Sans"/>
              </a:rPr>
              <a:t>Эффект от решения можно оценить на основе результатов исправления ошибки, вызванной согласованным изменением копий в коде. На поиск причины ошибки и ее устранение у разработчика ушла половина рабочего дня. </a:t>
            </a:r>
          </a:p>
          <a:p>
            <a:r>
              <a:rPr lang="ru-RU" b="0" i="0" dirty="0">
                <a:solidFill>
                  <a:srgbClr val="313131"/>
                </a:solidFill>
                <a:effectLst/>
                <a:latin typeface="Open Sans"/>
              </a:rPr>
              <a:t>Если в будущем будут выполнены хотя бы две модификации дублированных участков кода, то эффект от устранения проблемы с качеством кода можно считать превышающим трудозатраты. </a:t>
            </a:r>
          </a:p>
        </p:txBody>
      </p:sp>
    </p:spTree>
    <p:extLst>
      <p:ext uri="{BB962C8B-B14F-4D97-AF65-F5344CB8AC3E}">
        <p14:creationId xmlns:p14="http://schemas.microsoft.com/office/powerpoint/2010/main" val="97530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7DD2875-2BBD-4891-A59A-314302B85FD4}"/>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sp>
        <p:nvSpPr>
          <p:cNvPr id="2" name="Прямоугольник 1">
            <a:extLst>
              <a:ext uri="{FF2B5EF4-FFF2-40B4-BE49-F238E27FC236}">
                <a16:creationId xmlns:a16="http://schemas.microsoft.com/office/drawing/2014/main" id="{579C322A-1F69-4819-BFF0-38EC8967D0AA}"/>
              </a:ext>
            </a:extLst>
          </p:cNvPr>
          <p:cNvSpPr/>
          <p:nvPr/>
        </p:nvSpPr>
        <p:spPr>
          <a:xfrm>
            <a:off x="653795" y="986589"/>
            <a:ext cx="10918788" cy="5047536"/>
          </a:xfrm>
          <a:prstGeom prst="rect">
            <a:avLst/>
          </a:prstGeom>
        </p:spPr>
        <p:txBody>
          <a:bodyPr wrap="square">
            <a:spAutoFit/>
          </a:bodyPr>
          <a:lstStyle/>
          <a:p>
            <a:pPr>
              <a:spcBef>
                <a:spcPts val="600"/>
              </a:spcBef>
              <a:spcAft>
                <a:spcPts val="600"/>
              </a:spcAft>
            </a:pPr>
            <a:r>
              <a:rPr lang="ru-RU" b="1" i="0" cap="all" dirty="0">
                <a:solidFill>
                  <a:srgbClr val="582AE5"/>
                </a:solidFill>
                <a:effectLst/>
                <a:latin typeface="inherit"/>
              </a:rPr>
              <a:t>ИТОГИ:</a:t>
            </a:r>
            <a:endParaRPr lang="ru-RU" b="0" i="0" dirty="0">
              <a:solidFill>
                <a:srgbClr val="313131"/>
              </a:solidFill>
              <a:effectLst/>
              <a:latin typeface="Open Sans"/>
            </a:endParaRP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Эффективность команд, разрабатывающих крупные программные системы, снижается со временем.</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Плохое качества кода приводит к тому, что крупную программную систему сложно поддерживать и невозможно развивать.</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Чтобы обеспечить жизнеспособность системы на длительном промежутке времени (несколько лет), нужно сместить акцент с реализации новых функций на обеспечение возможности поддержки системы в течение всего периода ее жизни.</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Чистый код позволяет легко поддерживать и развивать крупную программную систему.</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Ключевые инструменты поддержания высокого качества кода: разработка тестов и рефакторинг.</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На практике нет возможности всегда обеспечивать чистый код. Для управление качества кода на протяжении длительного времени используется метафора технического долга.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Для программных систем, использующих машинное обучение, характерно пристальное внимание только к коду, реализующему машинное обучение. В результате возникает скрытый технический долг, связанный со всеми остальными компонентами системы. </a:t>
            </a:r>
          </a:p>
        </p:txBody>
      </p:sp>
    </p:spTree>
    <p:extLst>
      <p:ext uri="{BB962C8B-B14F-4D97-AF65-F5344CB8AC3E}">
        <p14:creationId xmlns:p14="http://schemas.microsoft.com/office/powerpoint/2010/main" val="313105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6B1C8092-E914-44EF-A530-3253FF08D544}"/>
              </a:ext>
            </a:extLst>
          </p:cNvPr>
          <p:cNvSpPr/>
          <p:nvPr/>
        </p:nvSpPr>
        <p:spPr>
          <a:xfrm>
            <a:off x="2420538" y="139656"/>
            <a:ext cx="7350923" cy="523220"/>
          </a:xfrm>
          <a:prstGeom prst="rect">
            <a:avLst/>
          </a:prstGeom>
        </p:spPr>
        <p:txBody>
          <a:bodyPr wrap="none">
            <a:spAutoFit/>
          </a:bodyPr>
          <a:lstStyle/>
          <a:p>
            <a:r>
              <a:rPr lang="ru-RU" sz="2800" b="1" i="0" dirty="0">
                <a:solidFill>
                  <a:srgbClr val="181818"/>
                </a:solidFill>
                <a:effectLst/>
                <a:latin typeface="Mont"/>
              </a:rPr>
              <a:t>Технический долг в программной инженерии</a:t>
            </a:r>
            <a:endParaRPr lang="ru-RU" sz="2800" dirty="0"/>
          </a:p>
        </p:txBody>
      </p:sp>
      <p:graphicFrame>
        <p:nvGraphicFramePr>
          <p:cNvPr id="2" name="Таблица 1">
            <a:extLst>
              <a:ext uri="{FF2B5EF4-FFF2-40B4-BE49-F238E27FC236}">
                <a16:creationId xmlns:a16="http://schemas.microsoft.com/office/drawing/2014/main" id="{4B4B0D09-5DD0-4985-AA49-AE36C6756B3E}"/>
              </a:ext>
            </a:extLst>
          </p:cNvPr>
          <p:cNvGraphicFramePr>
            <a:graphicFrameLocks noGrp="1"/>
          </p:cNvGraphicFramePr>
          <p:nvPr>
            <p:extLst>
              <p:ext uri="{D42A27DB-BD31-4B8C-83A1-F6EECF244321}">
                <p14:modId xmlns:p14="http://schemas.microsoft.com/office/powerpoint/2010/main" val="1584367832"/>
              </p:ext>
            </p:extLst>
          </p:nvPr>
        </p:nvGraphicFramePr>
        <p:xfrm>
          <a:off x="986118" y="1636011"/>
          <a:ext cx="10586466" cy="3296936"/>
        </p:xfrm>
        <a:graphic>
          <a:graphicData uri="http://schemas.openxmlformats.org/drawingml/2006/table">
            <a:tbl>
              <a:tblPr firstRow="1" bandRow="1">
                <a:tableStyleId>{5C22544A-7EE6-4342-B048-85BDC9FD1C3A}</a:tableStyleId>
              </a:tblPr>
              <a:tblGrid>
                <a:gridCol w="5293233">
                  <a:extLst>
                    <a:ext uri="{9D8B030D-6E8A-4147-A177-3AD203B41FA5}">
                      <a16:colId xmlns:a16="http://schemas.microsoft.com/office/drawing/2014/main" val="1845309889"/>
                    </a:ext>
                  </a:extLst>
                </a:gridCol>
                <a:gridCol w="5293233">
                  <a:extLst>
                    <a:ext uri="{9D8B030D-6E8A-4147-A177-3AD203B41FA5}">
                      <a16:colId xmlns:a16="http://schemas.microsoft.com/office/drawing/2014/main" val="2977096369"/>
                    </a:ext>
                  </a:extLst>
                </a:gridCol>
              </a:tblGrid>
              <a:tr h="463680">
                <a:tc gridSpan="2">
                  <a:txBody>
                    <a:bodyPr/>
                    <a:lstStyle/>
                    <a:p>
                      <a:pPr algn="ctr"/>
                      <a:r>
                        <a:rPr lang="ru-RU" sz="1800" b="1" i="0" kern="1200" dirty="0">
                          <a:solidFill>
                            <a:schemeClr val="lt1"/>
                          </a:solidFill>
                          <a:effectLst/>
                          <a:latin typeface="+mn-lt"/>
                          <a:ea typeface="+mn-ea"/>
                          <a:cs typeface="+mn-cs"/>
                        </a:rPr>
                        <a:t>Планирование устранения технического долга.</a:t>
                      </a:r>
                      <a:endParaRPr lang="ru-RU" dirty="0"/>
                    </a:p>
                  </a:txBody>
                  <a:tcPr/>
                </a:tc>
                <a:tc hMerge="1">
                  <a:txBody>
                    <a:bodyPr/>
                    <a:lstStyle/>
                    <a:p>
                      <a:endParaRPr lang="ru-RU" dirty="0"/>
                    </a:p>
                  </a:txBody>
                  <a:tcPr/>
                </a:tc>
                <a:extLst>
                  <a:ext uri="{0D108BD9-81ED-4DB2-BD59-A6C34878D82A}">
                    <a16:rowId xmlns:a16="http://schemas.microsoft.com/office/drawing/2014/main" val="2390938737"/>
                  </a:ext>
                </a:extLst>
              </a:tr>
              <a:tr h="2833256">
                <a:tc>
                  <a:txBody>
                    <a:bodyPr/>
                    <a:lstStyle/>
                    <a:p>
                      <a:r>
                        <a:rPr lang="ru-RU" sz="1800" b="0" i="0" kern="1200" dirty="0">
                          <a:solidFill>
                            <a:schemeClr val="dk1"/>
                          </a:solidFill>
                          <a:effectLst/>
                          <a:latin typeface="+mn-lt"/>
                          <a:ea typeface="+mn-ea"/>
                          <a:cs typeface="+mn-cs"/>
                        </a:rPr>
                        <a:t>Рекомендуемый подход: выделять от 10 до 20% времени на устранение технического долга. В нашем примере один рабочий день разработчика составляет как раз 10% от двухнедельного спринта, которые используются в команде. Таким образом, эту задачу можно включить в </a:t>
                      </a:r>
                      <a:r>
                        <a:rPr lang="ru-RU" sz="1800" b="0" i="0" kern="1200" dirty="0" err="1">
                          <a:solidFill>
                            <a:schemeClr val="dk1"/>
                          </a:solidFill>
                          <a:effectLst/>
                          <a:latin typeface="+mn-lt"/>
                          <a:ea typeface="+mn-ea"/>
                          <a:cs typeface="+mn-cs"/>
                        </a:rPr>
                        <a:t>бэклог</a:t>
                      </a:r>
                      <a:r>
                        <a:rPr lang="ru-RU" sz="1800" b="0" i="0" kern="1200" dirty="0">
                          <a:solidFill>
                            <a:schemeClr val="dk1"/>
                          </a:solidFill>
                          <a:effectLst/>
                          <a:latin typeface="+mn-lt"/>
                          <a:ea typeface="+mn-ea"/>
                          <a:cs typeface="+mn-cs"/>
                        </a:rPr>
                        <a:t> спринта для разработчика.</a:t>
                      </a:r>
                      <a:endParaRPr lang="ru-RU" dirty="0"/>
                    </a:p>
                  </a:txBody>
                  <a:tcPr/>
                </a:tc>
                <a:tc>
                  <a:txBody>
                    <a:bodyPr/>
                    <a:lstStyle/>
                    <a:p>
                      <a:r>
                        <a:rPr lang="ru-RU" sz="1800" b="0" i="0" kern="1200" dirty="0">
                          <a:solidFill>
                            <a:schemeClr val="dk1"/>
                          </a:solidFill>
                          <a:effectLst/>
                          <a:latin typeface="+mn-lt"/>
                          <a:ea typeface="+mn-ea"/>
                          <a:cs typeface="+mn-cs"/>
                        </a:rPr>
                        <a:t>Если объем трудозатрат существенно превышает 20% от времени разработчиков, то имеет смысл разделить устранение технического долга на несколько этапов. Как мы рассматривали в разделе про рефакторинг, каждый отдельный рекомендованный метод прост и не </a:t>
                      </a:r>
                      <a:r>
                        <a:rPr lang="ru-RU" sz="1800" b="0" i="0" kern="1200" dirty="0" err="1">
                          <a:solidFill>
                            <a:schemeClr val="dk1"/>
                          </a:solidFill>
                          <a:effectLst/>
                          <a:latin typeface="+mn-lt"/>
                          <a:ea typeface="+mn-ea"/>
                          <a:cs typeface="+mn-cs"/>
                        </a:rPr>
                        <a:t>трудозатратен</a:t>
                      </a:r>
                      <a:r>
                        <a:rPr lang="ru-RU" sz="1800" b="0" i="0" kern="1200" dirty="0">
                          <a:solidFill>
                            <a:schemeClr val="dk1"/>
                          </a:solidFill>
                          <a:effectLst/>
                          <a:latin typeface="+mn-lt"/>
                          <a:ea typeface="+mn-ea"/>
                          <a:cs typeface="+mn-cs"/>
                        </a:rPr>
                        <a:t>. Поэтому, как правило, устранение большей части проблем с качеством кода можно выполнить за несколько шагов рефакторинга. </a:t>
                      </a:r>
                      <a:endParaRPr lang="ru-RU" dirty="0"/>
                    </a:p>
                  </a:txBody>
                  <a:tcPr/>
                </a:tc>
                <a:extLst>
                  <a:ext uri="{0D108BD9-81ED-4DB2-BD59-A6C34878D82A}">
                    <a16:rowId xmlns:a16="http://schemas.microsoft.com/office/drawing/2014/main" val="647396810"/>
                  </a:ext>
                </a:extLst>
              </a:tr>
            </a:tbl>
          </a:graphicData>
        </a:graphic>
      </p:graphicFrame>
    </p:spTree>
    <p:extLst>
      <p:ext uri="{BB962C8B-B14F-4D97-AF65-F5344CB8AC3E}">
        <p14:creationId xmlns:p14="http://schemas.microsoft.com/office/powerpoint/2010/main" val="113426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22182DA8-7472-4F23-82C8-012D02DCAB8E}"/>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B697C074-DC1C-46C8-88ED-83E304E9BFE9}"/>
              </a:ext>
            </a:extLst>
          </p:cNvPr>
          <p:cNvSpPr/>
          <p:nvPr/>
        </p:nvSpPr>
        <p:spPr>
          <a:xfrm>
            <a:off x="653795" y="871701"/>
            <a:ext cx="10918788" cy="369332"/>
          </a:xfrm>
          <a:prstGeom prst="rect">
            <a:avLst/>
          </a:prstGeom>
        </p:spPr>
        <p:txBody>
          <a:bodyPr wrap="square">
            <a:spAutoFit/>
          </a:bodyPr>
          <a:lstStyle/>
          <a:p>
            <a:r>
              <a:rPr lang="ru-RU" b="0" i="0" dirty="0">
                <a:solidFill>
                  <a:srgbClr val="313131"/>
                </a:solidFill>
                <a:effectLst/>
                <a:latin typeface="Open Sans"/>
              </a:rPr>
              <a:t>Наверняка вы обратили внимание, что многие принципы чистого кода включены в </a:t>
            </a:r>
            <a:r>
              <a:rPr lang="ru-RU" b="0" i="0" dirty="0" err="1">
                <a:solidFill>
                  <a:srgbClr val="313131"/>
                </a:solidFill>
                <a:effectLst/>
                <a:latin typeface="Open Sans"/>
              </a:rPr>
              <a:t>Zen</a:t>
            </a:r>
            <a:r>
              <a:rPr lang="ru-RU" b="0" i="0" dirty="0">
                <a:solidFill>
                  <a:srgbClr val="313131"/>
                </a:solidFill>
                <a:effectLst/>
                <a:latin typeface="Open Sans"/>
              </a:rPr>
              <a:t> </a:t>
            </a:r>
            <a:r>
              <a:rPr lang="ru-RU" b="0" i="0" dirty="0" err="1">
                <a:solidFill>
                  <a:srgbClr val="313131"/>
                </a:solidFill>
                <a:effectLst/>
                <a:latin typeface="Open Sans"/>
              </a:rPr>
              <a:t>of</a:t>
            </a:r>
            <a:r>
              <a:rPr lang="ru-RU" b="0" i="0" dirty="0">
                <a:solidFill>
                  <a:srgbClr val="313131"/>
                </a:solidFill>
                <a:effectLst/>
                <a:latin typeface="Open Sans"/>
              </a:rPr>
              <a:t> </a:t>
            </a:r>
            <a:r>
              <a:rPr lang="ru-RU" b="0" i="0" dirty="0" err="1">
                <a:solidFill>
                  <a:srgbClr val="313131"/>
                </a:solidFill>
                <a:effectLst/>
                <a:latin typeface="Open Sans"/>
              </a:rPr>
              <a:t>Python</a:t>
            </a:r>
            <a:r>
              <a:rPr lang="ru-RU" b="0" i="0" dirty="0">
                <a:solidFill>
                  <a:srgbClr val="313131"/>
                </a:solidFill>
                <a:effectLst/>
                <a:latin typeface="Open Sans"/>
              </a:rPr>
              <a:t>. </a:t>
            </a:r>
            <a:endParaRPr lang="ru-RU" dirty="0"/>
          </a:p>
        </p:txBody>
      </p:sp>
      <p:sp>
        <p:nvSpPr>
          <p:cNvPr id="3" name="Прямоугольник 2">
            <a:extLst>
              <a:ext uri="{FF2B5EF4-FFF2-40B4-BE49-F238E27FC236}">
                <a16:creationId xmlns:a16="http://schemas.microsoft.com/office/drawing/2014/main" id="{0149FA4C-B9A5-4538-A861-F814479CB25B}"/>
              </a:ext>
            </a:extLst>
          </p:cNvPr>
          <p:cNvSpPr/>
          <p:nvPr/>
        </p:nvSpPr>
        <p:spPr>
          <a:xfrm>
            <a:off x="653795" y="1334513"/>
            <a:ext cx="10918788" cy="3816429"/>
          </a:xfrm>
          <a:prstGeom prst="rect">
            <a:avLst/>
          </a:prstGeom>
        </p:spPr>
        <p:txBody>
          <a:bodyPr wrap="square">
            <a:spAutoFit/>
          </a:bodyPr>
          <a:lstStyle/>
          <a:p>
            <a:pPr>
              <a:spcBef>
                <a:spcPts val="600"/>
              </a:spcBef>
              <a:spcAft>
                <a:spcPts val="600"/>
              </a:spcAft>
              <a:buFont typeface="Arial" panose="020B0604020202020204" pitchFamily="34" charset="0"/>
              <a:buChar char="•"/>
            </a:pPr>
            <a:r>
              <a:rPr lang="ru-RU" b="0" i="0" dirty="0">
                <a:solidFill>
                  <a:srgbClr val="313131"/>
                </a:solidFill>
                <a:effectLst/>
                <a:latin typeface="Open Sans"/>
              </a:rPr>
              <a:t>Красивое лучше, чем уродливое.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Простое лучше, чем сложное.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Читаемость имеет значение.</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Ошибки никогда не должны замалчиваться.</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Если они не замалчиваются явно.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Должен существовать один и, желательно, только один очевидный способ сделать это.</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Если реализацию сложно объяснить — идея плоха.</a:t>
            </a:r>
          </a:p>
          <a:p>
            <a:pPr>
              <a:spcBef>
                <a:spcPts val="600"/>
              </a:spcBef>
              <a:spcAft>
                <a:spcPts val="600"/>
              </a:spcAft>
              <a:buFont typeface="Arial" panose="020B0604020202020204" pitchFamily="34" charset="0"/>
              <a:buChar char="•"/>
            </a:pPr>
            <a:r>
              <a:rPr lang="ru-RU" b="0" i="0" dirty="0">
                <a:solidFill>
                  <a:srgbClr val="313131"/>
                </a:solidFill>
                <a:effectLst/>
                <a:latin typeface="Open Sans"/>
              </a:rPr>
              <a:t>Если реализацию легко объяснить — идея, возможно, хороша.</a:t>
            </a:r>
          </a:p>
          <a:p>
            <a:pPr>
              <a:spcBef>
                <a:spcPts val="600"/>
              </a:spcBef>
              <a:spcAft>
                <a:spcPts val="600"/>
              </a:spcAft>
            </a:pPr>
            <a:r>
              <a:rPr lang="ru-RU" b="0" i="0" dirty="0">
                <a:solidFill>
                  <a:srgbClr val="313131"/>
                </a:solidFill>
                <a:effectLst/>
                <a:latin typeface="Open Sans"/>
              </a:rPr>
              <a:t>Таким образом, соблюдение философии </a:t>
            </a:r>
            <a:r>
              <a:rPr lang="ru-RU" b="0" i="0" dirty="0" err="1">
                <a:solidFill>
                  <a:srgbClr val="313131"/>
                </a:solidFill>
                <a:effectLst/>
                <a:latin typeface="Open Sans"/>
              </a:rPr>
              <a:t>Python</a:t>
            </a:r>
            <a:r>
              <a:rPr lang="ru-RU" b="0" i="0" dirty="0">
                <a:solidFill>
                  <a:srgbClr val="313131"/>
                </a:solidFill>
                <a:effectLst/>
                <a:latin typeface="Open Sans"/>
              </a:rPr>
              <a:t> помогает вам писать чистый код!</a:t>
            </a:r>
          </a:p>
        </p:txBody>
      </p:sp>
    </p:spTree>
    <p:extLst>
      <p:ext uri="{BB962C8B-B14F-4D97-AF65-F5344CB8AC3E}">
        <p14:creationId xmlns:p14="http://schemas.microsoft.com/office/powerpoint/2010/main" val="328980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D22C1962-7F6C-426C-98AD-DDE39C35F82D}"/>
              </a:ext>
            </a:extLst>
          </p:cNvPr>
          <p:cNvSpPr/>
          <p:nvPr/>
        </p:nvSpPr>
        <p:spPr>
          <a:xfrm>
            <a:off x="653795" y="871701"/>
            <a:ext cx="6126229" cy="400110"/>
          </a:xfrm>
          <a:prstGeom prst="rect">
            <a:avLst/>
          </a:prstGeom>
        </p:spPr>
        <p:txBody>
          <a:bodyPr wrap="none">
            <a:spAutoFit/>
          </a:bodyPr>
          <a:lstStyle/>
          <a:p>
            <a:r>
              <a:rPr lang="ru-RU" sz="2000" b="1" i="0" cap="all" dirty="0">
                <a:solidFill>
                  <a:srgbClr val="582AE5"/>
                </a:solidFill>
                <a:effectLst/>
                <a:latin typeface="Open Sans"/>
              </a:rPr>
              <a:t>ДЕЙСТВИЯ ПО ПОВЫШЕНИЮ КАЧЕСТВА КОДА</a:t>
            </a:r>
            <a:endParaRPr lang="ru-RU" sz="2000" dirty="0"/>
          </a:p>
        </p:txBody>
      </p:sp>
      <p:sp>
        <p:nvSpPr>
          <p:cNvPr id="6" name="Прямоугольник 5">
            <a:extLst>
              <a:ext uri="{FF2B5EF4-FFF2-40B4-BE49-F238E27FC236}">
                <a16:creationId xmlns:a16="http://schemas.microsoft.com/office/drawing/2014/main" id="{66D54972-0EEF-47CF-98CE-CBE232081806}"/>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4" name="Прямоугольник 3">
            <a:extLst>
              <a:ext uri="{FF2B5EF4-FFF2-40B4-BE49-F238E27FC236}">
                <a16:creationId xmlns:a16="http://schemas.microsoft.com/office/drawing/2014/main" id="{CDD9E983-F023-4ABF-A40B-41016E38CF49}"/>
              </a:ext>
            </a:extLst>
          </p:cNvPr>
          <p:cNvSpPr/>
          <p:nvPr/>
        </p:nvSpPr>
        <p:spPr>
          <a:xfrm>
            <a:off x="653795" y="1295705"/>
            <a:ext cx="4063869" cy="369332"/>
          </a:xfrm>
          <a:prstGeom prst="rect">
            <a:avLst/>
          </a:prstGeom>
        </p:spPr>
        <p:txBody>
          <a:bodyPr wrap="none">
            <a:spAutoFit/>
          </a:bodyPr>
          <a:lstStyle/>
          <a:p>
            <a:r>
              <a:rPr lang="ru-RU" b="1" i="0" dirty="0">
                <a:solidFill>
                  <a:srgbClr val="00B0F0"/>
                </a:solidFill>
                <a:effectLst/>
                <a:latin typeface="Open Sans"/>
              </a:rPr>
              <a:t>Используйте осмысленные имена</a:t>
            </a:r>
            <a:endParaRPr lang="ru-RU" dirty="0">
              <a:solidFill>
                <a:srgbClr val="00B0F0"/>
              </a:solidFill>
            </a:endParaRPr>
          </a:p>
        </p:txBody>
      </p:sp>
      <p:sp>
        <p:nvSpPr>
          <p:cNvPr id="5" name="Прямоугольник 4">
            <a:extLst>
              <a:ext uri="{FF2B5EF4-FFF2-40B4-BE49-F238E27FC236}">
                <a16:creationId xmlns:a16="http://schemas.microsoft.com/office/drawing/2014/main" id="{B33EA243-42F4-431B-9D6F-BC4CF4FACD84}"/>
              </a:ext>
            </a:extLst>
          </p:cNvPr>
          <p:cNvSpPr/>
          <p:nvPr/>
        </p:nvSpPr>
        <p:spPr>
          <a:xfrm>
            <a:off x="653795" y="1688931"/>
            <a:ext cx="10918788" cy="923330"/>
          </a:xfrm>
          <a:prstGeom prst="rect">
            <a:avLst/>
          </a:prstGeom>
        </p:spPr>
        <p:txBody>
          <a:bodyPr wrap="square">
            <a:spAutoFit/>
          </a:bodyPr>
          <a:lstStyle/>
          <a:p>
            <a:r>
              <a:rPr lang="ru-RU" b="0" i="0" dirty="0">
                <a:solidFill>
                  <a:srgbClr val="313131"/>
                </a:solidFill>
                <a:effectLst/>
                <a:latin typeface="Open Sans"/>
              </a:rPr>
              <a:t>В коде мы постоянно используем имена: называем переменные, функции, аргументы, классы, пакеты и т.п. Хорошо выбранное имя позволяет быстро понять, для чего нужна переменная или что делает функция.</a:t>
            </a:r>
            <a:endParaRPr lang="ru-RU" dirty="0"/>
          </a:p>
        </p:txBody>
      </p:sp>
      <p:graphicFrame>
        <p:nvGraphicFramePr>
          <p:cNvPr id="3" name="Таблица 2">
            <a:extLst>
              <a:ext uri="{FF2B5EF4-FFF2-40B4-BE49-F238E27FC236}">
                <a16:creationId xmlns:a16="http://schemas.microsoft.com/office/drawing/2014/main" id="{71F82702-3CC3-4CF5-929A-C6E0558F959F}"/>
              </a:ext>
            </a:extLst>
          </p:cNvPr>
          <p:cNvGraphicFramePr>
            <a:graphicFrameLocks noGrp="1"/>
          </p:cNvGraphicFramePr>
          <p:nvPr>
            <p:extLst>
              <p:ext uri="{D42A27DB-BD31-4B8C-83A1-F6EECF244321}">
                <p14:modId xmlns:p14="http://schemas.microsoft.com/office/powerpoint/2010/main" val="183582018"/>
              </p:ext>
            </p:extLst>
          </p:nvPr>
        </p:nvGraphicFramePr>
        <p:xfrm>
          <a:off x="1940564" y="3053636"/>
          <a:ext cx="8128000" cy="110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5455899"/>
                    </a:ext>
                  </a:extLst>
                </a:gridCol>
                <a:gridCol w="4064000">
                  <a:extLst>
                    <a:ext uri="{9D8B030D-6E8A-4147-A177-3AD203B41FA5}">
                      <a16:colId xmlns:a16="http://schemas.microsoft.com/office/drawing/2014/main" val="561625577"/>
                    </a:ext>
                  </a:extLst>
                </a:gridCol>
              </a:tblGrid>
              <a:tr h="0">
                <a:tc>
                  <a:txBody>
                    <a:bodyPr/>
                    <a:lstStyle/>
                    <a:p>
                      <a:pPr algn="ctr"/>
                      <a:r>
                        <a:rPr lang="ru-RU" dirty="0"/>
                        <a:t>Плохой пример</a:t>
                      </a:r>
                    </a:p>
                  </a:txBody>
                  <a:tcPr/>
                </a:tc>
                <a:tc>
                  <a:txBody>
                    <a:bodyPr/>
                    <a:lstStyle/>
                    <a:p>
                      <a:pPr algn="ctr"/>
                      <a:r>
                        <a:rPr lang="ru-RU" dirty="0"/>
                        <a:t>Хороший пример</a:t>
                      </a:r>
                    </a:p>
                  </a:txBody>
                  <a:tcPr/>
                </a:tc>
                <a:extLst>
                  <a:ext uri="{0D108BD9-81ED-4DB2-BD59-A6C34878D82A}">
                    <a16:rowId xmlns:a16="http://schemas.microsoft.com/office/drawing/2014/main" val="1757931181"/>
                  </a:ext>
                </a:extLst>
              </a:tr>
              <a:tr h="370840">
                <a:tc>
                  <a:txBody>
                    <a:bodyPr/>
                    <a:lstStyle/>
                    <a:p>
                      <a:pPr algn="ctr"/>
                      <a:r>
                        <a:rPr lang="ru-RU" b="1" i="1" dirty="0">
                          <a:solidFill>
                            <a:srgbClr val="313131"/>
                          </a:solidFill>
                          <a:effectLst/>
                          <a:latin typeface="Open Sans"/>
                        </a:rPr>
                        <a:t>x</a:t>
                      </a:r>
                      <a:endParaRPr lang="ru-RU" b="1" dirty="0"/>
                    </a:p>
                  </a:txBody>
                  <a:tcPr/>
                </a:tc>
                <a:tc>
                  <a:txBody>
                    <a:bodyPr/>
                    <a:lstStyle/>
                    <a:p>
                      <a:pPr algn="ctr"/>
                      <a:r>
                        <a:rPr lang="ru-RU" b="1" i="1" dirty="0" err="1">
                          <a:solidFill>
                            <a:srgbClr val="313131"/>
                          </a:solidFill>
                          <a:effectLst/>
                          <a:latin typeface="Open Sans"/>
                        </a:rPr>
                        <a:t>x_train</a:t>
                      </a:r>
                      <a:endParaRPr lang="ru-RU" b="1" dirty="0"/>
                    </a:p>
                  </a:txBody>
                  <a:tcPr/>
                </a:tc>
                <a:extLst>
                  <a:ext uri="{0D108BD9-81ED-4DB2-BD59-A6C34878D82A}">
                    <a16:rowId xmlns:a16="http://schemas.microsoft.com/office/drawing/2014/main" val="1477257154"/>
                  </a:ext>
                </a:extLst>
              </a:tr>
              <a:tr h="370840">
                <a:tc>
                  <a:txBody>
                    <a:bodyPr/>
                    <a:lstStyle/>
                    <a:p>
                      <a:pPr algn="ctr"/>
                      <a:r>
                        <a:rPr lang="ru-RU" b="1" i="1" dirty="0" err="1">
                          <a:solidFill>
                            <a:srgbClr val="313131"/>
                          </a:solidFill>
                          <a:effectLst/>
                          <a:latin typeface="Open Sans"/>
                        </a:rPr>
                        <a:t>the_list</a:t>
                      </a:r>
                      <a:endParaRPr lang="ru-RU" b="1" dirty="0"/>
                    </a:p>
                  </a:txBody>
                  <a:tcPr/>
                </a:tc>
                <a:tc>
                  <a:txBody>
                    <a:bodyPr/>
                    <a:lstStyle/>
                    <a:p>
                      <a:pPr algn="ctr"/>
                      <a:r>
                        <a:rPr lang="ru-RU" b="1" i="0" dirty="0">
                          <a:solidFill>
                            <a:srgbClr val="313131"/>
                          </a:solidFill>
                          <a:effectLst/>
                          <a:latin typeface="Open Sans"/>
                        </a:rPr>
                        <a:t> </a:t>
                      </a:r>
                      <a:r>
                        <a:rPr lang="ru-RU" b="1" i="1" dirty="0" err="1">
                          <a:solidFill>
                            <a:srgbClr val="313131"/>
                          </a:solidFill>
                          <a:effectLst/>
                          <a:latin typeface="Open Sans"/>
                        </a:rPr>
                        <a:t>train_test_split</a:t>
                      </a:r>
                      <a:endParaRPr lang="ru-RU" b="1" dirty="0"/>
                    </a:p>
                  </a:txBody>
                  <a:tcPr/>
                </a:tc>
                <a:extLst>
                  <a:ext uri="{0D108BD9-81ED-4DB2-BD59-A6C34878D82A}">
                    <a16:rowId xmlns:a16="http://schemas.microsoft.com/office/drawing/2014/main" val="2858861360"/>
                  </a:ext>
                </a:extLst>
              </a:tr>
            </a:tbl>
          </a:graphicData>
        </a:graphic>
      </p:graphicFrame>
    </p:spTree>
    <p:extLst>
      <p:ext uri="{BB962C8B-B14F-4D97-AF65-F5344CB8AC3E}">
        <p14:creationId xmlns:p14="http://schemas.microsoft.com/office/powerpoint/2010/main" val="271489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43F2216B-C7B5-4CA2-87B2-ACA06914E739}"/>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056F886C-1F7B-4CC4-8DDA-1ED4E931DBC5}"/>
              </a:ext>
            </a:extLst>
          </p:cNvPr>
          <p:cNvSpPr/>
          <p:nvPr/>
        </p:nvSpPr>
        <p:spPr>
          <a:xfrm>
            <a:off x="653795" y="871701"/>
            <a:ext cx="10918788" cy="646331"/>
          </a:xfrm>
          <a:prstGeom prst="rect">
            <a:avLst/>
          </a:prstGeom>
        </p:spPr>
        <p:txBody>
          <a:bodyPr wrap="square">
            <a:spAutoFit/>
          </a:bodyPr>
          <a:lstStyle/>
          <a:p>
            <a:r>
              <a:rPr lang="ru-RU" b="1" i="0" dirty="0">
                <a:solidFill>
                  <a:srgbClr val="00B0F0"/>
                </a:solidFill>
                <a:effectLst/>
                <a:latin typeface="Open Sans"/>
              </a:rPr>
              <a:t>Функции и методы, которые вы создаете, должны быть небольшими и решать только одну задачу</a:t>
            </a:r>
            <a:endParaRPr lang="ru-RU" dirty="0">
              <a:solidFill>
                <a:srgbClr val="00B0F0"/>
              </a:solidFill>
            </a:endParaRPr>
          </a:p>
        </p:txBody>
      </p:sp>
      <p:sp>
        <p:nvSpPr>
          <p:cNvPr id="3" name="Прямоугольник 2">
            <a:extLst>
              <a:ext uri="{FF2B5EF4-FFF2-40B4-BE49-F238E27FC236}">
                <a16:creationId xmlns:a16="http://schemas.microsoft.com/office/drawing/2014/main" id="{D6F53193-DCFF-45EC-A3E4-368D74872526}"/>
              </a:ext>
            </a:extLst>
          </p:cNvPr>
          <p:cNvSpPr/>
          <p:nvPr/>
        </p:nvSpPr>
        <p:spPr>
          <a:xfrm>
            <a:off x="653794" y="1611512"/>
            <a:ext cx="10918787" cy="923330"/>
          </a:xfrm>
          <a:prstGeom prst="rect">
            <a:avLst/>
          </a:prstGeom>
        </p:spPr>
        <p:txBody>
          <a:bodyPr wrap="square">
            <a:spAutoFit/>
          </a:bodyPr>
          <a:lstStyle/>
          <a:p>
            <a:r>
              <a:rPr lang="ru-RU" b="0" i="0" dirty="0">
                <a:solidFill>
                  <a:srgbClr val="313131"/>
                </a:solidFill>
                <a:effectLst/>
                <a:latin typeface="Open Sans"/>
              </a:rPr>
              <a:t>В идеале код функции или метода должен помещаться на один экран. Тогда можно будет смотреть на код целиком, и в этом случае понять, что код делает, будет проще и быстрее. Сложность функции или метода может оценить линтер flake8</a:t>
            </a:r>
            <a:endParaRPr lang="ru-RU" dirty="0"/>
          </a:p>
        </p:txBody>
      </p:sp>
      <p:sp>
        <p:nvSpPr>
          <p:cNvPr id="4" name="Прямоугольник 3">
            <a:extLst>
              <a:ext uri="{FF2B5EF4-FFF2-40B4-BE49-F238E27FC236}">
                <a16:creationId xmlns:a16="http://schemas.microsoft.com/office/drawing/2014/main" id="{1CB8E3A5-3396-4690-8AE7-6D82F156E2F5}"/>
              </a:ext>
            </a:extLst>
          </p:cNvPr>
          <p:cNvSpPr/>
          <p:nvPr/>
        </p:nvSpPr>
        <p:spPr>
          <a:xfrm>
            <a:off x="636607" y="2787505"/>
            <a:ext cx="10918786" cy="1754326"/>
          </a:xfrm>
          <a:prstGeom prst="rect">
            <a:avLst/>
          </a:prstGeom>
        </p:spPr>
        <p:txBody>
          <a:bodyPr wrap="square">
            <a:spAutoFit/>
          </a:bodyPr>
          <a:lstStyle/>
          <a:p>
            <a:pPr marL="285750" indent="-285750">
              <a:buFont typeface="Arial" panose="020B0604020202020204" pitchFamily="34" charset="0"/>
              <a:buChar char="•"/>
            </a:pPr>
            <a:r>
              <a:rPr lang="ru-RU" b="0" i="0" dirty="0">
                <a:solidFill>
                  <a:srgbClr val="313131"/>
                </a:solidFill>
                <a:effectLst/>
                <a:latin typeface="Open Sans"/>
              </a:rPr>
              <a:t>Функция не должна иметь побочных эффектов. Например, функция не должна изменять значения своих аргументов или глобальных переменных. </a:t>
            </a:r>
          </a:p>
          <a:p>
            <a:pPr marL="285750" indent="-285750">
              <a:buFont typeface="Arial" panose="020B0604020202020204" pitchFamily="34" charset="0"/>
              <a:buChar char="•"/>
            </a:pPr>
            <a:endParaRPr lang="ru-RU" b="0" i="0" dirty="0">
              <a:solidFill>
                <a:srgbClr val="313131"/>
              </a:solidFill>
              <a:effectLst/>
              <a:latin typeface="Open Sans"/>
            </a:endParaRPr>
          </a:p>
          <a:p>
            <a:pPr marL="285750" indent="-285750">
              <a:buFont typeface="Arial" panose="020B0604020202020204" pitchFamily="34" charset="0"/>
              <a:buChar char="•"/>
            </a:pPr>
            <a:r>
              <a:rPr lang="ru-RU" b="0" i="0" dirty="0">
                <a:solidFill>
                  <a:srgbClr val="313131"/>
                </a:solidFill>
                <a:effectLst/>
                <a:latin typeface="Open Sans"/>
              </a:rPr>
              <a:t>Ожидаемое действие от функции — возврат значения. Именно этого ожидают от функции другие разработчики в вашей команде. </a:t>
            </a:r>
          </a:p>
          <a:p>
            <a:endParaRPr lang="ru-RU" b="0" i="0" dirty="0">
              <a:solidFill>
                <a:srgbClr val="313131"/>
              </a:solidFill>
              <a:effectLst/>
              <a:latin typeface="Open Sans"/>
            </a:endParaRPr>
          </a:p>
        </p:txBody>
      </p:sp>
    </p:spTree>
    <p:extLst>
      <p:ext uri="{BB962C8B-B14F-4D97-AF65-F5344CB8AC3E}">
        <p14:creationId xmlns:p14="http://schemas.microsoft.com/office/powerpoint/2010/main" val="247034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2" imgW="2566457" imgH="894201" progId="CorelDraw.Graphic.22">
                  <p:embed/>
                </p:oleObj>
              </mc:Choice>
              <mc:Fallback>
                <p:oleObj name="CorelDRAW" r:id="rId2" imgW="2566457" imgH="894201" progId="CorelDraw.Graphic.22">
                  <p:embed/>
                  <p:pic>
                    <p:nvPicPr>
                      <p:cNvPr id="12" name="Объект 11"/>
                      <p:cNvPicPr/>
                      <p:nvPr/>
                    </p:nvPicPr>
                    <p:blipFill>
                      <a:blip r:embed="rId3"/>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A209E676-4808-4117-BD43-F2E76FFD68BB}"/>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8D4C2E02-7B54-4515-A8F8-58BD29BF53E5}"/>
              </a:ext>
            </a:extLst>
          </p:cNvPr>
          <p:cNvSpPr/>
          <p:nvPr/>
        </p:nvSpPr>
        <p:spPr>
          <a:xfrm>
            <a:off x="653795" y="936059"/>
            <a:ext cx="10918788" cy="954107"/>
          </a:xfrm>
          <a:prstGeom prst="rect">
            <a:avLst/>
          </a:prstGeom>
        </p:spPr>
        <p:txBody>
          <a:bodyPr wrap="square">
            <a:spAutoFit/>
          </a:bodyPr>
          <a:lstStyle/>
          <a:p>
            <a:r>
              <a:rPr lang="ru-RU" sz="2800" b="1" i="0" dirty="0">
                <a:solidFill>
                  <a:srgbClr val="00B0F0"/>
                </a:solidFill>
                <a:effectLst/>
                <a:latin typeface="Open Sans"/>
              </a:rPr>
              <a:t>Форматируйте код в соответствии с рекомендованным стилем.</a:t>
            </a:r>
            <a:endParaRPr lang="ru-RU" sz="2800" dirty="0">
              <a:solidFill>
                <a:srgbClr val="00B0F0"/>
              </a:solidFill>
            </a:endParaRPr>
          </a:p>
        </p:txBody>
      </p:sp>
      <p:sp>
        <p:nvSpPr>
          <p:cNvPr id="3" name="Прямоугольник 2">
            <a:extLst>
              <a:ext uri="{FF2B5EF4-FFF2-40B4-BE49-F238E27FC236}">
                <a16:creationId xmlns:a16="http://schemas.microsoft.com/office/drawing/2014/main" id="{E3EA8987-E7CC-4476-BBD3-1E193EC1B536}"/>
              </a:ext>
            </a:extLst>
          </p:cNvPr>
          <p:cNvSpPr/>
          <p:nvPr/>
        </p:nvSpPr>
        <p:spPr>
          <a:xfrm>
            <a:off x="653795" y="2163084"/>
            <a:ext cx="8651570" cy="369332"/>
          </a:xfrm>
          <a:prstGeom prst="rect">
            <a:avLst/>
          </a:prstGeom>
        </p:spPr>
        <p:txBody>
          <a:bodyPr wrap="square">
            <a:spAutoFit/>
          </a:bodyPr>
          <a:lstStyle/>
          <a:p>
            <a:r>
              <a:rPr lang="ru-RU" b="0" i="0" dirty="0">
                <a:solidFill>
                  <a:srgbClr val="313131"/>
                </a:solidFill>
                <a:effectLst/>
                <a:latin typeface="Open Sans"/>
              </a:rPr>
              <a:t>Стиль кода мы подробно рассматривали в первой лекции этого семестра.</a:t>
            </a:r>
          </a:p>
        </p:txBody>
      </p:sp>
    </p:spTree>
    <p:extLst>
      <p:ext uri="{BB962C8B-B14F-4D97-AF65-F5344CB8AC3E}">
        <p14:creationId xmlns:p14="http://schemas.microsoft.com/office/powerpoint/2010/main" val="138205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2" name="Прямоугольник 1">
            <a:extLst>
              <a:ext uri="{FF2B5EF4-FFF2-40B4-BE49-F238E27FC236}">
                <a16:creationId xmlns:a16="http://schemas.microsoft.com/office/drawing/2014/main" id="{861D91B2-825F-414F-A01A-AE45CE695F23}"/>
              </a:ext>
            </a:extLst>
          </p:cNvPr>
          <p:cNvSpPr/>
          <p:nvPr/>
        </p:nvSpPr>
        <p:spPr>
          <a:xfrm>
            <a:off x="653795" y="936059"/>
            <a:ext cx="3420616" cy="523220"/>
          </a:xfrm>
          <a:prstGeom prst="rect">
            <a:avLst/>
          </a:prstGeom>
        </p:spPr>
        <p:txBody>
          <a:bodyPr wrap="none">
            <a:spAutoFit/>
          </a:bodyPr>
          <a:lstStyle/>
          <a:p>
            <a:r>
              <a:rPr lang="ru-RU" sz="2800" b="1" i="0" dirty="0">
                <a:solidFill>
                  <a:srgbClr val="00B0F0"/>
                </a:solidFill>
                <a:effectLst/>
                <a:latin typeface="Open Sans"/>
              </a:rPr>
              <a:t>Не копируйте код</a:t>
            </a:r>
            <a:r>
              <a:rPr lang="ru-RU" sz="2800" b="0" i="0" dirty="0">
                <a:solidFill>
                  <a:srgbClr val="00B0F0"/>
                </a:solidFill>
                <a:effectLst/>
                <a:latin typeface="Open Sans"/>
              </a:rPr>
              <a:t>.</a:t>
            </a:r>
            <a:endParaRPr lang="ru-RU" sz="2800" dirty="0">
              <a:solidFill>
                <a:srgbClr val="00B0F0"/>
              </a:solidFill>
            </a:endParaRPr>
          </a:p>
        </p:txBody>
      </p:sp>
      <p:sp>
        <p:nvSpPr>
          <p:cNvPr id="6" name="Прямоугольник 5">
            <a:extLst>
              <a:ext uri="{FF2B5EF4-FFF2-40B4-BE49-F238E27FC236}">
                <a16:creationId xmlns:a16="http://schemas.microsoft.com/office/drawing/2014/main" id="{9602800B-5520-4CB0-AF2A-0DB8F4B1A4B2}"/>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3" name="Прямоугольник 2">
            <a:extLst>
              <a:ext uri="{FF2B5EF4-FFF2-40B4-BE49-F238E27FC236}">
                <a16:creationId xmlns:a16="http://schemas.microsoft.com/office/drawing/2014/main" id="{1472F962-201A-40AC-96D6-EFD29E21465E}"/>
              </a:ext>
            </a:extLst>
          </p:cNvPr>
          <p:cNvSpPr/>
          <p:nvPr/>
        </p:nvSpPr>
        <p:spPr>
          <a:xfrm>
            <a:off x="653795" y="1878816"/>
            <a:ext cx="10918788" cy="2308324"/>
          </a:xfrm>
          <a:prstGeom prst="rect">
            <a:avLst/>
          </a:prstGeom>
        </p:spPr>
        <p:txBody>
          <a:bodyPr wrap="square">
            <a:spAutoFit/>
          </a:bodyPr>
          <a:lstStyle/>
          <a:p>
            <a:r>
              <a:rPr lang="ru-RU" b="0" i="0" dirty="0">
                <a:solidFill>
                  <a:srgbClr val="313131"/>
                </a:solidFill>
                <a:effectLst/>
                <a:latin typeface="Open Sans"/>
              </a:rPr>
              <a:t>Если одинаковые действия нужно выполнять с различными данными или в различных частях системы, то рекомендуем создать функцию или метод, которые будут содержать единственную копию кода.</a:t>
            </a:r>
          </a:p>
          <a:p>
            <a:endParaRPr lang="ru-RU" b="0" i="0" dirty="0">
              <a:solidFill>
                <a:srgbClr val="313131"/>
              </a:solidFill>
              <a:effectLst/>
              <a:latin typeface="Open Sans"/>
            </a:endParaRPr>
          </a:p>
          <a:p>
            <a:r>
              <a:rPr lang="ru-RU" b="0" i="0" dirty="0">
                <a:solidFill>
                  <a:srgbClr val="313131"/>
                </a:solidFill>
                <a:effectLst/>
                <a:latin typeface="Open Sans"/>
              </a:rPr>
              <a:t> Эту функцию уже нужно вызывать из разных мест системы. В противном случае, когда нужно будет вносить изменения в код, это придется делать во всех копиях одновременно. При этом легко ошибиться и выполнить несогласованные изменения. В результате могут возникать ошибки, причину которых очень сложно найти. </a:t>
            </a:r>
            <a:endParaRPr lang="ru-RU" dirty="0"/>
          </a:p>
        </p:txBody>
      </p:sp>
    </p:spTree>
    <p:extLst>
      <p:ext uri="{BB962C8B-B14F-4D97-AF65-F5344CB8AC3E}">
        <p14:creationId xmlns:p14="http://schemas.microsoft.com/office/powerpoint/2010/main" val="408873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Объект 11"/>
          <p:cNvGraphicFramePr>
            <a:graphicFrameLocks noChangeAspect="1"/>
          </p:cNvGraphicFramePr>
          <p:nvPr/>
        </p:nvGraphicFramePr>
        <p:xfrm>
          <a:off x="10289848" y="216259"/>
          <a:ext cx="1282735" cy="446617"/>
        </p:xfrm>
        <a:graphic>
          <a:graphicData uri="http://schemas.openxmlformats.org/presentationml/2006/ole">
            <mc:AlternateContent xmlns:mc="http://schemas.openxmlformats.org/markup-compatibility/2006">
              <mc:Choice xmlns:v="urn:schemas-microsoft-com:vml" Requires="v">
                <p:oleObj name="CorelDRAW" r:id="rId3" imgW="2566457" imgH="894201" progId="CorelDraw.Graphic.22">
                  <p:embed/>
                </p:oleObj>
              </mc:Choice>
              <mc:Fallback>
                <p:oleObj name="CorelDRAW" r:id="rId3" imgW="2566457" imgH="894201" progId="CorelDraw.Graphic.22">
                  <p:embed/>
                  <p:pic>
                    <p:nvPicPr>
                      <p:cNvPr id="12" name="Объект 11"/>
                      <p:cNvPicPr/>
                      <p:nvPr/>
                    </p:nvPicPr>
                    <p:blipFill>
                      <a:blip r:embed="rId4"/>
                      <a:stretch>
                        <a:fillRect/>
                      </a:stretch>
                    </p:blipFill>
                    <p:spPr>
                      <a:xfrm>
                        <a:off x="10289848" y="216259"/>
                        <a:ext cx="1282735" cy="446617"/>
                      </a:xfrm>
                      <a:prstGeom prst="rect">
                        <a:avLst/>
                      </a:prstGeom>
                    </p:spPr>
                  </p:pic>
                </p:oleObj>
              </mc:Fallback>
            </mc:AlternateContent>
          </a:graphicData>
        </a:graphic>
      </p:graphicFrame>
      <p:sp>
        <p:nvSpPr>
          <p:cNvPr id="9" name="Прямоугольник 8"/>
          <p:cNvSpPr/>
          <p:nvPr/>
        </p:nvSpPr>
        <p:spPr>
          <a:xfrm>
            <a:off x="986118" y="756621"/>
            <a:ext cx="10586465" cy="2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7030A0"/>
              </a:solidFill>
            </a:endParaRPr>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795" y="228173"/>
            <a:ext cx="917722" cy="434968"/>
          </a:xfrm>
          <a:prstGeom prst="rect">
            <a:avLst/>
          </a:prstGeom>
        </p:spPr>
      </p:pic>
      <p:sp>
        <p:nvSpPr>
          <p:cNvPr id="5" name="Прямоугольник 4">
            <a:extLst>
              <a:ext uri="{FF2B5EF4-FFF2-40B4-BE49-F238E27FC236}">
                <a16:creationId xmlns:a16="http://schemas.microsoft.com/office/drawing/2014/main" id="{F2610C03-2EE9-42E5-BCF5-071D1C040CC1}"/>
              </a:ext>
            </a:extLst>
          </p:cNvPr>
          <p:cNvSpPr/>
          <p:nvPr/>
        </p:nvSpPr>
        <p:spPr>
          <a:xfrm>
            <a:off x="1571517" y="70335"/>
            <a:ext cx="8866094" cy="707886"/>
          </a:xfrm>
          <a:prstGeom prst="rect">
            <a:avLst/>
          </a:prstGeom>
        </p:spPr>
        <p:txBody>
          <a:bodyPr wrap="square">
            <a:spAutoFit/>
          </a:bodyPr>
          <a:lstStyle/>
          <a:p>
            <a:r>
              <a:rPr lang="ru-RU" sz="2000" b="1" i="0" dirty="0">
                <a:solidFill>
                  <a:srgbClr val="181818"/>
                </a:solidFill>
                <a:effectLst/>
                <a:latin typeface="Mont"/>
              </a:rPr>
              <a:t>Качество кода. Понятие «чистый код». Преимущества использования чистого кода</a:t>
            </a:r>
            <a:endParaRPr lang="ru-RU" sz="2000" dirty="0"/>
          </a:p>
        </p:txBody>
      </p:sp>
      <p:sp>
        <p:nvSpPr>
          <p:cNvPr id="2" name="Прямоугольник 1">
            <a:extLst>
              <a:ext uri="{FF2B5EF4-FFF2-40B4-BE49-F238E27FC236}">
                <a16:creationId xmlns:a16="http://schemas.microsoft.com/office/drawing/2014/main" id="{FEF76E49-50A9-4570-BB83-146990ACDCAA}"/>
              </a:ext>
            </a:extLst>
          </p:cNvPr>
          <p:cNvSpPr/>
          <p:nvPr/>
        </p:nvSpPr>
        <p:spPr>
          <a:xfrm>
            <a:off x="653795" y="1120818"/>
            <a:ext cx="8773427" cy="523220"/>
          </a:xfrm>
          <a:prstGeom prst="rect">
            <a:avLst/>
          </a:prstGeom>
        </p:spPr>
        <p:txBody>
          <a:bodyPr wrap="none">
            <a:spAutoFit/>
          </a:bodyPr>
          <a:lstStyle/>
          <a:p>
            <a:r>
              <a:rPr lang="ru-RU" sz="2800" b="1" i="0" dirty="0">
                <a:solidFill>
                  <a:srgbClr val="00B0F0"/>
                </a:solidFill>
                <a:effectLst/>
                <a:latin typeface="Open Sans"/>
              </a:rPr>
              <a:t>Обрабатывайте ошибки при работе программы.</a:t>
            </a:r>
            <a:endParaRPr lang="ru-RU" sz="2800" dirty="0">
              <a:solidFill>
                <a:srgbClr val="00B0F0"/>
              </a:solidFill>
            </a:endParaRPr>
          </a:p>
        </p:txBody>
      </p:sp>
      <p:sp>
        <p:nvSpPr>
          <p:cNvPr id="3" name="Прямоугольник 2">
            <a:extLst>
              <a:ext uri="{FF2B5EF4-FFF2-40B4-BE49-F238E27FC236}">
                <a16:creationId xmlns:a16="http://schemas.microsoft.com/office/drawing/2014/main" id="{55B36490-9324-48A5-85A3-3B3EDCA0DCD5}"/>
              </a:ext>
            </a:extLst>
          </p:cNvPr>
          <p:cNvSpPr/>
          <p:nvPr/>
        </p:nvSpPr>
        <p:spPr>
          <a:xfrm>
            <a:off x="653795" y="1986635"/>
            <a:ext cx="10918788" cy="3524042"/>
          </a:xfrm>
          <a:prstGeom prst="rect">
            <a:avLst/>
          </a:prstGeom>
        </p:spPr>
        <p:txBody>
          <a:bodyPr wrap="square">
            <a:spAutoFit/>
          </a:bodyPr>
          <a:lstStyle/>
          <a:p>
            <a:pPr>
              <a:spcBef>
                <a:spcPts val="600"/>
              </a:spcBef>
            </a:pPr>
            <a:r>
              <a:rPr lang="ru-RU" b="1" i="0" dirty="0">
                <a:solidFill>
                  <a:srgbClr val="313131"/>
                </a:solidFill>
                <a:effectLst/>
                <a:latin typeface="Open Sans"/>
              </a:rPr>
              <a:t>Ситуации которые могут возникнуть</a:t>
            </a:r>
          </a:p>
          <a:p>
            <a:pPr marL="285750" indent="-285750">
              <a:spcBef>
                <a:spcPts val="600"/>
              </a:spcBef>
              <a:buFont typeface="Arial" panose="020B0604020202020204" pitchFamily="34" charset="0"/>
              <a:buChar char="•"/>
            </a:pPr>
            <a:r>
              <a:rPr lang="ru-RU" b="0" i="0" dirty="0">
                <a:solidFill>
                  <a:srgbClr val="313131"/>
                </a:solidFill>
                <a:effectLst/>
                <a:latin typeface="Open Sans"/>
              </a:rPr>
              <a:t>Входные данные могут быть неправильными</a:t>
            </a:r>
          </a:p>
          <a:p>
            <a:pPr marL="285750" indent="-285750">
              <a:spcBef>
                <a:spcPts val="600"/>
              </a:spcBef>
              <a:buFont typeface="Arial" panose="020B0604020202020204" pitchFamily="34" charset="0"/>
              <a:buChar char="•"/>
            </a:pPr>
            <a:r>
              <a:rPr lang="ru-RU" b="0" i="0" dirty="0">
                <a:solidFill>
                  <a:srgbClr val="313131"/>
                </a:solidFill>
                <a:effectLst/>
                <a:latin typeface="Open Sans"/>
              </a:rPr>
              <a:t>использовать неверный формат </a:t>
            </a:r>
          </a:p>
          <a:p>
            <a:pPr marL="285750" indent="-285750">
              <a:spcBef>
                <a:spcPts val="600"/>
              </a:spcBef>
              <a:buFont typeface="Arial" panose="020B0604020202020204" pitchFamily="34" charset="0"/>
              <a:buChar char="•"/>
            </a:pPr>
            <a:r>
              <a:rPr lang="ru-RU" dirty="0">
                <a:solidFill>
                  <a:srgbClr val="313131"/>
                </a:solidFill>
                <a:latin typeface="Open Sans"/>
              </a:rPr>
              <a:t>о</a:t>
            </a:r>
            <a:r>
              <a:rPr lang="ru-RU" b="0" i="0" dirty="0">
                <a:solidFill>
                  <a:srgbClr val="313131"/>
                </a:solidFill>
                <a:effectLst/>
                <a:latin typeface="Open Sans"/>
              </a:rPr>
              <a:t>борудование может выходить из строя</a:t>
            </a:r>
          </a:p>
          <a:p>
            <a:pPr marL="285750" indent="-285750">
              <a:spcBef>
                <a:spcPts val="600"/>
              </a:spcBef>
              <a:buFont typeface="Arial" panose="020B0604020202020204" pitchFamily="34" charset="0"/>
              <a:buChar char="•"/>
            </a:pPr>
            <a:r>
              <a:rPr lang="ru-RU" dirty="0">
                <a:solidFill>
                  <a:srgbClr val="313131"/>
                </a:solidFill>
                <a:latin typeface="Open Sans"/>
              </a:rPr>
              <a:t>с</a:t>
            </a:r>
            <a:r>
              <a:rPr lang="ru-RU" b="0" i="0" dirty="0">
                <a:solidFill>
                  <a:srgbClr val="313131"/>
                </a:solidFill>
                <a:effectLst/>
                <a:latin typeface="Open Sans"/>
              </a:rPr>
              <a:t>етевое соединение может быть потеряно</a:t>
            </a:r>
          </a:p>
          <a:p>
            <a:pPr>
              <a:spcBef>
                <a:spcPts val="600"/>
              </a:spcBef>
            </a:pPr>
            <a:endParaRPr lang="ru-RU" b="0" i="0" dirty="0">
              <a:solidFill>
                <a:srgbClr val="313131"/>
              </a:solidFill>
              <a:effectLst/>
              <a:latin typeface="Open Sans"/>
            </a:endParaRPr>
          </a:p>
          <a:p>
            <a:r>
              <a:rPr lang="ru-RU" b="0" i="0" dirty="0">
                <a:solidFill>
                  <a:srgbClr val="313131"/>
                </a:solidFill>
                <a:effectLst/>
                <a:latin typeface="Open Sans"/>
              </a:rPr>
              <a:t>Ваша программа должна сохранять работоспособность при возникновении подобных ситуаций, а не останавливаться. Кроме того, очень полезно выдавать осмысленные сообщения об ошибках. При этом желательно использовать подходы к обработке ошибок, рекомендуемые для языка программирования, на котором ведется разработка. Рекомендации для </a:t>
            </a:r>
            <a:r>
              <a:rPr lang="ru-RU" b="0" i="0" dirty="0" err="1">
                <a:solidFill>
                  <a:srgbClr val="313131"/>
                </a:solidFill>
                <a:effectLst/>
                <a:latin typeface="Open Sans"/>
              </a:rPr>
              <a:t>Python</a:t>
            </a:r>
            <a:r>
              <a:rPr lang="ru-RU" b="0" i="0" dirty="0">
                <a:solidFill>
                  <a:srgbClr val="313131"/>
                </a:solidFill>
                <a:effectLst/>
                <a:latin typeface="Open Sans"/>
              </a:rPr>
              <a:t> мы рассмотрим в следующем разделе.  </a:t>
            </a:r>
            <a:endParaRPr lang="ru-RU" dirty="0"/>
          </a:p>
        </p:txBody>
      </p:sp>
    </p:spTree>
    <p:extLst>
      <p:ext uri="{BB962C8B-B14F-4D97-AF65-F5344CB8AC3E}">
        <p14:creationId xmlns:p14="http://schemas.microsoft.com/office/powerpoint/2010/main" val="6181805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4083108-05ef-4d59-99a0-544fb3f720c8">
      <Terms xmlns="http://schemas.microsoft.com/office/infopath/2007/PartnerControls"/>
    </lcf76f155ced4ddcb4097134ff3c332f>
    <TaxCatchAll xmlns="7290cd74-a5bc-41ac-bf12-5637530f0ed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945AE4A8BB2344A2EB64217D8EDF7E" ma:contentTypeVersion="11" ma:contentTypeDescription="Create a new document." ma:contentTypeScope="" ma:versionID="bd896836f3073df424a18c68a05fd202">
  <xsd:schema xmlns:xsd="http://www.w3.org/2001/XMLSchema" xmlns:xs="http://www.w3.org/2001/XMLSchema" xmlns:p="http://schemas.microsoft.com/office/2006/metadata/properties" xmlns:ns2="a4083108-05ef-4d59-99a0-544fb3f720c8" xmlns:ns3="7290cd74-a5bc-41ac-bf12-5637530f0ed0" targetNamespace="http://schemas.microsoft.com/office/2006/metadata/properties" ma:root="true" ma:fieldsID="55d2e9f2827f01959b03ac6759c19b1e" ns2:_="" ns3:_="">
    <xsd:import namespace="a4083108-05ef-4d59-99a0-544fb3f720c8"/>
    <xsd:import namespace="7290cd74-a5bc-41ac-bf12-5637530f0e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83108-05ef-4d59-99a0-544fb3f720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27369d-8e6a-4636-9ceb-a4c84b5a9b0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90cd74-a5bc-41ac-bf12-5637530f0e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6bd335f-89f8-4150-bfe7-d3ea3d46ad98}" ma:internalName="TaxCatchAll" ma:showField="CatchAllData" ma:web="7290cd74-a5bc-41ac-bf12-5637530f0e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D9EF4F-649F-442C-95DA-188311CBD359}">
  <ds:schemaRefs>
    <ds:schemaRef ds:uri="http://schemas.microsoft.com/office/2006/metadata/properties"/>
    <ds:schemaRef ds:uri="http://schemas.microsoft.com/office/infopath/2007/PartnerControls"/>
    <ds:schemaRef ds:uri="a4083108-05ef-4d59-99a0-544fb3f720c8"/>
    <ds:schemaRef ds:uri="7290cd74-a5bc-41ac-bf12-5637530f0ed0"/>
  </ds:schemaRefs>
</ds:datastoreItem>
</file>

<file path=customXml/itemProps2.xml><?xml version="1.0" encoding="utf-8"?>
<ds:datastoreItem xmlns:ds="http://schemas.openxmlformats.org/officeDocument/2006/customXml" ds:itemID="{61862E55-A5C4-483B-99B6-E4C0B3F8A7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83108-05ef-4d59-99a0-544fb3f720c8"/>
    <ds:schemaRef ds:uri="7290cd74-a5bc-41ac-bf12-5637530f0e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E6052E-AA96-4DBE-8014-7139B70078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1719</TotalTime>
  <Words>4629</Words>
  <Application>Microsoft Office PowerPoint</Application>
  <PresentationFormat>Широкоэкранный</PresentationFormat>
  <Paragraphs>255</Paragraphs>
  <Slides>38</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Владимирович Токарев</dc:creator>
  <cp:lastModifiedBy>Александр Владимирович Токарев</cp:lastModifiedBy>
  <cp:revision>25</cp:revision>
  <dcterms:created xsi:type="dcterms:W3CDTF">2023-03-02T09:54:25Z</dcterms:created>
  <dcterms:modified xsi:type="dcterms:W3CDTF">2023-05-10T16:15:58Z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0x01010003945AE4A8BB2344A2EB64217D8EDF7E</vt:lpwstr>
  </property>
  <property fmtid="{D5CDD505-2E9C-101B-9397-08002B2CF9AE}" pid="3" name="MediaServiceImageTags">
    <vt:lpwstr/>
  </property>
</Properties>
</file>