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1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6" r:id="rId24"/>
    <p:sldId id="282" r:id="rId25"/>
    <p:sldId id="283"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034"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7C912-EFF7-4D80-AB75-57FE89CA57CE}" type="datetimeFigureOut">
              <a:rPr lang="ru-RU" smtClean="0"/>
              <a:t>22.03.2023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62907-D4F1-4F33-9184-D7F31ED024F9}" type="slidenum">
              <a:rPr lang="ru-RU" smtClean="0"/>
              <a:t>‹#›</a:t>
            </a:fld>
            <a:endParaRPr lang="ru-RU"/>
          </a:p>
        </p:txBody>
      </p:sp>
    </p:spTree>
    <p:extLst>
      <p:ext uri="{BB962C8B-B14F-4D97-AF65-F5344CB8AC3E}">
        <p14:creationId xmlns:p14="http://schemas.microsoft.com/office/powerpoint/2010/main" val="2170815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случае успешной оценки </a:t>
            </a:r>
            <a:r>
              <a:rPr lang="ru-RU" sz="1200" b="0" i="0" kern="1200" dirty="0" err="1">
                <a:solidFill>
                  <a:schemeClr val="tx1"/>
                </a:solidFill>
                <a:effectLst/>
                <a:latin typeface="+mn-lt"/>
                <a:ea typeface="+mn-ea"/>
                <a:cs typeface="+mn-cs"/>
              </a:rPr>
              <a:t>ревьюер</a:t>
            </a:r>
            <a:r>
              <a:rPr lang="ru-RU" sz="1200" b="0" i="0" kern="1200" dirty="0">
                <a:solidFill>
                  <a:schemeClr val="tx1"/>
                </a:solidFill>
                <a:effectLst/>
                <a:latin typeface="+mn-lt"/>
                <a:ea typeface="+mn-ea"/>
                <a:cs typeface="+mn-cs"/>
              </a:rPr>
              <a:t> одобряет код, в противном случае — отправляет код на доработку автору. Автор должен исправить все замечания к коду от </a:t>
            </a:r>
            <a:r>
              <a:rPr lang="ru-RU" sz="1200" b="0" i="0" kern="1200" dirty="0" err="1">
                <a:solidFill>
                  <a:schemeClr val="tx1"/>
                </a:solidFill>
                <a:effectLst/>
                <a:latin typeface="+mn-lt"/>
                <a:ea typeface="+mn-ea"/>
                <a:cs typeface="+mn-cs"/>
              </a:rPr>
              <a:t>ревьюера</a:t>
            </a:r>
            <a:r>
              <a:rPr lang="ru-RU" sz="1200" b="0" i="0" kern="1200" dirty="0">
                <a:solidFill>
                  <a:schemeClr val="tx1"/>
                </a:solidFill>
                <a:effectLst/>
                <a:latin typeface="+mn-lt"/>
                <a:ea typeface="+mn-ea"/>
                <a:cs typeface="+mn-cs"/>
              </a:rPr>
              <a:t>, или убедить его, что принятые решения обоснованы т.к. </a:t>
            </a:r>
            <a:r>
              <a:rPr lang="ru-RU" sz="1200" b="0" i="0" kern="1200" dirty="0" err="1">
                <a:solidFill>
                  <a:schemeClr val="tx1"/>
                </a:solidFill>
                <a:effectLst/>
                <a:latin typeface="+mn-lt"/>
                <a:ea typeface="+mn-ea"/>
                <a:cs typeface="+mn-cs"/>
              </a:rPr>
              <a:t>ревьюер</a:t>
            </a:r>
            <a:r>
              <a:rPr lang="ru-RU" sz="1200" b="0" i="0" kern="1200" dirty="0">
                <a:solidFill>
                  <a:schemeClr val="tx1"/>
                </a:solidFill>
                <a:effectLst/>
                <a:latin typeface="+mn-lt"/>
                <a:ea typeface="+mn-ea"/>
                <a:cs typeface="+mn-cs"/>
              </a:rPr>
              <a:t>, возможно, не учел какие-то важные факторы при проведении оценки.</a:t>
            </a:r>
          </a:p>
          <a:p>
            <a:r>
              <a:rPr lang="ru-RU" sz="1200" b="0" i="0" kern="1200" dirty="0">
                <a:solidFill>
                  <a:schemeClr val="tx1"/>
                </a:solidFill>
                <a:effectLst/>
                <a:latin typeface="+mn-lt"/>
                <a:ea typeface="+mn-ea"/>
                <a:cs typeface="+mn-cs"/>
              </a:rPr>
              <a:t>Хорошая практика состоит в том, что каждый код проверяет минимум два человека. Тогда выше вероятность, что они заметят ошибки или какие-то другие проблемы с кодом. Объединение предлагаемого кода с основной версией рекомендуется выполнять только после того, как будет получено два или больше одобрений от </a:t>
            </a:r>
            <a:r>
              <a:rPr lang="ru-RU" sz="1200" b="0" i="0" kern="1200" dirty="0" err="1">
                <a:solidFill>
                  <a:schemeClr val="tx1"/>
                </a:solidFill>
                <a:effectLst/>
                <a:latin typeface="+mn-lt"/>
                <a:ea typeface="+mn-ea"/>
                <a:cs typeface="+mn-cs"/>
              </a:rPr>
              <a:t>ревьюеров</a:t>
            </a:r>
            <a:r>
              <a:rPr lang="ru-RU" sz="1200" b="0" i="0"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2</a:t>
            </a:fld>
            <a:endParaRPr lang="ru-RU"/>
          </a:p>
        </p:txBody>
      </p:sp>
    </p:spTree>
    <p:extLst>
      <p:ext uri="{BB962C8B-B14F-4D97-AF65-F5344CB8AC3E}">
        <p14:creationId xmlns:p14="http://schemas.microsoft.com/office/powerpoint/2010/main" val="337877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Автор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увидит, что </a:t>
            </a:r>
            <a:r>
              <a:rPr lang="ru-RU" sz="1200" b="0" i="0" kern="1200" dirty="0" err="1">
                <a:solidFill>
                  <a:schemeClr val="tx1"/>
                </a:solidFill>
                <a:effectLst/>
                <a:latin typeface="+mn-lt"/>
                <a:ea typeface="+mn-ea"/>
                <a:cs typeface="+mn-cs"/>
              </a:rPr>
              <a:t>ревьюер</a:t>
            </a:r>
            <a:r>
              <a:rPr lang="ru-RU" sz="1200" b="0" i="0" kern="1200" dirty="0">
                <a:solidFill>
                  <a:schemeClr val="tx1"/>
                </a:solidFill>
                <a:effectLst/>
                <a:latin typeface="+mn-lt"/>
                <a:ea typeface="+mn-ea"/>
                <a:cs typeface="+mn-cs"/>
              </a:rPr>
              <a:t> его одобрил, в правой верхней части экрана обсуждения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где указан список </a:t>
            </a:r>
            <a:r>
              <a:rPr lang="ru-RU" sz="1200" b="0" i="0" kern="1200" dirty="0" err="1">
                <a:solidFill>
                  <a:schemeClr val="tx1"/>
                </a:solidFill>
                <a:effectLst/>
                <a:latin typeface="+mn-lt"/>
                <a:ea typeface="+mn-ea"/>
                <a:cs typeface="+mn-cs"/>
              </a:rPr>
              <a:t>ревьюеров</a:t>
            </a:r>
            <a:r>
              <a:rPr lang="ru-RU" sz="1200" b="0" i="0" kern="1200" dirty="0">
                <a:solidFill>
                  <a:schemeClr val="tx1"/>
                </a:solidFill>
                <a:effectLst/>
                <a:latin typeface="+mn-lt"/>
                <a:ea typeface="+mn-ea"/>
                <a:cs typeface="+mn-cs"/>
              </a:rPr>
              <a:t> (рис. 10), а также в нижней части обсуждения перед итоговой информацией о том, готов ли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к объединению .</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17</a:t>
            </a:fld>
            <a:endParaRPr lang="ru-RU"/>
          </a:p>
        </p:txBody>
      </p:sp>
    </p:spTree>
    <p:extLst>
      <p:ext uri="{BB962C8B-B14F-4D97-AF65-F5344CB8AC3E}">
        <p14:creationId xmlns:p14="http://schemas.microsoft.com/office/powerpoint/2010/main" val="383018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При наличии нужного количества одобрений можно выполнить объединение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в общую версию кода. Для этого нужно нажать кнопку «</a:t>
            </a:r>
            <a:r>
              <a:rPr lang="ru-RU" sz="1200" b="0" i="0" kern="1200" dirty="0" err="1">
                <a:solidFill>
                  <a:schemeClr val="tx1"/>
                </a:solidFill>
                <a:effectLst/>
                <a:latin typeface="+mn-lt"/>
                <a:ea typeface="+mn-ea"/>
                <a:cs typeface="+mn-cs"/>
              </a:rPr>
              <a:t>Merge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18</a:t>
            </a:fld>
            <a:endParaRPr lang="ru-RU"/>
          </a:p>
        </p:txBody>
      </p:sp>
    </p:spTree>
    <p:extLst>
      <p:ext uri="{BB962C8B-B14F-4D97-AF65-F5344CB8AC3E}">
        <p14:creationId xmlns:p14="http://schemas.microsoft.com/office/powerpoint/2010/main" val="290419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Запрос на изменение также будет виден в правой верхней части экрана обсуждения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где указан список </a:t>
            </a:r>
            <a:r>
              <a:rPr lang="ru-RU" sz="1200" b="0" i="0" kern="1200" dirty="0" err="1">
                <a:solidFill>
                  <a:schemeClr val="tx1"/>
                </a:solidFill>
                <a:effectLst/>
                <a:latin typeface="+mn-lt"/>
                <a:ea typeface="+mn-ea"/>
                <a:cs typeface="+mn-cs"/>
              </a:rPr>
              <a:t>ревьюеров</a:t>
            </a:r>
            <a:r>
              <a:rPr lang="ru-RU" sz="1200" b="0" i="0" kern="1200" dirty="0">
                <a:solidFill>
                  <a:schemeClr val="tx1"/>
                </a:solidFill>
                <a:effectLst/>
                <a:latin typeface="+mn-lt"/>
                <a:ea typeface="+mn-ea"/>
                <a:cs typeface="+mn-cs"/>
              </a:rPr>
              <a:t> (рис. 13), и в нижней части обсуждения перед итоговой информацией о том, готов ли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к объединению </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21</a:t>
            </a:fld>
            <a:endParaRPr lang="ru-RU"/>
          </a:p>
        </p:txBody>
      </p:sp>
    </p:spTree>
    <p:extLst>
      <p:ext uri="{BB962C8B-B14F-4D97-AF65-F5344CB8AC3E}">
        <p14:creationId xmlns:p14="http://schemas.microsoft.com/office/powerpoint/2010/main" val="125256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 видно, что наличие запроса на изменения в результате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не мешает провести объединение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и основной версии кода. Запретить объединять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к которым имеются замечания </a:t>
            </a:r>
            <a:r>
              <a:rPr lang="ru-RU" sz="1200" b="0" i="0" kern="1200" dirty="0" err="1">
                <a:solidFill>
                  <a:schemeClr val="tx1"/>
                </a:solidFill>
                <a:effectLst/>
                <a:latin typeface="+mn-lt"/>
                <a:ea typeface="+mn-ea"/>
                <a:cs typeface="+mn-cs"/>
              </a:rPr>
              <a:t>ревьюеров</a:t>
            </a:r>
            <a:r>
              <a:rPr lang="ru-RU" sz="1200" b="0" i="0" kern="1200" dirty="0">
                <a:solidFill>
                  <a:schemeClr val="tx1"/>
                </a:solidFill>
                <a:effectLst/>
                <a:latin typeface="+mn-lt"/>
                <a:ea typeface="+mn-ea"/>
                <a:cs typeface="+mn-cs"/>
              </a:rPr>
              <a:t>, можно с помощью механизма защищенных веток.</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22</a:t>
            </a:fld>
            <a:endParaRPr lang="ru-RU"/>
          </a:p>
        </p:txBody>
      </p:sp>
    </p:spTree>
    <p:extLst>
      <p:ext uri="{BB962C8B-B14F-4D97-AF65-F5344CB8AC3E}">
        <p14:creationId xmlns:p14="http://schemas.microsoft.com/office/powerpoint/2010/main" val="3400414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После создания правила защиты ветки мы можем перейти в созданный ранее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и увидим, что объединение заблокировано из-за наличия запроса на изменения по результатам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 Также появилась подсказка, что объединение может быть выполнено автоматически, когда запрос на изменение будет обработан и удастся получить одобрение от </a:t>
            </a:r>
            <a:r>
              <a:rPr lang="ru-RU" sz="1200" b="0" i="0" kern="1200" dirty="0" err="1">
                <a:solidFill>
                  <a:schemeClr val="tx1"/>
                </a:solidFill>
                <a:effectLst/>
                <a:latin typeface="+mn-lt"/>
                <a:ea typeface="+mn-ea"/>
                <a:cs typeface="+mn-cs"/>
              </a:rPr>
              <a:t>ревьюера</a:t>
            </a:r>
            <a:r>
              <a:rPr lang="ru-RU" sz="1200" b="0" i="0" kern="1200" dirty="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27</a:t>
            </a:fld>
            <a:endParaRPr lang="ru-RU"/>
          </a:p>
        </p:txBody>
      </p:sp>
    </p:spTree>
    <p:extLst>
      <p:ext uri="{BB962C8B-B14F-4D97-AF65-F5344CB8AC3E}">
        <p14:creationId xmlns:p14="http://schemas.microsoft.com/office/powerpoint/2010/main" val="2034563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Один из важнейших вопросов при организации командной работы: кто в команде проводит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и выполняет объединение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с основной версией кода? Есть несколько распространенных вариантов.</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solidFill>
                  <a:srgbClr val="313131"/>
                </a:solidFill>
                <a:effectLst/>
                <a:latin typeface="Open Sans"/>
              </a:rPr>
              <a:t>Один из вариантов реализации такого подхода:</a:t>
            </a:r>
            <a:r>
              <a:rPr lang="ru-RU" b="0" i="0" dirty="0">
                <a:solidFill>
                  <a:srgbClr val="313131"/>
                </a:solidFill>
                <a:effectLst/>
                <a:latin typeface="Open Sans"/>
              </a:rPr>
              <a:t> код-</a:t>
            </a:r>
            <a:r>
              <a:rPr lang="ru-RU" b="0" i="0" dirty="0" err="1">
                <a:solidFill>
                  <a:srgbClr val="313131"/>
                </a:solidFill>
                <a:effectLst/>
                <a:latin typeface="Open Sans"/>
              </a:rPr>
              <a:t>ревью</a:t>
            </a:r>
            <a:r>
              <a:rPr lang="ru-RU" b="0" i="0" dirty="0">
                <a:solidFill>
                  <a:srgbClr val="313131"/>
                </a:solidFill>
                <a:effectLst/>
                <a:latin typeface="Open Sans"/>
              </a:rPr>
              <a:t> в дополнение к </a:t>
            </a:r>
            <a:r>
              <a:rPr lang="ru-RU" b="0" i="0" dirty="0" err="1">
                <a:solidFill>
                  <a:srgbClr val="313131"/>
                </a:solidFill>
                <a:effectLst/>
                <a:latin typeface="Open Sans"/>
              </a:rPr>
              <a:t>тим-лиду</a:t>
            </a:r>
            <a:r>
              <a:rPr lang="ru-RU" b="0" i="0" dirty="0">
                <a:solidFill>
                  <a:srgbClr val="313131"/>
                </a:solidFill>
                <a:effectLst/>
                <a:latin typeface="Open Sans"/>
              </a:rPr>
              <a:t> проводит еще один или несколько ведущих разработчиков. Это может решить проблемы с нагрузкой, и частично с распространением знаний, но не решает проблему морали. Большая часть разработчиков в команде по прежнему будут чувствовать себя винтиками в машине с минимальными возможностями повлиять на результат.</a:t>
            </a:r>
            <a:endParaRPr lang="ru-RU" dirty="0"/>
          </a:p>
          <a:p>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29</a:t>
            </a:fld>
            <a:endParaRPr lang="ru-RU"/>
          </a:p>
        </p:txBody>
      </p:sp>
    </p:spTree>
    <p:extLst>
      <p:ext uri="{BB962C8B-B14F-4D97-AF65-F5344CB8AC3E}">
        <p14:creationId xmlns:p14="http://schemas.microsoft.com/office/powerpoint/2010/main" val="407471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Вас назначили проводить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для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вы знаете, как применять необходимые инструменты, но что именно вы будете проверять в коде? Какие замечания вы будете писать и на какие темы?</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Не стоит писать замечания по вещам, которые могут быть обнаружены и исправлены автоматически, например, с помощью линтеров или </a:t>
            </a:r>
            <a:r>
              <a:rPr lang="ru-RU" sz="1200" b="0" i="0" kern="1200" dirty="0" err="1">
                <a:solidFill>
                  <a:schemeClr val="tx1"/>
                </a:solidFill>
                <a:effectLst/>
                <a:latin typeface="+mn-lt"/>
                <a:ea typeface="+mn-ea"/>
                <a:cs typeface="+mn-cs"/>
              </a:rPr>
              <a:t>форматтеров</a:t>
            </a:r>
            <a:r>
              <a:rPr lang="ru-RU" sz="1200" b="0" i="0" kern="1200" dirty="0">
                <a:solidFill>
                  <a:schemeClr val="tx1"/>
                </a:solidFill>
                <a:effectLst/>
                <a:latin typeface="+mn-lt"/>
                <a:ea typeface="+mn-ea"/>
                <a:cs typeface="+mn-cs"/>
              </a:rPr>
              <a:t>. Все, что может быть автоматизировано, лучше автоматизировать, чтобы снижать нагрузку на разработчиков. Тогда они смогут сконцентрироваться на реализации полезных для пользователя функций, а не на борьбу с процессом разработки.</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32</a:t>
            </a:fld>
            <a:endParaRPr lang="ru-RU"/>
          </a:p>
        </p:txBody>
      </p:sp>
    </p:spTree>
    <p:extLst>
      <p:ext uri="{BB962C8B-B14F-4D97-AF65-F5344CB8AC3E}">
        <p14:creationId xmlns:p14="http://schemas.microsoft.com/office/powerpoint/2010/main" val="420623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Мы уже рассматривали ранее, что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может вызывать конфликты в команде. Такое может произойти, если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будет написано в неуважительном для автора кода формате. Причем даже один человек в команде, который пишет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в таком стиле, может свести на нет весь полезный эффект от код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К сожалению, в России подобный стиль общения у разработчиков встречается достаточно часто. </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33</a:t>
            </a:fld>
            <a:endParaRPr lang="ru-RU"/>
          </a:p>
        </p:txBody>
      </p:sp>
    </p:spTree>
    <p:extLst>
      <p:ext uri="{BB962C8B-B14F-4D97-AF65-F5344CB8AC3E}">
        <p14:creationId xmlns:p14="http://schemas.microsoft.com/office/powerpoint/2010/main" val="1340327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Таким образом вы можете видеть, что промышленная разработка крупных программных систем — сложный многоэтапный процесс, в котором участвует вся команда разработки. Разработка включает не только создание кода, но и написание тестов, проведение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настройку автоматического запуска тестов и линтера в процессе CI и развертывания в различные окружения в процессе CD. Такой подход позволяет поставлять пользователям протестированное программное обеспечение с высоким качеством кода и делать это быстро за счет автоматизации рутинных операций.</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37</a:t>
            </a:fld>
            <a:endParaRPr lang="ru-RU"/>
          </a:p>
        </p:txBody>
      </p:sp>
    </p:spTree>
    <p:extLst>
      <p:ext uri="{BB962C8B-B14F-4D97-AF65-F5344CB8AC3E}">
        <p14:creationId xmlns:p14="http://schemas.microsoft.com/office/powerpoint/2010/main" val="21106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После создания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вы можете запросить своих коллег, у которых есть доступ к репозиторию, провести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Для этого в правой части экрана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нужно выбрать поле ввода «</a:t>
            </a:r>
            <a:r>
              <a:rPr lang="ru-RU" sz="1200" b="0" i="0" kern="1200" dirty="0" err="1">
                <a:solidFill>
                  <a:schemeClr val="tx1"/>
                </a:solidFill>
                <a:effectLst/>
                <a:latin typeface="+mn-lt"/>
                <a:ea typeface="+mn-ea"/>
                <a:cs typeface="+mn-cs"/>
              </a:rPr>
              <a:t>Reviewers</a:t>
            </a:r>
            <a:r>
              <a:rPr lang="ru-RU" sz="1200" b="0" i="0" kern="1200" dirty="0">
                <a:solidFill>
                  <a:schemeClr val="tx1"/>
                </a:solidFill>
                <a:effectLst/>
                <a:latin typeface="+mn-lt"/>
                <a:ea typeface="+mn-ea"/>
                <a:cs typeface="+mn-cs"/>
              </a:rPr>
              <a:t>», начать вводить имя интересующего вас пользователя и затем выбрать его в выпадающем списке </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7</a:t>
            </a:fld>
            <a:endParaRPr lang="ru-RU"/>
          </a:p>
        </p:txBody>
      </p:sp>
    </p:spTree>
    <p:extLst>
      <p:ext uri="{BB962C8B-B14F-4D97-AF65-F5344CB8AC3E}">
        <p14:creationId xmlns:p14="http://schemas.microsoft.com/office/powerpoint/2010/main" val="210787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После выбора пользователя для приглашения в </a:t>
            </a:r>
            <a:r>
              <a:rPr lang="ru-RU" sz="1200" b="0" i="0" kern="1200" dirty="0" err="1">
                <a:solidFill>
                  <a:schemeClr val="tx1"/>
                </a:solidFill>
                <a:effectLst/>
                <a:latin typeface="+mn-lt"/>
                <a:ea typeface="+mn-ea"/>
                <a:cs typeface="+mn-cs"/>
              </a:rPr>
              <a:t>ревьюеры</a:t>
            </a:r>
            <a:r>
              <a:rPr lang="ru-RU" sz="1200" b="0" i="0" kern="1200" dirty="0">
                <a:solidFill>
                  <a:schemeClr val="tx1"/>
                </a:solidFill>
                <a:effectLst/>
                <a:latin typeface="+mn-lt"/>
                <a:ea typeface="+mn-ea"/>
                <a:cs typeface="+mn-cs"/>
              </a:rPr>
              <a:t>, информация о нем появится в разделе «</a:t>
            </a:r>
            <a:r>
              <a:rPr lang="ru-RU" sz="1200" b="0" i="0" kern="1200" dirty="0" err="1">
                <a:solidFill>
                  <a:schemeClr val="tx1"/>
                </a:solidFill>
                <a:effectLst/>
                <a:latin typeface="+mn-lt"/>
                <a:ea typeface="+mn-ea"/>
                <a:cs typeface="+mn-cs"/>
              </a:rPr>
              <a:t>Review</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Requested</a:t>
            </a:r>
            <a:r>
              <a:rPr lang="ru-RU" sz="1200" b="0" i="0" kern="1200" dirty="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8</a:t>
            </a:fld>
            <a:endParaRPr lang="ru-RU"/>
          </a:p>
        </p:txBody>
      </p:sp>
    </p:spTree>
    <p:extLst>
      <p:ext uri="{BB962C8B-B14F-4D97-AF65-F5344CB8AC3E}">
        <p14:creationId xmlns:p14="http://schemas.microsoft.com/office/powerpoint/2010/main" val="365118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Пользователь, у которого попросили провести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увидит этот запрос в верхней части экрана интерфейса </a:t>
            </a:r>
            <a:r>
              <a:rPr lang="ru-RU" sz="1200" b="0" i="0" kern="1200" dirty="0" err="1">
                <a:solidFill>
                  <a:schemeClr val="tx1"/>
                </a:solidFill>
                <a:effectLst/>
                <a:latin typeface="+mn-lt"/>
                <a:ea typeface="+mn-ea"/>
                <a:cs typeface="+mn-cs"/>
              </a:rPr>
              <a:t>GitHub</a:t>
            </a:r>
            <a:r>
              <a:rPr lang="ru-RU" sz="1200" b="0" i="0" kern="1200" dirty="0">
                <a:solidFill>
                  <a:schemeClr val="tx1"/>
                </a:solidFill>
                <a:effectLst/>
                <a:latin typeface="+mn-lt"/>
                <a:ea typeface="+mn-ea"/>
                <a:cs typeface="+mn-cs"/>
              </a:rPr>
              <a:t> . Чтобы начать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нужно нажать кнопку «</a:t>
            </a:r>
            <a:r>
              <a:rPr lang="ru-RU" sz="1200" b="0" i="0" kern="1200" dirty="0" err="1">
                <a:solidFill>
                  <a:schemeClr val="tx1"/>
                </a:solidFill>
                <a:effectLst/>
                <a:latin typeface="+mn-lt"/>
                <a:ea typeface="+mn-ea"/>
                <a:cs typeface="+mn-cs"/>
              </a:rPr>
              <a:t>Add</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your</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review</a:t>
            </a:r>
            <a:r>
              <a:rPr lang="ru-RU" sz="1200" b="0" i="0" kern="1200" dirty="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9</a:t>
            </a:fld>
            <a:endParaRPr lang="ru-RU"/>
          </a:p>
        </p:txBody>
      </p:sp>
    </p:spTree>
    <p:extLst>
      <p:ext uri="{BB962C8B-B14F-4D97-AF65-F5344CB8AC3E}">
        <p14:creationId xmlns:p14="http://schemas.microsoft.com/office/powerpoint/2010/main" val="125869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Комментарии к коду в процессе проведения код-</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позволяют сделать процесс внесения изменений в коде более удобным и быстрым. Комментарий привязывается к конкретной строке кода, в которой </a:t>
            </a:r>
            <a:r>
              <a:rPr lang="ru-RU" sz="1200" b="0" i="0" kern="1200" dirty="0" err="1">
                <a:solidFill>
                  <a:schemeClr val="tx1"/>
                </a:solidFill>
                <a:effectLst/>
                <a:latin typeface="+mn-lt"/>
                <a:ea typeface="+mn-ea"/>
                <a:cs typeface="+mn-cs"/>
              </a:rPr>
              <a:t>ревьюер</a:t>
            </a:r>
            <a:r>
              <a:rPr lang="ru-RU" sz="1200" b="0" i="0" kern="1200" dirty="0">
                <a:solidFill>
                  <a:schemeClr val="tx1"/>
                </a:solidFill>
                <a:effectLst/>
                <a:latin typeface="+mn-lt"/>
                <a:ea typeface="+mn-ea"/>
                <a:cs typeface="+mn-cs"/>
              </a:rPr>
              <a:t> нашел проблему, поэтому разработчик сразу может определить, где именно находится проблема.</a:t>
            </a:r>
          </a:p>
          <a:p>
            <a:r>
              <a:rPr lang="ru-RU" sz="1200" b="0" i="0" kern="1200" dirty="0">
                <a:solidFill>
                  <a:schemeClr val="tx1"/>
                </a:solidFill>
                <a:effectLst/>
                <a:latin typeface="+mn-lt"/>
                <a:ea typeface="+mn-ea"/>
                <a:cs typeface="+mn-cs"/>
              </a:rPr>
              <a:t>Для того, чтобы создать комментарий, нужно выбрать строку кода, которая вызывает вопросы, и нажать на синюю кнопку с символом «+» </a:t>
            </a:r>
          </a:p>
          <a:p>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12</a:t>
            </a:fld>
            <a:endParaRPr lang="ru-RU"/>
          </a:p>
        </p:txBody>
      </p:sp>
    </p:spTree>
    <p:extLst>
      <p:ext uri="{BB962C8B-B14F-4D97-AF65-F5344CB8AC3E}">
        <p14:creationId xmlns:p14="http://schemas.microsoft.com/office/powerpoint/2010/main" val="260596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Текст нужно написать в появившемся ниже окне. Отправить комментарий можно, нажав одну из двух кнопок:</a:t>
            </a:r>
          </a:p>
          <a:p>
            <a:r>
              <a:rPr lang="ru-RU" sz="1200" b="0" i="0" kern="1200" dirty="0" err="1">
                <a:solidFill>
                  <a:schemeClr val="tx1"/>
                </a:solidFill>
                <a:effectLst/>
                <a:latin typeface="+mn-lt"/>
                <a:ea typeface="+mn-ea"/>
                <a:cs typeface="+mn-cs"/>
              </a:rPr>
              <a:t>Start</a:t>
            </a:r>
            <a:r>
              <a:rPr lang="ru-RU" sz="1200" b="0" i="0" kern="1200" dirty="0">
                <a:solidFill>
                  <a:schemeClr val="tx1"/>
                </a:solidFill>
                <a:effectLst/>
                <a:latin typeface="+mn-lt"/>
                <a:ea typeface="+mn-ea"/>
                <a:cs typeface="+mn-cs"/>
              </a:rPr>
              <a:t> a </a:t>
            </a:r>
            <a:r>
              <a:rPr lang="ru-RU" sz="1200" b="0" i="0" kern="1200" dirty="0" err="1">
                <a:solidFill>
                  <a:schemeClr val="tx1"/>
                </a:solidFill>
                <a:effectLst/>
                <a:latin typeface="+mn-lt"/>
                <a:ea typeface="+mn-ea"/>
                <a:cs typeface="+mn-cs"/>
              </a:rPr>
              <a:t>review</a:t>
            </a:r>
            <a:r>
              <a:rPr lang="ru-RU" sz="1200" b="0" i="0" kern="1200" dirty="0">
                <a:solidFill>
                  <a:schemeClr val="tx1"/>
                </a:solidFill>
                <a:effectLst/>
                <a:latin typeface="+mn-lt"/>
                <a:ea typeface="+mn-ea"/>
                <a:cs typeface="+mn-cs"/>
              </a:rPr>
              <a:t> — добавить комментарий к коду, а затем перейти к написанию полного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a:t>
            </a:r>
          </a:p>
          <a:p>
            <a:r>
              <a:rPr lang="ru-RU" sz="1200" b="0" i="0" kern="1200" dirty="0" err="1">
                <a:solidFill>
                  <a:schemeClr val="tx1"/>
                </a:solidFill>
                <a:effectLst/>
                <a:latin typeface="+mn-lt"/>
                <a:ea typeface="+mn-ea"/>
                <a:cs typeface="+mn-cs"/>
              </a:rPr>
              <a:t>Add</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single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comment</a:t>
            </a:r>
            <a:r>
              <a:rPr lang="ru-RU" sz="1200" b="0" i="0" kern="1200" dirty="0">
                <a:solidFill>
                  <a:schemeClr val="tx1"/>
                </a:solidFill>
                <a:effectLst/>
                <a:latin typeface="+mn-lt"/>
                <a:ea typeface="+mn-ea"/>
                <a:cs typeface="+mn-cs"/>
              </a:rPr>
              <a:t> — добавить комментарий, но при этом не начинать процесс написания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13</a:t>
            </a:fld>
            <a:endParaRPr lang="ru-RU"/>
          </a:p>
        </p:txBody>
      </p:sp>
    </p:spTree>
    <p:extLst>
      <p:ext uri="{BB962C8B-B14F-4D97-AF65-F5344CB8AC3E}">
        <p14:creationId xmlns:p14="http://schemas.microsoft.com/office/powerpoint/2010/main" val="2602035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Создатель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увидит комментарий к коду в ленте обсуждения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 Он может внести изменения в код при необходимости и написать ответ на комментарий.</a:t>
            </a: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14</a:t>
            </a:fld>
            <a:endParaRPr lang="ru-RU"/>
          </a:p>
        </p:txBody>
      </p:sp>
    </p:spTree>
    <p:extLst>
      <p:ext uri="{BB962C8B-B14F-4D97-AF65-F5344CB8AC3E}">
        <p14:creationId xmlns:p14="http://schemas.microsoft.com/office/powerpoint/2010/main" val="201490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a:solidFill>
                  <a:schemeClr val="tx1"/>
                </a:solidFill>
                <a:effectLst/>
                <a:latin typeface="+mn-lt"/>
                <a:ea typeface="+mn-ea"/>
                <a:cs typeface="+mn-cs"/>
              </a:rPr>
              <a:t>Ревьюер</a:t>
            </a:r>
            <a:r>
              <a:rPr lang="ru-RU" sz="1200" b="0" i="0" kern="1200" dirty="0">
                <a:solidFill>
                  <a:schemeClr val="tx1"/>
                </a:solidFill>
                <a:effectLst/>
                <a:latin typeface="+mn-lt"/>
                <a:ea typeface="+mn-ea"/>
                <a:cs typeface="+mn-cs"/>
              </a:rPr>
              <a:t> увидит ответ на комментарий от автора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рядом с текстом комментария . Если ответ автора достаточен для того, чтобы устранить замечания, то </a:t>
            </a:r>
            <a:r>
              <a:rPr lang="ru-RU" sz="1200" b="0" i="0" kern="1200" dirty="0" err="1">
                <a:solidFill>
                  <a:schemeClr val="tx1"/>
                </a:solidFill>
                <a:effectLst/>
                <a:latin typeface="+mn-lt"/>
                <a:ea typeface="+mn-ea"/>
                <a:cs typeface="+mn-cs"/>
              </a:rPr>
              <a:t>ревьюер</a:t>
            </a:r>
            <a:r>
              <a:rPr lang="ru-RU" sz="1200" b="0" i="0" kern="1200" dirty="0">
                <a:solidFill>
                  <a:schemeClr val="tx1"/>
                </a:solidFill>
                <a:effectLst/>
                <a:latin typeface="+mn-lt"/>
                <a:ea typeface="+mn-ea"/>
                <a:cs typeface="+mn-cs"/>
              </a:rPr>
              <a:t> может нажать кнопку «</a:t>
            </a:r>
            <a:r>
              <a:rPr lang="ru-RU" sz="1200" b="0" i="0" kern="1200" dirty="0" err="1">
                <a:solidFill>
                  <a:schemeClr val="tx1"/>
                </a:solidFill>
                <a:effectLst/>
                <a:latin typeface="+mn-lt"/>
                <a:ea typeface="+mn-ea"/>
                <a:cs typeface="+mn-cs"/>
              </a:rPr>
              <a:t>Resolve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conversation</a:t>
            </a:r>
            <a:r>
              <a:rPr lang="ru-RU" sz="1200" b="0" i="0" kern="1200" dirty="0">
                <a:solidFill>
                  <a:schemeClr val="tx1"/>
                </a:solidFill>
                <a:effectLst/>
                <a:latin typeface="+mn-lt"/>
                <a:ea typeface="+mn-ea"/>
                <a:cs typeface="+mn-cs"/>
              </a:rPr>
              <a:t>», чтобы закончить обсуждение. В противном случае можно написать еще один комментарий и продолжить диалог.</a:t>
            </a:r>
          </a:p>
          <a:p>
            <a:br>
              <a:rPr lang="ru-RU" dirty="0"/>
            </a:br>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15</a:t>
            </a:fld>
            <a:endParaRPr lang="ru-RU"/>
          </a:p>
        </p:txBody>
      </p:sp>
    </p:spTree>
    <p:extLst>
      <p:ext uri="{BB962C8B-B14F-4D97-AF65-F5344CB8AC3E}">
        <p14:creationId xmlns:p14="http://schemas.microsoft.com/office/powerpoint/2010/main" val="192348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Если вы, как </a:t>
            </a:r>
            <a:r>
              <a:rPr lang="ru-RU" sz="1200" b="0" i="0" kern="1200" dirty="0" err="1">
                <a:solidFill>
                  <a:schemeClr val="tx1"/>
                </a:solidFill>
                <a:effectLst/>
                <a:latin typeface="+mn-lt"/>
                <a:ea typeface="+mn-ea"/>
                <a:cs typeface="+mn-cs"/>
              </a:rPr>
              <a:t>ревьюер</a:t>
            </a:r>
            <a:r>
              <a:rPr lang="ru-RU" sz="1200" b="0" i="0" kern="1200" dirty="0">
                <a:solidFill>
                  <a:schemeClr val="tx1"/>
                </a:solidFill>
                <a:effectLst/>
                <a:latin typeface="+mn-lt"/>
                <a:ea typeface="+mn-ea"/>
                <a:cs typeface="+mn-cs"/>
              </a:rPr>
              <a:t>, просмотрели код и считаете, что в нем все хорошо написано и </a:t>
            </a:r>
            <a:r>
              <a:rPr lang="ru-RU" sz="1200" b="0" i="0" kern="1200" dirty="0" err="1">
                <a:solidFill>
                  <a:schemeClr val="tx1"/>
                </a:solidFill>
                <a:effectLst/>
                <a:latin typeface="+mn-lt"/>
                <a:ea typeface="+mn-ea"/>
                <a:cs typeface="+mn-cs"/>
              </a:rPr>
              <a:t>pull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request</a:t>
            </a:r>
            <a:r>
              <a:rPr lang="ru-RU" sz="1200" b="0" i="0" kern="1200" dirty="0">
                <a:solidFill>
                  <a:schemeClr val="tx1"/>
                </a:solidFill>
                <a:effectLst/>
                <a:latin typeface="+mn-lt"/>
                <a:ea typeface="+mn-ea"/>
                <a:cs typeface="+mn-cs"/>
              </a:rPr>
              <a:t> можно объединить с основной версией кода, то можно одобрить код. Для этого нужно выполнить следующие действия (рис. 9):</a:t>
            </a:r>
          </a:p>
          <a:p>
            <a:r>
              <a:rPr lang="ru-RU" sz="1200" b="0" i="0" kern="1200" dirty="0">
                <a:solidFill>
                  <a:schemeClr val="tx1"/>
                </a:solidFill>
                <a:effectLst/>
                <a:latin typeface="+mn-lt"/>
                <a:ea typeface="+mn-ea"/>
                <a:cs typeface="+mn-cs"/>
              </a:rPr>
              <a:t>Нажать на кнопку «</a:t>
            </a:r>
            <a:r>
              <a:rPr lang="ru-RU" sz="1200" b="0" i="0" kern="1200" dirty="0" err="1">
                <a:solidFill>
                  <a:schemeClr val="tx1"/>
                </a:solidFill>
                <a:effectLst/>
                <a:latin typeface="+mn-lt"/>
                <a:ea typeface="+mn-ea"/>
                <a:cs typeface="+mn-cs"/>
              </a:rPr>
              <a:t>Review</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changes</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В появившемся окне написать текст сообщения о том, что с кодом все хорошо.</a:t>
            </a:r>
          </a:p>
          <a:p>
            <a:r>
              <a:rPr lang="ru-RU" sz="1200" b="0" i="0" kern="1200" dirty="0">
                <a:solidFill>
                  <a:schemeClr val="tx1"/>
                </a:solidFill>
                <a:effectLst/>
                <a:latin typeface="+mn-lt"/>
                <a:ea typeface="+mn-ea"/>
                <a:cs typeface="+mn-cs"/>
              </a:rPr>
              <a:t>Под полем ввода сообщения выбрать результат проведения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  </a:t>
            </a:r>
            <a:r>
              <a:rPr lang="ru-RU" sz="1200" b="0" i="1" kern="1200" dirty="0" err="1">
                <a:solidFill>
                  <a:schemeClr val="tx1"/>
                </a:solidFill>
                <a:effectLst/>
                <a:latin typeface="+mn-lt"/>
                <a:ea typeface="+mn-ea"/>
                <a:cs typeface="+mn-cs"/>
              </a:rPr>
              <a:t>Approve</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Нажать кнопку «</a:t>
            </a:r>
            <a:r>
              <a:rPr lang="ru-RU" sz="1200" b="0" i="0" kern="1200" dirty="0" err="1">
                <a:solidFill>
                  <a:schemeClr val="tx1"/>
                </a:solidFill>
                <a:effectLst/>
                <a:latin typeface="+mn-lt"/>
                <a:ea typeface="+mn-ea"/>
                <a:cs typeface="+mn-cs"/>
              </a:rPr>
              <a:t>Submit</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review</a:t>
            </a:r>
            <a:r>
              <a:rPr lang="ru-RU" sz="1200" b="0" i="0" kern="1200" dirty="0">
                <a:solidFill>
                  <a:schemeClr val="tx1"/>
                </a:solidFill>
                <a:effectLst/>
                <a:latin typeface="+mn-lt"/>
                <a:ea typeface="+mn-ea"/>
                <a:cs typeface="+mn-cs"/>
              </a:rPr>
              <a:t>» для завершения процесса </a:t>
            </a:r>
            <a:r>
              <a:rPr lang="ru-RU" sz="1200" b="0" i="0" kern="1200" dirty="0" err="1">
                <a:solidFill>
                  <a:schemeClr val="tx1"/>
                </a:solidFill>
                <a:effectLst/>
                <a:latin typeface="+mn-lt"/>
                <a:ea typeface="+mn-ea"/>
                <a:cs typeface="+mn-cs"/>
              </a:rPr>
              <a:t>ревью</a:t>
            </a:r>
            <a:r>
              <a:rPr lang="ru-RU" sz="1200" b="0" i="0"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5"/>
          </p:nvPr>
        </p:nvSpPr>
        <p:spPr/>
        <p:txBody>
          <a:bodyPr/>
          <a:lstStyle/>
          <a:p>
            <a:fld id="{7EE62907-D4F1-4F33-9184-D7F31ED024F9}" type="slidenum">
              <a:rPr lang="ru-RU" smtClean="0"/>
              <a:t>16</a:t>
            </a:fld>
            <a:endParaRPr lang="ru-RU"/>
          </a:p>
        </p:txBody>
      </p:sp>
    </p:spTree>
    <p:extLst>
      <p:ext uri="{BB962C8B-B14F-4D97-AF65-F5344CB8AC3E}">
        <p14:creationId xmlns:p14="http://schemas.microsoft.com/office/powerpoint/2010/main" val="339491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DD7437-4A03-4DB6-82D5-021BBC3E346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C27C60A-D33E-41C3-809F-11B5B466A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149A009-5301-4623-96D0-3D0C0B7F52D6}"/>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5" name="Нижний колонтитул 4">
            <a:extLst>
              <a:ext uri="{FF2B5EF4-FFF2-40B4-BE49-F238E27FC236}">
                <a16:creationId xmlns:a16="http://schemas.microsoft.com/office/drawing/2014/main" id="{2F8D3CCD-C455-452C-B4C0-38373645733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C48E3B-37FE-496A-A2EB-A2FC399B59D5}"/>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406880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B3A557-0883-48B2-8034-2A3098B12EC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77400A8-E0A4-4682-A3EF-7D7A3B0F771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8FDA206-38AB-45D5-8EA4-7228A07CFE59}"/>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5" name="Нижний колонтитул 4">
            <a:extLst>
              <a:ext uri="{FF2B5EF4-FFF2-40B4-BE49-F238E27FC236}">
                <a16:creationId xmlns:a16="http://schemas.microsoft.com/office/drawing/2014/main" id="{57C97990-29B1-4B72-BD7C-765E0327D5F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BA3BF-CF2F-41CE-9585-E406D19938C8}"/>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181852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0ED5458-A57C-4959-A55C-F7434EE4403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266CB55-D1A7-4E47-9B49-019C262C518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BA6AA1E-5595-40C2-840A-586311889F35}"/>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5" name="Нижний колонтитул 4">
            <a:extLst>
              <a:ext uri="{FF2B5EF4-FFF2-40B4-BE49-F238E27FC236}">
                <a16:creationId xmlns:a16="http://schemas.microsoft.com/office/drawing/2014/main" id="{42E00853-5038-4C85-821B-F84B4C323CA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EB8286D-47EB-4A75-BBDC-9005B7FD8F25}"/>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363800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A427F-9BDD-4FF7-BFF0-8A1D400C54A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A75CFE1-0E68-42D2-9B0A-879E2C687E7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02B270-6756-4A49-A2CC-B359EC0A935C}"/>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5" name="Нижний колонтитул 4">
            <a:extLst>
              <a:ext uri="{FF2B5EF4-FFF2-40B4-BE49-F238E27FC236}">
                <a16:creationId xmlns:a16="http://schemas.microsoft.com/office/drawing/2014/main" id="{1BFC4ACA-C6EE-4FA0-A8B1-2F5B57A3FF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2489DC8-AB61-4630-B1E5-DB517175CCB2}"/>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385151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90697E-6AEA-48C4-9829-31D065407B3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486A3C4-3E5A-4BCC-A157-AFEFE6081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F35C2AE-133E-4A43-83F6-34B902F0D805}"/>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5" name="Нижний колонтитул 4">
            <a:extLst>
              <a:ext uri="{FF2B5EF4-FFF2-40B4-BE49-F238E27FC236}">
                <a16:creationId xmlns:a16="http://schemas.microsoft.com/office/drawing/2014/main" id="{0685AB2B-BBB2-4B6A-8F5E-3D726AC97AA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8845C6-A9D8-4879-9038-AD885DC55859}"/>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66311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7603BB-2528-4C99-8C23-485409A67C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39F7EC5-9033-4A7A-AA1C-4CEAC1A3057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2A9B339-3ACD-44D7-8B71-5AFA71BA77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EE66299-6F4D-419B-B9B0-96E3AAE15748}"/>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6" name="Нижний колонтитул 5">
            <a:extLst>
              <a:ext uri="{FF2B5EF4-FFF2-40B4-BE49-F238E27FC236}">
                <a16:creationId xmlns:a16="http://schemas.microsoft.com/office/drawing/2014/main" id="{24BB7668-604B-48E7-8C82-D99E1B5C0D2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B357989-B2DC-42E2-87B3-8D8BFF4D8CFA}"/>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105069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51A028-6FB4-4C96-99C9-BEFA2E72020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67CC729-C77A-4120-93D7-EDE4340AB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1F4C09A-47E6-4460-9F12-6CC4107A106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8CB4DFB-4216-48E3-91E7-E8DB9C920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A627453-B60F-4DDE-8978-1823083B469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0BC6E13-61FB-4B45-9A74-4852DD73FEA0}"/>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8" name="Нижний колонтитул 7">
            <a:extLst>
              <a:ext uri="{FF2B5EF4-FFF2-40B4-BE49-F238E27FC236}">
                <a16:creationId xmlns:a16="http://schemas.microsoft.com/office/drawing/2014/main" id="{22E94106-B00D-448D-B92B-3148C099A9B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D16A15F-ECAD-4A91-B51C-4BD592B523C6}"/>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218675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EF7EDD-4BCF-487D-858A-9BB686F8C3B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C3362DB-CFE5-4ABE-AD68-E874F1BC6A7D}"/>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4" name="Нижний колонтитул 3">
            <a:extLst>
              <a:ext uri="{FF2B5EF4-FFF2-40B4-BE49-F238E27FC236}">
                <a16:creationId xmlns:a16="http://schemas.microsoft.com/office/drawing/2014/main" id="{4938166F-B4E1-41D2-B6CB-05F5E1201FE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FE6A961-20BE-4756-8DE8-A5D0C851F232}"/>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5947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D1508C3-F0DF-42C3-B3A6-760D10505518}"/>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3" name="Нижний колонтитул 2">
            <a:extLst>
              <a:ext uri="{FF2B5EF4-FFF2-40B4-BE49-F238E27FC236}">
                <a16:creationId xmlns:a16="http://schemas.microsoft.com/office/drawing/2014/main" id="{125B55F0-211C-442B-B392-10D337F726F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E4E01DA-F1FE-4E99-828A-CE09D7900946}"/>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279890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0D2C0-D7C7-47DF-A64C-5ADE8934CF0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8A1012-E0D3-4C15-82B4-FA9ED51ED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DF99B77-3E6A-43E6-B6EB-7824E8DFD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4B0702B-9E12-4219-9155-EF2DEFEA7140}"/>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6" name="Нижний колонтитул 5">
            <a:extLst>
              <a:ext uri="{FF2B5EF4-FFF2-40B4-BE49-F238E27FC236}">
                <a16:creationId xmlns:a16="http://schemas.microsoft.com/office/drawing/2014/main" id="{CD0D42B6-FF2D-4DFA-8586-5A17E197870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ECE9BD7-0185-4BC5-92B5-70F00DEECF38}"/>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49336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618A1E-B001-4581-BD5E-5DE0A01B973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FF8C084-BEC8-49A2-964A-831A00662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C8710E3-1990-454E-9855-D8990F680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E22449D-9A5F-400B-BFA4-A9AE5FC68AA9}"/>
              </a:ext>
            </a:extLst>
          </p:cNvPr>
          <p:cNvSpPr>
            <a:spLocks noGrp="1"/>
          </p:cNvSpPr>
          <p:nvPr>
            <p:ph type="dt" sz="half" idx="10"/>
          </p:nvPr>
        </p:nvSpPr>
        <p:spPr/>
        <p:txBody>
          <a:bodyPr/>
          <a:lstStyle/>
          <a:p>
            <a:fld id="{5F10D547-D513-45C0-86F0-D7142C3C47CF}" type="datetimeFigureOut">
              <a:rPr lang="ru-RU" smtClean="0"/>
              <a:t>22.03.2023</a:t>
            </a:fld>
            <a:endParaRPr lang="ru-RU"/>
          </a:p>
        </p:txBody>
      </p:sp>
      <p:sp>
        <p:nvSpPr>
          <p:cNvPr id="6" name="Нижний колонтитул 5">
            <a:extLst>
              <a:ext uri="{FF2B5EF4-FFF2-40B4-BE49-F238E27FC236}">
                <a16:creationId xmlns:a16="http://schemas.microsoft.com/office/drawing/2014/main" id="{6510E2CB-0F8A-4631-9763-B678551F394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5E380D6-7F1E-421E-80B1-3F66CB4D7C8B}"/>
              </a:ext>
            </a:extLst>
          </p:cNvPr>
          <p:cNvSpPr>
            <a:spLocks noGrp="1"/>
          </p:cNvSpPr>
          <p:nvPr>
            <p:ph type="sldNum" sz="quarter" idx="12"/>
          </p:nvPr>
        </p:nvSpPr>
        <p:spPr/>
        <p:txBody>
          <a:bodyPr/>
          <a:lstStyle/>
          <a:p>
            <a:fld id="{953010E8-DC7A-4A06-AD71-C842A3C4E342}" type="slidenum">
              <a:rPr lang="ru-RU" smtClean="0"/>
              <a:t>‹#›</a:t>
            </a:fld>
            <a:endParaRPr lang="ru-RU"/>
          </a:p>
        </p:txBody>
      </p:sp>
    </p:spTree>
    <p:extLst>
      <p:ext uri="{BB962C8B-B14F-4D97-AF65-F5344CB8AC3E}">
        <p14:creationId xmlns:p14="http://schemas.microsoft.com/office/powerpoint/2010/main" val="362951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18CE2-AC73-4622-A629-E7D23B884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53748C2-9F4B-460C-BED1-06CB71F3E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78A4762-2159-4003-84F3-68D0199F02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0D547-D513-45C0-86F0-D7142C3C47CF}" type="datetimeFigureOut">
              <a:rPr lang="ru-RU" smtClean="0"/>
              <a:t>22.03.2023</a:t>
            </a:fld>
            <a:endParaRPr lang="ru-RU"/>
          </a:p>
        </p:txBody>
      </p:sp>
      <p:sp>
        <p:nvSpPr>
          <p:cNvPr id="5" name="Нижний колонтитул 4">
            <a:extLst>
              <a:ext uri="{FF2B5EF4-FFF2-40B4-BE49-F238E27FC236}">
                <a16:creationId xmlns:a16="http://schemas.microsoft.com/office/drawing/2014/main" id="{8A1DB3D9-4932-4702-9B11-B1D61AD81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0C09DCF-3BE4-4F84-8D2F-59FFBF1AF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010E8-DC7A-4A06-AD71-C842A3C4E342}" type="slidenum">
              <a:rPr lang="ru-RU" smtClean="0"/>
              <a:t>‹#›</a:t>
            </a:fld>
            <a:endParaRPr lang="ru-RU"/>
          </a:p>
        </p:txBody>
      </p:sp>
    </p:spTree>
    <p:extLst>
      <p:ext uri="{BB962C8B-B14F-4D97-AF65-F5344CB8AC3E}">
        <p14:creationId xmlns:p14="http://schemas.microsoft.com/office/powerpoint/2010/main" val="1643022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png"/><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png"/><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png"/><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png"/><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png"/><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png"/><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5.png"/><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5.png"/><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5.png"/><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5.png"/><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1" y="0"/>
            <a:ext cx="12147899" cy="6858000"/>
          </a:xfrm>
          <a:prstGeom prst="rect">
            <a:avLst/>
          </a:prstGeom>
        </p:spPr>
      </p:pic>
      <p:pic>
        <p:nvPicPr>
          <p:cNvPr id="16" name="Рисунок 15"/>
          <p:cNvPicPr>
            <a:picLocks noChangeAspect="1"/>
          </p:cNvPicPr>
          <p:nvPr/>
        </p:nvPicPr>
        <p:blipFill rotWithShape="1">
          <a:blip r:embed="rId4" cstate="print">
            <a:extLst>
              <a:ext uri="{28A0092B-C50C-407E-A947-70E740481C1C}">
                <a14:useLocalDpi xmlns:a14="http://schemas.microsoft.com/office/drawing/2010/main" val="0"/>
              </a:ext>
            </a:extLst>
          </a:blip>
          <a:srcRect l="9884" t="12302" r="3901" b="12632"/>
          <a:stretch/>
        </p:blipFill>
        <p:spPr>
          <a:xfrm>
            <a:off x="777904" y="610624"/>
            <a:ext cx="2229493" cy="1301015"/>
          </a:xfrm>
          <a:prstGeom prst="rect">
            <a:avLst/>
          </a:prstGeom>
        </p:spPr>
      </p:pic>
      <p:graphicFrame>
        <p:nvGraphicFramePr>
          <p:cNvPr id="18" name="Объект 17"/>
          <p:cNvGraphicFramePr>
            <a:graphicFrameLocks noChangeAspect="1"/>
          </p:cNvGraphicFramePr>
          <p:nvPr>
            <p:extLst/>
          </p:nvPr>
        </p:nvGraphicFramePr>
        <p:xfrm>
          <a:off x="8309657" y="656695"/>
          <a:ext cx="1145277" cy="502790"/>
        </p:xfrm>
        <a:graphic>
          <a:graphicData uri="http://schemas.openxmlformats.org/presentationml/2006/ole">
            <mc:AlternateContent xmlns:mc="http://schemas.openxmlformats.org/markup-compatibility/2006">
              <mc:Choice xmlns:v="urn:schemas-microsoft-com:vml" Requires="v">
                <p:oleObj spid="_x0000_s1033" name="CorelDRAW" r:id="rId5" imgW="3084412" imgH="1354813" progId="CorelDraw.Graphic.22">
                  <p:embed/>
                </p:oleObj>
              </mc:Choice>
              <mc:Fallback>
                <p:oleObj name="CorelDRAW" r:id="rId5" imgW="3084412" imgH="1354813" progId="CorelDraw.Graphic.22">
                  <p:embed/>
                  <p:pic>
                    <p:nvPicPr>
                      <p:cNvPr id="18" name="Объект 17"/>
                      <p:cNvPicPr/>
                      <p:nvPr/>
                    </p:nvPicPr>
                    <p:blipFill>
                      <a:blip r:embed="rId6"/>
                      <a:stretch>
                        <a:fillRect/>
                      </a:stretch>
                    </p:blipFill>
                    <p:spPr>
                      <a:xfrm>
                        <a:off x="8309657" y="656695"/>
                        <a:ext cx="1145277" cy="502790"/>
                      </a:xfrm>
                      <a:prstGeom prst="rect">
                        <a:avLst/>
                      </a:prstGeom>
                    </p:spPr>
                  </p:pic>
                </p:oleObj>
              </mc:Fallback>
            </mc:AlternateContent>
          </a:graphicData>
        </a:graphic>
      </p:graphicFrame>
      <p:sp>
        <p:nvSpPr>
          <p:cNvPr id="6" name="Заголовок 1"/>
          <p:cNvSpPr txBox="1">
            <a:spLocks/>
          </p:cNvSpPr>
          <p:nvPr/>
        </p:nvSpPr>
        <p:spPr>
          <a:xfrm>
            <a:off x="1374021" y="2408165"/>
            <a:ext cx="7488832" cy="23316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ru-RU" altLang="ru-RU" sz="5400" b="1" dirty="0">
                <a:solidFill>
                  <a:srgbClr val="0070C0"/>
                </a:solidFill>
                <a:latin typeface="Arial" panose="020B0604020202020204" pitchFamily="34" charset="0"/>
                <a:cs typeface="Arial" panose="020B0604020202020204" pitchFamily="34" charset="0"/>
              </a:rPr>
              <a:t>Код-</a:t>
            </a:r>
            <a:r>
              <a:rPr lang="ru-RU" altLang="ru-RU" sz="5400" b="1" dirty="0" err="1">
                <a:solidFill>
                  <a:srgbClr val="0070C0"/>
                </a:solidFill>
                <a:latin typeface="Arial" panose="020B0604020202020204" pitchFamily="34" charset="0"/>
                <a:cs typeface="Arial" panose="020B0604020202020204" pitchFamily="34" charset="0"/>
              </a:rPr>
              <a:t>ревью</a:t>
            </a:r>
            <a:endParaRPr lang="ru-RU" altLang="ru-RU" sz="5400" b="1" dirty="0">
              <a:solidFill>
                <a:srgbClr val="0070C0"/>
              </a:solidFill>
              <a:latin typeface="Arial" panose="020B0604020202020204" pitchFamily="34" charset="0"/>
              <a:cs typeface="Arial" panose="020B0604020202020204" pitchFamily="34" charset="0"/>
            </a:endParaRPr>
          </a:p>
        </p:txBody>
      </p:sp>
      <p:sp>
        <p:nvSpPr>
          <p:cNvPr id="7" name="Прямоугольник 6"/>
          <p:cNvSpPr/>
          <p:nvPr/>
        </p:nvSpPr>
        <p:spPr>
          <a:xfrm>
            <a:off x="1433015" y="4402951"/>
            <a:ext cx="6011389" cy="1292662"/>
          </a:xfrm>
          <a:prstGeom prst="rect">
            <a:avLst/>
          </a:prstGeom>
        </p:spPr>
        <p:txBody>
          <a:bodyPr wrap="none">
            <a:spAutoFit/>
          </a:bodyPr>
          <a:lstStyle/>
          <a:p>
            <a:r>
              <a:rPr lang="ru-RU" sz="2600" dirty="0">
                <a:latin typeface="Arial" panose="020B0604020202020204" pitchFamily="34" charset="0"/>
                <a:cs typeface="Arial" panose="020B0604020202020204" pitchFamily="34" charset="0"/>
              </a:rPr>
              <a:t>Докладчик</a:t>
            </a:r>
            <a:endParaRPr lang="en-US" sz="2600" dirty="0">
              <a:latin typeface="Arial" panose="020B0604020202020204" pitchFamily="34" charset="0"/>
              <a:cs typeface="Arial" panose="020B0604020202020204" pitchFamily="34" charset="0"/>
            </a:endParaRPr>
          </a:p>
          <a:p>
            <a:r>
              <a:rPr lang="ru-RU" sz="2600" b="1" dirty="0">
                <a:latin typeface="Arial" panose="020B0604020202020204" pitchFamily="34" charset="0"/>
                <a:cs typeface="Arial" panose="020B0604020202020204" pitchFamily="34" charset="0"/>
              </a:rPr>
              <a:t>Токарев Александр Владимирович</a:t>
            </a:r>
          </a:p>
          <a:p>
            <a:endParaRPr lang="ru-RU"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9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0251"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0460FA0F-C554-4A75-AEB0-B03B8F1417AA}"/>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sp>
        <p:nvSpPr>
          <p:cNvPr id="3" name="Прямоугольник 2">
            <a:extLst>
              <a:ext uri="{FF2B5EF4-FFF2-40B4-BE49-F238E27FC236}">
                <a16:creationId xmlns:a16="http://schemas.microsoft.com/office/drawing/2014/main" id="{DBAC03FB-CCF9-4F20-A1E7-0034AECA9E6E}"/>
              </a:ext>
            </a:extLst>
          </p:cNvPr>
          <p:cNvSpPr/>
          <p:nvPr/>
        </p:nvSpPr>
        <p:spPr>
          <a:xfrm>
            <a:off x="653795" y="809034"/>
            <a:ext cx="10918788" cy="5909310"/>
          </a:xfrm>
          <a:prstGeom prst="rect">
            <a:avLst/>
          </a:prstGeom>
        </p:spPr>
        <p:txBody>
          <a:bodyPr wrap="square">
            <a:spAutoFit/>
          </a:bodyPr>
          <a:lstStyle/>
          <a:p>
            <a:pPr>
              <a:spcBef>
                <a:spcPts val="600"/>
              </a:spcBef>
              <a:spcAft>
                <a:spcPts val="600"/>
              </a:spcAft>
            </a:pPr>
            <a:r>
              <a:rPr lang="ru-RU" b="1" i="0" cap="all" dirty="0">
                <a:solidFill>
                  <a:srgbClr val="582AE5"/>
                </a:solidFill>
                <a:effectLst/>
                <a:latin typeface="inherit"/>
              </a:rPr>
              <a:t>ПРОВЕДЕНИЕ КОД-РЕВЬЮ</a:t>
            </a:r>
            <a:endParaRPr lang="ru-RU" b="0" i="0" dirty="0">
              <a:solidFill>
                <a:srgbClr val="313131"/>
              </a:solidFill>
              <a:effectLst/>
              <a:latin typeface="Open Sans"/>
            </a:endParaRPr>
          </a:p>
          <a:p>
            <a:pPr>
              <a:spcBef>
                <a:spcPts val="600"/>
              </a:spcBef>
              <a:spcAft>
                <a:spcPts val="600"/>
              </a:spcAft>
            </a:pPr>
            <a:r>
              <a:rPr lang="ru-RU" b="0" i="0" dirty="0">
                <a:solidFill>
                  <a:srgbClr val="313131"/>
                </a:solidFill>
                <a:effectLst/>
                <a:latin typeface="Open Sans"/>
              </a:rPr>
              <a:t>В результате проведения обзора кода </a:t>
            </a:r>
            <a:r>
              <a:rPr lang="ru-RU" b="0" i="0" dirty="0" err="1">
                <a:solidFill>
                  <a:srgbClr val="313131"/>
                </a:solidFill>
                <a:effectLst/>
                <a:latin typeface="Open Sans"/>
              </a:rPr>
              <a:t>ревьюер</a:t>
            </a:r>
            <a:r>
              <a:rPr lang="ru-RU" b="0" i="0" dirty="0">
                <a:solidFill>
                  <a:srgbClr val="313131"/>
                </a:solidFill>
                <a:effectLst/>
                <a:latin typeface="Open Sans"/>
              </a:rPr>
              <a:t> должен принять одно из двух решения:</a:t>
            </a:r>
          </a:p>
          <a:p>
            <a:pPr>
              <a:spcBef>
                <a:spcPts val="600"/>
              </a:spcBef>
              <a:spcAft>
                <a:spcPts val="600"/>
              </a:spcAft>
              <a:buFont typeface="Arial" panose="020B0604020202020204" pitchFamily="34" charset="0"/>
              <a:buChar char="•"/>
            </a:pPr>
            <a:r>
              <a:rPr lang="ru-RU" b="1" i="0" dirty="0">
                <a:solidFill>
                  <a:srgbClr val="313131"/>
                </a:solidFill>
                <a:effectLst/>
                <a:latin typeface="Open Sans"/>
              </a:rPr>
              <a:t>Одобрить предлагаемые изменения</a:t>
            </a:r>
            <a:r>
              <a:rPr lang="ru-RU" b="0" i="0" dirty="0">
                <a:solidFill>
                  <a:srgbClr val="313131"/>
                </a:solidFill>
                <a:effectLst/>
                <a:latin typeface="Open Sans"/>
              </a:rPr>
              <a:t>, если он считает, что в коде нет существенных ошибок и проблем. В этом случае </a:t>
            </a:r>
            <a:r>
              <a:rPr lang="ru-RU" b="0" i="0" dirty="0" err="1">
                <a:solidFill>
                  <a:srgbClr val="313131"/>
                </a:solidFill>
                <a:effectLst/>
                <a:latin typeface="Open Sans"/>
              </a:rPr>
              <a:t>ревьюер</a:t>
            </a:r>
            <a:r>
              <a:rPr lang="ru-RU" b="0" i="0" dirty="0">
                <a:solidFill>
                  <a:srgbClr val="313131"/>
                </a:solidFill>
                <a:effectLst/>
                <a:latin typeface="Open Sans"/>
              </a:rPr>
              <a:t> соглашается с тем, что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может быть объединен с основной версией кода.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З</a:t>
            </a:r>
            <a:r>
              <a:rPr lang="ru-RU" b="1" i="0" dirty="0">
                <a:solidFill>
                  <a:srgbClr val="313131"/>
                </a:solidFill>
                <a:effectLst/>
                <a:latin typeface="Open Sans"/>
              </a:rPr>
              <a:t>апросить изменения в код</a:t>
            </a:r>
            <a:r>
              <a:rPr lang="ru-RU" b="0" i="0" dirty="0">
                <a:solidFill>
                  <a:srgbClr val="313131"/>
                </a:solidFill>
                <a:effectLst/>
                <a:latin typeface="Open Sans"/>
              </a:rPr>
              <a:t> в случае, если </a:t>
            </a:r>
            <a:r>
              <a:rPr lang="ru-RU" b="0" i="0" dirty="0" err="1">
                <a:solidFill>
                  <a:srgbClr val="313131"/>
                </a:solidFill>
                <a:effectLst/>
                <a:latin typeface="Open Sans"/>
              </a:rPr>
              <a:t>ревьюер</a:t>
            </a:r>
            <a:r>
              <a:rPr lang="ru-RU" b="0" i="0" dirty="0">
                <a:solidFill>
                  <a:srgbClr val="313131"/>
                </a:solidFill>
                <a:effectLst/>
                <a:latin typeface="Open Sans"/>
              </a:rPr>
              <a:t> считает, что в коде есть ошибки, и в текущем виде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нельзя объединить с основной версией кода. В этом случае разработчику нужно переработать код для устранения замечаний, который сформулировал </a:t>
            </a:r>
            <a:r>
              <a:rPr lang="ru-RU" b="0" i="0" dirty="0" err="1">
                <a:solidFill>
                  <a:srgbClr val="313131"/>
                </a:solidFill>
                <a:effectLst/>
                <a:latin typeface="Open Sans"/>
              </a:rPr>
              <a:t>ревьюер</a:t>
            </a:r>
            <a:r>
              <a:rPr lang="ru-RU" b="0" i="0" dirty="0">
                <a:solidFill>
                  <a:srgbClr val="313131"/>
                </a:solidFill>
                <a:effectLst/>
                <a:latin typeface="Open Sans"/>
              </a:rPr>
              <a:t>.</a:t>
            </a:r>
          </a:p>
          <a:p>
            <a:pPr>
              <a:spcBef>
                <a:spcPts val="600"/>
              </a:spcBef>
              <a:spcAft>
                <a:spcPts val="600"/>
              </a:spcAft>
            </a:pPr>
            <a:r>
              <a:rPr lang="ru-RU" b="0" i="0" dirty="0">
                <a:solidFill>
                  <a:srgbClr val="313131"/>
                </a:solidFill>
                <a:effectLst/>
                <a:latin typeface="Open Sans"/>
              </a:rPr>
              <a:t>В интерфейсе проведение код-</a:t>
            </a:r>
            <a:r>
              <a:rPr lang="ru-RU" b="0" i="0" dirty="0" err="1">
                <a:solidFill>
                  <a:srgbClr val="313131"/>
                </a:solidFill>
                <a:effectLst/>
                <a:latin typeface="Open Sans"/>
              </a:rPr>
              <a:t>ревью</a:t>
            </a:r>
            <a:r>
              <a:rPr lang="ru-RU" b="0" i="0" dirty="0">
                <a:solidFill>
                  <a:srgbClr val="313131"/>
                </a:solidFill>
                <a:effectLst/>
                <a:latin typeface="Open Sans"/>
              </a:rPr>
              <a:t> на </a:t>
            </a:r>
            <a:r>
              <a:rPr lang="ru-RU" b="0" i="0" dirty="0" err="1">
                <a:solidFill>
                  <a:srgbClr val="313131"/>
                </a:solidFill>
                <a:effectLst/>
                <a:latin typeface="Open Sans"/>
              </a:rPr>
              <a:t>GitHub</a:t>
            </a:r>
            <a:r>
              <a:rPr lang="ru-RU" b="0" i="0" dirty="0">
                <a:solidFill>
                  <a:srgbClr val="313131"/>
                </a:solidFill>
                <a:effectLst/>
                <a:latin typeface="Open Sans"/>
              </a:rPr>
              <a:t> доступны следующие действия (рис. 4):</a:t>
            </a:r>
          </a:p>
          <a:p>
            <a:pPr>
              <a:spcBef>
                <a:spcPts val="600"/>
              </a:spcBef>
              <a:spcAft>
                <a:spcPts val="600"/>
              </a:spcAft>
              <a:buFont typeface="Arial" panose="020B0604020202020204" pitchFamily="34" charset="0"/>
              <a:buChar char="•"/>
            </a:pPr>
            <a:r>
              <a:rPr lang="ru-RU" b="1" i="0" dirty="0">
                <a:solidFill>
                  <a:srgbClr val="313131"/>
                </a:solidFill>
                <a:effectLst/>
                <a:latin typeface="Open Sans"/>
              </a:rPr>
              <a:t>Комментирование кода в </a:t>
            </a:r>
            <a:r>
              <a:rPr lang="ru-RU" b="1" i="0" dirty="0" err="1">
                <a:solidFill>
                  <a:srgbClr val="313131"/>
                </a:solidFill>
                <a:effectLst/>
                <a:latin typeface="Open Sans"/>
              </a:rPr>
              <a:t>pull</a:t>
            </a:r>
            <a:r>
              <a:rPr lang="ru-RU" b="1" i="0" dirty="0">
                <a:solidFill>
                  <a:srgbClr val="313131"/>
                </a:solidFill>
                <a:effectLst/>
                <a:latin typeface="Open Sans"/>
              </a:rPr>
              <a:t> </a:t>
            </a:r>
            <a:r>
              <a:rPr lang="ru-RU" b="1" i="0" dirty="0" err="1">
                <a:solidFill>
                  <a:srgbClr val="313131"/>
                </a:solidFill>
                <a:effectLst/>
                <a:latin typeface="Open Sans"/>
              </a:rPr>
              <a:t>request</a:t>
            </a:r>
            <a:r>
              <a:rPr lang="ru-RU" b="1" i="0" dirty="0">
                <a:solidFill>
                  <a:srgbClr val="313131"/>
                </a:solidFill>
                <a:effectLst/>
                <a:latin typeface="Open Sans"/>
              </a:rPr>
              <a:t>.</a:t>
            </a:r>
            <a:r>
              <a:rPr lang="ru-RU" b="0" i="0" dirty="0">
                <a:solidFill>
                  <a:srgbClr val="313131"/>
                </a:solidFill>
                <a:effectLst/>
                <a:latin typeface="Open Sans"/>
              </a:rPr>
              <a:t> Комментарии могут быть привязаны к конкретным строкам, к которым у </a:t>
            </a:r>
            <a:r>
              <a:rPr lang="ru-RU" b="0" i="0" dirty="0" err="1">
                <a:solidFill>
                  <a:srgbClr val="313131"/>
                </a:solidFill>
                <a:effectLst/>
                <a:latin typeface="Open Sans"/>
              </a:rPr>
              <a:t>ревьюера</a:t>
            </a:r>
            <a:r>
              <a:rPr lang="ru-RU" b="0" i="0" dirty="0">
                <a:solidFill>
                  <a:srgbClr val="313131"/>
                </a:solidFill>
                <a:effectLst/>
                <a:latin typeface="Open Sans"/>
              </a:rPr>
              <a:t> возникли вопросы или замечания.</a:t>
            </a:r>
          </a:p>
          <a:p>
            <a:pPr>
              <a:spcBef>
                <a:spcPts val="600"/>
              </a:spcBef>
              <a:spcAft>
                <a:spcPts val="600"/>
              </a:spcAft>
              <a:buFont typeface="Arial" panose="020B0604020202020204" pitchFamily="34" charset="0"/>
              <a:buChar char="•"/>
            </a:pPr>
            <a:r>
              <a:rPr lang="ru-RU" b="1" i="0" dirty="0">
                <a:solidFill>
                  <a:srgbClr val="313131"/>
                </a:solidFill>
                <a:effectLst/>
                <a:latin typeface="Open Sans"/>
              </a:rPr>
              <a:t>Формулировка итогового результата проведения </a:t>
            </a:r>
            <a:r>
              <a:rPr lang="ru-RU" b="1" i="0" dirty="0" err="1">
                <a:solidFill>
                  <a:srgbClr val="313131"/>
                </a:solidFill>
                <a:effectLst/>
                <a:latin typeface="Open Sans"/>
              </a:rPr>
              <a:t>ревью</a:t>
            </a:r>
            <a:r>
              <a:rPr lang="ru-RU" b="1" i="0" dirty="0">
                <a:solidFill>
                  <a:srgbClr val="313131"/>
                </a:solidFill>
                <a:effectLst/>
                <a:latin typeface="Open Sans"/>
              </a:rPr>
              <a:t>:</a:t>
            </a:r>
            <a:endParaRPr lang="ru-RU" b="0" i="0" dirty="0">
              <a:solidFill>
                <a:srgbClr val="313131"/>
              </a:solidFill>
              <a:effectLst/>
              <a:latin typeface="Open Sans"/>
            </a:endParaRPr>
          </a:p>
          <a:p>
            <a:pPr>
              <a:spcBef>
                <a:spcPts val="600"/>
              </a:spcBef>
              <a:spcAft>
                <a:spcPts val="600"/>
              </a:spcAft>
              <a:buFont typeface="+mj-lt"/>
              <a:buAutoNum type="arabicPeriod"/>
            </a:pPr>
            <a:r>
              <a:rPr lang="ru-RU" b="0" i="0" dirty="0">
                <a:solidFill>
                  <a:srgbClr val="313131"/>
                </a:solidFill>
                <a:effectLst/>
                <a:latin typeface="Open Sans"/>
              </a:rPr>
              <a:t>Одобрить (</a:t>
            </a:r>
            <a:r>
              <a:rPr lang="ru-RU" b="0" i="0" dirty="0" err="1">
                <a:solidFill>
                  <a:srgbClr val="313131"/>
                </a:solidFill>
                <a:effectLst/>
                <a:latin typeface="Open Sans"/>
              </a:rPr>
              <a:t>Approve</a:t>
            </a:r>
            <a:r>
              <a:rPr lang="ru-RU" b="0" i="0" dirty="0">
                <a:solidFill>
                  <a:srgbClr val="313131"/>
                </a:solidFill>
                <a:effectLst/>
                <a:latin typeface="Open Sans"/>
              </a:rPr>
              <a:t>) — одобрить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a:t>
            </a:r>
          </a:p>
          <a:p>
            <a:pPr>
              <a:spcBef>
                <a:spcPts val="600"/>
              </a:spcBef>
              <a:spcAft>
                <a:spcPts val="600"/>
              </a:spcAft>
              <a:buFont typeface="+mj-lt"/>
              <a:buAutoNum type="arabicPeriod"/>
            </a:pPr>
            <a:r>
              <a:rPr lang="ru-RU" b="0" i="0" dirty="0">
                <a:solidFill>
                  <a:srgbClr val="313131"/>
                </a:solidFill>
                <a:effectLst/>
                <a:latin typeface="Open Sans"/>
              </a:rPr>
              <a:t>Запросить изменения (</a:t>
            </a:r>
            <a:r>
              <a:rPr lang="ru-RU" b="0" i="0" dirty="0" err="1">
                <a:solidFill>
                  <a:srgbClr val="313131"/>
                </a:solidFill>
                <a:effectLst/>
                <a:latin typeface="Open Sans"/>
              </a:rPr>
              <a:t>Request</a:t>
            </a:r>
            <a:r>
              <a:rPr lang="ru-RU" b="0" i="0" dirty="0">
                <a:solidFill>
                  <a:srgbClr val="313131"/>
                </a:solidFill>
                <a:effectLst/>
                <a:latin typeface="Open Sans"/>
              </a:rPr>
              <a:t> </a:t>
            </a:r>
            <a:r>
              <a:rPr lang="ru-RU" b="0" i="0" dirty="0" err="1">
                <a:solidFill>
                  <a:srgbClr val="313131"/>
                </a:solidFill>
                <a:effectLst/>
                <a:latin typeface="Open Sans"/>
              </a:rPr>
              <a:t>change</a:t>
            </a:r>
            <a:r>
              <a:rPr lang="ru-RU" b="0" i="0" dirty="0">
                <a:solidFill>
                  <a:srgbClr val="313131"/>
                </a:solidFill>
                <a:effectLst/>
                <a:latin typeface="Open Sans"/>
              </a:rPr>
              <a:t>) — отправить замечания к коду, которые нужно устранить.</a:t>
            </a:r>
          </a:p>
          <a:p>
            <a:pPr>
              <a:spcBef>
                <a:spcPts val="600"/>
              </a:spcBef>
              <a:spcAft>
                <a:spcPts val="600"/>
              </a:spcAft>
              <a:buFont typeface="+mj-lt"/>
              <a:buAutoNum type="arabicPeriod"/>
            </a:pPr>
            <a:r>
              <a:rPr lang="ru-RU" b="0" i="0" dirty="0">
                <a:solidFill>
                  <a:srgbClr val="313131"/>
                </a:solidFill>
                <a:effectLst/>
                <a:latin typeface="Open Sans"/>
              </a:rPr>
              <a:t>Комментировать — отправить отзыва о коде без высказывания четкого решения: одобрен ли код, или нужно запросить изменения.</a:t>
            </a:r>
          </a:p>
        </p:txBody>
      </p:sp>
    </p:spTree>
    <p:extLst>
      <p:ext uri="{BB962C8B-B14F-4D97-AF65-F5344CB8AC3E}">
        <p14:creationId xmlns:p14="http://schemas.microsoft.com/office/powerpoint/2010/main" val="217399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1275"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6" name="Прямоугольник 5">
            <a:extLst>
              <a:ext uri="{FF2B5EF4-FFF2-40B4-BE49-F238E27FC236}">
                <a16:creationId xmlns:a16="http://schemas.microsoft.com/office/drawing/2014/main" id="{DC515843-A651-4C32-9BAA-0F95F20F7BDE}"/>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3" name="Рисунок 2">
            <a:extLst>
              <a:ext uri="{FF2B5EF4-FFF2-40B4-BE49-F238E27FC236}">
                <a16:creationId xmlns:a16="http://schemas.microsoft.com/office/drawing/2014/main" id="{F14ECF26-03F9-41AD-8B5D-0FE0A67EF658}"/>
              </a:ext>
            </a:extLst>
          </p:cNvPr>
          <p:cNvPicPr>
            <a:picLocks noChangeAspect="1"/>
          </p:cNvPicPr>
          <p:nvPr/>
        </p:nvPicPr>
        <p:blipFill>
          <a:blip r:embed="rId6"/>
          <a:stretch>
            <a:fillRect/>
          </a:stretch>
        </p:blipFill>
        <p:spPr>
          <a:xfrm>
            <a:off x="227114" y="1813649"/>
            <a:ext cx="11737771" cy="3360788"/>
          </a:xfrm>
          <a:prstGeom prst="rect">
            <a:avLst/>
          </a:prstGeom>
        </p:spPr>
      </p:pic>
    </p:spTree>
    <p:extLst>
      <p:ext uri="{BB962C8B-B14F-4D97-AF65-F5344CB8AC3E}">
        <p14:creationId xmlns:p14="http://schemas.microsoft.com/office/powerpoint/2010/main" val="324782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2304"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F0965961-74A5-45C0-943A-207685313C4A}"/>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sp>
        <p:nvSpPr>
          <p:cNvPr id="2" name="Прямоугольник 1">
            <a:extLst>
              <a:ext uri="{FF2B5EF4-FFF2-40B4-BE49-F238E27FC236}">
                <a16:creationId xmlns:a16="http://schemas.microsoft.com/office/drawing/2014/main" id="{6643CFD8-B1F5-433E-8F1F-33BADCA0A13D}"/>
              </a:ext>
            </a:extLst>
          </p:cNvPr>
          <p:cNvSpPr/>
          <p:nvPr/>
        </p:nvSpPr>
        <p:spPr>
          <a:xfrm>
            <a:off x="653795" y="871701"/>
            <a:ext cx="4462504" cy="461665"/>
          </a:xfrm>
          <a:prstGeom prst="rect">
            <a:avLst/>
          </a:prstGeom>
        </p:spPr>
        <p:txBody>
          <a:bodyPr wrap="none">
            <a:spAutoFit/>
          </a:bodyPr>
          <a:lstStyle/>
          <a:p>
            <a:r>
              <a:rPr lang="ru-RU" sz="2400" b="1" i="0" cap="all" dirty="0">
                <a:solidFill>
                  <a:srgbClr val="582AE5"/>
                </a:solidFill>
                <a:effectLst/>
                <a:latin typeface="Open Sans"/>
              </a:rPr>
              <a:t>КОММЕНТИРОВАНИЕ КОДА</a:t>
            </a:r>
            <a:endParaRPr lang="ru-RU" sz="2400" dirty="0"/>
          </a:p>
        </p:txBody>
      </p:sp>
      <p:pic>
        <p:nvPicPr>
          <p:cNvPr id="4" name="Рисунок 3">
            <a:extLst>
              <a:ext uri="{FF2B5EF4-FFF2-40B4-BE49-F238E27FC236}">
                <a16:creationId xmlns:a16="http://schemas.microsoft.com/office/drawing/2014/main" id="{B4FC5278-1ED9-4B86-A39B-A7DF5F0C1C1A}"/>
              </a:ext>
            </a:extLst>
          </p:cNvPr>
          <p:cNvPicPr>
            <a:picLocks noChangeAspect="1"/>
          </p:cNvPicPr>
          <p:nvPr/>
        </p:nvPicPr>
        <p:blipFill>
          <a:blip r:embed="rId7"/>
          <a:stretch>
            <a:fillRect/>
          </a:stretch>
        </p:blipFill>
        <p:spPr>
          <a:xfrm>
            <a:off x="418544" y="1666916"/>
            <a:ext cx="11354911" cy="4434463"/>
          </a:xfrm>
          <a:prstGeom prst="rect">
            <a:avLst/>
          </a:prstGeom>
        </p:spPr>
      </p:pic>
    </p:spTree>
    <p:extLst>
      <p:ext uri="{BB962C8B-B14F-4D97-AF65-F5344CB8AC3E}">
        <p14:creationId xmlns:p14="http://schemas.microsoft.com/office/powerpoint/2010/main" val="267385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3328"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870C28E7-3F4D-4FCC-8442-64C32A5F8F03}"/>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3" name="Рисунок 2">
            <a:extLst>
              <a:ext uri="{FF2B5EF4-FFF2-40B4-BE49-F238E27FC236}">
                <a16:creationId xmlns:a16="http://schemas.microsoft.com/office/drawing/2014/main" id="{A02CEE01-3D5E-4C08-B71F-EBB4AE8FA9AF}"/>
              </a:ext>
            </a:extLst>
          </p:cNvPr>
          <p:cNvPicPr>
            <a:picLocks noChangeAspect="1"/>
          </p:cNvPicPr>
          <p:nvPr/>
        </p:nvPicPr>
        <p:blipFill>
          <a:blip r:embed="rId7"/>
          <a:stretch>
            <a:fillRect/>
          </a:stretch>
        </p:blipFill>
        <p:spPr>
          <a:xfrm>
            <a:off x="986118" y="971865"/>
            <a:ext cx="10441835" cy="5290996"/>
          </a:xfrm>
          <a:prstGeom prst="rect">
            <a:avLst/>
          </a:prstGeom>
        </p:spPr>
      </p:pic>
    </p:spTree>
    <p:extLst>
      <p:ext uri="{BB962C8B-B14F-4D97-AF65-F5344CB8AC3E}">
        <p14:creationId xmlns:p14="http://schemas.microsoft.com/office/powerpoint/2010/main" val="409036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4351"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8FBDE876-DD16-4424-BA61-B3D31B4BD563}"/>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3" name="Рисунок 2">
            <a:extLst>
              <a:ext uri="{FF2B5EF4-FFF2-40B4-BE49-F238E27FC236}">
                <a16:creationId xmlns:a16="http://schemas.microsoft.com/office/drawing/2014/main" id="{3A4E487D-82CF-4A96-9C4B-9B2A04455826}"/>
              </a:ext>
            </a:extLst>
          </p:cNvPr>
          <p:cNvPicPr>
            <a:picLocks noChangeAspect="1"/>
          </p:cNvPicPr>
          <p:nvPr/>
        </p:nvPicPr>
        <p:blipFill>
          <a:blip r:embed="rId7"/>
          <a:stretch>
            <a:fillRect/>
          </a:stretch>
        </p:blipFill>
        <p:spPr>
          <a:xfrm>
            <a:off x="754825" y="1663423"/>
            <a:ext cx="11037140" cy="3760577"/>
          </a:xfrm>
          <a:prstGeom prst="rect">
            <a:avLst/>
          </a:prstGeom>
        </p:spPr>
      </p:pic>
    </p:spTree>
    <p:extLst>
      <p:ext uri="{BB962C8B-B14F-4D97-AF65-F5344CB8AC3E}">
        <p14:creationId xmlns:p14="http://schemas.microsoft.com/office/powerpoint/2010/main" val="260621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5374"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E89BB986-AAC4-4B0E-A487-F02D28792A61}"/>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5ABD9036-5A32-46F6-9BAF-2AD092C7B87A}"/>
              </a:ext>
            </a:extLst>
          </p:cNvPr>
          <p:cNvPicPr>
            <a:picLocks noChangeAspect="1"/>
          </p:cNvPicPr>
          <p:nvPr/>
        </p:nvPicPr>
        <p:blipFill>
          <a:blip r:embed="rId7"/>
          <a:stretch>
            <a:fillRect/>
          </a:stretch>
        </p:blipFill>
        <p:spPr>
          <a:xfrm>
            <a:off x="1018475" y="1135165"/>
            <a:ext cx="9824414" cy="5494662"/>
          </a:xfrm>
          <a:prstGeom prst="rect">
            <a:avLst/>
          </a:prstGeom>
        </p:spPr>
      </p:pic>
    </p:spTree>
    <p:extLst>
      <p:ext uri="{BB962C8B-B14F-4D97-AF65-F5344CB8AC3E}">
        <p14:creationId xmlns:p14="http://schemas.microsoft.com/office/powerpoint/2010/main" val="70475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6398"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AE01CE8A-69D3-4727-9788-0C009EC2D05C}"/>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6D0455DF-7906-4DF1-A162-38D95823DD1A}"/>
              </a:ext>
            </a:extLst>
          </p:cNvPr>
          <p:cNvPicPr>
            <a:picLocks noChangeAspect="1"/>
          </p:cNvPicPr>
          <p:nvPr/>
        </p:nvPicPr>
        <p:blipFill>
          <a:blip r:embed="rId7"/>
          <a:stretch>
            <a:fillRect/>
          </a:stretch>
        </p:blipFill>
        <p:spPr>
          <a:xfrm>
            <a:off x="2250994" y="871701"/>
            <a:ext cx="7690011" cy="5929899"/>
          </a:xfrm>
          <a:prstGeom prst="rect">
            <a:avLst/>
          </a:prstGeom>
        </p:spPr>
      </p:pic>
    </p:spTree>
    <p:extLst>
      <p:ext uri="{BB962C8B-B14F-4D97-AF65-F5344CB8AC3E}">
        <p14:creationId xmlns:p14="http://schemas.microsoft.com/office/powerpoint/2010/main" val="159422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7421"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31C031F6-8527-4FF2-9CBD-61E53493418E}"/>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24FA021D-BE38-448B-AC9D-50701FD0C649}"/>
              </a:ext>
            </a:extLst>
          </p:cNvPr>
          <p:cNvPicPr>
            <a:picLocks noChangeAspect="1"/>
          </p:cNvPicPr>
          <p:nvPr/>
        </p:nvPicPr>
        <p:blipFill>
          <a:blip r:embed="rId7"/>
          <a:stretch>
            <a:fillRect/>
          </a:stretch>
        </p:blipFill>
        <p:spPr>
          <a:xfrm>
            <a:off x="1771563" y="987045"/>
            <a:ext cx="8838233" cy="5461522"/>
          </a:xfrm>
          <a:prstGeom prst="rect">
            <a:avLst/>
          </a:prstGeom>
        </p:spPr>
      </p:pic>
    </p:spTree>
    <p:extLst>
      <p:ext uri="{BB962C8B-B14F-4D97-AF65-F5344CB8AC3E}">
        <p14:creationId xmlns:p14="http://schemas.microsoft.com/office/powerpoint/2010/main" val="150098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8445"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01A1D8B0-F6D9-4E84-B31F-E613392442FC}"/>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B573DA24-F0F5-4602-AFA4-1959FB64A84B}"/>
              </a:ext>
            </a:extLst>
          </p:cNvPr>
          <p:cNvPicPr>
            <a:picLocks noChangeAspect="1"/>
          </p:cNvPicPr>
          <p:nvPr/>
        </p:nvPicPr>
        <p:blipFill>
          <a:blip r:embed="rId7"/>
          <a:stretch>
            <a:fillRect/>
          </a:stretch>
        </p:blipFill>
        <p:spPr>
          <a:xfrm>
            <a:off x="792127" y="2032109"/>
            <a:ext cx="10277109" cy="3329205"/>
          </a:xfrm>
          <a:prstGeom prst="rect">
            <a:avLst/>
          </a:prstGeom>
        </p:spPr>
      </p:pic>
    </p:spTree>
    <p:extLst>
      <p:ext uri="{BB962C8B-B14F-4D97-AF65-F5344CB8AC3E}">
        <p14:creationId xmlns:p14="http://schemas.microsoft.com/office/powerpoint/2010/main" val="415106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19466"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AF7B2697-377C-463A-962A-520543BCB225}"/>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sp>
        <p:nvSpPr>
          <p:cNvPr id="2" name="Прямоугольник 1">
            <a:extLst>
              <a:ext uri="{FF2B5EF4-FFF2-40B4-BE49-F238E27FC236}">
                <a16:creationId xmlns:a16="http://schemas.microsoft.com/office/drawing/2014/main" id="{43335FCF-3B29-4477-B567-A6DF08B4F1C6}"/>
              </a:ext>
            </a:extLst>
          </p:cNvPr>
          <p:cNvSpPr/>
          <p:nvPr/>
        </p:nvSpPr>
        <p:spPr>
          <a:xfrm>
            <a:off x="653795" y="871701"/>
            <a:ext cx="10918788" cy="3231654"/>
          </a:xfrm>
          <a:prstGeom prst="rect">
            <a:avLst/>
          </a:prstGeom>
        </p:spPr>
        <p:txBody>
          <a:bodyPr wrap="square">
            <a:spAutoFit/>
          </a:bodyPr>
          <a:lstStyle/>
          <a:p>
            <a:pPr>
              <a:spcBef>
                <a:spcPts val="600"/>
              </a:spcBef>
              <a:spcAft>
                <a:spcPts val="600"/>
              </a:spcAft>
            </a:pPr>
            <a:r>
              <a:rPr lang="ru-RU" sz="2800" b="1" i="0" cap="all" dirty="0">
                <a:solidFill>
                  <a:srgbClr val="582AE5"/>
                </a:solidFill>
                <a:effectLst/>
                <a:latin typeface="inherit"/>
              </a:rPr>
              <a:t>ЗАПРОС НА ИЗМЕНЕНИЯ</a:t>
            </a:r>
            <a:endParaRPr lang="ru-RU" sz="2800" b="0" i="0" dirty="0">
              <a:solidFill>
                <a:srgbClr val="313131"/>
              </a:solidFill>
              <a:effectLst/>
              <a:latin typeface="Open Sans"/>
            </a:endParaRPr>
          </a:p>
          <a:p>
            <a:pPr>
              <a:spcBef>
                <a:spcPts val="600"/>
              </a:spcBef>
              <a:spcAft>
                <a:spcPts val="600"/>
              </a:spcAft>
            </a:pPr>
            <a:r>
              <a:rPr lang="ru-RU" b="0" i="0" dirty="0">
                <a:solidFill>
                  <a:srgbClr val="313131"/>
                </a:solidFill>
                <a:effectLst/>
                <a:latin typeface="Open Sans"/>
              </a:rPr>
              <a:t>В случае,  если в коде, предложенном в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есть ошибки или неточности, то </a:t>
            </a:r>
            <a:r>
              <a:rPr lang="ru-RU" b="0" i="0" dirty="0" err="1">
                <a:solidFill>
                  <a:srgbClr val="313131"/>
                </a:solidFill>
                <a:effectLst/>
                <a:latin typeface="Open Sans"/>
              </a:rPr>
              <a:t>ревьюер</a:t>
            </a:r>
            <a:r>
              <a:rPr lang="ru-RU" b="0" i="0" dirty="0">
                <a:solidFill>
                  <a:srgbClr val="313131"/>
                </a:solidFill>
                <a:effectLst/>
                <a:latin typeface="Open Sans"/>
              </a:rPr>
              <a:t> может указать на них и попросить исправить, отправив запрос на изменение как результат </a:t>
            </a:r>
            <a:r>
              <a:rPr lang="ru-RU" b="0" i="0" dirty="0" err="1">
                <a:solidFill>
                  <a:srgbClr val="313131"/>
                </a:solidFill>
                <a:effectLst/>
                <a:latin typeface="Open Sans"/>
              </a:rPr>
              <a:t>ревью</a:t>
            </a:r>
            <a:r>
              <a:rPr lang="ru-RU" b="0" i="0" dirty="0">
                <a:solidFill>
                  <a:srgbClr val="313131"/>
                </a:solidFill>
                <a:effectLst/>
                <a:latin typeface="Open Sans"/>
              </a:rPr>
              <a:t>. Для этого нужно выполнить следующие действия (рис. 12):</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Нажать на кнопку «</a:t>
            </a:r>
            <a:r>
              <a:rPr lang="ru-RU" b="0" i="0" dirty="0" err="1">
                <a:solidFill>
                  <a:srgbClr val="313131"/>
                </a:solidFill>
                <a:effectLst/>
                <a:latin typeface="Open Sans"/>
              </a:rPr>
              <a:t>Review</a:t>
            </a:r>
            <a:r>
              <a:rPr lang="ru-RU" b="0" i="0" dirty="0">
                <a:solidFill>
                  <a:srgbClr val="313131"/>
                </a:solidFill>
                <a:effectLst/>
                <a:latin typeface="Open Sans"/>
              </a:rPr>
              <a:t> </a:t>
            </a:r>
            <a:r>
              <a:rPr lang="ru-RU" b="0" i="0" dirty="0" err="1">
                <a:solidFill>
                  <a:srgbClr val="313131"/>
                </a:solidFill>
                <a:effectLst/>
                <a:latin typeface="Open Sans"/>
              </a:rPr>
              <a:t>changes</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 появившемся окне написать свои замечания к коду.</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Под полем ввода сообщения выбрать результат проведения </a:t>
            </a:r>
            <a:r>
              <a:rPr lang="ru-RU" b="0" i="0" dirty="0" err="1">
                <a:solidFill>
                  <a:srgbClr val="313131"/>
                </a:solidFill>
                <a:effectLst/>
                <a:latin typeface="Open Sans"/>
              </a:rPr>
              <a:t>ревью</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a:t>
            </a:r>
            <a:r>
              <a:rPr lang="ru-RU" b="0" i="0" dirty="0" err="1">
                <a:solidFill>
                  <a:srgbClr val="313131"/>
                </a:solidFill>
                <a:effectLst/>
                <a:latin typeface="Open Sans"/>
              </a:rPr>
              <a:t>Change</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Нажать кнопку «</a:t>
            </a:r>
            <a:r>
              <a:rPr lang="ru-RU" b="0" i="0" dirty="0" err="1">
                <a:solidFill>
                  <a:srgbClr val="313131"/>
                </a:solidFill>
                <a:effectLst/>
                <a:latin typeface="Open Sans"/>
              </a:rPr>
              <a:t>Submit</a:t>
            </a:r>
            <a:r>
              <a:rPr lang="ru-RU" b="0" i="0" dirty="0">
                <a:solidFill>
                  <a:srgbClr val="313131"/>
                </a:solidFill>
                <a:effectLst/>
                <a:latin typeface="Open Sans"/>
              </a:rPr>
              <a:t> </a:t>
            </a:r>
            <a:r>
              <a:rPr lang="ru-RU" b="0" i="0" dirty="0" err="1">
                <a:solidFill>
                  <a:srgbClr val="313131"/>
                </a:solidFill>
                <a:effectLst/>
                <a:latin typeface="Open Sans"/>
              </a:rPr>
              <a:t>review</a:t>
            </a:r>
            <a:r>
              <a:rPr lang="ru-RU" b="0" i="0" dirty="0">
                <a:solidFill>
                  <a:srgbClr val="313131"/>
                </a:solidFill>
                <a:effectLst/>
                <a:latin typeface="Open Sans"/>
              </a:rPr>
              <a:t>» для завершения процесса </a:t>
            </a:r>
            <a:r>
              <a:rPr lang="ru-RU" b="0" i="0" dirty="0" err="1">
                <a:solidFill>
                  <a:srgbClr val="313131"/>
                </a:solidFill>
                <a:effectLst/>
                <a:latin typeface="Open Sans"/>
              </a:rPr>
              <a:t>ревью</a:t>
            </a:r>
            <a:r>
              <a:rPr lang="ru-RU" b="0" i="0" dirty="0">
                <a:solidFill>
                  <a:srgbClr val="313131"/>
                </a:solidFill>
                <a:effectLst/>
                <a:latin typeface="Open Sans"/>
              </a:rPr>
              <a:t>.</a:t>
            </a:r>
          </a:p>
        </p:txBody>
      </p:sp>
    </p:spTree>
    <p:extLst>
      <p:ext uri="{BB962C8B-B14F-4D97-AF65-F5344CB8AC3E}">
        <p14:creationId xmlns:p14="http://schemas.microsoft.com/office/powerpoint/2010/main" val="264685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067"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43FD5A81-496C-4EC0-811F-A8B3CB500D11}"/>
              </a:ext>
            </a:extLst>
          </p:cNvPr>
          <p:cNvSpPr/>
          <p:nvPr/>
        </p:nvSpPr>
        <p:spPr>
          <a:xfrm>
            <a:off x="3592558" y="54846"/>
            <a:ext cx="5006883" cy="769441"/>
          </a:xfrm>
          <a:prstGeom prst="rect">
            <a:avLst/>
          </a:prstGeom>
        </p:spPr>
        <p:txBody>
          <a:bodyPr wrap="none">
            <a:spAutoFit/>
          </a:bodyPr>
          <a:lstStyle/>
          <a:p>
            <a:r>
              <a:rPr lang="ru-RU" sz="4400" b="1" i="0" dirty="0">
                <a:solidFill>
                  <a:srgbClr val="181818"/>
                </a:solidFill>
                <a:effectLst/>
                <a:latin typeface="Mont"/>
              </a:rPr>
              <a:t>Понятие код-</a:t>
            </a:r>
            <a:r>
              <a:rPr lang="ru-RU" sz="4400" b="1" i="0" dirty="0" err="1">
                <a:solidFill>
                  <a:srgbClr val="181818"/>
                </a:solidFill>
                <a:effectLst/>
                <a:latin typeface="Mont"/>
              </a:rPr>
              <a:t>ревью</a:t>
            </a:r>
            <a:endParaRPr lang="ru-RU" sz="4400" dirty="0"/>
          </a:p>
        </p:txBody>
      </p:sp>
      <p:sp>
        <p:nvSpPr>
          <p:cNvPr id="3" name="Прямоугольник 2">
            <a:extLst>
              <a:ext uri="{FF2B5EF4-FFF2-40B4-BE49-F238E27FC236}">
                <a16:creationId xmlns:a16="http://schemas.microsoft.com/office/drawing/2014/main" id="{C496702D-D96F-406B-A4BA-9915564527D1}"/>
              </a:ext>
            </a:extLst>
          </p:cNvPr>
          <p:cNvSpPr/>
          <p:nvPr/>
        </p:nvSpPr>
        <p:spPr>
          <a:xfrm>
            <a:off x="653795" y="1320730"/>
            <a:ext cx="10918788" cy="4216539"/>
          </a:xfrm>
          <a:prstGeom prst="rect">
            <a:avLst/>
          </a:prstGeom>
        </p:spPr>
        <p:txBody>
          <a:bodyPr wrap="square">
            <a:spAutoFit/>
          </a:bodyPr>
          <a:lstStyle/>
          <a:p>
            <a:pPr>
              <a:spcBef>
                <a:spcPts val="600"/>
              </a:spcBef>
              <a:spcAft>
                <a:spcPts val="600"/>
              </a:spcAft>
            </a:pPr>
            <a:r>
              <a:rPr lang="ru-RU" b="1" i="0" dirty="0">
                <a:solidFill>
                  <a:srgbClr val="582AE5"/>
                </a:solidFill>
                <a:effectLst/>
                <a:latin typeface="Open Sans"/>
              </a:rPr>
              <a:t>Код-</a:t>
            </a:r>
            <a:r>
              <a:rPr lang="ru-RU" b="1" i="0" dirty="0" err="1">
                <a:solidFill>
                  <a:srgbClr val="582AE5"/>
                </a:solidFill>
                <a:effectLst/>
                <a:latin typeface="Open Sans"/>
              </a:rPr>
              <a:t>ревью</a:t>
            </a:r>
            <a:r>
              <a:rPr lang="ru-RU" b="1" i="0" dirty="0">
                <a:solidFill>
                  <a:srgbClr val="582AE5"/>
                </a:solidFill>
                <a:effectLst/>
                <a:latin typeface="Open Sans"/>
              </a:rPr>
              <a:t> —</a:t>
            </a:r>
            <a:r>
              <a:rPr lang="ru-RU" b="0" i="0" dirty="0">
                <a:solidFill>
                  <a:srgbClr val="313131"/>
                </a:solidFill>
                <a:effectLst/>
                <a:latin typeface="Open Sans"/>
              </a:rPr>
              <a:t> это одна их техник совместной разработки, которая широко применяется на практике многими компаниями.</a:t>
            </a:r>
          </a:p>
          <a:p>
            <a:pPr>
              <a:spcBef>
                <a:spcPts val="600"/>
              </a:spcBef>
              <a:spcAft>
                <a:spcPts val="600"/>
              </a:spcAft>
            </a:pPr>
            <a:r>
              <a:rPr lang="ru-RU" b="0" i="0" dirty="0">
                <a:solidFill>
                  <a:srgbClr val="313131"/>
                </a:solidFill>
                <a:effectLst/>
                <a:latin typeface="Open Sans"/>
              </a:rPr>
              <a:t>Техника код-</a:t>
            </a:r>
            <a:r>
              <a:rPr lang="ru-RU" b="0" i="0" dirty="0" err="1">
                <a:solidFill>
                  <a:srgbClr val="313131"/>
                </a:solidFill>
                <a:effectLst/>
                <a:latin typeface="Open Sans"/>
              </a:rPr>
              <a:t>ревью</a:t>
            </a:r>
            <a:r>
              <a:rPr lang="ru-RU" b="0" i="0" dirty="0">
                <a:solidFill>
                  <a:srgbClr val="313131"/>
                </a:solidFill>
                <a:effectLst/>
                <a:latin typeface="Open Sans"/>
              </a:rPr>
              <a:t> предполагает, что код разрабатывает один человек, но после того, как работа закончена, код проверяют другие участники команды — </a:t>
            </a:r>
            <a:r>
              <a:rPr lang="ru-RU" b="0" i="0" dirty="0" err="1">
                <a:solidFill>
                  <a:srgbClr val="313131"/>
                </a:solidFill>
                <a:effectLst/>
                <a:latin typeface="Open Sans"/>
              </a:rPr>
              <a:t>ревьюеры</a:t>
            </a:r>
            <a:r>
              <a:rPr lang="ru-RU" b="0" i="0" dirty="0">
                <a:solidFill>
                  <a:srgbClr val="313131"/>
                </a:solidFill>
                <a:effectLst/>
                <a:latin typeface="Open Sans"/>
              </a:rPr>
              <a:t>. Они оценивают разработанный код по нескольким параметрам, среди которых:</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Наличие ошибок в коде.</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Стиль кода.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Качество кода.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Архитектурные решения.</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Наличие тестов и их адекватность.</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Эффективность использованных в коде решений.</a:t>
            </a:r>
          </a:p>
        </p:txBody>
      </p:sp>
    </p:spTree>
    <p:extLst>
      <p:ext uri="{BB962C8B-B14F-4D97-AF65-F5344CB8AC3E}">
        <p14:creationId xmlns:p14="http://schemas.microsoft.com/office/powerpoint/2010/main" val="174244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0490"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6" name="Прямоугольник 5">
            <a:extLst>
              <a:ext uri="{FF2B5EF4-FFF2-40B4-BE49-F238E27FC236}">
                <a16:creationId xmlns:a16="http://schemas.microsoft.com/office/drawing/2014/main" id="{86B11BC3-691E-4DFC-8093-36DD75BFCEAE}"/>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3" name="Рисунок 2">
            <a:extLst>
              <a:ext uri="{FF2B5EF4-FFF2-40B4-BE49-F238E27FC236}">
                <a16:creationId xmlns:a16="http://schemas.microsoft.com/office/drawing/2014/main" id="{B5113E0F-9A30-48FB-BC52-A969AFBED35C}"/>
              </a:ext>
            </a:extLst>
          </p:cNvPr>
          <p:cNvPicPr>
            <a:picLocks noChangeAspect="1"/>
          </p:cNvPicPr>
          <p:nvPr/>
        </p:nvPicPr>
        <p:blipFill>
          <a:blip r:embed="rId6"/>
          <a:stretch>
            <a:fillRect/>
          </a:stretch>
        </p:blipFill>
        <p:spPr>
          <a:xfrm>
            <a:off x="2408726" y="1354827"/>
            <a:ext cx="7374548" cy="4885638"/>
          </a:xfrm>
          <a:prstGeom prst="rect">
            <a:avLst/>
          </a:prstGeom>
        </p:spPr>
      </p:pic>
    </p:spTree>
    <p:extLst>
      <p:ext uri="{BB962C8B-B14F-4D97-AF65-F5344CB8AC3E}">
        <p14:creationId xmlns:p14="http://schemas.microsoft.com/office/powerpoint/2010/main" val="159367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1517"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4EF670BF-EA6D-44E9-9990-58A9C1DB1DCD}"/>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8CA7B3BA-3A85-4957-B7C9-F01768274568}"/>
              </a:ext>
            </a:extLst>
          </p:cNvPr>
          <p:cNvPicPr>
            <a:picLocks noChangeAspect="1"/>
          </p:cNvPicPr>
          <p:nvPr/>
        </p:nvPicPr>
        <p:blipFill>
          <a:blip r:embed="rId7"/>
          <a:stretch>
            <a:fillRect/>
          </a:stretch>
        </p:blipFill>
        <p:spPr>
          <a:xfrm>
            <a:off x="470113" y="1530017"/>
            <a:ext cx="11251774" cy="4410695"/>
          </a:xfrm>
          <a:prstGeom prst="rect">
            <a:avLst/>
          </a:prstGeom>
        </p:spPr>
      </p:pic>
    </p:spTree>
    <p:extLst>
      <p:ext uri="{BB962C8B-B14F-4D97-AF65-F5344CB8AC3E}">
        <p14:creationId xmlns:p14="http://schemas.microsoft.com/office/powerpoint/2010/main" val="1752415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2540"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pic>
        <p:nvPicPr>
          <p:cNvPr id="2" name="Рисунок 1">
            <a:extLst>
              <a:ext uri="{FF2B5EF4-FFF2-40B4-BE49-F238E27FC236}">
                <a16:creationId xmlns:a16="http://schemas.microsoft.com/office/drawing/2014/main" id="{255FCBA9-DD92-4738-B213-E0D71586CC52}"/>
              </a:ext>
            </a:extLst>
          </p:cNvPr>
          <p:cNvPicPr>
            <a:picLocks noChangeAspect="1"/>
          </p:cNvPicPr>
          <p:nvPr/>
        </p:nvPicPr>
        <p:blipFill>
          <a:blip r:embed="rId7"/>
          <a:stretch>
            <a:fillRect/>
          </a:stretch>
        </p:blipFill>
        <p:spPr>
          <a:xfrm>
            <a:off x="284301" y="1547648"/>
            <a:ext cx="11623398" cy="3762703"/>
          </a:xfrm>
          <a:prstGeom prst="rect">
            <a:avLst/>
          </a:prstGeom>
        </p:spPr>
      </p:pic>
      <p:sp>
        <p:nvSpPr>
          <p:cNvPr id="6" name="Прямоугольник 5">
            <a:extLst>
              <a:ext uri="{FF2B5EF4-FFF2-40B4-BE49-F238E27FC236}">
                <a16:creationId xmlns:a16="http://schemas.microsoft.com/office/drawing/2014/main" id="{85938320-93C5-46A8-B5EE-C72FDBEC0E4E}"/>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spTree>
    <p:extLst>
      <p:ext uri="{BB962C8B-B14F-4D97-AF65-F5344CB8AC3E}">
        <p14:creationId xmlns:p14="http://schemas.microsoft.com/office/powerpoint/2010/main" val="267949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7659"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B5C69582-0F5D-4D5A-BC65-07EB3802EFDC}"/>
              </a:ext>
            </a:extLst>
          </p:cNvPr>
          <p:cNvSpPr/>
          <p:nvPr/>
        </p:nvSpPr>
        <p:spPr>
          <a:xfrm>
            <a:off x="1771563" y="139656"/>
            <a:ext cx="8318239" cy="523220"/>
          </a:xfrm>
          <a:prstGeom prst="rect">
            <a:avLst/>
          </a:prstGeom>
        </p:spPr>
        <p:txBody>
          <a:bodyPr wrap="none">
            <a:spAutoFit/>
          </a:bodyPr>
          <a:lstStyle/>
          <a:p>
            <a:r>
              <a:rPr lang="ru-RU" sz="2800" b="1" i="0">
                <a:solidFill>
                  <a:srgbClr val="181818"/>
                </a:solidFill>
                <a:effectLst/>
                <a:latin typeface="Mont"/>
              </a:rPr>
              <a:t>Инструменты для проведения Code Review в GitHub</a:t>
            </a:r>
            <a:endParaRPr lang="ru-RU" sz="2800" dirty="0"/>
          </a:p>
        </p:txBody>
      </p:sp>
      <p:sp>
        <p:nvSpPr>
          <p:cNvPr id="2" name="Прямоугольник 1">
            <a:extLst>
              <a:ext uri="{FF2B5EF4-FFF2-40B4-BE49-F238E27FC236}">
                <a16:creationId xmlns:a16="http://schemas.microsoft.com/office/drawing/2014/main" id="{B9EBB230-9288-4D02-895B-C83E4CF4564F}"/>
              </a:ext>
            </a:extLst>
          </p:cNvPr>
          <p:cNvSpPr/>
          <p:nvPr/>
        </p:nvSpPr>
        <p:spPr>
          <a:xfrm>
            <a:off x="653795" y="861232"/>
            <a:ext cx="10918788" cy="4770537"/>
          </a:xfrm>
          <a:prstGeom prst="rect">
            <a:avLst/>
          </a:prstGeom>
        </p:spPr>
        <p:txBody>
          <a:bodyPr wrap="square">
            <a:spAutoFit/>
          </a:bodyPr>
          <a:lstStyle/>
          <a:p>
            <a:pPr>
              <a:spcBef>
                <a:spcPts val="600"/>
              </a:spcBef>
              <a:spcAft>
                <a:spcPts val="600"/>
              </a:spcAft>
            </a:pPr>
            <a:r>
              <a:rPr lang="ru-RU" sz="2400" b="1" i="0" cap="all" dirty="0">
                <a:solidFill>
                  <a:srgbClr val="582AE5"/>
                </a:solidFill>
                <a:effectLst/>
                <a:latin typeface="inherit"/>
              </a:rPr>
              <a:t>ЗАЩИЩЕННЫЕ ВЕТКИ</a:t>
            </a:r>
            <a:endParaRPr lang="ru-RU" sz="2400" b="0" i="0" dirty="0">
              <a:solidFill>
                <a:srgbClr val="313131"/>
              </a:solidFill>
              <a:effectLst/>
              <a:latin typeface="Open Sans"/>
            </a:endParaRPr>
          </a:p>
          <a:p>
            <a:pPr>
              <a:spcBef>
                <a:spcPts val="600"/>
              </a:spcBef>
              <a:spcAft>
                <a:spcPts val="600"/>
              </a:spcAft>
            </a:pPr>
            <a:r>
              <a:rPr lang="ru-RU" b="0" i="0" dirty="0" err="1">
                <a:solidFill>
                  <a:srgbClr val="313131"/>
                </a:solidFill>
                <a:effectLst/>
                <a:latin typeface="Open Sans"/>
              </a:rPr>
              <a:t>GitHub</a:t>
            </a:r>
            <a:r>
              <a:rPr lang="ru-RU" b="0" i="0" dirty="0">
                <a:solidFill>
                  <a:srgbClr val="313131"/>
                </a:solidFill>
                <a:effectLst/>
                <a:latin typeface="Open Sans"/>
              </a:rPr>
              <a:t>, как и другие подобные системы, позволяет ограничить некоторые операции, которые можно выполнять с определенными, наиболее критичными ветками в репозитории (</a:t>
            </a:r>
            <a:r>
              <a:rPr lang="ru-RU" b="0" i="0" dirty="0" err="1">
                <a:solidFill>
                  <a:srgbClr val="313131"/>
                </a:solidFill>
                <a:effectLst/>
                <a:latin typeface="Open Sans"/>
              </a:rPr>
              <a:t>main</a:t>
            </a:r>
            <a:r>
              <a:rPr lang="ru-RU" b="0" i="0" dirty="0">
                <a:solidFill>
                  <a:srgbClr val="313131"/>
                </a:solidFill>
                <a:effectLst/>
                <a:latin typeface="Open Sans"/>
              </a:rPr>
              <a:t>, </a:t>
            </a:r>
            <a:r>
              <a:rPr lang="ru-RU" b="0" i="0" dirty="0" err="1">
                <a:solidFill>
                  <a:srgbClr val="313131"/>
                </a:solidFill>
                <a:effectLst/>
                <a:latin typeface="Open Sans"/>
              </a:rPr>
              <a:t>master</a:t>
            </a:r>
            <a:r>
              <a:rPr lang="ru-RU" b="0" i="0" dirty="0">
                <a:solidFill>
                  <a:srgbClr val="313131"/>
                </a:solidFill>
                <a:effectLst/>
                <a:latin typeface="Open Sans"/>
              </a:rPr>
              <a:t> и др.). Это делается для того, чтобы защититься от потери работоспособности приложения из-за непродуманных изменений в коде. Вот примеры ограничений, которые поддерживает </a:t>
            </a:r>
            <a:r>
              <a:rPr lang="ru-RU" b="0" i="0" dirty="0" err="1">
                <a:solidFill>
                  <a:srgbClr val="313131"/>
                </a:solidFill>
                <a:effectLst/>
                <a:latin typeface="Open Sans"/>
              </a:rPr>
              <a:t>GitHub</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Запрет выполнения </a:t>
            </a:r>
            <a:r>
              <a:rPr lang="ru-RU" b="0" i="0" dirty="0" err="1">
                <a:solidFill>
                  <a:srgbClr val="313131"/>
                </a:solidFill>
                <a:effectLst/>
                <a:latin typeface="Open Sans"/>
              </a:rPr>
              <a:t>commit</a:t>
            </a:r>
            <a:r>
              <a:rPr lang="ru-RU" b="0" i="0" dirty="0">
                <a:solidFill>
                  <a:srgbClr val="313131"/>
                </a:solidFill>
                <a:effectLst/>
                <a:latin typeface="Open Sans"/>
              </a:rPr>
              <a:t> в ветку (для внесения изменений необходимо создавать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Запрет объединения кода в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и кода в ветке без получения одобрения на код-</a:t>
            </a:r>
            <a:r>
              <a:rPr lang="ru-RU" b="0" i="0" dirty="0" err="1">
                <a:solidFill>
                  <a:srgbClr val="313131"/>
                </a:solidFill>
                <a:effectLst/>
                <a:latin typeface="Open Sans"/>
              </a:rPr>
              <a:t>ревью</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Запрет объединения кода в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и кода в ветке без успешного прохождения проверок (тесты, линтер и т.п.).</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Запрет на объединения кода в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и кода в ветке в случае проблем при развертывании приложения в заданное окружение (</a:t>
            </a:r>
            <a:r>
              <a:rPr lang="ru-RU" b="0" i="0" dirty="0" err="1">
                <a:solidFill>
                  <a:srgbClr val="313131"/>
                </a:solidFill>
                <a:effectLst/>
                <a:latin typeface="Open Sans"/>
              </a:rPr>
              <a:t>development</a:t>
            </a:r>
            <a:r>
              <a:rPr lang="ru-RU" b="0" i="0" dirty="0">
                <a:solidFill>
                  <a:srgbClr val="313131"/>
                </a:solidFill>
                <a:effectLst/>
                <a:latin typeface="Open Sans"/>
              </a:rPr>
              <a:t>, </a:t>
            </a:r>
            <a:r>
              <a:rPr lang="ru-RU" b="0" i="0" dirty="0" err="1">
                <a:solidFill>
                  <a:srgbClr val="313131"/>
                </a:solidFill>
                <a:effectLst/>
                <a:latin typeface="Open Sans"/>
              </a:rPr>
              <a:t>test</a:t>
            </a:r>
            <a:r>
              <a:rPr lang="ru-RU" b="0" i="0" dirty="0">
                <a:solidFill>
                  <a:srgbClr val="313131"/>
                </a:solidFill>
                <a:effectLst/>
                <a:latin typeface="Open Sans"/>
              </a:rPr>
              <a:t> и т.п.).</a:t>
            </a:r>
          </a:p>
          <a:p>
            <a:pPr>
              <a:spcBef>
                <a:spcPts val="600"/>
              </a:spcBef>
              <a:spcAft>
                <a:spcPts val="600"/>
              </a:spcAft>
            </a:pPr>
            <a:r>
              <a:rPr lang="ru-RU" b="0" i="0" dirty="0">
                <a:solidFill>
                  <a:srgbClr val="313131"/>
                </a:solidFill>
                <a:effectLst/>
                <a:latin typeface="Open Sans"/>
              </a:rPr>
              <a:t>Чтобы включить защиту веток, нужно выбрать закладку «</a:t>
            </a:r>
            <a:r>
              <a:rPr lang="ru-RU" b="0" i="0" dirty="0" err="1">
                <a:solidFill>
                  <a:srgbClr val="313131"/>
                </a:solidFill>
                <a:effectLst/>
                <a:latin typeface="Open Sans"/>
              </a:rPr>
              <a:t>Settings</a:t>
            </a:r>
            <a:r>
              <a:rPr lang="ru-RU" b="0" i="0" dirty="0">
                <a:solidFill>
                  <a:srgbClr val="313131"/>
                </a:solidFill>
                <a:effectLst/>
                <a:latin typeface="Open Sans"/>
              </a:rPr>
              <a:t>», в левом меню выбрать пункт «</a:t>
            </a:r>
            <a:r>
              <a:rPr lang="ru-RU" b="0" i="0" dirty="0" err="1">
                <a:solidFill>
                  <a:srgbClr val="313131"/>
                </a:solidFill>
                <a:effectLst/>
                <a:latin typeface="Open Sans"/>
              </a:rPr>
              <a:t>Branches</a:t>
            </a:r>
            <a:r>
              <a:rPr lang="ru-RU" b="0" i="0" dirty="0">
                <a:solidFill>
                  <a:srgbClr val="313131"/>
                </a:solidFill>
                <a:effectLst/>
                <a:latin typeface="Open Sans"/>
              </a:rPr>
              <a:t>» и нажать кнопку «</a:t>
            </a:r>
            <a:r>
              <a:rPr lang="ru-RU" b="0" i="0" dirty="0" err="1">
                <a:solidFill>
                  <a:srgbClr val="313131"/>
                </a:solidFill>
                <a:effectLst/>
                <a:latin typeface="Open Sans"/>
              </a:rPr>
              <a:t>Add</a:t>
            </a:r>
            <a:r>
              <a:rPr lang="ru-RU" b="0" i="0" dirty="0">
                <a:solidFill>
                  <a:srgbClr val="313131"/>
                </a:solidFill>
                <a:effectLst/>
                <a:latin typeface="Open Sans"/>
              </a:rPr>
              <a:t> </a:t>
            </a:r>
            <a:r>
              <a:rPr lang="ru-RU" b="0" i="0" dirty="0" err="1">
                <a:solidFill>
                  <a:srgbClr val="313131"/>
                </a:solidFill>
                <a:effectLst/>
                <a:latin typeface="Open Sans"/>
              </a:rPr>
              <a:t>rule</a:t>
            </a:r>
            <a:r>
              <a:rPr lang="ru-RU" b="0" i="0" dirty="0">
                <a:solidFill>
                  <a:srgbClr val="313131"/>
                </a:solidFill>
                <a:effectLst/>
                <a:latin typeface="Open Sans"/>
              </a:rPr>
              <a:t>»</a:t>
            </a:r>
          </a:p>
        </p:txBody>
      </p:sp>
    </p:spTree>
    <p:extLst>
      <p:ext uri="{BB962C8B-B14F-4D97-AF65-F5344CB8AC3E}">
        <p14:creationId xmlns:p14="http://schemas.microsoft.com/office/powerpoint/2010/main" val="1782738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3563"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153D7699-AB03-4E03-93B2-68A5EE400854}"/>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09065DA2-1857-403A-A5CC-9C02F6F28CED}"/>
              </a:ext>
            </a:extLst>
          </p:cNvPr>
          <p:cNvPicPr>
            <a:picLocks noChangeAspect="1"/>
          </p:cNvPicPr>
          <p:nvPr/>
        </p:nvPicPr>
        <p:blipFill>
          <a:blip r:embed="rId6"/>
          <a:stretch>
            <a:fillRect/>
          </a:stretch>
        </p:blipFill>
        <p:spPr>
          <a:xfrm>
            <a:off x="307864" y="1734696"/>
            <a:ext cx="11576271" cy="3776743"/>
          </a:xfrm>
          <a:prstGeom prst="rect">
            <a:avLst/>
          </a:prstGeom>
        </p:spPr>
      </p:pic>
    </p:spTree>
    <p:extLst>
      <p:ext uri="{BB962C8B-B14F-4D97-AF65-F5344CB8AC3E}">
        <p14:creationId xmlns:p14="http://schemas.microsoft.com/office/powerpoint/2010/main" val="1469941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4587"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E5F624D3-8BA3-47F7-B0FE-9516A4D25CEE}"/>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sp>
        <p:nvSpPr>
          <p:cNvPr id="2" name="Прямоугольник 1">
            <a:extLst>
              <a:ext uri="{FF2B5EF4-FFF2-40B4-BE49-F238E27FC236}">
                <a16:creationId xmlns:a16="http://schemas.microsoft.com/office/drawing/2014/main" id="{BA131B84-F4C5-4873-BA6B-6FFEAF27841C}"/>
              </a:ext>
            </a:extLst>
          </p:cNvPr>
          <p:cNvSpPr/>
          <p:nvPr/>
        </p:nvSpPr>
        <p:spPr>
          <a:xfrm>
            <a:off x="653795" y="1520929"/>
            <a:ext cx="10918788" cy="4416594"/>
          </a:xfrm>
          <a:prstGeom prst="rect">
            <a:avLst/>
          </a:prstGeom>
        </p:spPr>
        <p:txBody>
          <a:bodyPr wrap="square">
            <a:spAutoFit/>
          </a:bodyPr>
          <a:lstStyle/>
          <a:p>
            <a:pPr>
              <a:spcBef>
                <a:spcPts val="600"/>
              </a:spcBef>
              <a:spcAft>
                <a:spcPts val="600"/>
              </a:spcAft>
            </a:pPr>
            <a:r>
              <a:rPr lang="ru-RU" b="0" i="0" dirty="0">
                <a:solidFill>
                  <a:srgbClr val="313131"/>
                </a:solidFill>
                <a:effectLst/>
                <a:latin typeface="Open Sans"/>
              </a:rPr>
              <a:t>Давайте создадим правило, которое позволит изменять ветку </a:t>
            </a:r>
            <a:r>
              <a:rPr lang="ru-RU" b="0" i="0" dirty="0" err="1">
                <a:solidFill>
                  <a:srgbClr val="313131"/>
                </a:solidFill>
                <a:effectLst/>
                <a:latin typeface="Open Sans"/>
              </a:rPr>
              <a:t>main</a:t>
            </a:r>
            <a:r>
              <a:rPr lang="ru-RU" b="0" i="0" dirty="0">
                <a:solidFill>
                  <a:srgbClr val="313131"/>
                </a:solidFill>
                <a:effectLst/>
                <a:latin typeface="Open Sans"/>
              </a:rPr>
              <a:t> только после создания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проведения код-</a:t>
            </a:r>
            <a:r>
              <a:rPr lang="ru-RU" b="0" i="0" dirty="0" err="1">
                <a:solidFill>
                  <a:srgbClr val="313131"/>
                </a:solidFill>
                <a:effectLst/>
                <a:latin typeface="Open Sans"/>
              </a:rPr>
              <a:t>ревью</a:t>
            </a:r>
            <a:r>
              <a:rPr lang="ru-RU" b="0" i="0" dirty="0">
                <a:solidFill>
                  <a:srgbClr val="313131"/>
                </a:solidFill>
                <a:effectLst/>
                <a:latin typeface="Open Sans"/>
              </a:rPr>
              <a:t> и получения одобрения от двух </a:t>
            </a:r>
            <a:r>
              <a:rPr lang="ru-RU" b="0" i="0" dirty="0" err="1">
                <a:solidFill>
                  <a:srgbClr val="313131"/>
                </a:solidFill>
                <a:effectLst/>
                <a:latin typeface="Open Sans"/>
              </a:rPr>
              <a:t>ревьюеров</a:t>
            </a:r>
            <a:r>
              <a:rPr lang="ru-RU" b="0" i="0" dirty="0">
                <a:solidFill>
                  <a:srgbClr val="313131"/>
                </a:solidFill>
                <a:effectLst/>
                <a:latin typeface="Open Sans"/>
              </a:rPr>
              <a:t>. Для этого нужно:</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Нажать на кнопку «</a:t>
            </a:r>
            <a:r>
              <a:rPr lang="ru-RU" b="0" i="0" dirty="0" err="1">
                <a:solidFill>
                  <a:srgbClr val="313131"/>
                </a:solidFill>
                <a:effectLst/>
                <a:latin typeface="Open Sans"/>
              </a:rPr>
              <a:t>Add</a:t>
            </a:r>
            <a:r>
              <a:rPr lang="ru-RU" b="0" i="0" dirty="0">
                <a:solidFill>
                  <a:srgbClr val="313131"/>
                </a:solidFill>
                <a:effectLst/>
                <a:latin typeface="Open Sans"/>
              </a:rPr>
              <a:t> </a:t>
            </a:r>
            <a:r>
              <a:rPr lang="ru-RU" b="0" i="0" dirty="0" err="1">
                <a:solidFill>
                  <a:srgbClr val="313131"/>
                </a:solidFill>
                <a:effectLst/>
                <a:latin typeface="Open Sans"/>
              </a:rPr>
              <a:t>rule</a:t>
            </a:r>
            <a:r>
              <a:rPr lang="ru-RU" b="0" i="0" dirty="0">
                <a:solidFill>
                  <a:srgbClr val="313131"/>
                </a:solidFill>
                <a:effectLst/>
                <a:latin typeface="Open Sans"/>
              </a:rPr>
              <a:t>» в окне создания правил защиты веток</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 появившемся окне, написать название ветки, для которой мы хотим создать правило: </a:t>
            </a:r>
            <a:r>
              <a:rPr lang="ru-RU" b="0" i="1" dirty="0" err="1">
                <a:solidFill>
                  <a:srgbClr val="313131"/>
                </a:solidFill>
                <a:effectLst/>
                <a:latin typeface="Open Sans"/>
              </a:rPr>
              <a:t>main</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Поставить галочку напротив пункта «</a:t>
            </a:r>
            <a:r>
              <a:rPr lang="ru-RU" b="0" i="0" dirty="0" err="1">
                <a:solidFill>
                  <a:srgbClr val="313131"/>
                </a:solidFill>
                <a:effectLst/>
                <a:latin typeface="Open Sans"/>
              </a:rPr>
              <a:t>Require</a:t>
            </a:r>
            <a:r>
              <a:rPr lang="ru-RU" b="0" i="0" dirty="0">
                <a:solidFill>
                  <a:srgbClr val="313131"/>
                </a:solidFill>
                <a:effectLst/>
                <a:latin typeface="Open Sans"/>
              </a:rPr>
              <a:t> a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a:t>
            </a:r>
            <a:r>
              <a:rPr lang="ru-RU" b="0" i="0" dirty="0" err="1">
                <a:solidFill>
                  <a:srgbClr val="313131"/>
                </a:solidFill>
                <a:effectLst/>
                <a:latin typeface="Open Sans"/>
              </a:rPr>
              <a:t>before</a:t>
            </a:r>
            <a:r>
              <a:rPr lang="ru-RU" b="0" i="0" dirty="0">
                <a:solidFill>
                  <a:srgbClr val="313131"/>
                </a:solidFill>
                <a:effectLst/>
                <a:latin typeface="Open Sans"/>
              </a:rPr>
              <a:t> </a:t>
            </a:r>
            <a:r>
              <a:rPr lang="ru-RU" b="0" i="0" dirty="0" err="1">
                <a:solidFill>
                  <a:srgbClr val="313131"/>
                </a:solidFill>
                <a:effectLst/>
                <a:latin typeface="Open Sans"/>
              </a:rPr>
              <a:t>merging</a:t>
            </a:r>
            <a:r>
              <a:rPr lang="ru-RU" b="0" i="0" dirty="0">
                <a:solidFill>
                  <a:srgbClr val="313131"/>
                </a:solidFill>
                <a:effectLst/>
                <a:latin typeface="Open Sans"/>
              </a:rPr>
              <a:t>» (перед объединением требуется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Поставить галочку напротив пункта «</a:t>
            </a:r>
            <a:r>
              <a:rPr lang="ru-RU" b="0" i="0" dirty="0" err="1">
                <a:solidFill>
                  <a:srgbClr val="313131"/>
                </a:solidFill>
                <a:effectLst/>
                <a:latin typeface="Open Sans"/>
              </a:rPr>
              <a:t>Require</a:t>
            </a:r>
            <a:r>
              <a:rPr lang="ru-RU" b="0" i="0" dirty="0">
                <a:solidFill>
                  <a:srgbClr val="313131"/>
                </a:solidFill>
                <a:effectLst/>
                <a:latin typeface="Open Sans"/>
              </a:rPr>
              <a:t> </a:t>
            </a:r>
            <a:r>
              <a:rPr lang="ru-RU" b="0" i="0" dirty="0" err="1">
                <a:solidFill>
                  <a:srgbClr val="313131"/>
                </a:solidFill>
                <a:effectLst/>
                <a:latin typeface="Open Sans"/>
              </a:rPr>
              <a:t>approvals</a:t>
            </a:r>
            <a:r>
              <a:rPr lang="ru-RU" b="0" i="0" dirty="0">
                <a:solidFill>
                  <a:srgbClr val="313131"/>
                </a:solidFill>
                <a:effectLst/>
                <a:latin typeface="Open Sans"/>
              </a:rPr>
              <a:t>» (требуется одобрение на код-</a:t>
            </a:r>
            <a:r>
              <a:rPr lang="ru-RU" b="0" i="0" dirty="0" err="1">
                <a:solidFill>
                  <a:srgbClr val="313131"/>
                </a:solidFill>
                <a:effectLst/>
                <a:latin typeface="Open Sans"/>
              </a:rPr>
              <a:t>ревью</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Из выпадающего списка в пункте «</a:t>
            </a:r>
            <a:r>
              <a:rPr lang="ru-RU" b="0" i="0" dirty="0" err="1">
                <a:solidFill>
                  <a:srgbClr val="313131"/>
                </a:solidFill>
                <a:effectLst/>
                <a:latin typeface="Open Sans"/>
              </a:rPr>
              <a:t>Required</a:t>
            </a:r>
            <a:r>
              <a:rPr lang="ru-RU" b="0" i="0" dirty="0">
                <a:solidFill>
                  <a:srgbClr val="313131"/>
                </a:solidFill>
                <a:effectLst/>
                <a:latin typeface="Open Sans"/>
              </a:rPr>
              <a:t> </a:t>
            </a:r>
            <a:r>
              <a:rPr lang="ru-RU" b="0" i="0" dirty="0" err="1">
                <a:solidFill>
                  <a:srgbClr val="313131"/>
                </a:solidFill>
                <a:effectLst/>
                <a:latin typeface="Open Sans"/>
              </a:rPr>
              <a:t>number</a:t>
            </a:r>
            <a:r>
              <a:rPr lang="ru-RU" b="0" i="0" dirty="0">
                <a:solidFill>
                  <a:srgbClr val="313131"/>
                </a:solidFill>
                <a:effectLst/>
                <a:latin typeface="Open Sans"/>
              </a:rPr>
              <a:t> </a:t>
            </a:r>
            <a:r>
              <a:rPr lang="ru-RU" b="0" i="0" dirty="0" err="1">
                <a:solidFill>
                  <a:srgbClr val="313131"/>
                </a:solidFill>
                <a:effectLst/>
                <a:latin typeface="Open Sans"/>
              </a:rPr>
              <a:t>of</a:t>
            </a:r>
            <a:r>
              <a:rPr lang="ru-RU" b="0" i="0" dirty="0">
                <a:solidFill>
                  <a:srgbClr val="313131"/>
                </a:solidFill>
                <a:effectLst/>
                <a:latin typeface="Open Sans"/>
              </a:rPr>
              <a:t> </a:t>
            </a:r>
            <a:r>
              <a:rPr lang="ru-RU" b="0" i="0" dirty="0" err="1">
                <a:solidFill>
                  <a:srgbClr val="313131"/>
                </a:solidFill>
                <a:effectLst/>
                <a:latin typeface="Open Sans"/>
              </a:rPr>
              <a:t>approvals</a:t>
            </a:r>
            <a:r>
              <a:rPr lang="ru-RU" b="0" i="0" dirty="0">
                <a:solidFill>
                  <a:srgbClr val="313131"/>
                </a:solidFill>
                <a:effectLst/>
                <a:latin typeface="Open Sans"/>
              </a:rPr>
              <a:t> </a:t>
            </a:r>
            <a:r>
              <a:rPr lang="ru-RU" b="0" i="0" dirty="0" err="1">
                <a:solidFill>
                  <a:srgbClr val="313131"/>
                </a:solidFill>
                <a:effectLst/>
                <a:latin typeface="Open Sans"/>
              </a:rPr>
              <a:t>before</a:t>
            </a:r>
            <a:r>
              <a:rPr lang="ru-RU" b="0" i="0" dirty="0">
                <a:solidFill>
                  <a:srgbClr val="313131"/>
                </a:solidFill>
                <a:effectLst/>
                <a:latin typeface="Open Sans"/>
              </a:rPr>
              <a:t> </a:t>
            </a:r>
            <a:r>
              <a:rPr lang="ru-RU" b="0" i="0" dirty="0" err="1">
                <a:solidFill>
                  <a:srgbClr val="313131"/>
                </a:solidFill>
                <a:effectLst/>
                <a:latin typeface="Open Sans"/>
              </a:rPr>
              <a:t>merging</a:t>
            </a:r>
            <a:r>
              <a:rPr lang="ru-RU" b="0" i="0" dirty="0">
                <a:solidFill>
                  <a:srgbClr val="313131"/>
                </a:solidFill>
                <a:effectLst/>
                <a:latin typeface="Open Sans"/>
              </a:rPr>
              <a:t>» (необходимое количество одобрение перед объединением) выбрать </a:t>
            </a:r>
            <a:r>
              <a:rPr lang="ru-RU" b="0" i="1" dirty="0">
                <a:solidFill>
                  <a:srgbClr val="313131"/>
                </a:solidFill>
                <a:effectLst/>
                <a:latin typeface="Open Sans"/>
              </a:rPr>
              <a:t>значение 2</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Нажать на кнопку «</a:t>
            </a:r>
            <a:r>
              <a:rPr lang="ru-RU" b="0" i="0" dirty="0" err="1">
                <a:solidFill>
                  <a:srgbClr val="313131"/>
                </a:solidFill>
                <a:effectLst/>
                <a:latin typeface="Open Sans"/>
              </a:rPr>
              <a:t>Create</a:t>
            </a:r>
            <a:r>
              <a:rPr lang="ru-RU" b="0" i="0" dirty="0">
                <a:solidFill>
                  <a:srgbClr val="313131"/>
                </a:solidFill>
                <a:effectLst/>
                <a:latin typeface="Open Sans"/>
              </a:rPr>
              <a:t>». Правило будет создано.</a:t>
            </a:r>
          </a:p>
          <a:p>
            <a:br>
              <a:rPr lang="ru-RU" dirty="0"/>
            </a:br>
            <a:endParaRPr lang="ru-RU" dirty="0"/>
          </a:p>
        </p:txBody>
      </p:sp>
    </p:spTree>
    <p:extLst>
      <p:ext uri="{BB962C8B-B14F-4D97-AF65-F5344CB8AC3E}">
        <p14:creationId xmlns:p14="http://schemas.microsoft.com/office/powerpoint/2010/main" val="1861205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5611"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06B2C76C-B079-4027-BE24-7BDBB79ABA68}"/>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E863D5FB-9497-4201-9AFE-792AEDED6089}"/>
              </a:ext>
            </a:extLst>
          </p:cNvPr>
          <p:cNvPicPr>
            <a:picLocks noChangeAspect="1"/>
          </p:cNvPicPr>
          <p:nvPr/>
        </p:nvPicPr>
        <p:blipFill>
          <a:blip r:embed="rId6"/>
          <a:stretch>
            <a:fillRect/>
          </a:stretch>
        </p:blipFill>
        <p:spPr>
          <a:xfrm>
            <a:off x="2498333" y="871701"/>
            <a:ext cx="7195334" cy="5829796"/>
          </a:xfrm>
          <a:prstGeom prst="rect">
            <a:avLst/>
          </a:prstGeom>
        </p:spPr>
      </p:pic>
    </p:spTree>
    <p:extLst>
      <p:ext uri="{BB962C8B-B14F-4D97-AF65-F5344CB8AC3E}">
        <p14:creationId xmlns:p14="http://schemas.microsoft.com/office/powerpoint/2010/main" val="1304337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6636"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36115224-3EA3-4AB1-8003-4D1D3721EB2B}"/>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B1066D76-27D6-4271-9797-317CFC7445AA}"/>
              </a:ext>
            </a:extLst>
          </p:cNvPr>
          <p:cNvPicPr>
            <a:picLocks noChangeAspect="1"/>
          </p:cNvPicPr>
          <p:nvPr/>
        </p:nvPicPr>
        <p:blipFill>
          <a:blip r:embed="rId7"/>
          <a:stretch>
            <a:fillRect/>
          </a:stretch>
        </p:blipFill>
        <p:spPr>
          <a:xfrm>
            <a:off x="1350513" y="1305192"/>
            <a:ext cx="9857674" cy="4247615"/>
          </a:xfrm>
          <a:prstGeom prst="rect">
            <a:avLst/>
          </a:prstGeom>
        </p:spPr>
      </p:pic>
    </p:spTree>
    <p:extLst>
      <p:ext uri="{BB962C8B-B14F-4D97-AF65-F5344CB8AC3E}">
        <p14:creationId xmlns:p14="http://schemas.microsoft.com/office/powerpoint/2010/main" val="1318860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8682"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E6384AE3-5293-4B67-BAB2-BE08E0FF7BB9}"/>
              </a:ext>
            </a:extLst>
          </p:cNvPr>
          <p:cNvSpPr/>
          <p:nvPr/>
        </p:nvSpPr>
        <p:spPr>
          <a:xfrm>
            <a:off x="653795" y="871701"/>
            <a:ext cx="10918788" cy="3939540"/>
          </a:xfrm>
          <a:prstGeom prst="rect">
            <a:avLst/>
          </a:prstGeom>
        </p:spPr>
        <p:txBody>
          <a:bodyPr wrap="square">
            <a:spAutoFit/>
          </a:bodyPr>
          <a:lstStyle/>
          <a:p>
            <a:pPr>
              <a:spcBef>
                <a:spcPts val="600"/>
              </a:spcBef>
              <a:spcAft>
                <a:spcPts val="600"/>
              </a:spcAft>
            </a:pPr>
            <a:r>
              <a:rPr lang="ru-RU" sz="2800" b="1" i="0" cap="all" dirty="0">
                <a:solidFill>
                  <a:srgbClr val="582AE5"/>
                </a:solidFill>
                <a:effectLst/>
                <a:latin typeface="inherit"/>
              </a:rPr>
              <a:t>ИТОГИ:</a:t>
            </a:r>
            <a:endParaRPr lang="ru-RU" sz="2800"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err="1">
                <a:solidFill>
                  <a:srgbClr val="313131"/>
                </a:solidFill>
                <a:effectLst/>
                <a:latin typeface="Open Sans"/>
              </a:rPr>
              <a:t>GitHub</a:t>
            </a:r>
            <a:r>
              <a:rPr lang="ru-RU" b="0" i="0" dirty="0">
                <a:solidFill>
                  <a:srgbClr val="313131"/>
                </a:solidFill>
                <a:effectLst/>
                <a:latin typeface="Open Sans"/>
              </a:rPr>
              <a:t> содержит бесплатные инструменты для проведения код-</a:t>
            </a:r>
            <a:r>
              <a:rPr lang="ru-RU" b="0" i="0" dirty="0" err="1">
                <a:solidFill>
                  <a:srgbClr val="313131"/>
                </a:solidFill>
                <a:effectLst/>
                <a:latin typeface="Open Sans"/>
              </a:rPr>
              <a:t>ревью</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Код-</a:t>
            </a:r>
            <a:r>
              <a:rPr lang="ru-RU" b="0" i="0" dirty="0" err="1">
                <a:solidFill>
                  <a:srgbClr val="313131"/>
                </a:solidFill>
                <a:effectLst/>
                <a:latin typeface="Open Sans"/>
              </a:rPr>
              <a:t>ревью</a:t>
            </a:r>
            <a:r>
              <a:rPr lang="ru-RU" b="0" i="0" dirty="0">
                <a:solidFill>
                  <a:srgbClr val="313131"/>
                </a:solidFill>
                <a:effectLst/>
                <a:latin typeface="Open Sans"/>
              </a:rPr>
              <a:t> на </a:t>
            </a:r>
            <a:r>
              <a:rPr lang="ru-RU" b="0" i="0" dirty="0" err="1">
                <a:solidFill>
                  <a:srgbClr val="313131"/>
                </a:solidFill>
                <a:effectLst/>
                <a:latin typeface="Open Sans"/>
              </a:rPr>
              <a:t>GitHub</a:t>
            </a:r>
            <a:r>
              <a:rPr lang="ru-RU" b="0" i="0" dirty="0">
                <a:solidFill>
                  <a:srgbClr val="313131"/>
                </a:solidFill>
                <a:effectLst/>
                <a:latin typeface="Open Sans"/>
              </a:rPr>
              <a:t> проводиться для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err="1">
                <a:solidFill>
                  <a:srgbClr val="313131"/>
                </a:solidFill>
                <a:effectLst/>
                <a:latin typeface="Open Sans"/>
              </a:rPr>
              <a:t>Ревьюер</a:t>
            </a:r>
            <a:r>
              <a:rPr lang="ru-RU" b="0" i="0" dirty="0">
                <a:solidFill>
                  <a:srgbClr val="313131"/>
                </a:solidFill>
                <a:effectLst/>
                <a:latin typeface="Open Sans"/>
              </a:rPr>
              <a:t> может написать комментарии к отдельным строкам кода, а также одобрить код в целом или запросить изменение.</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При одобрении кода он может быть объединен с основной версией кода.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При запросе на изменение объединение выполнять не желательно, пока все замечания к коду не будут устранены.</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Механизм защищенных веток в </a:t>
            </a:r>
            <a:r>
              <a:rPr lang="ru-RU" b="0" i="0" dirty="0" err="1">
                <a:solidFill>
                  <a:srgbClr val="313131"/>
                </a:solidFill>
                <a:effectLst/>
                <a:latin typeface="Open Sans"/>
              </a:rPr>
              <a:t>GitHub</a:t>
            </a:r>
            <a:r>
              <a:rPr lang="ru-RU" b="0" i="0" dirty="0">
                <a:solidFill>
                  <a:srgbClr val="313131"/>
                </a:solidFill>
                <a:effectLst/>
                <a:latin typeface="Open Sans"/>
              </a:rPr>
              <a:t> позволяет запретить объединение кода в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с основной версией кода до получения нужного количества одобрений от </a:t>
            </a:r>
            <a:r>
              <a:rPr lang="ru-RU" b="0" i="0" dirty="0" err="1">
                <a:solidFill>
                  <a:srgbClr val="313131"/>
                </a:solidFill>
                <a:effectLst/>
                <a:latin typeface="Open Sans"/>
              </a:rPr>
              <a:t>ревьюеров</a:t>
            </a:r>
            <a:r>
              <a:rPr lang="ru-RU" b="0" i="0" dirty="0">
                <a:solidFill>
                  <a:srgbClr val="313131"/>
                </a:solidFill>
                <a:effectLst/>
                <a:latin typeface="Open Sans"/>
              </a:rPr>
              <a:t>. </a:t>
            </a:r>
          </a:p>
        </p:txBody>
      </p:sp>
    </p:spTree>
    <p:extLst>
      <p:ext uri="{BB962C8B-B14F-4D97-AF65-F5344CB8AC3E}">
        <p14:creationId xmlns:p14="http://schemas.microsoft.com/office/powerpoint/2010/main" val="3079380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29707"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EA4D4425-8BEF-4059-823D-3D6905AC6225}"/>
              </a:ext>
            </a:extLst>
          </p:cNvPr>
          <p:cNvSpPr/>
          <p:nvPr/>
        </p:nvSpPr>
        <p:spPr>
          <a:xfrm>
            <a:off x="2183999" y="201211"/>
            <a:ext cx="7824001" cy="461665"/>
          </a:xfrm>
          <a:prstGeom prst="rect">
            <a:avLst/>
          </a:prstGeom>
        </p:spPr>
        <p:txBody>
          <a:bodyPr wrap="none">
            <a:spAutoFit/>
          </a:bodyPr>
          <a:lstStyle/>
          <a:p>
            <a:r>
              <a:rPr lang="ru-RU" sz="2400" b="1" i="0" dirty="0">
                <a:solidFill>
                  <a:srgbClr val="181818"/>
                </a:solidFill>
                <a:effectLst/>
                <a:latin typeface="Mont"/>
              </a:rPr>
              <a:t>Организация процесса код-</a:t>
            </a:r>
            <a:r>
              <a:rPr lang="ru-RU" sz="2400" b="1" i="0" dirty="0" err="1">
                <a:solidFill>
                  <a:srgbClr val="181818"/>
                </a:solidFill>
                <a:effectLst/>
                <a:latin typeface="Mont"/>
              </a:rPr>
              <a:t>ревью</a:t>
            </a:r>
            <a:r>
              <a:rPr lang="ru-RU" sz="2400" b="1" i="0" dirty="0">
                <a:solidFill>
                  <a:srgbClr val="181818"/>
                </a:solidFill>
                <a:effectLst/>
                <a:latin typeface="Mont"/>
              </a:rPr>
              <a:t> в команде разработки</a:t>
            </a:r>
            <a:endParaRPr lang="ru-RU" sz="2400" dirty="0"/>
          </a:p>
        </p:txBody>
      </p:sp>
      <p:sp>
        <p:nvSpPr>
          <p:cNvPr id="3" name="Прямоугольник 2">
            <a:extLst>
              <a:ext uri="{FF2B5EF4-FFF2-40B4-BE49-F238E27FC236}">
                <a16:creationId xmlns:a16="http://schemas.microsoft.com/office/drawing/2014/main" id="{9A68C8D6-89DD-42F6-BFF2-F88906D1A904}"/>
              </a:ext>
            </a:extLst>
          </p:cNvPr>
          <p:cNvSpPr/>
          <p:nvPr/>
        </p:nvSpPr>
        <p:spPr>
          <a:xfrm>
            <a:off x="653795" y="871701"/>
            <a:ext cx="4565481" cy="461665"/>
          </a:xfrm>
          <a:prstGeom prst="rect">
            <a:avLst/>
          </a:prstGeom>
        </p:spPr>
        <p:txBody>
          <a:bodyPr wrap="none">
            <a:spAutoFit/>
          </a:bodyPr>
          <a:lstStyle/>
          <a:p>
            <a:r>
              <a:rPr lang="ru-RU" sz="2400" b="1" i="0" cap="all" dirty="0">
                <a:solidFill>
                  <a:srgbClr val="582AE5"/>
                </a:solidFill>
                <a:effectLst/>
                <a:latin typeface="Open Sans"/>
              </a:rPr>
              <a:t>КТО ПРОВОДИТ КОД-РЕВЬЮ</a:t>
            </a:r>
            <a:endParaRPr lang="ru-RU" sz="2400" dirty="0"/>
          </a:p>
        </p:txBody>
      </p:sp>
      <p:sp>
        <p:nvSpPr>
          <p:cNvPr id="4" name="Прямоугольник 3">
            <a:extLst>
              <a:ext uri="{FF2B5EF4-FFF2-40B4-BE49-F238E27FC236}">
                <a16:creationId xmlns:a16="http://schemas.microsoft.com/office/drawing/2014/main" id="{6E868E37-7592-43FC-8AC6-2227B6989B5E}"/>
              </a:ext>
            </a:extLst>
          </p:cNvPr>
          <p:cNvSpPr/>
          <p:nvPr/>
        </p:nvSpPr>
        <p:spPr>
          <a:xfrm>
            <a:off x="653795" y="1333366"/>
            <a:ext cx="10918788" cy="1754326"/>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Код-</a:t>
            </a:r>
            <a:r>
              <a:rPr lang="ru-RU" b="1" i="0" dirty="0" err="1">
                <a:solidFill>
                  <a:srgbClr val="313131"/>
                </a:solidFill>
                <a:effectLst/>
                <a:latin typeface="Open Sans"/>
              </a:rPr>
              <a:t>ревью</a:t>
            </a:r>
            <a:r>
              <a:rPr lang="ru-RU" b="1" i="0" dirty="0">
                <a:solidFill>
                  <a:srgbClr val="313131"/>
                </a:solidFill>
                <a:effectLst/>
                <a:latin typeface="Open Sans"/>
              </a:rPr>
              <a:t> проводит </a:t>
            </a:r>
            <a:r>
              <a:rPr lang="ru-RU" b="1" i="0" dirty="0" err="1">
                <a:solidFill>
                  <a:srgbClr val="313131"/>
                </a:solidFill>
                <a:effectLst/>
                <a:latin typeface="Open Sans"/>
              </a:rPr>
              <a:t>тимлид</a:t>
            </a:r>
            <a:r>
              <a:rPr lang="ru-RU" b="1" i="0" dirty="0">
                <a:solidFill>
                  <a:srgbClr val="313131"/>
                </a:solidFill>
                <a:effectLst/>
                <a:latin typeface="Open Sans"/>
              </a:rPr>
              <a:t>.</a:t>
            </a:r>
            <a:r>
              <a:rPr lang="ru-RU" b="0" i="0" dirty="0">
                <a:solidFill>
                  <a:srgbClr val="313131"/>
                </a:solidFill>
                <a:effectLst/>
                <a:latin typeface="Open Sans"/>
              </a:rPr>
              <a:t> Он же принимает решение, какой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можно объединить с основной версией кода, и выполняет это объединение. Как правило </a:t>
            </a:r>
            <a:r>
              <a:rPr lang="ru-RU" b="0" i="0" dirty="0" err="1">
                <a:solidFill>
                  <a:srgbClr val="313131"/>
                </a:solidFill>
                <a:effectLst/>
                <a:latin typeface="Open Sans"/>
              </a:rPr>
              <a:t>тимлид</a:t>
            </a:r>
            <a:r>
              <a:rPr lang="ru-RU" b="0" i="0" dirty="0">
                <a:solidFill>
                  <a:srgbClr val="313131"/>
                </a:solidFill>
                <a:effectLst/>
                <a:latin typeface="Open Sans"/>
              </a:rPr>
              <a:t> один из самых сильных разработчиков в команде, поэтому он может качественно провести </a:t>
            </a:r>
            <a:r>
              <a:rPr lang="ru-RU" b="0" i="0" dirty="0" err="1">
                <a:solidFill>
                  <a:srgbClr val="313131"/>
                </a:solidFill>
                <a:effectLst/>
                <a:latin typeface="Open Sans"/>
              </a:rPr>
              <a:t>ревью</a:t>
            </a:r>
            <a:r>
              <a:rPr lang="ru-RU" b="0" i="0" dirty="0">
                <a:solidFill>
                  <a:srgbClr val="313131"/>
                </a:solidFill>
                <a:effectLst/>
                <a:latin typeface="Open Sans"/>
              </a:rPr>
              <a:t> кода, созданного остальными разработчиками. При этом в процессе код-</a:t>
            </a:r>
            <a:r>
              <a:rPr lang="ru-RU" b="0" i="0" dirty="0" err="1">
                <a:solidFill>
                  <a:srgbClr val="313131"/>
                </a:solidFill>
                <a:effectLst/>
                <a:latin typeface="Open Sans"/>
              </a:rPr>
              <a:t>ревью</a:t>
            </a:r>
            <a:r>
              <a:rPr lang="ru-RU" b="0" i="0" dirty="0">
                <a:solidFill>
                  <a:srgbClr val="313131"/>
                </a:solidFill>
                <a:effectLst/>
                <a:latin typeface="Open Sans"/>
              </a:rPr>
              <a:t> он может выступать в роли наставника других разработчиков в команде. Так как </a:t>
            </a:r>
            <a:r>
              <a:rPr lang="ru-RU" b="0" i="0" dirty="0" err="1">
                <a:solidFill>
                  <a:srgbClr val="313131"/>
                </a:solidFill>
                <a:effectLst/>
                <a:latin typeface="Open Sans"/>
              </a:rPr>
              <a:t>тимлид</a:t>
            </a:r>
            <a:r>
              <a:rPr lang="ru-RU" b="0" i="0" dirty="0">
                <a:solidFill>
                  <a:srgbClr val="313131"/>
                </a:solidFill>
                <a:effectLst/>
                <a:latin typeface="Open Sans"/>
              </a:rPr>
              <a:t> отвечает за качество работы команды в целом, то он будет очень ответственно принимать решение о готовности кода.</a:t>
            </a:r>
          </a:p>
        </p:txBody>
      </p:sp>
      <p:sp>
        <p:nvSpPr>
          <p:cNvPr id="5" name="Прямоугольник 4">
            <a:extLst>
              <a:ext uri="{FF2B5EF4-FFF2-40B4-BE49-F238E27FC236}">
                <a16:creationId xmlns:a16="http://schemas.microsoft.com/office/drawing/2014/main" id="{56350B20-9E78-432A-8CF5-C419E11EB3A6}"/>
              </a:ext>
            </a:extLst>
          </p:cNvPr>
          <p:cNvSpPr/>
          <p:nvPr/>
        </p:nvSpPr>
        <p:spPr>
          <a:xfrm>
            <a:off x="659079" y="3087692"/>
            <a:ext cx="10913503" cy="3323987"/>
          </a:xfrm>
          <a:prstGeom prst="rect">
            <a:avLst/>
          </a:prstGeom>
        </p:spPr>
        <p:txBody>
          <a:bodyPr wrap="square">
            <a:spAutoFit/>
          </a:bodyPr>
          <a:lstStyle/>
          <a:p>
            <a:pPr>
              <a:spcBef>
                <a:spcPts val="600"/>
              </a:spcBef>
              <a:spcAft>
                <a:spcPts val="600"/>
              </a:spcAft>
              <a:buFont typeface="+mj-lt"/>
              <a:buAutoNum type="arabicPeriod"/>
            </a:pPr>
            <a:r>
              <a:rPr lang="ru-RU" b="0" i="0" dirty="0">
                <a:solidFill>
                  <a:srgbClr val="313131"/>
                </a:solidFill>
                <a:effectLst/>
                <a:latin typeface="Open Sans"/>
              </a:rPr>
              <a:t>Такой подход хорошо работает для небольших команд, но с ростом команды и проекта начинают возникать трудности. </a:t>
            </a:r>
          </a:p>
          <a:p>
            <a:pPr>
              <a:spcBef>
                <a:spcPts val="600"/>
              </a:spcBef>
              <a:spcAft>
                <a:spcPts val="600"/>
              </a:spcAft>
              <a:buFont typeface="+mj-lt"/>
              <a:buAutoNum type="arabicPeriod"/>
            </a:pPr>
            <a:r>
              <a:rPr lang="ru-RU" b="0" i="0" dirty="0" err="1">
                <a:solidFill>
                  <a:srgbClr val="313131"/>
                </a:solidFill>
                <a:effectLst/>
                <a:latin typeface="Open Sans"/>
              </a:rPr>
              <a:t>Тимлид</a:t>
            </a:r>
            <a:r>
              <a:rPr lang="ru-RU" b="0" i="0" dirty="0">
                <a:solidFill>
                  <a:srgbClr val="313131"/>
                </a:solidFill>
                <a:effectLst/>
                <a:latin typeface="Open Sans"/>
              </a:rPr>
              <a:t> оказывается единственным человеком, который в курсе того, как работает система в целом. Если он по какой-то причине не сможет работать, то проект может остановиться.</a:t>
            </a:r>
          </a:p>
          <a:p>
            <a:pPr>
              <a:spcBef>
                <a:spcPts val="600"/>
              </a:spcBef>
              <a:spcAft>
                <a:spcPts val="600"/>
              </a:spcAft>
              <a:buFont typeface="+mj-lt"/>
              <a:buAutoNum type="arabicPeriod"/>
            </a:pPr>
            <a:r>
              <a:rPr lang="ru-RU" b="0" i="0" dirty="0">
                <a:solidFill>
                  <a:srgbClr val="313131"/>
                </a:solidFill>
                <a:effectLst/>
                <a:latin typeface="Open Sans"/>
              </a:rPr>
              <a:t>Забирая всю ответственность за качество кода себе, </a:t>
            </a:r>
            <a:r>
              <a:rPr lang="ru-RU" b="0" i="0" dirty="0" err="1">
                <a:solidFill>
                  <a:srgbClr val="313131"/>
                </a:solidFill>
                <a:effectLst/>
                <a:latin typeface="Open Sans"/>
              </a:rPr>
              <a:t>тимлид</a:t>
            </a:r>
            <a:r>
              <a:rPr lang="ru-RU" b="0" i="0" dirty="0">
                <a:solidFill>
                  <a:srgbClr val="313131"/>
                </a:solidFill>
                <a:effectLst/>
                <a:latin typeface="Open Sans"/>
              </a:rPr>
              <a:t> лишает инициативы и ответственности остальных участников команды. Для творческой деятельности, к которой относится разработка программного обеспечения, это не самые эффективные условия работы. В результате моральное состояние остальных членов команды может снизиться.</a:t>
            </a:r>
          </a:p>
          <a:p>
            <a:pPr>
              <a:spcBef>
                <a:spcPts val="600"/>
              </a:spcBef>
              <a:spcAft>
                <a:spcPts val="600"/>
              </a:spcAft>
              <a:buFont typeface="+mj-lt"/>
              <a:buAutoNum type="arabicPeriod"/>
            </a:pPr>
            <a:r>
              <a:rPr lang="ru-RU" b="0" i="0" dirty="0">
                <a:solidFill>
                  <a:srgbClr val="313131"/>
                </a:solidFill>
                <a:effectLst/>
                <a:latin typeface="Open Sans"/>
              </a:rPr>
              <a:t>С ростом проекта </a:t>
            </a:r>
            <a:r>
              <a:rPr lang="ru-RU" b="0" i="0" dirty="0" err="1">
                <a:solidFill>
                  <a:srgbClr val="313131"/>
                </a:solidFill>
                <a:effectLst/>
                <a:latin typeface="Open Sans"/>
              </a:rPr>
              <a:t>тимлид</a:t>
            </a:r>
            <a:r>
              <a:rPr lang="ru-RU" b="0" i="0" dirty="0">
                <a:solidFill>
                  <a:srgbClr val="313131"/>
                </a:solidFill>
                <a:effectLst/>
                <a:latin typeface="Open Sans"/>
              </a:rPr>
              <a:t> все больше времени будет вынужден уделять код-</a:t>
            </a:r>
            <a:r>
              <a:rPr lang="ru-RU" b="0" i="0" dirty="0" err="1">
                <a:solidFill>
                  <a:srgbClr val="313131"/>
                </a:solidFill>
                <a:effectLst/>
                <a:latin typeface="Open Sans"/>
              </a:rPr>
              <a:t>ревью</a:t>
            </a:r>
            <a:r>
              <a:rPr lang="ru-RU" b="0" i="0" dirty="0">
                <a:solidFill>
                  <a:srgbClr val="313131"/>
                </a:solidFill>
                <a:effectLst/>
                <a:latin typeface="Open Sans"/>
              </a:rPr>
              <a:t>, и у него может не остаться времени для выполнения других дел.</a:t>
            </a:r>
          </a:p>
        </p:txBody>
      </p:sp>
    </p:spTree>
    <p:extLst>
      <p:ext uri="{BB962C8B-B14F-4D97-AF65-F5344CB8AC3E}">
        <p14:creationId xmlns:p14="http://schemas.microsoft.com/office/powerpoint/2010/main" val="412059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081"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4271AF82-9EC0-4465-8E22-D98765BC19AA}"/>
              </a:ext>
            </a:extLst>
          </p:cNvPr>
          <p:cNvSpPr/>
          <p:nvPr/>
        </p:nvSpPr>
        <p:spPr>
          <a:xfrm>
            <a:off x="653795" y="871701"/>
            <a:ext cx="4980886" cy="461665"/>
          </a:xfrm>
          <a:prstGeom prst="rect">
            <a:avLst/>
          </a:prstGeom>
        </p:spPr>
        <p:txBody>
          <a:bodyPr wrap="square">
            <a:spAutoFit/>
          </a:bodyPr>
          <a:lstStyle/>
          <a:p>
            <a:r>
              <a:rPr lang="ru-RU" sz="2400" b="1" i="0" cap="all" dirty="0">
                <a:solidFill>
                  <a:srgbClr val="582AE5"/>
                </a:solidFill>
                <a:effectLst/>
                <a:latin typeface="Open Sans"/>
              </a:rPr>
              <a:t>ПРЕИМУЩЕСТВА КОД-РЕВЬЮ</a:t>
            </a:r>
            <a:endParaRPr lang="ru-RU" sz="2400" dirty="0"/>
          </a:p>
        </p:txBody>
      </p:sp>
      <p:sp>
        <p:nvSpPr>
          <p:cNvPr id="6" name="Прямоугольник 5">
            <a:extLst>
              <a:ext uri="{FF2B5EF4-FFF2-40B4-BE49-F238E27FC236}">
                <a16:creationId xmlns:a16="http://schemas.microsoft.com/office/drawing/2014/main" id="{9A3D8AB9-973F-469B-8C88-DBBA44F13F66}"/>
              </a:ext>
            </a:extLst>
          </p:cNvPr>
          <p:cNvSpPr/>
          <p:nvPr/>
        </p:nvSpPr>
        <p:spPr>
          <a:xfrm>
            <a:off x="3592558" y="54846"/>
            <a:ext cx="5006883" cy="769441"/>
          </a:xfrm>
          <a:prstGeom prst="rect">
            <a:avLst/>
          </a:prstGeom>
        </p:spPr>
        <p:txBody>
          <a:bodyPr wrap="none">
            <a:spAutoFit/>
          </a:bodyPr>
          <a:lstStyle/>
          <a:p>
            <a:r>
              <a:rPr lang="ru-RU" sz="4400" b="1" i="0" dirty="0">
                <a:solidFill>
                  <a:srgbClr val="181818"/>
                </a:solidFill>
                <a:effectLst/>
                <a:latin typeface="Mont"/>
              </a:rPr>
              <a:t>Понятие код-</a:t>
            </a:r>
            <a:r>
              <a:rPr lang="ru-RU" sz="4400" b="1" i="0" dirty="0" err="1">
                <a:solidFill>
                  <a:srgbClr val="181818"/>
                </a:solidFill>
                <a:effectLst/>
                <a:latin typeface="Mont"/>
              </a:rPr>
              <a:t>ревью</a:t>
            </a:r>
            <a:endParaRPr lang="ru-RU" sz="4400" dirty="0"/>
          </a:p>
        </p:txBody>
      </p:sp>
      <p:sp>
        <p:nvSpPr>
          <p:cNvPr id="3" name="Прямоугольник 2">
            <a:extLst>
              <a:ext uri="{FF2B5EF4-FFF2-40B4-BE49-F238E27FC236}">
                <a16:creationId xmlns:a16="http://schemas.microsoft.com/office/drawing/2014/main" id="{7D3566B1-AEB4-4D7F-9088-544786FEDEF8}"/>
              </a:ext>
            </a:extLst>
          </p:cNvPr>
          <p:cNvSpPr/>
          <p:nvPr/>
        </p:nvSpPr>
        <p:spPr>
          <a:xfrm>
            <a:off x="653795" y="1333366"/>
            <a:ext cx="7945646" cy="369332"/>
          </a:xfrm>
          <a:prstGeom prst="rect">
            <a:avLst/>
          </a:prstGeom>
        </p:spPr>
        <p:txBody>
          <a:bodyPr wrap="square">
            <a:spAutoFit/>
          </a:bodyPr>
          <a:lstStyle/>
          <a:p>
            <a:r>
              <a:rPr lang="ru-RU" b="0" i="0" dirty="0">
                <a:solidFill>
                  <a:srgbClr val="313131"/>
                </a:solidFill>
                <a:effectLst/>
                <a:latin typeface="Open Sans"/>
              </a:rPr>
              <a:t>Проведение код-</a:t>
            </a:r>
            <a:r>
              <a:rPr lang="ru-RU" b="0" i="0" dirty="0" err="1">
                <a:solidFill>
                  <a:srgbClr val="313131"/>
                </a:solidFill>
                <a:effectLst/>
                <a:latin typeface="Open Sans"/>
              </a:rPr>
              <a:t>ревью</a:t>
            </a:r>
            <a:r>
              <a:rPr lang="ru-RU" b="0" i="0" dirty="0">
                <a:solidFill>
                  <a:srgbClr val="313131"/>
                </a:solidFill>
                <a:effectLst/>
                <a:latin typeface="Open Sans"/>
              </a:rPr>
              <a:t> обеспечивает следующие преимущества:</a:t>
            </a:r>
            <a:endParaRPr lang="ru-RU" dirty="0"/>
          </a:p>
        </p:txBody>
      </p:sp>
      <p:sp>
        <p:nvSpPr>
          <p:cNvPr id="4" name="Прямоугольник 3">
            <a:extLst>
              <a:ext uri="{FF2B5EF4-FFF2-40B4-BE49-F238E27FC236}">
                <a16:creationId xmlns:a16="http://schemas.microsoft.com/office/drawing/2014/main" id="{1EB64F1D-1367-4B94-9BA0-D14AF77881D7}"/>
              </a:ext>
            </a:extLst>
          </p:cNvPr>
          <p:cNvSpPr/>
          <p:nvPr/>
        </p:nvSpPr>
        <p:spPr>
          <a:xfrm>
            <a:off x="653795" y="1817210"/>
            <a:ext cx="10918788" cy="1477328"/>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Повышение стабильности работы приложения</a:t>
            </a:r>
            <a:r>
              <a:rPr lang="ru-RU" b="0" i="0" dirty="0">
                <a:solidFill>
                  <a:srgbClr val="313131"/>
                </a:solidFill>
                <a:effectLst/>
                <a:latin typeface="Open Sans"/>
              </a:rPr>
              <a:t>. </a:t>
            </a:r>
            <a:r>
              <a:rPr lang="ru-RU" b="0" i="0" dirty="0" err="1">
                <a:solidFill>
                  <a:srgbClr val="313131"/>
                </a:solidFill>
                <a:effectLst/>
                <a:latin typeface="Open Sans"/>
              </a:rPr>
              <a:t>Ревьюеры</a:t>
            </a:r>
            <a:r>
              <a:rPr lang="ru-RU" b="0" i="0" dirty="0">
                <a:solidFill>
                  <a:srgbClr val="313131"/>
                </a:solidFill>
                <a:effectLst/>
                <a:latin typeface="Open Sans"/>
              </a:rPr>
              <a:t> могут увидеть ошибки, которые не заметил автор кода. Кроме того, </a:t>
            </a:r>
            <a:r>
              <a:rPr lang="ru-RU" b="0" i="0" dirty="0" err="1">
                <a:solidFill>
                  <a:srgbClr val="313131"/>
                </a:solidFill>
                <a:effectLst/>
                <a:latin typeface="Open Sans"/>
              </a:rPr>
              <a:t>ревьюеры</a:t>
            </a:r>
            <a:r>
              <a:rPr lang="ru-RU" b="0" i="0" dirty="0">
                <a:solidFill>
                  <a:srgbClr val="313131"/>
                </a:solidFill>
                <a:effectLst/>
                <a:latin typeface="Open Sans"/>
              </a:rPr>
              <a:t> оценивают наличие и адекватность тестов и в случае сомнений могут направить код на доработку с целью дописать необходимые тесты. В этом случае возможные ошибки будут обнаружены новыми тестами. Особенно этот эффект от код-</a:t>
            </a:r>
            <a:r>
              <a:rPr lang="ru-RU" b="0" i="0" dirty="0" err="1">
                <a:solidFill>
                  <a:srgbClr val="313131"/>
                </a:solidFill>
                <a:effectLst/>
                <a:latin typeface="Open Sans"/>
              </a:rPr>
              <a:t>ревью</a:t>
            </a:r>
            <a:r>
              <a:rPr lang="ru-RU" b="0" i="0" dirty="0">
                <a:solidFill>
                  <a:srgbClr val="313131"/>
                </a:solidFill>
                <a:effectLst/>
                <a:latin typeface="Open Sans"/>
              </a:rPr>
              <a:t> проявляется, если его проводят опытные разработчики.</a:t>
            </a:r>
          </a:p>
        </p:txBody>
      </p:sp>
      <p:sp>
        <p:nvSpPr>
          <p:cNvPr id="5" name="Прямоугольник 4">
            <a:extLst>
              <a:ext uri="{FF2B5EF4-FFF2-40B4-BE49-F238E27FC236}">
                <a16:creationId xmlns:a16="http://schemas.microsoft.com/office/drawing/2014/main" id="{B4846783-4199-49D6-A3E4-E86D59EBC597}"/>
              </a:ext>
            </a:extLst>
          </p:cNvPr>
          <p:cNvSpPr/>
          <p:nvPr/>
        </p:nvSpPr>
        <p:spPr>
          <a:xfrm>
            <a:off x="653795" y="3374761"/>
            <a:ext cx="10918788" cy="2585323"/>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Распространение знаний в команде.</a:t>
            </a:r>
            <a:r>
              <a:rPr lang="ru-RU" b="0" i="0" dirty="0">
                <a:solidFill>
                  <a:srgbClr val="313131"/>
                </a:solidFill>
                <a:effectLst/>
                <a:latin typeface="Open Sans"/>
              </a:rPr>
              <a:t> Каждый разработчик в команде участвует в разработке только части кода в системе. В результате может оказаться, что в некоторых частях кода разбирается только один человек. И если этот человек заболеет, уедет в отпуск или уволится, то изменить или модернизировать эту часть кода будет проблематично. Регулярное проведение код-</a:t>
            </a:r>
            <a:r>
              <a:rPr lang="ru-RU" b="0" i="0" dirty="0" err="1">
                <a:solidFill>
                  <a:srgbClr val="313131"/>
                </a:solidFill>
                <a:effectLst/>
                <a:latin typeface="Open Sans"/>
              </a:rPr>
              <a:t>ревью</a:t>
            </a:r>
            <a:r>
              <a:rPr lang="ru-RU" b="0" i="0" dirty="0">
                <a:solidFill>
                  <a:srgbClr val="313131"/>
                </a:solidFill>
                <a:effectLst/>
                <a:latin typeface="Open Sans"/>
              </a:rPr>
              <a:t> всеми участниками команды позволяет изучить различные части кода и обсудить с авторами, почему тот или иной фрагмент программной системы устроен именно таким образом. В результате все участники команды как минимум имеют общее представление о системе в целом и достаточно глубоко разбираются в большей части кода. Для достижения этой цели очень важно, чтобы </a:t>
            </a:r>
            <a:r>
              <a:rPr lang="ru-RU" b="0" i="0" dirty="0" err="1">
                <a:solidFill>
                  <a:srgbClr val="313131"/>
                </a:solidFill>
                <a:effectLst/>
                <a:latin typeface="Open Sans"/>
              </a:rPr>
              <a:t>ревью</a:t>
            </a:r>
            <a:r>
              <a:rPr lang="ru-RU" b="0" i="0" dirty="0">
                <a:solidFill>
                  <a:srgbClr val="313131"/>
                </a:solidFill>
                <a:effectLst/>
                <a:latin typeface="Open Sans"/>
              </a:rPr>
              <a:t> кода проводили все участники команды, а не только опытные.</a:t>
            </a:r>
          </a:p>
        </p:txBody>
      </p:sp>
    </p:spTree>
    <p:extLst>
      <p:ext uri="{BB962C8B-B14F-4D97-AF65-F5344CB8AC3E}">
        <p14:creationId xmlns:p14="http://schemas.microsoft.com/office/powerpoint/2010/main" val="2722777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0730"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2721161A-8D94-4395-8625-1C3BFE28936F}"/>
              </a:ext>
            </a:extLst>
          </p:cNvPr>
          <p:cNvSpPr/>
          <p:nvPr/>
        </p:nvSpPr>
        <p:spPr>
          <a:xfrm>
            <a:off x="2183999" y="201211"/>
            <a:ext cx="7824001" cy="461665"/>
          </a:xfrm>
          <a:prstGeom prst="rect">
            <a:avLst/>
          </a:prstGeom>
        </p:spPr>
        <p:txBody>
          <a:bodyPr wrap="none">
            <a:spAutoFit/>
          </a:bodyPr>
          <a:lstStyle/>
          <a:p>
            <a:r>
              <a:rPr lang="ru-RU" sz="2400" b="1" i="0" dirty="0">
                <a:solidFill>
                  <a:srgbClr val="181818"/>
                </a:solidFill>
                <a:effectLst/>
                <a:latin typeface="Mont"/>
              </a:rPr>
              <a:t>Организация процесса код-</a:t>
            </a:r>
            <a:r>
              <a:rPr lang="ru-RU" sz="2400" b="1" i="0" dirty="0" err="1">
                <a:solidFill>
                  <a:srgbClr val="181818"/>
                </a:solidFill>
                <a:effectLst/>
                <a:latin typeface="Mont"/>
              </a:rPr>
              <a:t>ревью</a:t>
            </a:r>
            <a:r>
              <a:rPr lang="ru-RU" sz="2400" b="1" i="0" dirty="0">
                <a:solidFill>
                  <a:srgbClr val="181818"/>
                </a:solidFill>
                <a:effectLst/>
                <a:latin typeface="Mont"/>
              </a:rPr>
              <a:t> в команде разработки</a:t>
            </a:r>
            <a:endParaRPr lang="ru-RU" sz="2400" dirty="0"/>
          </a:p>
        </p:txBody>
      </p:sp>
      <p:sp>
        <p:nvSpPr>
          <p:cNvPr id="3" name="Прямоугольник 2">
            <a:extLst>
              <a:ext uri="{FF2B5EF4-FFF2-40B4-BE49-F238E27FC236}">
                <a16:creationId xmlns:a16="http://schemas.microsoft.com/office/drawing/2014/main" id="{1696B01B-6539-44C7-BB38-778203E5BF11}"/>
              </a:ext>
            </a:extLst>
          </p:cNvPr>
          <p:cNvSpPr/>
          <p:nvPr/>
        </p:nvSpPr>
        <p:spPr>
          <a:xfrm>
            <a:off x="653795" y="871701"/>
            <a:ext cx="10918788" cy="5262979"/>
          </a:xfrm>
          <a:prstGeom prst="rect">
            <a:avLst/>
          </a:prstGeom>
        </p:spPr>
        <p:txBody>
          <a:bodyPr wrap="square">
            <a:spAutoFit/>
          </a:bodyPr>
          <a:lstStyle/>
          <a:p>
            <a:pPr>
              <a:spcBef>
                <a:spcPts val="600"/>
              </a:spcBef>
              <a:spcAft>
                <a:spcPts val="600"/>
              </a:spcAft>
              <a:buFont typeface="Arial" panose="020B0604020202020204" pitchFamily="34" charset="0"/>
              <a:buChar char="•"/>
            </a:pPr>
            <a:r>
              <a:rPr lang="ru-RU" b="1" i="0" dirty="0">
                <a:solidFill>
                  <a:srgbClr val="313131"/>
                </a:solidFill>
                <a:effectLst/>
                <a:latin typeface="Open Sans"/>
              </a:rPr>
              <a:t>Код-</a:t>
            </a:r>
            <a:r>
              <a:rPr lang="ru-RU" b="1" i="0" dirty="0" err="1">
                <a:solidFill>
                  <a:srgbClr val="313131"/>
                </a:solidFill>
                <a:effectLst/>
                <a:latin typeface="Open Sans"/>
              </a:rPr>
              <a:t>ревью</a:t>
            </a:r>
            <a:r>
              <a:rPr lang="ru-RU" b="1" i="0" dirty="0">
                <a:solidFill>
                  <a:srgbClr val="313131"/>
                </a:solidFill>
                <a:effectLst/>
                <a:latin typeface="Open Sans"/>
              </a:rPr>
              <a:t> проводят все участники команды.</a:t>
            </a:r>
            <a:r>
              <a:rPr lang="ru-RU" b="0" i="0" dirty="0">
                <a:solidFill>
                  <a:srgbClr val="313131"/>
                </a:solidFill>
                <a:effectLst/>
                <a:latin typeface="Open Sans"/>
              </a:rPr>
              <a:t> Эта ситуация характерна для больших команд, работающих над крупными проектами. Вовлечение всей команды в процесс код-</a:t>
            </a:r>
            <a:r>
              <a:rPr lang="ru-RU" b="0" i="0" dirty="0" err="1">
                <a:solidFill>
                  <a:srgbClr val="313131"/>
                </a:solidFill>
                <a:effectLst/>
                <a:latin typeface="Open Sans"/>
              </a:rPr>
              <a:t>ревью</a:t>
            </a:r>
            <a:r>
              <a:rPr lang="ru-RU" b="0" i="0" dirty="0">
                <a:solidFill>
                  <a:srgbClr val="313131"/>
                </a:solidFill>
                <a:effectLst/>
                <a:latin typeface="Open Sans"/>
              </a:rPr>
              <a:t> помогает распространить знания в команде и избавиться от рисков ухода единственного разработчика, который разбирается в определенной части системы. При этом нагрузка на проведение код-</a:t>
            </a:r>
            <a:r>
              <a:rPr lang="ru-RU" b="0" i="0" dirty="0" err="1">
                <a:solidFill>
                  <a:srgbClr val="313131"/>
                </a:solidFill>
                <a:effectLst/>
                <a:latin typeface="Open Sans"/>
              </a:rPr>
              <a:t>ревью</a:t>
            </a:r>
            <a:r>
              <a:rPr lang="ru-RU" b="0" i="0" dirty="0">
                <a:solidFill>
                  <a:srgbClr val="313131"/>
                </a:solidFill>
                <a:effectLst/>
                <a:latin typeface="Open Sans"/>
              </a:rPr>
              <a:t> равномерно распределяется между всеми участниками.</a:t>
            </a:r>
          </a:p>
          <a:p>
            <a:pPr>
              <a:spcBef>
                <a:spcPts val="600"/>
              </a:spcBef>
              <a:spcAft>
                <a:spcPts val="600"/>
              </a:spcAft>
            </a:pPr>
            <a:r>
              <a:rPr lang="ru-RU" b="0" i="0" dirty="0">
                <a:solidFill>
                  <a:srgbClr val="313131"/>
                </a:solidFill>
                <a:effectLst/>
                <a:latin typeface="Open Sans"/>
              </a:rPr>
              <a:t>С другой стороны, так как код проверяют не только опытные специалисты, но и разработчики среднего и начального уровня, то качество проверки может снизиться. В результате в продуктивное использование будут попадать больше кода с ошибками, который будут вызывать проблемы у пользователей.</a:t>
            </a:r>
          </a:p>
          <a:p>
            <a:pPr>
              <a:spcBef>
                <a:spcPts val="600"/>
              </a:spcBef>
              <a:spcAft>
                <a:spcPts val="600"/>
              </a:spcAft>
              <a:buFont typeface="+mj-lt"/>
              <a:buAutoNum type="arabicPeriod"/>
            </a:pPr>
            <a:r>
              <a:rPr lang="ru-RU" b="0" i="0" dirty="0">
                <a:solidFill>
                  <a:srgbClr val="222222"/>
                </a:solidFill>
                <a:effectLst/>
                <a:latin typeface="Open Sans"/>
              </a:rPr>
              <a:t>Принятие решения о том, что </a:t>
            </a:r>
            <a:r>
              <a:rPr lang="ru-RU" b="0" i="0" dirty="0" err="1">
                <a:solidFill>
                  <a:srgbClr val="222222"/>
                </a:solidFill>
                <a:effectLst/>
                <a:latin typeface="Open Sans"/>
              </a:rPr>
              <a:t>pull</a:t>
            </a:r>
            <a:r>
              <a:rPr lang="ru-RU" b="0" i="0" dirty="0">
                <a:solidFill>
                  <a:srgbClr val="222222"/>
                </a:solidFill>
                <a:effectLst/>
                <a:latin typeface="Open Sans"/>
              </a:rPr>
              <a:t> </a:t>
            </a:r>
            <a:r>
              <a:rPr lang="ru-RU" b="0" i="0" dirty="0" err="1">
                <a:solidFill>
                  <a:srgbClr val="222222"/>
                </a:solidFill>
                <a:effectLst/>
                <a:latin typeface="Open Sans"/>
              </a:rPr>
              <a:t>request</a:t>
            </a:r>
            <a:r>
              <a:rPr lang="ru-RU" b="0" i="0" dirty="0">
                <a:solidFill>
                  <a:srgbClr val="222222"/>
                </a:solidFill>
                <a:effectLst/>
                <a:latin typeface="Open Sans"/>
              </a:rPr>
              <a:t> может быть объединен с основной версией кода может быть организовано двумя основными способами:</a:t>
            </a:r>
            <a:br>
              <a:rPr lang="ru-RU" dirty="0"/>
            </a:br>
            <a:r>
              <a:rPr lang="ru-RU" b="0" i="0" dirty="0">
                <a:solidFill>
                  <a:srgbClr val="313131"/>
                </a:solidFill>
                <a:effectLst/>
                <a:latin typeface="Open Sans"/>
              </a:rPr>
              <a:t>Один из ведущих разработчиков, включая </a:t>
            </a:r>
            <a:r>
              <a:rPr lang="ru-RU" b="0" i="0" dirty="0" err="1">
                <a:solidFill>
                  <a:srgbClr val="313131"/>
                </a:solidFill>
                <a:effectLst/>
                <a:latin typeface="Open Sans"/>
              </a:rPr>
              <a:t>тимлида</a:t>
            </a:r>
            <a:r>
              <a:rPr lang="ru-RU" b="0" i="0" dirty="0">
                <a:solidFill>
                  <a:srgbClr val="313131"/>
                </a:solidFill>
                <a:effectLst/>
                <a:latin typeface="Open Sans"/>
              </a:rPr>
              <a:t>, выполняет объединение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вручную. Так разработчик увидит, что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набрал достаточное количество одобрений на код-</a:t>
            </a:r>
            <a:r>
              <a:rPr lang="ru-RU" b="0" i="0" dirty="0" err="1">
                <a:solidFill>
                  <a:srgbClr val="313131"/>
                </a:solidFill>
                <a:effectLst/>
                <a:latin typeface="Open Sans"/>
              </a:rPr>
              <a:t>ревью</a:t>
            </a:r>
            <a:r>
              <a:rPr lang="ru-RU" b="0" i="0" dirty="0">
                <a:solidFill>
                  <a:srgbClr val="313131"/>
                </a:solidFill>
                <a:effectLst/>
                <a:latin typeface="Open Sans"/>
              </a:rPr>
              <a:t>, и выполнит объединение.</a:t>
            </a:r>
          </a:p>
          <a:p>
            <a:pPr>
              <a:spcBef>
                <a:spcPts val="600"/>
              </a:spcBef>
              <a:spcAft>
                <a:spcPts val="600"/>
              </a:spcAft>
              <a:buFont typeface="+mj-lt"/>
              <a:buAutoNum type="arabicPeriod"/>
            </a:pPr>
            <a:r>
              <a:rPr lang="ru-RU" b="0" i="0" dirty="0">
                <a:solidFill>
                  <a:srgbClr val="313131"/>
                </a:solidFill>
                <a:effectLst/>
                <a:latin typeface="Open Sans"/>
              </a:rPr>
              <a:t>Автоматическое объединение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и основной версии кода после того, как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набрал достаточное количество одобрений на код-</a:t>
            </a:r>
            <a:r>
              <a:rPr lang="ru-RU" b="0" i="0" dirty="0" err="1">
                <a:solidFill>
                  <a:srgbClr val="313131"/>
                </a:solidFill>
                <a:effectLst/>
                <a:latin typeface="Open Sans"/>
              </a:rPr>
              <a:t>ревью</a:t>
            </a:r>
            <a:r>
              <a:rPr lang="ru-RU" b="0" i="0" dirty="0">
                <a:solidFill>
                  <a:srgbClr val="313131"/>
                </a:solidFill>
                <a:effectLst/>
                <a:latin typeface="Open Sans"/>
              </a:rPr>
              <a:t>. Такую возможность сейчас предоставляют многие </a:t>
            </a:r>
          </a:p>
        </p:txBody>
      </p:sp>
    </p:spTree>
    <p:extLst>
      <p:ext uri="{BB962C8B-B14F-4D97-AF65-F5344CB8AC3E}">
        <p14:creationId xmlns:p14="http://schemas.microsoft.com/office/powerpoint/2010/main" val="962301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1754"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3768E722-3474-45A6-A714-DC5C4F66DC09}"/>
              </a:ext>
            </a:extLst>
          </p:cNvPr>
          <p:cNvSpPr/>
          <p:nvPr/>
        </p:nvSpPr>
        <p:spPr>
          <a:xfrm>
            <a:off x="2183999" y="201211"/>
            <a:ext cx="7824001" cy="461665"/>
          </a:xfrm>
          <a:prstGeom prst="rect">
            <a:avLst/>
          </a:prstGeom>
        </p:spPr>
        <p:txBody>
          <a:bodyPr wrap="none">
            <a:spAutoFit/>
          </a:bodyPr>
          <a:lstStyle/>
          <a:p>
            <a:r>
              <a:rPr lang="ru-RU" sz="2400" b="1" i="0" dirty="0">
                <a:solidFill>
                  <a:srgbClr val="181818"/>
                </a:solidFill>
                <a:effectLst/>
                <a:latin typeface="Mont"/>
              </a:rPr>
              <a:t>Организация процесса код-</a:t>
            </a:r>
            <a:r>
              <a:rPr lang="ru-RU" sz="2400" b="1" i="0" dirty="0" err="1">
                <a:solidFill>
                  <a:srgbClr val="181818"/>
                </a:solidFill>
                <a:effectLst/>
                <a:latin typeface="Mont"/>
              </a:rPr>
              <a:t>ревью</a:t>
            </a:r>
            <a:r>
              <a:rPr lang="ru-RU" sz="2400" b="1" i="0" dirty="0">
                <a:solidFill>
                  <a:srgbClr val="181818"/>
                </a:solidFill>
                <a:effectLst/>
                <a:latin typeface="Mont"/>
              </a:rPr>
              <a:t> в команде разработки</a:t>
            </a:r>
            <a:endParaRPr lang="ru-RU" sz="2400" dirty="0"/>
          </a:p>
        </p:txBody>
      </p:sp>
      <p:sp>
        <p:nvSpPr>
          <p:cNvPr id="2" name="Прямоугольник 1">
            <a:extLst>
              <a:ext uri="{FF2B5EF4-FFF2-40B4-BE49-F238E27FC236}">
                <a16:creationId xmlns:a16="http://schemas.microsoft.com/office/drawing/2014/main" id="{7EE7A6CD-AA3B-416A-BDEA-EEE234EB9FF5}"/>
              </a:ext>
            </a:extLst>
          </p:cNvPr>
          <p:cNvSpPr/>
          <p:nvPr/>
        </p:nvSpPr>
        <p:spPr>
          <a:xfrm>
            <a:off x="653795" y="1228397"/>
            <a:ext cx="10918788" cy="4401205"/>
          </a:xfrm>
          <a:prstGeom prst="rect">
            <a:avLst/>
          </a:prstGeom>
        </p:spPr>
        <p:txBody>
          <a:bodyPr wrap="square">
            <a:spAutoFit/>
          </a:bodyPr>
          <a:lstStyle/>
          <a:p>
            <a:pPr>
              <a:spcBef>
                <a:spcPts val="600"/>
              </a:spcBef>
              <a:spcAft>
                <a:spcPts val="600"/>
              </a:spcAft>
              <a:buFont typeface="Arial" panose="020B0604020202020204" pitchFamily="34" charset="0"/>
              <a:buChar char="•"/>
            </a:pPr>
            <a:r>
              <a:rPr lang="ru-RU" b="1" i="0" dirty="0">
                <a:solidFill>
                  <a:srgbClr val="313131"/>
                </a:solidFill>
                <a:effectLst/>
                <a:latin typeface="Open Sans"/>
              </a:rPr>
              <a:t>«Умный» выбор </a:t>
            </a:r>
            <a:r>
              <a:rPr lang="ru-RU" b="1" i="0" dirty="0" err="1">
                <a:solidFill>
                  <a:srgbClr val="313131"/>
                </a:solidFill>
                <a:effectLst/>
                <a:latin typeface="Open Sans"/>
              </a:rPr>
              <a:t>ревьюеров</a:t>
            </a:r>
            <a:r>
              <a:rPr lang="ru-RU" b="1" i="0" dirty="0">
                <a:solidFill>
                  <a:srgbClr val="313131"/>
                </a:solidFill>
                <a:effectLst/>
                <a:latin typeface="Open Sans"/>
              </a:rPr>
              <a:t>.</a:t>
            </a:r>
            <a:r>
              <a:rPr lang="ru-RU" b="0" i="0" dirty="0">
                <a:solidFill>
                  <a:srgbClr val="313131"/>
                </a:solidFill>
                <a:effectLst/>
                <a:latin typeface="Open Sans"/>
              </a:rPr>
              <a:t> Этот вариант похож на предыдущий, при котором </a:t>
            </a:r>
            <a:r>
              <a:rPr lang="ru-RU" b="0" i="0" dirty="0" err="1">
                <a:solidFill>
                  <a:srgbClr val="313131"/>
                </a:solidFill>
                <a:effectLst/>
                <a:latin typeface="Open Sans"/>
              </a:rPr>
              <a:t>ревью</a:t>
            </a:r>
            <a:r>
              <a:rPr lang="ru-RU" b="0" i="0" dirty="0">
                <a:solidFill>
                  <a:srgbClr val="313131"/>
                </a:solidFill>
                <a:effectLst/>
                <a:latin typeface="Open Sans"/>
              </a:rPr>
              <a:t> кода выполняет вся команда, но только </a:t>
            </a:r>
            <a:r>
              <a:rPr lang="ru-RU" b="0" i="0" dirty="0" err="1">
                <a:solidFill>
                  <a:srgbClr val="313131"/>
                </a:solidFill>
                <a:effectLst/>
                <a:latin typeface="Open Sans"/>
              </a:rPr>
              <a:t>ревьюер</a:t>
            </a:r>
            <a:r>
              <a:rPr lang="ru-RU" b="0" i="0" dirty="0">
                <a:solidFill>
                  <a:srgbClr val="313131"/>
                </a:solidFill>
                <a:effectLst/>
                <a:latin typeface="Open Sans"/>
              </a:rPr>
              <a:t> выбирается не случайным образом и не по выбору автора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а в соответствии с вкладом участников команды именно в тот фрагмент кода, который был изменен. Современные системы командной разработки умеют определять, кто был автором файла с кодом, кто вносил в него изменения чаще всего и кто вносил самые существенные изменения. Используя такие инструменты, можно подобрать </a:t>
            </a:r>
            <a:r>
              <a:rPr lang="ru-RU" b="0" i="0" dirty="0" err="1">
                <a:solidFill>
                  <a:srgbClr val="313131"/>
                </a:solidFill>
                <a:effectLst/>
                <a:latin typeface="Open Sans"/>
              </a:rPr>
              <a:t>ревьюера</a:t>
            </a:r>
            <a:r>
              <a:rPr lang="ru-RU" b="0" i="0" dirty="0">
                <a:solidFill>
                  <a:srgbClr val="313131"/>
                </a:solidFill>
                <a:effectLst/>
                <a:latin typeface="Open Sans"/>
              </a:rPr>
              <a:t>, который лучше всего разбирается в том участке кода, в котором выполняется модификация, и поэтому лучше других может оценить изменения. В </a:t>
            </a:r>
            <a:r>
              <a:rPr lang="ru-RU" b="0" i="0" dirty="0" err="1">
                <a:solidFill>
                  <a:srgbClr val="313131"/>
                </a:solidFill>
                <a:effectLst/>
                <a:latin typeface="Open Sans"/>
              </a:rPr>
              <a:t>GitHub</a:t>
            </a:r>
            <a:r>
              <a:rPr lang="ru-RU" b="0" i="0" dirty="0">
                <a:solidFill>
                  <a:srgbClr val="313131"/>
                </a:solidFill>
                <a:effectLst/>
                <a:latin typeface="Open Sans"/>
              </a:rPr>
              <a:t> для этой цели можно использовать раздел «</a:t>
            </a:r>
            <a:r>
              <a:rPr lang="ru-RU" b="0" i="0" dirty="0" err="1">
                <a:solidFill>
                  <a:srgbClr val="313131"/>
                </a:solidFill>
                <a:effectLst/>
                <a:latin typeface="Open Sans"/>
              </a:rPr>
              <a:t>Blame</a:t>
            </a:r>
            <a:r>
              <a:rPr lang="ru-RU" b="0" i="0" dirty="0">
                <a:solidFill>
                  <a:srgbClr val="313131"/>
                </a:solidFill>
                <a:effectLst/>
                <a:latin typeface="Open Sans"/>
              </a:rPr>
              <a:t> </a:t>
            </a:r>
            <a:r>
              <a:rPr lang="ru-RU" b="0" i="0" dirty="0" err="1">
                <a:solidFill>
                  <a:srgbClr val="313131"/>
                </a:solidFill>
                <a:effectLst/>
                <a:latin typeface="Open Sans"/>
              </a:rPr>
              <a:t>view</a:t>
            </a:r>
            <a:r>
              <a:rPr lang="ru-RU" b="0" i="0" dirty="0">
                <a:solidFill>
                  <a:srgbClr val="313131"/>
                </a:solidFill>
                <a:effectLst/>
                <a:latin typeface="Open Sans"/>
              </a:rPr>
              <a:t>». Более того, некоторые инструменты могут автоматически подбирать наиболее вовлеченных в нужный участок кода </a:t>
            </a:r>
            <a:r>
              <a:rPr lang="ru-RU" b="0" i="0" dirty="0" err="1">
                <a:solidFill>
                  <a:srgbClr val="313131"/>
                </a:solidFill>
                <a:effectLst/>
                <a:latin typeface="Open Sans"/>
              </a:rPr>
              <a:t>ревьюеров</a:t>
            </a:r>
            <a:r>
              <a:rPr lang="ru-RU" b="0" i="0" dirty="0">
                <a:solidFill>
                  <a:srgbClr val="313131"/>
                </a:solidFill>
                <a:effectLst/>
                <a:latin typeface="Open Sans"/>
              </a:rPr>
              <a:t>.</a:t>
            </a:r>
          </a:p>
          <a:p>
            <a:pPr>
              <a:spcBef>
                <a:spcPts val="600"/>
              </a:spcBef>
              <a:spcAft>
                <a:spcPts val="600"/>
              </a:spcAft>
            </a:pPr>
            <a:r>
              <a:rPr lang="ru-RU" b="0" i="0" dirty="0">
                <a:solidFill>
                  <a:srgbClr val="222222"/>
                </a:solidFill>
                <a:effectLst/>
                <a:latin typeface="Open Sans"/>
              </a:rPr>
              <a:t>При реализации такой стратегии код-</a:t>
            </a:r>
            <a:r>
              <a:rPr lang="ru-RU" b="0" i="0" dirty="0" err="1">
                <a:solidFill>
                  <a:srgbClr val="222222"/>
                </a:solidFill>
                <a:effectLst/>
                <a:latin typeface="Open Sans"/>
              </a:rPr>
              <a:t>ревью</a:t>
            </a:r>
            <a:r>
              <a:rPr lang="ru-RU" b="0" i="0" dirty="0">
                <a:solidFill>
                  <a:srgbClr val="222222"/>
                </a:solidFill>
                <a:effectLst/>
                <a:latin typeface="Open Sans"/>
              </a:rPr>
              <a:t> не нужно забывать о необходимости распространения знаний в команде. Поэтому в дополнение к одному или двум разработчикам, которые хорошо разбираются в изменяемом участке кода, хорошо бы добавить в </a:t>
            </a:r>
            <a:r>
              <a:rPr lang="ru-RU" b="0" i="0" dirty="0" err="1">
                <a:solidFill>
                  <a:srgbClr val="222222"/>
                </a:solidFill>
                <a:effectLst/>
                <a:latin typeface="Open Sans"/>
              </a:rPr>
              <a:t>ревьюеры</a:t>
            </a:r>
            <a:r>
              <a:rPr lang="ru-RU" b="0" i="0" dirty="0">
                <a:solidFill>
                  <a:srgbClr val="222222"/>
                </a:solidFill>
                <a:effectLst/>
                <a:latin typeface="Open Sans"/>
              </a:rPr>
              <a:t> человека, который не знаком с ним. Тогда у него появится возможность разобраться в новом для себя участке кода системы и в будущем поддержать коллег при необходимости работать с этим кодом.</a:t>
            </a:r>
            <a:endParaRPr lang="ru-RU" dirty="0"/>
          </a:p>
        </p:txBody>
      </p:sp>
    </p:spTree>
    <p:extLst>
      <p:ext uri="{BB962C8B-B14F-4D97-AF65-F5344CB8AC3E}">
        <p14:creationId xmlns:p14="http://schemas.microsoft.com/office/powerpoint/2010/main" val="4038404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2779"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29DD8F6F-76CD-441A-882F-037ADC697654}"/>
              </a:ext>
            </a:extLst>
          </p:cNvPr>
          <p:cNvSpPr/>
          <p:nvPr/>
        </p:nvSpPr>
        <p:spPr>
          <a:xfrm>
            <a:off x="2183999" y="201211"/>
            <a:ext cx="7824001" cy="461665"/>
          </a:xfrm>
          <a:prstGeom prst="rect">
            <a:avLst/>
          </a:prstGeom>
        </p:spPr>
        <p:txBody>
          <a:bodyPr wrap="none">
            <a:spAutoFit/>
          </a:bodyPr>
          <a:lstStyle/>
          <a:p>
            <a:r>
              <a:rPr lang="ru-RU" sz="2400" b="1" i="0" dirty="0">
                <a:solidFill>
                  <a:srgbClr val="181818"/>
                </a:solidFill>
                <a:effectLst/>
                <a:latin typeface="Mont"/>
              </a:rPr>
              <a:t>Организация процесса код-</a:t>
            </a:r>
            <a:r>
              <a:rPr lang="ru-RU" sz="2400" b="1" i="0" dirty="0" err="1">
                <a:solidFill>
                  <a:srgbClr val="181818"/>
                </a:solidFill>
                <a:effectLst/>
                <a:latin typeface="Mont"/>
              </a:rPr>
              <a:t>ревью</a:t>
            </a:r>
            <a:r>
              <a:rPr lang="ru-RU" sz="2400" b="1" i="0" dirty="0">
                <a:solidFill>
                  <a:srgbClr val="181818"/>
                </a:solidFill>
                <a:effectLst/>
                <a:latin typeface="Mont"/>
              </a:rPr>
              <a:t> в команде разработки</a:t>
            </a:r>
            <a:endParaRPr lang="ru-RU" sz="2400" dirty="0"/>
          </a:p>
        </p:txBody>
      </p:sp>
      <p:sp>
        <p:nvSpPr>
          <p:cNvPr id="2" name="Прямоугольник 1">
            <a:extLst>
              <a:ext uri="{FF2B5EF4-FFF2-40B4-BE49-F238E27FC236}">
                <a16:creationId xmlns:a16="http://schemas.microsoft.com/office/drawing/2014/main" id="{C7785C88-EA99-4646-A875-5203691F65C1}"/>
              </a:ext>
            </a:extLst>
          </p:cNvPr>
          <p:cNvSpPr/>
          <p:nvPr/>
        </p:nvSpPr>
        <p:spPr>
          <a:xfrm>
            <a:off x="653795" y="871701"/>
            <a:ext cx="7001532" cy="523220"/>
          </a:xfrm>
          <a:prstGeom prst="rect">
            <a:avLst/>
          </a:prstGeom>
        </p:spPr>
        <p:txBody>
          <a:bodyPr wrap="none">
            <a:spAutoFit/>
          </a:bodyPr>
          <a:lstStyle/>
          <a:p>
            <a:r>
              <a:rPr lang="ru-RU" sz="2800" b="1" i="0" cap="all" dirty="0">
                <a:solidFill>
                  <a:srgbClr val="582AE5"/>
                </a:solidFill>
                <a:effectLst/>
                <a:latin typeface="Open Sans"/>
              </a:rPr>
              <a:t>ЧТО ДЕЛАТЬ В ПРОЦЕССЕ КОД-РЕВЬЮ</a:t>
            </a:r>
            <a:endParaRPr lang="ru-RU" sz="2800" dirty="0"/>
          </a:p>
        </p:txBody>
      </p:sp>
      <p:sp>
        <p:nvSpPr>
          <p:cNvPr id="3" name="Прямоугольник 2">
            <a:extLst>
              <a:ext uri="{FF2B5EF4-FFF2-40B4-BE49-F238E27FC236}">
                <a16:creationId xmlns:a16="http://schemas.microsoft.com/office/drawing/2014/main" id="{6AE0DC18-D0D7-4638-A043-0146F0406F91}"/>
              </a:ext>
            </a:extLst>
          </p:cNvPr>
          <p:cNvSpPr/>
          <p:nvPr/>
        </p:nvSpPr>
        <p:spPr>
          <a:xfrm>
            <a:off x="653795" y="1394921"/>
            <a:ext cx="10918788" cy="5078313"/>
          </a:xfrm>
          <a:prstGeom prst="rect">
            <a:avLst/>
          </a:prstGeom>
        </p:spPr>
        <p:txBody>
          <a:bodyPr wrap="square">
            <a:spAutoFit/>
          </a:bodyPr>
          <a:lstStyle/>
          <a:p>
            <a:r>
              <a:rPr lang="ru-RU" b="1" i="0" dirty="0">
                <a:solidFill>
                  <a:srgbClr val="313131"/>
                </a:solidFill>
                <a:effectLst/>
                <a:latin typeface="Open Sans"/>
              </a:rPr>
              <a:t>Вот краткие рекомендации:</a:t>
            </a:r>
            <a:endParaRPr lang="ru-RU" b="0" i="0" dirty="0">
              <a:solidFill>
                <a:srgbClr val="313131"/>
              </a:solidFill>
              <a:effectLst/>
              <a:latin typeface="Open Sans"/>
            </a:endParaRPr>
          </a:p>
          <a:p>
            <a:pPr>
              <a:buFont typeface="+mj-lt"/>
              <a:buAutoNum type="arabicPeriod"/>
            </a:pPr>
            <a:r>
              <a:rPr lang="ru-RU" b="1" i="0" dirty="0">
                <a:solidFill>
                  <a:srgbClr val="313131"/>
                </a:solidFill>
                <a:effectLst/>
                <a:latin typeface="Open Sans"/>
              </a:rPr>
              <a:t>Оцените, что делает изменяемый код в целом</a:t>
            </a:r>
            <a:r>
              <a:rPr lang="ru-RU" b="0" i="0" dirty="0">
                <a:solidFill>
                  <a:srgbClr val="313131"/>
                </a:solidFill>
                <a:effectLst/>
                <a:latin typeface="Open Sans"/>
              </a:rPr>
              <a:t>. Это особенно полезно делать, если вы не очень хорошо разбираетесь в данном фрагменте системы. Часто бывает очень сложно адекватно оценить предлагаемые изменения без понимания контекста.</a:t>
            </a:r>
          </a:p>
          <a:p>
            <a:pPr>
              <a:buFont typeface="+mj-lt"/>
              <a:buAutoNum type="arabicPeriod"/>
            </a:pPr>
            <a:r>
              <a:rPr lang="ru-RU" b="1" i="0" dirty="0">
                <a:solidFill>
                  <a:srgbClr val="313131"/>
                </a:solidFill>
                <a:effectLst/>
                <a:latin typeface="Open Sans"/>
              </a:rPr>
              <a:t>Прочитайте описание изменений в </a:t>
            </a:r>
            <a:r>
              <a:rPr lang="ru-RU" b="1" i="0" dirty="0" err="1">
                <a:solidFill>
                  <a:srgbClr val="313131"/>
                </a:solidFill>
                <a:effectLst/>
                <a:latin typeface="Open Sans"/>
              </a:rPr>
              <a:t>pull</a:t>
            </a:r>
            <a:r>
              <a:rPr lang="ru-RU" b="1" i="0" dirty="0">
                <a:solidFill>
                  <a:srgbClr val="313131"/>
                </a:solidFill>
                <a:effectLst/>
                <a:latin typeface="Open Sans"/>
              </a:rPr>
              <a:t> </a:t>
            </a:r>
            <a:r>
              <a:rPr lang="ru-RU" b="1" i="0" dirty="0" err="1">
                <a:solidFill>
                  <a:srgbClr val="313131"/>
                </a:solidFill>
                <a:effectLst/>
                <a:latin typeface="Open Sans"/>
              </a:rPr>
              <a:t>request</a:t>
            </a:r>
            <a:r>
              <a:rPr lang="ru-RU" b="0" i="0" dirty="0">
                <a:solidFill>
                  <a:srgbClr val="313131"/>
                </a:solidFill>
                <a:effectLst/>
                <a:latin typeface="Open Sans"/>
              </a:rPr>
              <a:t> и сравните с тем, как эти изменения реализованы в коде. Все ли изменения совпадают? Нет ли ошибки при реализации изменений?</a:t>
            </a:r>
          </a:p>
          <a:p>
            <a:pPr>
              <a:buFont typeface="+mj-lt"/>
              <a:buAutoNum type="arabicPeriod"/>
            </a:pPr>
            <a:r>
              <a:rPr lang="ru-RU" b="1" i="0" dirty="0">
                <a:solidFill>
                  <a:srgbClr val="313131"/>
                </a:solidFill>
                <a:effectLst/>
                <a:latin typeface="Open Sans"/>
              </a:rPr>
              <a:t>Проверьте, есть ли тесты для новой функциональности.</a:t>
            </a:r>
            <a:r>
              <a:rPr lang="ru-RU" b="0" i="0" dirty="0">
                <a:solidFill>
                  <a:srgbClr val="313131"/>
                </a:solidFill>
                <a:effectLst/>
                <a:latin typeface="Open Sans"/>
              </a:rPr>
              <a:t> Оцените, достаточно ли их, не упустил ли разработчик каких-либо крайних случаев? Если в вашей системе тесты не запускаются автоматически при создании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то запустите эти тесты вручную (здесь нужно задать себе вопрос, почему запуск тестов не автоматизирован, и попытаться решить эту проблему).</a:t>
            </a:r>
          </a:p>
          <a:p>
            <a:pPr>
              <a:buFont typeface="+mj-lt"/>
              <a:buAutoNum type="arabicPeriod"/>
            </a:pPr>
            <a:r>
              <a:rPr lang="ru-RU" b="1" i="0" dirty="0">
                <a:solidFill>
                  <a:srgbClr val="313131"/>
                </a:solidFill>
                <a:effectLst/>
                <a:latin typeface="Open Sans"/>
              </a:rPr>
              <a:t>Оцените качество кода</a:t>
            </a:r>
            <a:r>
              <a:rPr lang="ru-RU" b="0" i="0" dirty="0">
                <a:solidFill>
                  <a:srgbClr val="313131"/>
                </a:solidFill>
                <a:effectLst/>
                <a:latin typeface="Open Sans"/>
              </a:rPr>
              <a:t> согласно рекомендациям, рассмотренным в предыдущем разделе. Как мы уже обсуждали, качество кода не всегда должно быть совершенным. Технический долг вполне допустим, но он должен быть осознанным. В идеальном случае технический долг должен быть отражен в файле с кодом и в системе отслеживания задач.</a:t>
            </a:r>
          </a:p>
          <a:p>
            <a:pPr>
              <a:buFont typeface="+mj-lt"/>
              <a:buAutoNum type="arabicPeriod"/>
            </a:pPr>
            <a:r>
              <a:rPr lang="ru-RU" b="1" i="0" dirty="0">
                <a:solidFill>
                  <a:srgbClr val="313131"/>
                </a:solidFill>
                <a:effectLst/>
                <a:latin typeface="Open Sans"/>
              </a:rPr>
              <a:t>Оцените</a:t>
            </a:r>
            <a:r>
              <a:rPr lang="ru-RU" b="0" i="0" dirty="0">
                <a:solidFill>
                  <a:srgbClr val="313131"/>
                </a:solidFill>
                <a:effectLst/>
                <a:latin typeface="Open Sans"/>
              </a:rPr>
              <a:t> архитектуру решения и соответствие ее принятым в команде подходам.</a:t>
            </a:r>
          </a:p>
          <a:p>
            <a:pPr>
              <a:buFont typeface="+mj-lt"/>
              <a:buAutoNum type="arabicPeriod"/>
            </a:pPr>
            <a:r>
              <a:rPr lang="ru-RU" b="1" i="0" dirty="0">
                <a:solidFill>
                  <a:srgbClr val="313131"/>
                </a:solidFill>
                <a:effectLst/>
                <a:latin typeface="Open Sans"/>
              </a:rPr>
              <a:t>Если вы можете это сделать</a:t>
            </a:r>
            <a:r>
              <a:rPr lang="ru-RU" b="0" i="0" dirty="0">
                <a:solidFill>
                  <a:srgbClr val="313131"/>
                </a:solidFill>
                <a:effectLst/>
                <a:latin typeface="Open Sans"/>
              </a:rPr>
              <a:t>, то дайте советы по повторному использованию существующего кода, о котором может не знать автор, а также о наличии более эффективных методов реализации той задачи, которую решал автор кода.</a:t>
            </a:r>
          </a:p>
        </p:txBody>
      </p:sp>
    </p:spTree>
    <p:extLst>
      <p:ext uri="{BB962C8B-B14F-4D97-AF65-F5344CB8AC3E}">
        <p14:creationId xmlns:p14="http://schemas.microsoft.com/office/powerpoint/2010/main" val="1496419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3803"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D075DBF0-47D1-46CB-A6BE-13968D512279}"/>
              </a:ext>
            </a:extLst>
          </p:cNvPr>
          <p:cNvSpPr/>
          <p:nvPr/>
        </p:nvSpPr>
        <p:spPr>
          <a:xfrm>
            <a:off x="2183999" y="201211"/>
            <a:ext cx="7824001" cy="461665"/>
          </a:xfrm>
          <a:prstGeom prst="rect">
            <a:avLst/>
          </a:prstGeom>
        </p:spPr>
        <p:txBody>
          <a:bodyPr wrap="none">
            <a:spAutoFit/>
          </a:bodyPr>
          <a:lstStyle/>
          <a:p>
            <a:r>
              <a:rPr lang="ru-RU" sz="2400" b="1" i="0" dirty="0">
                <a:solidFill>
                  <a:srgbClr val="181818"/>
                </a:solidFill>
                <a:effectLst/>
                <a:latin typeface="Mont"/>
              </a:rPr>
              <a:t>Организация процесса код-</a:t>
            </a:r>
            <a:r>
              <a:rPr lang="ru-RU" sz="2400" b="1" i="0" dirty="0" err="1">
                <a:solidFill>
                  <a:srgbClr val="181818"/>
                </a:solidFill>
                <a:effectLst/>
                <a:latin typeface="Mont"/>
              </a:rPr>
              <a:t>ревью</a:t>
            </a:r>
            <a:r>
              <a:rPr lang="ru-RU" sz="2400" b="1" i="0" dirty="0">
                <a:solidFill>
                  <a:srgbClr val="181818"/>
                </a:solidFill>
                <a:effectLst/>
                <a:latin typeface="Mont"/>
              </a:rPr>
              <a:t> в команде разработки</a:t>
            </a:r>
            <a:endParaRPr lang="ru-RU" sz="2400" dirty="0"/>
          </a:p>
        </p:txBody>
      </p:sp>
      <p:sp>
        <p:nvSpPr>
          <p:cNvPr id="2" name="Прямоугольник 1">
            <a:extLst>
              <a:ext uri="{FF2B5EF4-FFF2-40B4-BE49-F238E27FC236}">
                <a16:creationId xmlns:a16="http://schemas.microsoft.com/office/drawing/2014/main" id="{BA41FAA5-E2FF-4461-BDC7-8E8508AD6B53}"/>
              </a:ext>
            </a:extLst>
          </p:cNvPr>
          <p:cNvSpPr/>
          <p:nvPr/>
        </p:nvSpPr>
        <p:spPr>
          <a:xfrm>
            <a:off x="653795" y="871701"/>
            <a:ext cx="7236533" cy="523220"/>
          </a:xfrm>
          <a:prstGeom prst="rect">
            <a:avLst/>
          </a:prstGeom>
        </p:spPr>
        <p:txBody>
          <a:bodyPr wrap="none">
            <a:spAutoFit/>
          </a:bodyPr>
          <a:lstStyle/>
          <a:p>
            <a:r>
              <a:rPr lang="ru-RU" sz="2800" b="1" i="0" cap="all" dirty="0">
                <a:solidFill>
                  <a:srgbClr val="582AE5"/>
                </a:solidFill>
                <a:effectLst/>
                <a:latin typeface="Open Sans"/>
              </a:rPr>
              <a:t>КАК ПИСАТЬ КОНСТРУКТИВНОЕ РЕВЬЮ</a:t>
            </a:r>
            <a:endParaRPr lang="ru-RU" sz="2800" dirty="0"/>
          </a:p>
        </p:txBody>
      </p:sp>
      <p:sp>
        <p:nvSpPr>
          <p:cNvPr id="3" name="Прямоугольник 2">
            <a:extLst>
              <a:ext uri="{FF2B5EF4-FFF2-40B4-BE49-F238E27FC236}">
                <a16:creationId xmlns:a16="http://schemas.microsoft.com/office/drawing/2014/main" id="{007F53A6-8A4B-4CE0-9AC5-E8D853F3F9D2}"/>
              </a:ext>
            </a:extLst>
          </p:cNvPr>
          <p:cNvSpPr/>
          <p:nvPr/>
        </p:nvSpPr>
        <p:spPr>
          <a:xfrm>
            <a:off x="653795" y="1394921"/>
            <a:ext cx="10918788" cy="2769989"/>
          </a:xfrm>
          <a:prstGeom prst="rect">
            <a:avLst/>
          </a:prstGeom>
        </p:spPr>
        <p:txBody>
          <a:bodyPr wrap="square">
            <a:spAutoFit/>
          </a:bodyPr>
          <a:lstStyle/>
          <a:p>
            <a:pPr>
              <a:spcBef>
                <a:spcPts val="600"/>
              </a:spcBef>
              <a:spcAft>
                <a:spcPts val="600"/>
              </a:spcAft>
            </a:pPr>
            <a:r>
              <a:rPr lang="ru-RU" b="1" i="0" dirty="0">
                <a:solidFill>
                  <a:srgbClr val="313131"/>
                </a:solidFill>
                <a:effectLst/>
                <a:latin typeface="Open Sans"/>
              </a:rPr>
              <a:t>При написании </a:t>
            </a:r>
            <a:r>
              <a:rPr lang="ru-RU" b="1" i="0" dirty="0" err="1">
                <a:solidFill>
                  <a:srgbClr val="313131"/>
                </a:solidFill>
                <a:effectLst/>
                <a:latin typeface="Open Sans"/>
              </a:rPr>
              <a:t>ревью</a:t>
            </a:r>
            <a:r>
              <a:rPr lang="ru-RU" b="1" i="0" dirty="0">
                <a:solidFill>
                  <a:srgbClr val="313131"/>
                </a:solidFill>
                <a:effectLst/>
                <a:latin typeface="Open Sans"/>
              </a:rPr>
              <a:t> рекомендуется исходить из следующих предпосылок:</a:t>
            </a:r>
            <a:endParaRPr lang="ru-RU"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Возврат кода на доработку, даже абсолютно обоснованный, эмоционально очень неприятен для любого автора кода.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Члены вашей команды предпринимают максимальные усилия для того, чтобы написать максимально качественный код (если это не так, то эту проблему необходимо решать другими средствами, код-</a:t>
            </a:r>
            <a:r>
              <a:rPr lang="ru-RU" b="0" i="0" dirty="0" err="1">
                <a:solidFill>
                  <a:srgbClr val="313131"/>
                </a:solidFill>
                <a:effectLst/>
                <a:latin typeface="Open Sans"/>
              </a:rPr>
              <a:t>ревью</a:t>
            </a:r>
            <a:r>
              <a:rPr lang="ru-RU" b="0" i="0" dirty="0">
                <a:solidFill>
                  <a:srgbClr val="313131"/>
                </a:solidFill>
                <a:effectLst/>
                <a:latin typeface="Open Sans"/>
              </a:rPr>
              <a:t> в таких ситуациях бесполезно).</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Исходя из этих предпосылок, базовое правило составления конструктивного </a:t>
            </a:r>
            <a:r>
              <a:rPr lang="ru-RU" b="0" i="0" dirty="0" err="1">
                <a:solidFill>
                  <a:srgbClr val="313131"/>
                </a:solidFill>
                <a:effectLst/>
                <a:latin typeface="Open Sans"/>
              </a:rPr>
              <a:t>ревью</a:t>
            </a:r>
            <a:r>
              <a:rPr lang="ru-RU" b="0" i="0" dirty="0">
                <a:solidFill>
                  <a:srgbClr val="313131"/>
                </a:solidFill>
                <a:effectLst/>
                <a:latin typeface="Open Sans"/>
              </a:rPr>
              <a:t>: обсуждайте проблему с кодом, а не личность человека, который написал этот код. </a:t>
            </a:r>
          </a:p>
        </p:txBody>
      </p:sp>
    </p:spTree>
    <p:extLst>
      <p:ext uri="{BB962C8B-B14F-4D97-AF65-F5344CB8AC3E}">
        <p14:creationId xmlns:p14="http://schemas.microsoft.com/office/powerpoint/2010/main" val="3072104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4826"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765A858F-6C43-4763-B0E0-99C3D11921A3}"/>
              </a:ext>
            </a:extLst>
          </p:cNvPr>
          <p:cNvSpPr/>
          <p:nvPr/>
        </p:nvSpPr>
        <p:spPr>
          <a:xfrm>
            <a:off x="2183999" y="201211"/>
            <a:ext cx="7824001" cy="461665"/>
          </a:xfrm>
          <a:prstGeom prst="rect">
            <a:avLst/>
          </a:prstGeom>
        </p:spPr>
        <p:txBody>
          <a:bodyPr wrap="none">
            <a:spAutoFit/>
          </a:bodyPr>
          <a:lstStyle/>
          <a:p>
            <a:r>
              <a:rPr lang="ru-RU" sz="2400" b="1" i="0" dirty="0">
                <a:solidFill>
                  <a:srgbClr val="181818"/>
                </a:solidFill>
                <a:effectLst/>
                <a:latin typeface="Mont"/>
              </a:rPr>
              <a:t>Организация процесса код-</a:t>
            </a:r>
            <a:r>
              <a:rPr lang="ru-RU" sz="2400" b="1" i="0" dirty="0" err="1">
                <a:solidFill>
                  <a:srgbClr val="181818"/>
                </a:solidFill>
                <a:effectLst/>
                <a:latin typeface="Mont"/>
              </a:rPr>
              <a:t>ревью</a:t>
            </a:r>
            <a:r>
              <a:rPr lang="ru-RU" sz="2400" b="1" i="0" dirty="0">
                <a:solidFill>
                  <a:srgbClr val="181818"/>
                </a:solidFill>
                <a:effectLst/>
                <a:latin typeface="Mont"/>
              </a:rPr>
              <a:t> в команде разработки</a:t>
            </a:r>
            <a:endParaRPr lang="ru-RU" sz="2400" dirty="0"/>
          </a:p>
        </p:txBody>
      </p:sp>
      <p:sp>
        <p:nvSpPr>
          <p:cNvPr id="2" name="Прямоугольник 1">
            <a:extLst>
              <a:ext uri="{FF2B5EF4-FFF2-40B4-BE49-F238E27FC236}">
                <a16:creationId xmlns:a16="http://schemas.microsoft.com/office/drawing/2014/main" id="{EF6C8028-8BD4-4761-992F-0BBE50EAA8F4}"/>
              </a:ext>
            </a:extLst>
          </p:cNvPr>
          <p:cNvSpPr/>
          <p:nvPr/>
        </p:nvSpPr>
        <p:spPr>
          <a:xfrm>
            <a:off x="619417" y="778221"/>
            <a:ext cx="10918788" cy="5816977"/>
          </a:xfrm>
          <a:prstGeom prst="rect">
            <a:avLst/>
          </a:prstGeom>
        </p:spPr>
        <p:txBody>
          <a:bodyPr wrap="square">
            <a:spAutoFit/>
          </a:bodyPr>
          <a:lstStyle/>
          <a:p>
            <a:pPr>
              <a:spcAft>
                <a:spcPts val="600"/>
              </a:spcAft>
            </a:pPr>
            <a:r>
              <a:rPr lang="ru-RU" b="1" i="0" dirty="0">
                <a:solidFill>
                  <a:srgbClr val="582AE5"/>
                </a:solidFill>
                <a:effectLst/>
                <a:latin typeface="Open Sans"/>
              </a:rPr>
              <a:t>Вот несколько рекомендаций по тому, как составить эффективное </a:t>
            </a:r>
            <a:r>
              <a:rPr lang="ru-RU" b="1" i="0" dirty="0" err="1">
                <a:solidFill>
                  <a:srgbClr val="582AE5"/>
                </a:solidFill>
                <a:effectLst/>
                <a:latin typeface="Open Sans"/>
              </a:rPr>
              <a:t>ревью</a:t>
            </a:r>
            <a:r>
              <a:rPr lang="ru-RU" b="1" i="0" dirty="0">
                <a:solidFill>
                  <a:srgbClr val="582AE5"/>
                </a:solidFill>
                <a:effectLst/>
                <a:latin typeface="Open Sans"/>
              </a:rPr>
              <a:t>, которое поможет вашему коллеге улучшить свой код:</a:t>
            </a:r>
            <a:endParaRPr lang="ru-RU" b="0" i="0" dirty="0">
              <a:solidFill>
                <a:srgbClr val="313131"/>
              </a:solidFill>
              <a:effectLst/>
              <a:latin typeface="Open Sans"/>
            </a:endParaRPr>
          </a:p>
          <a:p>
            <a:pPr>
              <a:spcAft>
                <a:spcPts val="600"/>
              </a:spcAft>
              <a:buFont typeface="Arial" panose="020B0604020202020204" pitchFamily="34" charset="0"/>
              <a:buChar char="•"/>
            </a:pPr>
            <a:r>
              <a:rPr lang="ru-RU" b="0" i="0" dirty="0">
                <a:solidFill>
                  <a:srgbClr val="333333"/>
                </a:solidFill>
                <a:effectLst/>
                <a:latin typeface="Open Sans"/>
              </a:rPr>
              <a:t>Замечания</a:t>
            </a:r>
            <a:r>
              <a:rPr lang="ru-RU" b="0" i="0" dirty="0">
                <a:solidFill>
                  <a:srgbClr val="582AE5"/>
                </a:solidFill>
                <a:effectLst/>
                <a:latin typeface="Open Sans"/>
              </a:rPr>
              <a:t> </a:t>
            </a:r>
            <a:r>
              <a:rPr lang="ru-RU" b="0" i="0" dirty="0">
                <a:solidFill>
                  <a:srgbClr val="333333"/>
                </a:solidFill>
                <a:effectLst/>
                <a:latin typeface="Open Sans"/>
              </a:rPr>
              <a:t>к коду должны быть четкими и понятными. Представьте, что в качестве </a:t>
            </a:r>
            <a:r>
              <a:rPr lang="ru-RU" b="0" i="0" dirty="0" err="1">
                <a:solidFill>
                  <a:srgbClr val="333333"/>
                </a:solidFill>
                <a:effectLst/>
                <a:latin typeface="Open Sans"/>
              </a:rPr>
              <a:t>ревью</a:t>
            </a:r>
            <a:r>
              <a:rPr lang="ru-RU" b="0" i="0" dirty="0">
                <a:solidFill>
                  <a:srgbClr val="333333"/>
                </a:solidFill>
                <a:effectLst/>
                <a:latin typeface="Open Sans"/>
              </a:rPr>
              <a:t> вам прислали три эмодзи с опущенным вниз большим пальцем. Как вы поймете, что именно нужно изменить в коде и каким образом?</a:t>
            </a:r>
            <a:endParaRPr lang="ru-RU" b="0" i="0" dirty="0">
              <a:solidFill>
                <a:srgbClr val="313131"/>
              </a:solidFill>
              <a:effectLst/>
              <a:latin typeface="Open Sans"/>
            </a:endParaRPr>
          </a:p>
          <a:p>
            <a:pPr>
              <a:spcAft>
                <a:spcPts val="600"/>
              </a:spcAft>
              <a:buFont typeface="Arial" panose="020B0604020202020204" pitchFamily="34" charset="0"/>
              <a:buChar char="•"/>
            </a:pPr>
            <a:r>
              <a:rPr lang="ru-RU" b="0" i="0" dirty="0">
                <a:solidFill>
                  <a:srgbClr val="333333"/>
                </a:solidFill>
                <a:effectLst/>
                <a:latin typeface="Open Sans"/>
              </a:rPr>
              <a:t>Лучше всего создавать комментарии, привязанные к конкретным строкам кода, в комментариях писать, что не так с данным кодом и предлагать возможные варианты решения.</a:t>
            </a:r>
            <a:endParaRPr lang="ru-RU" b="0" i="0" dirty="0">
              <a:solidFill>
                <a:srgbClr val="313131"/>
              </a:solidFill>
              <a:effectLst/>
              <a:latin typeface="Open Sans"/>
            </a:endParaRPr>
          </a:p>
          <a:p>
            <a:pPr>
              <a:spcAft>
                <a:spcPts val="600"/>
              </a:spcAft>
              <a:buFont typeface="Arial" panose="020B0604020202020204" pitchFamily="34" charset="0"/>
              <a:buChar char="•"/>
            </a:pPr>
            <a:r>
              <a:rPr lang="ru-RU" b="0" i="0" dirty="0">
                <a:solidFill>
                  <a:srgbClr val="333333"/>
                </a:solidFill>
                <a:effectLst/>
                <a:latin typeface="Open Sans"/>
              </a:rPr>
              <a:t>Если вы видите потенциальную проблему в коде, но сомневаетесь в ее актуальности, то вы можете в тексте </a:t>
            </a:r>
            <a:r>
              <a:rPr lang="ru-RU" b="0" i="0" dirty="0" err="1">
                <a:solidFill>
                  <a:srgbClr val="333333"/>
                </a:solidFill>
                <a:effectLst/>
                <a:latin typeface="Open Sans"/>
              </a:rPr>
              <a:t>ревью</a:t>
            </a:r>
            <a:r>
              <a:rPr lang="ru-RU" b="0" i="0" dirty="0">
                <a:solidFill>
                  <a:srgbClr val="333333"/>
                </a:solidFill>
                <a:effectLst/>
                <a:latin typeface="Open Sans"/>
              </a:rPr>
              <a:t> сформулировать свои опасения в виде вопроса автору. Не забыл ли он о чем-либо, что кажется вам важным? Не повлияет ли выбранное решение на используемый объем памяти? Вполне вероятно, что если проблема действительно есть, то автор кода быстрее найдет ее причину и сможет исправить.</a:t>
            </a:r>
            <a:endParaRPr lang="ru-RU" b="0" i="0" dirty="0">
              <a:solidFill>
                <a:srgbClr val="313131"/>
              </a:solidFill>
              <a:effectLst/>
              <a:latin typeface="Open Sans"/>
            </a:endParaRPr>
          </a:p>
          <a:p>
            <a:pPr>
              <a:spcAft>
                <a:spcPts val="600"/>
              </a:spcAft>
              <a:buFont typeface="Arial" panose="020B0604020202020204" pitchFamily="34" charset="0"/>
              <a:buChar char="•"/>
            </a:pPr>
            <a:r>
              <a:rPr lang="ru-RU" b="0" i="0" dirty="0">
                <a:solidFill>
                  <a:srgbClr val="333333"/>
                </a:solidFill>
                <a:effectLst/>
                <a:latin typeface="Open Sans"/>
              </a:rPr>
              <a:t>Замечания пишите в уважительной и спокойной манере.</a:t>
            </a:r>
            <a:endParaRPr lang="ru-RU" b="0" i="0" dirty="0">
              <a:solidFill>
                <a:srgbClr val="313131"/>
              </a:solidFill>
              <a:effectLst/>
              <a:latin typeface="Open Sans"/>
            </a:endParaRPr>
          </a:p>
          <a:p>
            <a:pPr>
              <a:spcAft>
                <a:spcPts val="600"/>
              </a:spcAft>
              <a:buFont typeface="Arial" panose="020B0604020202020204" pitchFamily="34" charset="0"/>
              <a:buChar char="•"/>
            </a:pPr>
            <a:r>
              <a:rPr lang="ru-RU" b="0" i="0" dirty="0">
                <a:solidFill>
                  <a:srgbClr val="333333"/>
                </a:solidFill>
                <a:effectLst/>
                <a:latin typeface="Open Sans"/>
              </a:rPr>
              <a:t>Пишите замечания так, как будто адресуете их равному себе. Даже если вы проверяете код разработчика среднего уровня или новичка.</a:t>
            </a:r>
            <a:endParaRPr lang="ru-RU" b="0" i="0" dirty="0">
              <a:solidFill>
                <a:srgbClr val="313131"/>
              </a:solidFill>
              <a:effectLst/>
              <a:latin typeface="Open Sans"/>
            </a:endParaRPr>
          </a:p>
          <a:p>
            <a:pPr>
              <a:spcAft>
                <a:spcPts val="600"/>
              </a:spcAft>
              <a:buFont typeface="Arial" panose="020B0604020202020204" pitchFamily="34" charset="0"/>
              <a:buChar char="•"/>
            </a:pPr>
            <a:r>
              <a:rPr lang="ru-RU" b="0" i="0" dirty="0">
                <a:solidFill>
                  <a:srgbClr val="333333"/>
                </a:solidFill>
                <a:effectLst/>
                <a:latin typeface="Open Sans"/>
              </a:rPr>
              <a:t>Помните, что у всех собственный подход к разработке. Если вы видите в коде работающее решение, но понимаете, что вы бы реализовали это по другому, то не нужно настаивать на переработке только по тому, что решение отличается от вашего (если, конечно, качество решений при этом примерно одинаковое). </a:t>
            </a:r>
            <a:endParaRPr lang="ru-RU" b="0" i="0" dirty="0">
              <a:solidFill>
                <a:srgbClr val="313131"/>
              </a:solidFill>
              <a:effectLst/>
              <a:latin typeface="Open Sans"/>
            </a:endParaRPr>
          </a:p>
        </p:txBody>
      </p:sp>
    </p:spTree>
    <p:extLst>
      <p:ext uri="{BB962C8B-B14F-4D97-AF65-F5344CB8AC3E}">
        <p14:creationId xmlns:p14="http://schemas.microsoft.com/office/powerpoint/2010/main" val="1740241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5850"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EDDD4AA5-3F51-445B-AD24-19C4FB927DF3}"/>
              </a:ext>
            </a:extLst>
          </p:cNvPr>
          <p:cNvSpPr/>
          <p:nvPr/>
        </p:nvSpPr>
        <p:spPr>
          <a:xfrm>
            <a:off x="2183999" y="201211"/>
            <a:ext cx="7824001" cy="461665"/>
          </a:xfrm>
          <a:prstGeom prst="rect">
            <a:avLst/>
          </a:prstGeom>
        </p:spPr>
        <p:txBody>
          <a:bodyPr wrap="none">
            <a:spAutoFit/>
          </a:bodyPr>
          <a:lstStyle/>
          <a:p>
            <a:r>
              <a:rPr lang="ru-RU" sz="2400" b="1" i="0" dirty="0">
                <a:solidFill>
                  <a:srgbClr val="181818"/>
                </a:solidFill>
                <a:effectLst/>
                <a:latin typeface="Mont"/>
              </a:rPr>
              <a:t>Организация процесса код-</a:t>
            </a:r>
            <a:r>
              <a:rPr lang="ru-RU" sz="2400" b="1" i="0" dirty="0" err="1">
                <a:solidFill>
                  <a:srgbClr val="181818"/>
                </a:solidFill>
                <a:effectLst/>
                <a:latin typeface="Mont"/>
              </a:rPr>
              <a:t>ревью</a:t>
            </a:r>
            <a:r>
              <a:rPr lang="ru-RU" sz="2400" b="1" i="0" dirty="0">
                <a:solidFill>
                  <a:srgbClr val="181818"/>
                </a:solidFill>
                <a:effectLst/>
                <a:latin typeface="Mont"/>
              </a:rPr>
              <a:t> в команде разработки</a:t>
            </a:r>
            <a:endParaRPr lang="ru-RU" sz="2400" dirty="0"/>
          </a:p>
        </p:txBody>
      </p:sp>
      <p:sp>
        <p:nvSpPr>
          <p:cNvPr id="2" name="Прямоугольник 1">
            <a:extLst>
              <a:ext uri="{FF2B5EF4-FFF2-40B4-BE49-F238E27FC236}">
                <a16:creationId xmlns:a16="http://schemas.microsoft.com/office/drawing/2014/main" id="{BE8137CC-A67A-4ADE-88AC-5EC07CB91519}"/>
              </a:ext>
            </a:extLst>
          </p:cNvPr>
          <p:cNvSpPr/>
          <p:nvPr/>
        </p:nvSpPr>
        <p:spPr>
          <a:xfrm>
            <a:off x="653795" y="1515508"/>
            <a:ext cx="10918788" cy="4585871"/>
          </a:xfrm>
          <a:prstGeom prst="rect">
            <a:avLst/>
          </a:prstGeom>
        </p:spPr>
        <p:txBody>
          <a:bodyPr wrap="square">
            <a:spAutoFit/>
          </a:bodyPr>
          <a:lstStyle/>
          <a:p>
            <a:pPr>
              <a:spcBef>
                <a:spcPts val="600"/>
              </a:spcBef>
              <a:spcAft>
                <a:spcPts val="600"/>
              </a:spcAft>
            </a:pPr>
            <a:r>
              <a:rPr lang="ru-RU" b="1" i="0" cap="all" dirty="0">
                <a:solidFill>
                  <a:srgbClr val="582AE5"/>
                </a:solidFill>
                <a:effectLst/>
                <a:latin typeface="Open Sans"/>
              </a:rPr>
              <a:t>ИТОГИ:</a:t>
            </a:r>
            <a:endParaRPr lang="ru-RU"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Важный вопрос при организации процесса разработки: кто именно выполняет код-</a:t>
            </a:r>
            <a:r>
              <a:rPr lang="ru-RU" b="0" i="0" dirty="0" err="1">
                <a:solidFill>
                  <a:srgbClr val="313131"/>
                </a:solidFill>
                <a:effectLst/>
                <a:latin typeface="Open Sans"/>
              </a:rPr>
              <a:t>ревью</a:t>
            </a:r>
            <a:r>
              <a:rPr lang="ru-RU" b="0" i="0" dirty="0">
                <a:solidFill>
                  <a:srgbClr val="313131"/>
                </a:solidFill>
                <a:effectLst/>
                <a:latin typeface="Open Sans"/>
              </a:rPr>
              <a:t> в команде. Это может быть </a:t>
            </a:r>
            <a:r>
              <a:rPr lang="ru-RU" b="0" i="0" dirty="0" err="1">
                <a:solidFill>
                  <a:srgbClr val="313131"/>
                </a:solidFill>
                <a:effectLst/>
                <a:latin typeface="Open Sans"/>
              </a:rPr>
              <a:t>тимлид</a:t>
            </a:r>
            <a:r>
              <a:rPr lang="ru-RU" b="0" i="0" dirty="0">
                <a:solidFill>
                  <a:srgbClr val="313131"/>
                </a:solidFill>
                <a:effectLst/>
                <a:latin typeface="Open Sans"/>
              </a:rPr>
              <a:t> (или ограниченное число ведущих разработчиков), вся команда, или специальным образом выбранные </a:t>
            </a:r>
            <a:r>
              <a:rPr lang="ru-RU" b="0" i="0" dirty="0" err="1">
                <a:solidFill>
                  <a:srgbClr val="313131"/>
                </a:solidFill>
                <a:effectLst/>
                <a:latin typeface="Open Sans"/>
              </a:rPr>
              <a:t>ревьюеры</a:t>
            </a:r>
            <a:r>
              <a:rPr lang="ru-RU" b="0" i="0" dirty="0">
                <a:solidFill>
                  <a:srgbClr val="313131"/>
                </a:solidFill>
                <a:effectLst/>
                <a:latin typeface="Open Sans"/>
              </a:rPr>
              <a:t>, наиболее подходящие именно для данного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Второй важный вопрос: кто и каким образом принимает решение о возможности объединения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с основной версией кода. Это может делать вручную </a:t>
            </a:r>
            <a:r>
              <a:rPr lang="ru-RU" b="0" i="0" dirty="0" err="1">
                <a:solidFill>
                  <a:srgbClr val="313131"/>
                </a:solidFill>
                <a:effectLst/>
                <a:latin typeface="Open Sans"/>
              </a:rPr>
              <a:t>тимлид</a:t>
            </a:r>
            <a:r>
              <a:rPr lang="ru-RU" b="0" i="0" dirty="0">
                <a:solidFill>
                  <a:srgbClr val="313131"/>
                </a:solidFill>
                <a:effectLst/>
                <a:latin typeface="Open Sans"/>
              </a:rPr>
              <a:t> ( ограниченное число ведущих разработчиков) или автоматически с помощью инструментов командной разработки и наличии определенного количества одобрений от </a:t>
            </a:r>
            <a:r>
              <a:rPr lang="ru-RU" b="0" i="0" dirty="0" err="1">
                <a:solidFill>
                  <a:srgbClr val="313131"/>
                </a:solidFill>
                <a:effectLst/>
                <a:latin typeface="Open Sans"/>
              </a:rPr>
              <a:t>ревьюеров</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 процессе код-</a:t>
            </a:r>
            <a:r>
              <a:rPr lang="ru-RU" b="0" i="0" dirty="0" err="1">
                <a:solidFill>
                  <a:srgbClr val="313131"/>
                </a:solidFill>
                <a:effectLst/>
                <a:latin typeface="Open Sans"/>
              </a:rPr>
              <a:t>ревью</a:t>
            </a:r>
            <a:r>
              <a:rPr lang="ru-RU" b="0" i="0" dirty="0">
                <a:solidFill>
                  <a:srgbClr val="313131"/>
                </a:solidFill>
                <a:effectLst/>
                <a:latin typeface="Open Sans"/>
              </a:rPr>
              <a:t> попробуйте найти ошибки в коде, оцените объем и качество тестов, качество кода и архитектурных решений.</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Возвращение кода на доработку эмоционально очень неприятно автору. Постарайтесь написать </a:t>
            </a:r>
            <a:r>
              <a:rPr lang="ru-RU" b="0" i="0" dirty="0" err="1">
                <a:solidFill>
                  <a:srgbClr val="313131"/>
                </a:solidFill>
                <a:effectLst/>
                <a:latin typeface="Open Sans"/>
              </a:rPr>
              <a:t>ревью</a:t>
            </a:r>
            <a:r>
              <a:rPr lang="ru-RU" b="0" i="0" dirty="0">
                <a:solidFill>
                  <a:srgbClr val="313131"/>
                </a:solidFill>
                <a:effectLst/>
                <a:latin typeface="Open Sans"/>
              </a:rPr>
              <a:t> конструктивно и понятно, чтобы автор быстро смог исправить все замечания. Так вы повысите скорость разработки.</a:t>
            </a:r>
          </a:p>
        </p:txBody>
      </p:sp>
    </p:spTree>
    <p:extLst>
      <p:ext uri="{BB962C8B-B14F-4D97-AF65-F5344CB8AC3E}">
        <p14:creationId xmlns:p14="http://schemas.microsoft.com/office/powerpoint/2010/main" val="1165792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6874"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61E29CBE-D757-4E66-B784-7758AA1F6FE2}"/>
              </a:ext>
            </a:extLst>
          </p:cNvPr>
          <p:cNvSpPr/>
          <p:nvPr/>
        </p:nvSpPr>
        <p:spPr>
          <a:xfrm>
            <a:off x="3480251" y="147179"/>
            <a:ext cx="5231497" cy="584775"/>
          </a:xfrm>
          <a:prstGeom prst="rect">
            <a:avLst/>
          </a:prstGeom>
        </p:spPr>
        <p:txBody>
          <a:bodyPr wrap="none">
            <a:spAutoFit/>
          </a:bodyPr>
          <a:lstStyle/>
          <a:p>
            <a:r>
              <a:rPr lang="ru-RU" sz="3200" b="1" dirty="0"/>
              <a:t>Код-</a:t>
            </a:r>
            <a:r>
              <a:rPr lang="ru-RU" sz="3200" b="1" dirty="0" err="1"/>
              <a:t>ревью</a:t>
            </a:r>
            <a:r>
              <a:rPr lang="ru-RU" sz="3200" b="1" dirty="0"/>
              <a:t> в процессе CI/CD</a:t>
            </a:r>
            <a:endParaRPr lang="ru-RU" sz="4000" dirty="0"/>
          </a:p>
        </p:txBody>
      </p:sp>
      <p:sp>
        <p:nvSpPr>
          <p:cNvPr id="2" name="Прямоугольник 1">
            <a:extLst>
              <a:ext uri="{FF2B5EF4-FFF2-40B4-BE49-F238E27FC236}">
                <a16:creationId xmlns:a16="http://schemas.microsoft.com/office/drawing/2014/main" id="{17544F52-467F-4C4A-AE34-1D3BD2DFEA0B}"/>
              </a:ext>
            </a:extLst>
          </p:cNvPr>
          <p:cNvSpPr/>
          <p:nvPr/>
        </p:nvSpPr>
        <p:spPr>
          <a:xfrm>
            <a:off x="653795" y="871701"/>
            <a:ext cx="10918788" cy="923330"/>
          </a:xfrm>
          <a:prstGeom prst="rect">
            <a:avLst/>
          </a:prstGeom>
        </p:spPr>
        <p:txBody>
          <a:bodyPr wrap="square">
            <a:spAutoFit/>
          </a:bodyPr>
          <a:lstStyle/>
          <a:p>
            <a:r>
              <a:rPr lang="ru-RU" b="1" i="0" dirty="0">
                <a:solidFill>
                  <a:srgbClr val="582AE5"/>
                </a:solidFill>
                <a:effectLst/>
                <a:latin typeface="Open Sans"/>
              </a:rPr>
              <a:t>Код-</a:t>
            </a:r>
            <a:r>
              <a:rPr lang="ru-RU" b="1" i="0" dirty="0" err="1">
                <a:solidFill>
                  <a:srgbClr val="582AE5"/>
                </a:solidFill>
                <a:effectLst/>
                <a:latin typeface="Open Sans"/>
              </a:rPr>
              <a:t>ревью</a:t>
            </a:r>
            <a:r>
              <a:rPr lang="ru-RU" b="1" i="0" dirty="0">
                <a:solidFill>
                  <a:srgbClr val="582AE5"/>
                </a:solidFill>
                <a:effectLst/>
                <a:latin typeface="Open Sans"/>
              </a:rPr>
              <a:t> — </a:t>
            </a:r>
            <a:r>
              <a:rPr lang="ru-RU" b="0" i="0" dirty="0">
                <a:solidFill>
                  <a:srgbClr val="313131"/>
                </a:solidFill>
                <a:effectLst/>
                <a:latin typeface="Open Sans"/>
              </a:rPr>
              <a:t>это один из важных этапов процесса CI/CD, который мы рассматриваем в курсе программной инженерии. Теперь мы изучили все отдельные этапы и готовы взглянуть на процесс в целом.</a:t>
            </a:r>
            <a:endParaRPr lang="ru-RU" dirty="0"/>
          </a:p>
        </p:txBody>
      </p:sp>
      <p:sp>
        <p:nvSpPr>
          <p:cNvPr id="3" name="Прямоугольник 2">
            <a:extLst>
              <a:ext uri="{FF2B5EF4-FFF2-40B4-BE49-F238E27FC236}">
                <a16:creationId xmlns:a16="http://schemas.microsoft.com/office/drawing/2014/main" id="{4F047291-1E4B-4726-AA58-20DFF11DA157}"/>
              </a:ext>
            </a:extLst>
          </p:cNvPr>
          <p:cNvSpPr/>
          <p:nvPr/>
        </p:nvSpPr>
        <p:spPr>
          <a:xfrm>
            <a:off x="653794" y="1888511"/>
            <a:ext cx="10918787" cy="369332"/>
          </a:xfrm>
          <a:prstGeom prst="rect">
            <a:avLst/>
          </a:prstGeom>
        </p:spPr>
        <p:txBody>
          <a:bodyPr wrap="square">
            <a:spAutoFit/>
          </a:bodyPr>
          <a:lstStyle/>
          <a:p>
            <a:r>
              <a:rPr lang="ru-RU" b="1" i="0" dirty="0">
                <a:solidFill>
                  <a:srgbClr val="313131"/>
                </a:solidFill>
                <a:effectLst/>
                <a:latin typeface="Open Sans"/>
              </a:rPr>
              <a:t>Итак, процесс разработки с помощью методики CI/CD выглядит следующим образом:</a:t>
            </a:r>
            <a:endParaRPr lang="ru-RU" dirty="0"/>
          </a:p>
        </p:txBody>
      </p:sp>
      <p:sp>
        <p:nvSpPr>
          <p:cNvPr id="4" name="Прямоугольник 3">
            <a:extLst>
              <a:ext uri="{FF2B5EF4-FFF2-40B4-BE49-F238E27FC236}">
                <a16:creationId xmlns:a16="http://schemas.microsoft.com/office/drawing/2014/main" id="{1A999EB9-3EB8-488F-B249-B6D5B9C5AE7A}"/>
              </a:ext>
            </a:extLst>
          </p:cNvPr>
          <p:cNvSpPr/>
          <p:nvPr/>
        </p:nvSpPr>
        <p:spPr>
          <a:xfrm>
            <a:off x="653793" y="2257843"/>
            <a:ext cx="10918787" cy="4616648"/>
          </a:xfrm>
          <a:prstGeom prst="rect">
            <a:avLst/>
          </a:prstGeom>
        </p:spPr>
        <p:txBody>
          <a:bodyPr wrap="square">
            <a:spAutoFit/>
          </a:bodyPr>
          <a:lstStyle/>
          <a:p>
            <a:pPr>
              <a:spcBef>
                <a:spcPts val="600"/>
              </a:spcBef>
              <a:spcAft>
                <a:spcPts val="600"/>
              </a:spcAft>
              <a:buFont typeface="+mj-lt"/>
              <a:buAutoNum type="arabicPeriod"/>
            </a:pPr>
            <a:r>
              <a:rPr lang="ru-RU" b="0" i="0" dirty="0">
                <a:solidFill>
                  <a:srgbClr val="313131"/>
                </a:solidFill>
                <a:effectLst/>
                <a:latin typeface="Open Sans"/>
              </a:rPr>
              <a:t>Разработчик создает локальную копию репозитория с кодом проекта. При необходимости можно сделать </a:t>
            </a:r>
            <a:r>
              <a:rPr lang="ru-RU" b="0" i="0" dirty="0" err="1">
                <a:solidFill>
                  <a:srgbClr val="313131"/>
                </a:solidFill>
                <a:effectLst/>
                <a:latin typeface="Open Sans"/>
              </a:rPr>
              <a:t>fork</a:t>
            </a:r>
            <a:r>
              <a:rPr lang="ru-RU" b="0" i="0" dirty="0">
                <a:solidFill>
                  <a:srgbClr val="313131"/>
                </a:solidFill>
                <a:effectLst/>
                <a:latin typeface="Open Sans"/>
              </a:rPr>
              <a:t> интересующего репозитория и уже для него создавать локальную копию.</a:t>
            </a:r>
          </a:p>
          <a:p>
            <a:pPr>
              <a:spcBef>
                <a:spcPts val="600"/>
              </a:spcBef>
              <a:spcAft>
                <a:spcPts val="600"/>
              </a:spcAft>
              <a:buFont typeface="+mj-lt"/>
              <a:buAutoNum type="arabicPeriod"/>
            </a:pPr>
            <a:r>
              <a:rPr lang="ru-RU" b="0" i="0" dirty="0">
                <a:solidFill>
                  <a:srgbClr val="313131"/>
                </a:solidFill>
                <a:effectLst/>
                <a:latin typeface="Open Sans"/>
              </a:rPr>
              <a:t>В локальном репозитории создается новая ветка для реализации нужной функциональности.</a:t>
            </a:r>
          </a:p>
          <a:p>
            <a:pPr>
              <a:spcBef>
                <a:spcPts val="600"/>
              </a:spcBef>
              <a:spcAft>
                <a:spcPts val="600"/>
              </a:spcAft>
              <a:buFont typeface="+mj-lt"/>
              <a:buAutoNum type="arabicPeriod"/>
            </a:pPr>
            <a:r>
              <a:rPr lang="ru-RU" b="0" i="0" dirty="0">
                <a:solidFill>
                  <a:srgbClr val="313131"/>
                </a:solidFill>
                <a:effectLst/>
                <a:latin typeface="Open Sans"/>
              </a:rPr>
              <a:t>Разработчик создает код, реализующий нужную функциональность, в новой ветке.</a:t>
            </a:r>
          </a:p>
          <a:p>
            <a:pPr>
              <a:spcBef>
                <a:spcPts val="600"/>
              </a:spcBef>
              <a:spcAft>
                <a:spcPts val="600"/>
              </a:spcAft>
              <a:buFont typeface="+mj-lt"/>
              <a:buAutoNum type="arabicPeriod"/>
            </a:pPr>
            <a:r>
              <a:rPr lang="ru-RU" b="0" i="0" dirty="0">
                <a:solidFill>
                  <a:srgbClr val="313131"/>
                </a:solidFill>
                <a:effectLst/>
                <a:latin typeface="Open Sans"/>
              </a:rPr>
              <a:t>Разработчик пишет тесты для новой функциональности и убеждается, что тесты проходят успешно. Этот шаг и предыдущий можно менять местами, если используется разработка через тестирование (</a:t>
            </a:r>
            <a:r>
              <a:rPr lang="ru-RU" b="0" i="0" dirty="0" err="1">
                <a:solidFill>
                  <a:srgbClr val="313131"/>
                </a:solidFill>
                <a:effectLst/>
                <a:latin typeface="Open Sans"/>
              </a:rPr>
              <a:t>Test</a:t>
            </a:r>
            <a:r>
              <a:rPr lang="ru-RU" b="0" i="0" dirty="0">
                <a:solidFill>
                  <a:srgbClr val="313131"/>
                </a:solidFill>
                <a:effectLst/>
                <a:latin typeface="Open Sans"/>
              </a:rPr>
              <a:t> </a:t>
            </a:r>
            <a:r>
              <a:rPr lang="ru-RU" b="0" i="0" dirty="0" err="1">
                <a:solidFill>
                  <a:srgbClr val="313131"/>
                </a:solidFill>
                <a:effectLst/>
                <a:latin typeface="Open Sans"/>
              </a:rPr>
              <a:t>Driven</a:t>
            </a:r>
            <a:r>
              <a:rPr lang="ru-RU" b="0" i="0" dirty="0">
                <a:solidFill>
                  <a:srgbClr val="313131"/>
                </a:solidFill>
                <a:effectLst/>
                <a:latin typeface="Open Sans"/>
              </a:rPr>
              <a:t> </a:t>
            </a:r>
            <a:r>
              <a:rPr lang="ru-RU" b="0" i="0" dirty="0" err="1">
                <a:solidFill>
                  <a:srgbClr val="313131"/>
                </a:solidFill>
                <a:effectLst/>
                <a:latin typeface="Open Sans"/>
              </a:rPr>
              <a:t>Development</a:t>
            </a:r>
            <a:r>
              <a:rPr lang="ru-RU" b="0" i="0" dirty="0">
                <a:solidFill>
                  <a:srgbClr val="313131"/>
                </a:solidFill>
                <a:effectLst/>
                <a:latin typeface="Open Sans"/>
              </a:rPr>
              <a:t>).</a:t>
            </a:r>
          </a:p>
          <a:p>
            <a:pPr>
              <a:spcBef>
                <a:spcPts val="600"/>
              </a:spcBef>
              <a:spcAft>
                <a:spcPts val="600"/>
              </a:spcAft>
              <a:buFont typeface="+mj-lt"/>
              <a:buAutoNum type="arabicPeriod"/>
            </a:pPr>
            <a:r>
              <a:rPr lang="ru-RU" b="0" i="0" dirty="0">
                <a:solidFill>
                  <a:srgbClr val="313131"/>
                </a:solidFill>
                <a:effectLst/>
                <a:latin typeface="Open Sans"/>
              </a:rPr>
              <a:t>Выполняется локальный запуск линтера для проверки стиля и качества кода.</a:t>
            </a:r>
          </a:p>
          <a:p>
            <a:pPr>
              <a:spcBef>
                <a:spcPts val="600"/>
              </a:spcBef>
              <a:spcAft>
                <a:spcPts val="600"/>
              </a:spcAft>
              <a:buFont typeface="+mj-lt"/>
              <a:buAutoNum type="arabicPeriod"/>
            </a:pPr>
            <a:r>
              <a:rPr lang="ru-RU" b="0" i="0" dirty="0">
                <a:solidFill>
                  <a:srgbClr val="313131"/>
                </a:solidFill>
                <a:effectLst/>
                <a:latin typeface="Open Sans"/>
              </a:rPr>
              <a:t>Внесенные изменения в код </a:t>
            </a:r>
            <a:r>
              <a:rPr lang="ru-RU" b="0" i="0" dirty="0" err="1">
                <a:solidFill>
                  <a:srgbClr val="313131"/>
                </a:solidFill>
                <a:effectLst/>
                <a:latin typeface="Open Sans"/>
              </a:rPr>
              <a:t>коммитятся</a:t>
            </a:r>
            <a:r>
              <a:rPr lang="ru-RU" b="0" i="0" dirty="0">
                <a:solidFill>
                  <a:srgbClr val="313131"/>
                </a:solidFill>
                <a:effectLst/>
                <a:latin typeface="Open Sans"/>
              </a:rPr>
              <a:t> в локальном репозитории и отправляются в центральный репозиторий (при наличии прав доступа у разработчика).</a:t>
            </a:r>
          </a:p>
          <a:p>
            <a:pPr>
              <a:spcBef>
                <a:spcPts val="600"/>
              </a:spcBef>
              <a:spcAft>
                <a:spcPts val="600"/>
              </a:spcAft>
              <a:buFont typeface="+mj-lt"/>
              <a:buAutoNum type="arabicPeriod"/>
            </a:pPr>
            <a:r>
              <a:rPr lang="ru-RU" b="0" i="0" dirty="0">
                <a:solidFill>
                  <a:srgbClr val="313131"/>
                </a:solidFill>
                <a:effectLst/>
                <a:latin typeface="Open Sans"/>
              </a:rPr>
              <a:t>Когда разработчик завершил работу над новой функциональностью и проверил корректность кода локально на тестах и с помощью линтера, может быть создан запрос на объединения кода в новой ветке с основной версией кода —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a:t>
            </a:r>
          </a:p>
        </p:txBody>
      </p:sp>
    </p:spTree>
    <p:extLst>
      <p:ext uri="{BB962C8B-B14F-4D97-AF65-F5344CB8AC3E}">
        <p14:creationId xmlns:p14="http://schemas.microsoft.com/office/powerpoint/2010/main" val="4153241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7898"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8B8B6EAB-AB90-4393-B99F-97E9EDDBBA87}"/>
              </a:ext>
            </a:extLst>
          </p:cNvPr>
          <p:cNvSpPr/>
          <p:nvPr/>
        </p:nvSpPr>
        <p:spPr>
          <a:xfrm>
            <a:off x="3480251" y="147179"/>
            <a:ext cx="5231497" cy="584775"/>
          </a:xfrm>
          <a:prstGeom prst="rect">
            <a:avLst/>
          </a:prstGeom>
        </p:spPr>
        <p:txBody>
          <a:bodyPr wrap="none">
            <a:spAutoFit/>
          </a:bodyPr>
          <a:lstStyle/>
          <a:p>
            <a:r>
              <a:rPr lang="ru-RU" sz="3200" b="1" dirty="0"/>
              <a:t>Код-</a:t>
            </a:r>
            <a:r>
              <a:rPr lang="ru-RU" sz="3200" b="1" dirty="0" err="1"/>
              <a:t>ревью</a:t>
            </a:r>
            <a:r>
              <a:rPr lang="ru-RU" sz="3200" b="1" dirty="0"/>
              <a:t> в процессе CI/CD</a:t>
            </a:r>
            <a:endParaRPr lang="ru-RU" sz="4000" dirty="0"/>
          </a:p>
        </p:txBody>
      </p:sp>
      <p:sp>
        <p:nvSpPr>
          <p:cNvPr id="2" name="Прямоугольник 1">
            <a:extLst>
              <a:ext uri="{FF2B5EF4-FFF2-40B4-BE49-F238E27FC236}">
                <a16:creationId xmlns:a16="http://schemas.microsoft.com/office/drawing/2014/main" id="{06CE1464-CB09-488D-A84A-C6EDC5174A9A}"/>
              </a:ext>
            </a:extLst>
          </p:cNvPr>
          <p:cNvSpPr/>
          <p:nvPr/>
        </p:nvSpPr>
        <p:spPr>
          <a:xfrm>
            <a:off x="653795" y="871701"/>
            <a:ext cx="10918788" cy="5601533"/>
          </a:xfrm>
          <a:prstGeom prst="rect">
            <a:avLst/>
          </a:prstGeom>
        </p:spPr>
        <p:txBody>
          <a:bodyPr wrap="square">
            <a:spAutoFit/>
          </a:bodyPr>
          <a:lstStyle/>
          <a:p>
            <a:pPr>
              <a:spcBef>
                <a:spcPts val="600"/>
              </a:spcBef>
              <a:spcAft>
                <a:spcPts val="600"/>
              </a:spcAft>
            </a:pPr>
            <a:r>
              <a:rPr lang="en-US" b="0" i="0" dirty="0">
                <a:solidFill>
                  <a:srgbClr val="313131"/>
                </a:solidFill>
                <a:effectLst/>
                <a:latin typeface="Open Sans"/>
              </a:rPr>
              <a:t>8. </a:t>
            </a:r>
            <a:r>
              <a:rPr lang="ru-RU" b="0" i="0" dirty="0">
                <a:solidFill>
                  <a:srgbClr val="313131"/>
                </a:solidFill>
                <a:effectLst/>
                <a:latin typeface="Open Sans"/>
              </a:rPr>
              <a:t>Для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выполняются автоматические проверки: запускаются тесты и линтер в централизованном репозитории.</a:t>
            </a:r>
          </a:p>
          <a:p>
            <a:pPr>
              <a:spcBef>
                <a:spcPts val="600"/>
              </a:spcBef>
              <a:spcAft>
                <a:spcPts val="600"/>
              </a:spcAft>
            </a:pPr>
            <a:r>
              <a:rPr lang="en-US" b="0" i="0" dirty="0">
                <a:solidFill>
                  <a:srgbClr val="313131"/>
                </a:solidFill>
                <a:effectLst/>
                <a:latin typeface="Open Sans"/>
              </a:rPr>
              <a:t>9. </a:t>
            </a:r>
            <a:r>
              <a:rPr lang="ru-RU" b="0" i="0" dirty="0">
                <a:solidFill>
                  <a:srgbClr val="313131"/>
                </a:solidFill>
                <a:effectLst/>
                <a:latin typeface="Open Sans"/>
              </a:rPr>
              <a:t>В случае успешного выполнения проверок выполняется развертывание кода из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в </a:t>
            </a:r>
            <a:r>
              <a:rPr lang="ru-RU" b="0" i="0" dirty="0" err="1">
                <a:solidFill>
                  <a:srgbClr val="313131"/>
                </a:solidFill>
                <a:effectLst/>
                <a:latin typeface="Open Sans"/>
              </a:rPr>
              <a:t>Review</a:t>
            </a:r>
            <a:r>
              <a:rPr lang="ru-RU" b="0" i="0" dirty="0">
                <a:solidFill>
                  <a:srgbClr val="313131"/>
                </a:solidFill>
                <a:effectLst/>
                <a:latin typeface="Open Sans"/>
              </a:rPr>
              <a:t> окружении.</a:t>
            </a:r>
          </a:p>
          <a:p>
            <a:pPr>
              <a:spcBef>
                <a:spcPts val="600"/>
              </a:spcBef>
              <a:spcAft>
                <a:spcPts val="600"/>
              </a:spcAft>
            </a:pPr>
            <a:r>
              <a:rPr lang="en-US" b="0" i="0" dirty="0">
                <a:solidFill>
                  <a:srgbClr val="313131"/>
                </a:solidFill>
                <a:effectLst/>
                <a:latin typeface="Open Sans"/>
              </a:rPr>
              <a:t>10. </a:t>
            </a:r>
            <a:r>
              <a:rPr lang="ru-RU" b="0" i="0" dirty="0">
                <a:solidFill>
                  <a:srgbClr val="313131"/>
                </a:solidFill>
                <a:effectLst/>
                <a:latin typeface="Open Sans"/>
              </a:rPr>
              <a:t>Другие разработчики из команды проводят </a:t>
            </a:r>
            <a:r>
              <a:rPr lang="ru-RU" b="0" i="0" dirty="0" err="1">
                <a:solidFill>
                  <a:srgbClr val="313131"/>
                </a:solidFill>
                <a:effectLst/>
                <a:latin typeface="Open Sans"/>
              </a:rPr>
              <a:t>ревью</a:t>
            </a:r>
            <a:r>
              <a:rPr lang="ru-RU" b="0" i="0" dirty="0">
                <a:solidFill>
                  <a:srgbClr val="313131"/>
                </a:solidFill>
                <a:effectLst/>
                <a:latin typeface="Open Sans"/>
              </a:rPr>
              <a:t> кода. Они могут просматривать результаты запуска тестов и линтера, а также работать с предлагаемой версией приложения в </a:t>
            </a:r>
            <a:r>
              <a:rPr lang="ru-RU" b="0" i="0" dirty="0" err="1">
                <a:solidFill>
                  <a:srgbClr val="313131"/>
                </a:solidFill>
                <a:effectLst/>
                <a:latin typeface="Open Sans"/>
              </a:rPr>
              <a:t>ревью</a:t>
            </a:r>
            <a:r>
              <a:rPr lang="ru-RU" b="0" i="0" dirty="0">
                <a:solidFill>
                  <a:srgbClr val="313131"/>
                </a:solidFill>
                <a:effectLst/>
                <a:latin typeface="Open Sans"/>
              </a:rPr>
              <a:t> окружении.</a:t>
            </a:r>
          </a:p>
          <a:p>
            <a:pPr>
              <a:spcBef>
                <a:spcPts val="600"/>
              </a:spcBef>
              <a:spcAft>
                <a:spcPts val="600"/>
              </a:spcAft>
            </a:pPr>
            <a:r>
              <a:rPr lang="en-US" b="0" i="0" dirty="0">
                <a:solidFill>
                  <a:srgbClr val="313131"/>
                </a:solidFill>
                <a:effectLst/>
                <a:latin typeface="Open Sans"/>
              </a:rPr>
              <a:t>11. </a:t>
            </a:r>
            <a:r>
              <a:rPr lang="ru-RU" b="0" i="0" dirty="0">
                <a:solidFill>
                  <a:srgbClr val="313131"/>
                </a:solidFill>
                <a:effectLst/>
                <a:latin typeface="Open Sans"/>
              </a:rPr>
              <a:t>При наличии замечаний к коду </a:t>
            </a:r>
            <a:r>
              <a:rPr lang="ru-RU" b="0" i="0" dirty="0" err="1">
                <a:solidFill>
                  <a:srgbClr val="313131"/>
                </a:solidFill>
                <a:effectLst/>
                <a:latin typeface="Open Sans"/>
              </a:rPr>
              <a:t>ревьюеры</a:t>
            </a:r>
            <a:r>
              <a:rPr lang="ru-RU" b="0" i="0" dirty="0">
                <a:solidFill>
                  <a:srgbClr val="313131"/>
                </a:solidFill>
                <a:effectLst/>
                <a:latin typeface="Open Sans"/>
              </a:rPr>
              <a:t> отправляют запрос на изменение с указанием, что и каким образом нужно исправить. Разработчик видит эти запросы и устраняет замечания.</a:t>
            </a:r>
          </a:p>
          <a:p>
            <a:pPr>
              <a:spcBef>
                <a:spcPts val="600"/>
              </a:spcBef>
              <a:spcAft>
                <a:spcPts val="600"/>
              </a:spcAft>
            </a:pPr>
            <a:r>
              <a:rPr lang="en-US" b="0" i="0" dirty="0">
                <a:solidFill>
                  <a:srgbClr val="313131"/>
                </a:solidFill>
                <a:effectLst/>
                <a:latin typeface="Open Sans"/>
              </a:rPr>
              <a:t>12. </a:t>
            </a:r>
            <a:r>
              <a:rPr lang="ru-RU" b="0" i="0" dirty="0">
                <a:solidFill>
                  <a:srgbClr val="313131"/>
                </a:solidFill>
                <a:effectLst/>
                <a:latin typeface="Open Sans"/>
              </a:rPr>
              <a:t>После устранения всех замечаний </a:t>
            </a:r>
            <a:r>
              <a:rPr lang="ru-RU" b="0" i="0" dirty="0" err="1">
                <a:solidFill>
                  <a:srgbClr val="313131"/>
                </a:solidFill>
                <a:effectLst/>
                <a:latin typeface="Open Sans"/>
              </a:rPr>
              <a:t>ревьюеры</a:t>
            </a:r>
            <a:r>
              <a:rPr lang="ru-RU" b="0" i="0" dirty="0">
                <a:solidFill>
                  <a:srgbClr val="313131"/>
                </a:solidFill>
                <a:effectLst/>
                <a:latin typeface="Open Sans"/>
              </a:rPr>
              <a:t> одобряют изменения в коде.</a:t>
            </a:r>
          </a:p>
          <a:p>
            <a:pPr>
              <a:spcBef>
                <a:spcPts val="600"/>
              </a:spcBef>
              <a:spcAft>
                <a:spcPts val="600"/>
              </a:spcAft>
            </a:pPr>
            <a:r>
              <a:rPr lang="en-US" b="0" i="0" dirty="0">
                <a:solidFill>
                  <a:srgbClr val="313131"/>
                </a:solidFill>
                <a:effectLst/>
                <a:latin typeface="Open Sans"/>
              </a:rPr>
              <a:t>13. </a:t>
            </a:r>
            <a:r>
              <a:rPr lang="ru-RU" b="0" i="0" dirty="0">
                <a:solidFill>
                  <a:srgbClr val="313131"/>
                </a:solidFill>
                <a:effectLst/>
                <a:latin typeface="Open Sans"/>
              </a:rPr>
              <a:t>Код из новой ветки в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объединяется с основной версией кода в приложении. При этом снова запускаются тесты и линтер. В случае успеха </a:t>
            </a:r>
            <a:r>
              <a:rPr lang="ru-RU" b="0" i="0" dirty="0" err="1">
                <a:solidFill>
                  <a:srgbClr val="313131"/>
                </a:solidFill>
                <a:effectLst/>
                <a:latin typeface="Open Sans"/>
              </a:rPr>
              <a:t>pull</a:t>
            </a:r>
            <a:r>
              <a:rPr lang="ru-RU" b="0" i="0" dirty="0">
                <a:solidFill>
                  <a:srgbClr val="313131"/>
                </a:solidFill>
                <a:effectLst/>
                <a:latin typeface="Open Sans"/>
              </a:rPr>
              <a:t> </a:t>
            </a:r>
            <a:r>
              <a:rPr lang="ru-RU" b="0" i="0" dirty="0" err="1">
                <a:solidFill>
                  <a:srgbClr val="313131"/>
                </a:solidFill>
                <a:effectLst/>
                <a:latin typeface="Open Sans"/>
              </a:rPr>
              <a:t>request</a:t>
            </a:r>
            <a:r>
              <a:rPr lang="ru-RU" b="0" i="0" dirty="0">
                <a:solidFill>
                  <a:srgbClr val="313131"/>
                </a:solidFill>
                <a:effectLst/>
                <a:latin typeface="Open Sans"/>
              </a:rPr>
              <a:t> закрывается. Развернутая версия приложения в окружении </a:t>
            </a:r>
            <a:r>
              <a:rPr lang="ru-RU" b="0" i="0" dirty="0" err="1">
                <a:solidFill>
                  <a:srgbClr val="313131"/>
                </a:solidFill>
                <a:effectLst/>
                <a:latin typeface="Open Sans"/>
              </a:rPr>
              <a:t>Review</a:t>
            </a:r>
            <a:r>
              <a:rPr lang="ru-RU" b="0" i="0" dirty="0">
                <a:solidFill>
                  <a:srgbClr val="313131"/>
                </a:solidFill>
                <a:effectLst/>
                <a:latin typeface="Open Sans"/>
              </a:rPr>
              <a:t> удаляется.</a:t>
            </a:r>
          </a:p>
          <a:p>
            <a:pPr>
              <a:spcBef>
                <a:spcPts val="600"/>
              </a:spcBef>
              <a:spcAft>
                <a:spcPts val="600"/>
              </a:spcAft>
            </a:pPr>
            <a:r>
              <a:rPr lang="en-US" b="0" i="0" dirty="0">
                <a:solidFill>
                  <a:srgbClr val="313131"/>
                </a:solidFill>
                <a:effectLst/>
                <a:latin typeface="Open Sans"/>
              </a:rPr>
              <a:t>14. </a:t>
            </a:r>
            <a:r>
              <a:rPr lang="ru-RU" b="0" i="0" dirty="0">
                <a:solidFill>
                  <a:srgbClr val="313131"/>
                </a:solidFill>
                <a:effectLst/>
                <a:latin typeface="Open Sans"/>
              </a:rPr>
              <a:t>Объединенная версия кода разворачивается в окружении </a:t>
            </a:r>
            <a:r>
              <a:rPr lang="ru-RU" b="0" i="0" dirty="0" err="1">
                <a:solidFill>
                  <a:srgbClr val="313131"/>
                </a:solidFill>
                <a:effectLst/>
                <a:latin typeface="Open Sans"/>
              </a:rPr>
              <a:t>Testing</a:t>
            </a:r>
            <a:r>
              <a:rPr lang="ru-RU" b="0" i="0" dirty="0">
                <a:solidFill>
                  <a:srgbClr val="313131"/>
                </a:solidFill>
                <a:effectLst/>
                <a:latin typeface="Open Sans"/>
              </a:rPr>
              <a:t> или </a:t>
            </a:r>
            <a:r>
              <a:rPr lang="ru-RU" b="0" i="0" dirty="0" err="1">
                <a:solidFill>
                  <a:srgbClr val="313131"/>
                </a:solidFill>
                <a:effectLst/>
                <a:latin typeface="Open Sans"/>
              </a:rPr>
              <a:t>Staging</a:t>
            </a:r>
            <a:r>
              <a:rPr lang="ru-RU" b="0" i="0" dirty="0">
                <a:solidFill>
                  <a:srgbClr val="313131"/>
                </a:solidFill>
                <a:effectLst/>
                <a:latin typeface="Open Sans"/>
              </a:rPr>
              <a:t>.</a:t>
            </a:r>
          </a:p>
          <a:p>
            <a:pPr>
              <a:spcBef>
                <a:spcPts val="600"/>
              </a:spcBef>
              <a:spcAft>
                <a:spcPts val="600"/>
              </a:spcAft>
            </a:pPr>
            <a:r>
              <a:rPr lang="en-US" dirty="0">
                <a:solidFill>
                  <a:srgbClr val="313131"/>
                </a:solidFill>
                <a:latin typeface="Open Sans"/>
              </a:rPr>
              <a:t>15. </a:t>
            </a:r>
            <a:r>
              <a:rPr lang="ru-RU" b="0" i="0" dirty="0">
                <a:solidFill>
                  <a:srgbClr val="313131"/>
                </a:solidFill>
                <a:effectLst/>
                <a:latin typeface="Open Sans"/>
              </a:rPr>
              <a:t>В случае успешного тестирования приложение может быть перенесено в продуктивное окружение.</a:t>
            </a:r>
          </a:p>
        </p:txBody>
      </p:sp>
    </p:spTree>
    <p:extLst>
      <p:ext uri="{BB962C8B-B14F-4D97-AF65-F5344CB8AC3E}">
        <p14:creationId xmlns:p14="http://schemas.microsoft.com/office/powerpoint/2010/main" val="974667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38922"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43D973A5-1EC7-4B97-BA6C-2C6D0EEDB3F6}"/>
              </a:ext>
            </a:extLst>
          </p:cNvPr>
          <p:cNvSpPr/>
          <p:nvPr/>
        </p:nvSpPr>
        <p:spPr>
          <a:xfrm>
            <a:off x="3480251" y="147179"/>
            <a:ext cx="5231497" cy="584775"/>
          </a:xfrm>
          <a:prstGeom prst="rect">
            <a:avLst/>
          </a:prstGeom>
        </p:spPr>
        <p:txBody>
          <a:bodyPr wrap="none">
            <a:spAutoFit/>
          </a:bodyPr>
          <a:lstStyle/>
          <a:p>
            <a:r>
              <a:rPr lang="ru-RU" sz="3200" b="1" dirty="0"/>
              <a:t>Код-</a:t>
            </a:r>
            <a:r>
              <a:rPr lang="ru-RU" sz="3200" b="1" dirty="0" err="1"/>
              <a:t>ревью</a:t>
            </a:r>
            <a:r>
              <a:rPr lang="ru-RU" sz="3200" b="1" dirty="0"/>
              <a:t> в процессе CI/CD</a:t>
            </a:r>
            <a:endParaRPr lang="ru-RU" sz="4000" dirty="0"/>
          </a:p>
        </p:txBody>
      </p:sp>
      <p:sp>
        <p:nvSpPr>
          <p:cNvPr id="2" name="Прямоугольник 1">
            <a:extLst>
              <a:ext uri="{FF2B5EF4-FFF2-40B4-BE49-F238E27FC236}">
                <a16:creationId xmlns:a16="http://schemas.microsoft.com/office/drawing/2014/main" id="{3F74AC81-90E7-4547-8CF2-7C6013D2969A}"/>
              </a:ext>
            </a:extLst>
          </p:cNvPr>
          <p:cNvSpPr/>
          <p:nvPr/>
        </p:nvSpPr>
        <p:spPr>
          <a:xfrm>
            <a:off x="653795" y="828078"/>
            <a:ext cx="10918788" cy="5324535"/>
          </a:xfrm>
          <a:prstGeom prst="rect">
            <a:avLst/>
          </a:prstGeom>
        </p:spPr>
        <p:txBody>
          <a:bodyPr wrap="square">
            <a:spAutoFit/>
          </a:bodyPr>
          <a:lstStyle/>
          <a:p>
            <a:pPr>
              <a:spcBef>
                <a:spcPts val="600"/>
              </a:spcBef>
              <a:spcAft>
                <a:spcPts val="600"/>
              </a:spcAft>
            </a:pPr>
            <a:r>
              <a:rPr lang="ru-RU" b="1" i="0" cap="all" dirty="0">
                <a:solidFill>
                  <a:srgbClr val="582AE5"/>
                </a:solidFill>
                <a:effectLst/>
                <a:latin typeface="inherit"/>
              </a:rPr>
              <a:t>ИТОГИ:</a:t>
            </a:r>
            <a:endParaRPr lang="ru-RU"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Код-</a:t>
            </a:r>
            <a:r>
              <a:rPr lang="ru-RU" b="0" i="0" dirty="0" err="1">
                <a:solidFill>
                  <a:srgbClr val="313131"/>
                </a:solidFill>
                <a:effectLst/>
                <a:latin typeface="Open Sans"/>
              </a:rPr>
              <a:t>ревью</a:t>
            </a:r>
            <a:r>
              <a:rPr lang="ru-RU" b="0" i="0" dirty="0">
                <a:solidFill>
                  <a:srgbClr val="313131"/>
                </a:solidFill>
                <a:effectLst/>
                <a:latin typeface="Open Sans"/>
              </a:rPr>
              <a:t> — это одна из техник совместной разработки, при которой один человек разрабатывает код, а другой (или другие) проверяет его качество.</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 результате проведения код-</a:t>
            </a:r>
            <a:r>
              <a:rPr lang="ru-RU" b="0" i="0" dirty="0" err="1">
                <a:solidFill>
                  <a:srgbClr val="313131"/>
                </a:solidFill>
                <a:effectLst/>
                <a:latin typeface="Open Sans"/>
              </a:rPr>
              <a:t>ревью</a:t>
            </a:r>
            <a:r>
              <a:rPr lang="ru-RU" b="0" i="0" dirty="0">
                <a:solidFill>
                  <a:srgbClr val="313131"/>
                </a:solidFill>
                <a:effectLst/>
                <a:latin typeface="Open Sans"/>
              </a:rPr>
              <a:t> может быть принято решение об одобрении кода или возвращении его на доработку.</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Использование код-</a:t>
            </a:r>
            <a:r>
              <a:rPr lang="ru-RU" b="0" i="0" dirty="0" err="1">
                <a:solidFill>
                  <a:srgbClr val="313131"/>
                </a:solidFill>
                <a:effectLst/>
                <a:latin typeface="Open Sans"/>
              </a:rPr>
              <a:t>ревью</a:t>
            </a:r>
            <a:r>
              <a:rPr lang="ru-RU" b="0" i="0" dirty="0">
                <a:solidFill>
                  <a:srgbClr val="313131"/>
                </a:solidFill>
                <a:effectLst/>
                <a:latin typeface="Open Sans"/>
              </a:rPr>
              <a:t> снижает количество ошибок, повышает качество кода, обеспечивает возможность распространения знаний и обучения новичков.</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Современные системы разработки, такие как </a:t>
            </a:r>
            <a:r>
              <a:rPr lang="ru-RU" b="0" i="0" dirty="0" err="1">
                <a:solidFill>
                  <a:srgbClr val="313131"/>
                </a:solidFill>
                <a:effectLst/>
                <a:latin typeface="Open Sans"/>
              </a:rPr>
              <a:t>GitHub</a:t>
            </a:r>
            <a:r>
              <a:rPr lang="ru-RU" b="0" i="0" dirty="0">
                <a:solidFill>
                  <a:srgbClr val="313131"/>
                </a:solidFill>
                <a:effectLst/>
                <a:latin typeface="Open Sans"/>
              </a:rPr>
              <a:t>, содержат инструменты для проведения код-</a:t>
            </a:r>
            <a:r>
              <a:rPr lang="ru-RU" b="0" i="0" dirty="0" err="1">
                <a:solidFill>
                  <a:srgbClr val="313131"/>
                </a:solidFill>
                <a:effectLst/>
                <a:latin typeface="Open Sans"/>
              </a:rPr>
              <a:t>ревью</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Процесс проведения код-</a:t>
            </a:r>
            <a:r>
              <a:rPr lang="ru-RU" b="0" i="0" dirty="0" err="1">
                <a:solidFill>
                  <a:srgbClr val="313131"/>
                </a:solidFill>
                <a:effectLst/>
                <a:latin typeface="Open Sans"/>
              </a:rPr>
              <a:t>ревью</a:t>
            </a:r>
            <a:r>
              <a:rPr lang="ru-RU" b="0" i="0" dirty="0">
                <a:solidFill>
                  <a:srgbClr val="313131"/>
                </a:solidFill>
                <a:effectLst/>
                <a:latin typeface="Open Sans"/>
              </a:rPr>
              <a:t> может быть организован различными способами. Код-</a:t>
            </a:r>
            <a:r>
              <a:rPr lang="ru-RU" b="0" i="0" dirty="0" err="1">
                <a:solidFill>
                  <a:srgbClr val="313131"/>
                </a:solidFill>
                <a:effectLst/>
                <a:latin typeface="Open Sans"/>
              </a:rPr>
              <a:t>ревью</a:t>
            </a:r>
            <a:r>
              <a:rPr lang="ru-RU" b="0" i="0" dirty="0">
                <a:solidFill>
                  <a:srgbClr val="313131"/>
                </a:solidFill>
                <a:effectLst/>
                <a:latin typeface="Open Sans"/>
              </a:rPr>
              <a:t> может проводить </a:t>
            </a:r>
            <a:r>
              <a:rPr lang="ru-RU" b="0" i="0" dirty="0" err="1">
                <a:solidFill>
                  <a:srgbClr val="313131"/>
                </a:solidFill>
                <a:effectLst/>
                <a:latin typeface="Open Sans"/>
              </a:rPr>
              <a:t>тимлид</a:t>
            </a:r>
            <a:r>
              <a:rPr lang="ru-RU" b="0" i="0" dirty="0">
                <a:solidFill>
                  <a:srgbClr val="313131"/>
                </a:solidFill>
                <a:effectLst/>
                <a:latin typeface="Open Sans"/>
              </a:rPr>
              <a:t> или ведущие разработчики, а также все члены команды. Разные сценарии организации процесса приводят к разным положительным и отрицательным эффектам.</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Возвращение кода на доработку в результате </a:t>
            </a:r>
            <a:r>
              <a:rPr lang="ru-RU" b="0" i="0" dirty="0" err="1">
                <a:solidFill>
                  <a:srgbClr val="313131"/>
                </a:solidFill>
                <a:effectLst/>
                <a:latin typeface="Open Sans"/>
              </a:rPr>
              <a:t>ревью</a:t>
            </a:r>
            <a:r>
              <a:rPr lang="ru-RU" b="0" i="0" dirty="0">
                <a:solidFill>
                  <a:srgbClr val="313131"/>
                </a:solidFill>
                <a:effectLst/>
                <a:latin typeface="Open Sans"/>
              </a:rPr>
              <a:t> является эмоционально неприятным для автора кода.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Неконструктивный подход к написанию </a:t>
            </a:r>
            <a:r>
              <a:rPr lang="ru-RU" b="0" i="0" dirty="0" err="1">
                <a:solidFill>
                  <a:srgbClr val="313131"/>
                </a:solidFill>
                <a:effectLst/>
                <a:latin typeface="Open Sans"/>
              </a:rPr>
              <a:t>ревью</a:t>
            </a:r>
            <a:r>
              <a:rPr lang="ru-RU" b="0" i="0" dirty="0">
                <a:solidFill>
                  <a:srgbClr val="313131"/>
                </a:solidFill>
                <a:effectLst/>
                <a:latin typeface="Open Sans"/>
              </a:rPr>
              <a:t> может приводить к конфликтам в команде.</a:t>
            </a:r>
          </a:p>
        </p:txBody>
      </p:sp>
    </p:spTree>
    <p:extLst>
      <p:ext uri="{BB962C8B-B14F-4D97-AF65-F5344CB8AC3E}">
        <p14:creationId xmlns:p14="http://schemas.microsoft.com/office/powerpoint/2010/main" val="251637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4105"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E6C1E4E9-CB55-4B94-8428-A6FE3E98572F}"/>
              </a:ext>
            </a:extLst>
          </p:cNvPr>
          <p:cNvSpPr/>
          <p:nvPr/>
        </p:nvSpPr>
        <p:spPr>
          <a:xfrm>
            <a:off x="3592558" y="54846"/>
            <a:ext cx="5006883" cy="769441"/>
          </a:xfrm>
          <a:prstGeom prst="rect">
            <a:avLst/>
          </a:prstGeom>
        </p:spPr>
        <p:txBody>
          <a:bodyPr wrap="none">
            <a:spAutoFit/>
          </a:bodyPr>
          <a:lstStyle/>
          <a:p>
            <a:r>
              <a:rPr lang="ru-RU" sz="4400" b="1" i="0" dirty="0">
                <a:solidFill>
                  <a:srgbClr val="181818"/>
                </a:solidFill>
                <a:effectLst/>
                <a:latin typeface="Mont"/>
              </a:rPr>
              <a:t>Понятие код-</a:t>
            </a:r>
            <a:r>
              <a:rPr lang="ru-RU" sz="4400" b="1" i="0" dirty="0" err="1">
                <a:solidFill>
                  <a:srgbClr val="181818"/>
                </a:solidFill>
                <a:effectLst/>
                <a:latin typeface="Mont"/>
              </a:rPr>
              <a:t>ревью</a:t>
            </a:r>
            <a:endParaRPr lang="ru-RU" sz="4400" dirty="0"/>
          </a:p>
        </p:txBody>
      </p:sp>
      <p:sp>
        <p:nvSpPr>
          <p:cNvPr id="2" name="Прямоугольник 1">
            <a:extLst>
              <a:ext uri="{FF2B5EF4-FFF2-40B4-BE49-F238E27FC236}">
                <a16:creationId xmlns:a16="http://schemas.microsoft.com/office/drawing/2014/main" id="{EBDA4874-2D53-435B-95F1-0356AF1C02D4}"/>
              </a:ext>
            </a:extLst>
          </p:cNvPr>
          <p:cNvSpPr/>
          <p:nvPr/>
        </p:nvSpPr>
        <p:spPr>
          <a:xfrm>
            <a:off x="653795" y="1028343"/>
            <a:ext cx="10918788" cy="2862322"/>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Повышение качества кода.</a:t>
            </a:r>
            <a:r>
              <a:rPr lang="ru-RU" b="0" i="0" dirty="0">
                <a:solidFill>
                  <a:srgbClr val="313131"/>
                </a:solidFill>
                <a:effectLst/>
                <a:latin typeface="Open Sans"/>
              </a:rPr>
              <a:t> Код плохого качества почти невозможно определить тестами, потому что плохой код не влияет на результаты работы программы, видные из внешнего мира. Зато опытный разработчик во время </a:t>
            </a:r>
            <a:r>
              <a:rPr lang="ru-RU" b="0" i="0" dirty="0" err="1">
                <a:solidFill>
                  <a:srgbClr val="313131"/>
                </a:solidFill>
                <a:effectLst/>
                <a:latin typeface="Open Sans"/>
              </a:rPr>
              <a:t>ревью</a:t>
            </a:r>
            <a:r>
              <a:rPr lang="ru-RU" b="0" i="0" dirty="0">
                <a:solidFill>
                  <a:srgbClr val="313131"/>
                </a:solidFill>
                <a:effectLst/>
                <a:latin typeface="Open Sans"/>
              </a:rPr>
              <a:t> может обнаружить плохой код достаточно быстро и сформулировать предложения по улучшению его качества. Кроме того, </a:t>
            </a:r>
            <a:r>
              <a:rPr lang="ru-RU" b="0" i="0" dirty="0" err="1">
                <a:solidFill>
                  <a:srgbClr val="313131"/>
                </a:solidFill>
                <a:effectLst/>
                <a:latin typeface="Open Sans"/>
              </a:rPr>
              <a:t>ревьюеры</a:t>
            </a:r>
            <a:r>
              <a:rPr lang="ru-RU" b="0" i="0" dirty="0">
                <a:solidFill>
                  <a:srgbClr val="313131"/>
                </a:solidFill>
                <a:effectLst/>
                <a:latin typeface="Open Sans"/>
              </a:rPr>
              <a:t> во время анализа кода могут предложить решения по улучшению качества, которые не пришли в голову автору. </a:t>
            </a:r>
            <a:r>
              <a:rPr lang="ru-RU" b="0" i="0" dirty="0" err="1">
                <a:solidFill>
                  <a:srgbClr val="313131"/>
                </a:solidFill>
                <a:effectLst/>
                <a:latin typeface="Open Sans"/>
              </a:rPr>
              <a:t>Наример</a:t>
            </a:r>
            <a:r>
              <a:rPr lang="ru-RU" b="0" i="0" dirty="0">
                <a:solidFill>
                  <a:srgbClr val="313131"/>
                </a:solidFill>
                <a:effectLst/>
                <a:latin typeface="Open Sans"/>
              </a:rPr>
              <a:t>, </a:t>
            </a:r>
            <a:r>
              <a:rPr lang="ru-RU" b="0" i="0" dirty="0" err="1">
                <a:solidFill>
                  <a:srgbClr val="313131"/>
                </a:solidFill>
                <a:effectLst/>
                <a:latin typeface="Open Sans"/>
              </a:rPr>
              <a:t>ревьюер</a:t>
            </a:r>
            <a:r>
              <a:rPr lang="ru-RU" b="0" i="0" dirty="0">
                <a:solidFill>
                  <a:srgbClr val="313131"/>
                </a:solidFill>
                <a:effectLst/>
                <a:latin typeface="Open Sans"/>
              </a:rPr>
              <a:t> может знать, что для реализации задачи, которая стояла перед разработчиком, соседняя команда уже написала достаточно хорошую библиотеку. Поэтому он может порекомендовать использовать эту библиотеку вместо того, чтобы реализовывать все самостоятельно. В результате не только увеличится скорость разработки, но и повысится </a:t>
            </a:r>
            <a:r>
              <a:rPr lang="ru-RU" b="0" i="0" dirty="0" err="1">
                <a:solidFill>
                  <a:srgbClr val="313131"/>
                </a:solidFill>
                <a:effectLst/>
                <a:latin typeface="Open Sans"/>
              </a:rPr>
              <a:t>переиспользуемость</a:t>
            </a:r>
            <a:r>
              <a:rPr lang="ru-RU" b="0" i="0" dirty="0">
                <a:solidFill>
                  <a:srgbClr val="313131"/>
                </a:solidFill>
                <a:effectLst/>
                <a:latin typeface="Open Sans"/>
              </a:rPr>
              <a:t> кода.</a:t>
            </a:r>
          </a:p>
        </p:txBody>
      </p:sp>
      <p:sp>
        <p:nvSpPr>
          <p:cNvPr id="3" name="Прямоугольник 2">
            <a:extLst>
              <a:ext uri="{FF2B5EF4-FFF2-40B4-BE49-F238E27FC236}">
                <a16:creationId xmlns:a16="http://schemas.microsoft.com/office/drawing/2014/main" id="{781747A1-2A71-41B5-9CE6-1327018777A6}"/>
              </a:ext>
            </a:extLst>
          </p:cNvPr>
          <p:cNvSpPr/>
          <p:nvPr/>
        </p:nvSpPr>
        <p:spPr>
          <a:xfrm>
            <a:off x="653795" y="4094721"/>
            <a:ext cx="11028025" cy="2308324"/>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Обучение начинающих разработчиков.</a:t>
            </a:r>
            <a:r>
              <a:rPr lang="ru-RU" b="0" i="0" dirty="0">
                <a:solidFill>
                  <a:srgbClr val="313131"/>
                </a:solidFill>
                <a:effectLst/>
                <a:latin typeface="Open Sans"/>
              </a:rPr>
              <a:t> Начинающим разработчикам, особенно новичкам в команде, очень сложно быстро разобраться с архитектурой приложения, используемыми в команде подходами к хорошему и плохому коду, стилями кода, выбором архитектурных решений. Поэтому </a:t>
            </a:r>
            <a:r>
              <a:rPr lang="ru-RU" b="0" i="0" dirty="0" err="1">
                <a:solidFill>
                  <a:srgbClr val="313131"/>
                </a:solidFill>
                <a:effectLst/>
                <a:latin typeface="Open Sans"/>
              </a:rPr>
              <a:t>ревью</a:t>
            </a:r>
            <a:r>
              <a:rPr lang="ru-RU" b="0" i="0" dirty="0">
                <a:solidFill>
                  <a:srgbClr val="313131"/>
                </a:solidFill>
                <a:effectLst/>
                <a:latin typeface="Open Sans"/>
              </a:rPr>
              <a:t> для кода новичков может проводиться более внимательно, чем </a:t>
            </a:r>
            <a:r>
              <a:rPr lang="ru-RU" b="0" i="0" dirty="0" err="1">
                <a:solidFill>
                  <a:srgbClr val="313131"/>
                </a:solidFill>
                <a:effectLst/>
                <a:latin typeface="Open Sans"/>
              </a:rPr>
              <a:t>ревью</a:t>
            </a:r>
            <a:r>
              <a:rPr lang="ru-RU" b="0" i="0" dirty="0">
                <a:solidFill>
                  <a:srgbClr val="313131"/>
                </a:solidFill>
                <a:effectLst/>
                <a:latin typeface="Open Sans"/>
              </a:rPr>
              <a:t> кода более опытных разработчиков. Кроме того, во время </a:t>
            </a:r>
            <a:r>
              <a:rPr lang="ru-RU" b="0" i="0" dirty="0" err="1">
                <a:solidFill>
                  <a:srgbClr val="313131"/>
                </a:solidFill>
                <a:effectLst/>
                <a:latin typeface="Open Sans"/>
              </a:rPr>
              <a:t>ревью</a:t>
            </a:r>
            <a:r>
              <a:rPr lang="ru-RU" b="0" i="0" dirty="0">
                <a:solidFill>
                  <a:srgbClr val="313131"/>
                </a:solidFill>
                <a:effectLst/>
                <a:latin typeface="Open Sans"/>
              </a:rPr>
              <a:t> кода новичка более опытный разработчик может не просто указать на ошибки, который совершил новичок, но и дать рекомендации, как такие ошибки лучше исправить. А также объяснить, почему предлагаются именно такие подходы к исправлению проблем, в чем их достоинства и недостатки.</a:t>
            </a:r>
          </a:p>
        </p:txBody>
      </p:sp>
    </p:spTree>
    <p:extLst>
      <p:ext uri="{BB962C8B-B14F-4D97-AF65-F5344CB8AC3E}">
        <p14:creationId xmlns:p14="http://schemas.microsoft.com/office/powerpoint/2010/main" val="99381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5130"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31ACD1F7-E9AC-4B11-BB11-351C0B34CBB2}"/>
              </a:ext>
            </a:extLst>
          </p:cNvPr>
          <p:cNvSpPr/>
          <p:nvPr/>
        </p:nvSpPr>
        <p:spPr>
          <a:xfrm>
            <a:off x="3592558" y="54846"/>
            <a:ext cx="5006883" cy="769441"/>
          </a:xfrm>
          <a:prstGeom prst="rect">
            <a:avLst/>
          </a:prstGeom>
        </p:spPr>
        <p:txBody>
          <a:bodyPr wrap="none">
            <a:spAutoFit/>
          </a:bodyPr>
          <a:lstStyle/>
          <a:p>
            <a:r>
              <a:rPr lang="ru-RU" sz="4400" b="1" i="0" dirty="0">
                <a:solidFill>
                  <a:srgbClr val="181818"/>
                </a:solidFill>
                <a:effectLst/>
                <a:latin typeface="Mont"/>
              </a:rPr>
              <a:t>Понятие код-</a:t>
            </a:r>
            <a:r>
              <a:rPr lang="ru-RU" sz="4400" b="1" i="0" dirty="0" err="1">
                <a:solidFill>
                  <a:srgbClr val="181818"/>
                </a:solidFill>
                <a:effectLst/>
                <a:latin typeface="Mont"/>
              </a:rPr>
              <a:t>ревью</a:t>
            </a:r>
            <a:endParaRPr lang="ru-RU" sz="4400" dirty="0"/>
          </a:p>
        </p:txBody>
      </p:sp>
      <p:sp>
        <p:nvSpPr>
          <p:cNvPr id="2" name="Прямоугольник 1">
            <a:extLst>
              <a:ext uri="{FF2B5EF4-FFF2-40B4-BE49-F238E27FC236}">
                <a16:creationId xmlns:a16="http://schemas.microsoft.com/office/drawing/2014/main" id="{ADE3F304-793C-471F-BC24-1D60D81C7A17}"/>
              </a:ext>
            </a:extLst>
          </p:cNvPr>
          <p:cNvSpPr/>
          <p:nvPr/>
        </p:nvSpPr>
        <p:spPr>
          <a:xfrm>
            <a:off x="653795" y="917767"/>
            <a:ext cx="5104454" cy="461665"/>
          </a:xfrm>
          <a:prstGeom prst="rect">
            <a:avLst/>
          </a:prstGeom>
        </p:spPr>
        <p:txBody>
          <a:bodyPr wrap="square">
            <a:spAutoFit/>
          </a:bodyPr>
          <a:lstStyle/>
          <a:p>
            <a:r>
              <a:rPr lang="ru-RU" sz="2400" b="1" i="0" cap="all" dirty="0">
                <a:solidFill>
                  <a:srgbClr val="582AE5"/>
                </a:solidFill>
                <a:effectLst/>
                <a:latin typeface="Open Sans"/>
              </a:rPr>
              <a:t>НЕДОСТАТКИ КОД-РЕВЬЮ</a:t>
            </a:r>
            <a:endParaRPr lang="ru-RU" sz="2400" dirty="0"/>
          </a:p>
        </p:txBody>
      </p:sp>
      <p:sp>
        <p:nvSpPr>
          <p:cNvPr id="3" name="Прямоугольник 2">
            <a:extLst>
              <a:ext uri="{FF2B5EF4-FFF2-40B4-BE49-F238E27FC236}">
                <a16:creationId xmlns:a16="http://schemas.microsoft.com/office/drawing/2014/main" id="{09C8E833-069F-4725-95B0-EFBFFB6A42D3}"/>
              </a:ext>
            </a:extLst>
          </p:cNvPr>
          <p:cNvSpPr/>
          <p:nvPr/>
        </p:nvSpPr>
        <p:spPr>
          <a:xfrm>
            <a:off x="653795" y="1379432"/>
            <a:ext cx="9392248" cy="369332"/>
          </a:xfrm>
          <a:prstGeom prst="rect">
            <a:avLst/>
          </a:prstGeom>
        </p:spPr>
        <p:txBody>
          <a:bodyPr wrap="square">
            <a:spAutoFit/>
          </a:bodyPr>
          <a:lstStyle/>
          <a:p>
            <a:r>
              <a:rPr lang="ru-RU" b="0" i="0" dirty="0">
                <a:solidFill>
                  <a:srgbClr val="313131"/>
                </a:solidFill>
                <a:effectLst/>
                <a:latin typeface="Open Sans"/>
              </a:rPr>
              <a:t>Как и у любого инструмента программной инженерии, у код-</a:t>
            </a:r>
            <a:r>
              <a:rPr lang="ru-RU" b="0" i="0" dirty="0" err="1">
                <a:solidFill>
                  <a:srgbClr val="313131"/>
                </a:solidFill>
                <a:effectLst/>
                <a:latin typeface="Open Sans"/>
              </a:rPr>
              <a:t>ревью</a:t>
            </a:r>
            <a:r>
              <a:rPr lang="ru-RU" b="0" i="0" dirty="0">
                <a:solidFill>
                  <a:srgbClr val="313131"/>
                </a:solidFill>
                <a:effectLst/>
                <a:latin typeface="Open Sans"/>
              </a:rPr>
              <a:t> есть недостатки:</a:t>
            </a:r>
            <a:endParaRPr lang="ru-RU" dirty="0"/>
          </a:p>
        </p:txBody>
      </p:sp>
      <p:sp>
        <p:nvSpPr>
          <p:cNvPr id="4" name="Прямоугольник 3">
            <a:extLst>
              <a:ext uri="{FF2B5EF4-FFF2-40B4-BE49-F238E27FC236}">
                <a16:creationId xmlns:a16="http://schemas.microsoft.com/office/drawing/2014/main" id="{FF932824-30B6-4EB5-8C90-7D9091156D1E}"/>
              </a:ext>
            </a:extLst>
          </p:cNvPr>
          <p:cNvSpPr/>
          <p:nvPr/>
        </p:nvSpPr>
        <p:spPr>
          <a:xfrm>
            <a:off x="653793" y="1727251"/>
            <a:ext cx="10918788" cy="646331"/>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Проведение код-</a:t>
            </a:r>
            <a:r>
              <a:rPr lang="ru-RU" b="1" i="0" dirty="0" err="1">
                <a:solidFill>
                  <a:srgbClr val="313131"/>
                </a:solidFill>
                <a:effectLst/>
                <a:latin typeface="Open Sans"/>
              </a:rPr>
              <a:t>ревью</a:t>
            </a:r>
            <a:r>
              <a:rPr lang="ru-RU" b="1" i="0" dirty="0">
                <a:solidFill>
                  <a:srgbClr val="313131"/>
                </a:solidFill>
                <a:effectLst/>
                <a:latin typeface="Open Sans"/>
              </a:rPr>
              <a:t> требует времени.</a:t>
            </a:r>
            <a:r>
              <a:rPr lang="ru-RU" b="0" i="0" dirty="0">
                <a:solidFill>
                  <a:srgbClr val="313131"/>
                </a:solidFill>
                <a:effectLst/>
                <a:latin typeface="Open Sans"/>
              </a:rPr>
              <a:t> В зависимости от качества анализа, код-</a:t>
            </a:r>
            <a:r>
              <a:rPr lang="ru-RU" b="0" i="0" dirty="0" err="1">
                <a:solidFill>
                  <a:srgbClr val="313131"/>
                </a:solidFill>
                <a:effectLst/>
                <a:latin typeface="Open Sans"/>
              </a:rPr>
              <a:t>ревью</a:t>
            </a:r>
            <a:r>
              <a:rPr lang="ru-RU" b="0" i="0" dirty="0">
                <a:solidFill>
                  <a:srgbClr val="313131"/>
                </a:solidFill>
                <a:effectLst/>
                <a:latin typeface="Open Sans"/>
              </a:rPr>
              <a:t> может занимать от 5 до 20% рабочего времени программиста.</a:t>
            </a:r>
          </a:p>
        </p:txBody>
      </p:sp>
      <p:sp>
        <p:nvSpPr>
          <p:cNvPr id="6" name="Прямоугольник 5">
            <a:extLst>
              <a:ext uri="{FF2B5EF4-FFF2-40B4-BE49-F238E27FC236}">
                <a16:creationId xmlns:a16="http://schemas.microsoft.com/office/drawing/2014/main" id="{24ADA216-81D8-4CDF-8158-EF5985374897}"/>
              </a:ext>
            </a:extLst>
          </p:cNvPr>
          <p:cNvSpPr/>
          <p:nvPr/>
        </p:nvSpPr>
        <p:spPr>
          <a:xfrm>
            <a:off x="653793" y="2349975"/>
            <a:ext cx="10918788" cy="1200329"/>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Код-</a:t>
            </a:r>
            <a:r>
              <a:rPr lang="ru-RU" b="1" i="0" dirty="0" err="1">
                <a:solidFill>
                  <a:srgbClr val="313131"/>
                </a:solidFill>
                <a:effectLst/>
                <a:latin typeface="Open Sans"/>
              </a:rPr>
              <a:t>ревью</a:t>
            </a:r>
            <a:r>
              <a:rPr lang="ru-RU" b="1" i="0" dirty="0">
                <a:solidFill>
                  <a:srgbClr val="313131"/>
                </a:solidFill>
                <a:effectLst/>
                <a:latin typeface="Open Sans"/>
              </a:rPr>
              <a:t> снижает скорость разработки.</a:t>
            </a:r>
            <a:r>
              <a:rPr lang="ru-RU" b="0" i="0" dirty="0">
                <a:solidFill>
                  <a:srgbClr val="313131"/>
                </a:solidFill>
                <a:effectLst/>
                <a:latin typeface="Open Sans"/>
              </a:rPr>
              <a:t> Код не может использоваться сразу после завершения его разработки. Необходимо время на то, чтобы несколько человек провели проверку кода. Если в команде не оговорены правила регулярного выделения времени для код-</a:t>
            </a:r>
            <a:r>
              <a:rPr lang="ru-RU" b="0" i="0" dirty="0" err="1">
                <a:solidFill>
                  <a:srgbClr val="313131"/>
                </a:solidFill>
                <a:effectLst/>
                <a:latin typeface="Open Sans"/>
              </a:rPr>
              <a:t>ревью</a:t>
            </a:r>
            <a:r>
              <a:rPr lang="ru-RU" b="0" i="0" dirty="0">
                <a:solidFill>
                  <a:srgbClr val="313131"/>
                </a:solidFill>
                <a:effectLst/>
                <a:latin typeface="Open Sans"/>
              </a:rPr>
              <a:t>, то задержка с готовностью кода может составить несколько дней (в худшем случае недель).</a:t>
            </a:r>
          </a:p>
        </p:txBody>
      </p:sp>
      <p:sp>
        <p:nvSpPr>
          <p:cNvPr id="7" name="Прямоугольник 6">
            <a:extLst>
              <a:ext uri="{FF2B5EF4-FFF2-40B4-BE49-F238E27FC236}">
                <a16:creationId xmlns:a16="http://schemas.microsoft.com/office/drawing/2014/main" id="{66BE9A24-8B9A-4829-B54F-0773FB83F685}"/>
              </a:ext>
            </a:extLst>
          </p:cNvPr>
          <p:cNvSpPr/>
          <p:nvPr/>
        </p:nvSpPr>
        <p:spPr>
          <a:xfrm>
            <a:off x="653794" y="3550304"/>
            <a:ext cx="10918787" cy="1477328"/>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Возврат кода на доработку в результате код-</a:t>
            </a:r>
            <a:r>
              <a:rPr lang="ru-RU" b="1" i="0" dirty="0" err="1">
                <a:solidFill>
                  <a:srgbClr val="313131"/>
                </a:solidFill>
                <a:effectLst/>
                <a:latin typeface="Open Sans"/>
              </a:rPr>
              <a:t>ревью</a:t>
            </a:r>
            <a:r>
              <a:rPr lang="ru-RU" b="1" i="0" dirty="0">
                <a:solidFill>
                  <a:srgbClr val="313131"/>
                </a:solidFill>
                <a:effectLst/>
                <a:latin typeface="Open Sans"/>
              </a:rPr>
              <a:t> эмоционально неприятен авторам.</a:t>
            </a:r>
            <a:r>
              <a:rPr lang="ru-RU" b="0" i="0" dirty="0">
                <a:solidFill>
                  <a:srgbClr val="313131"/>
                </a:solidFill>
                <a:effectLst/>
                <a:latin typeface="Open Sans"/>
              </a:rPr>
              <a:t> Как правило, большая часть авторов гордится результатами своего труда и не любит, когда другие люди указывают им на ошибки. Даже если такие ошибки действительно существуют и рациональное решение заключается в том, что их нужно исправить, на эмоциональном уровне получать замечания от других людей к своему коду очень неприятно.</a:t>
            </a:r>
          </a:p>
        </p:txBody>
      </p:sp>
      <p:sp>
        <p:nvSpPr>
          <p:cNvPr id="8" name="Прямоугольник 7">
            <a:extLst>
              <a:ext uri="{FF2B5EF4-FFF2-40B4-BE49-F238E27FC236}">
                <a16:creationId xmlns:a16="http://schemas.microsoft.com/office/drawing/2014/main" id="{65B5CE6B-F748-4288-A64B-0D9FC5114247}"/>
              </a:ext>
            </a:extLst>
          </p:cNvPr>
          <p:cNvSpPr/>
          <p:nvPr/>
        </p:nvSpPr>
        <p:spPr>
          <a:xfrm>
            <a:off x="653792" y="5027632"/>
            <a:ext cx="10884414" cy="1754326"/>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Код-</a:t>
            </a:r>
            <a:r>
              <a:rPr lang="ru-RU" b="1" i="0" dirty="0" err="1">
                <a:solidFill>
                  <a:srgbClr val="313131"/>
                </a:solidFill>
                <a:effectLst/>
                <a:latin typeface="Open Sans"/>
              </a:rPr>
              <a:t>ревью</a:t>
            </a:r>
            <a:r>
              <a:rPr lang="ru-RU" b="1" i="0" dirty="0">
                <a:solidFill>
                  <a:srgbClr val="313131"/>
                </a:solidFill>
                <a:effectLst/>
                <a:latin typeface="Open Sans"/>
              </a:rPr>
              <a:t> может приводить к конфликтам в команде</a:t>
            </a:r>
            <a:r>
              <a:rPr lang="ru-RU" b="0" i="0" dirty="0">
                <a:solidFill>
                  <a:srgbClr val="313131"/>
                </a:solidFill>
                <a:effectLst/>
                <a:latin typeface="Open Sans"/>
              </a:rPr>
              <a:t>. Некоторые разработчики формулируют замечания к коду в некорректной форме. К сожалению, для российских ИТ-</a:t>
            </a:r>
            <a:r>
              <a:rPr lang="ru-RU" b="0" i="0" dirty="0" err="1">
                <a:solidFill>
                  <a:srgbClr val="313131"/>
                </a:solidFill>
                <a:effectLst/>
                <a:latin typeface="Open Sans"/>
              </a:rPr>
              <a:t>шников</a:t>
            </a:r>
            <a:r>
              <a:rPr lang="ru-RU" b="0" i="0" dirty="0">
                <a:solidFill>
                  <a:srgbClr val="313131"/>
                </a:solidFill>
                <a:effectLst/>
                <a:latin typeface="Open Sans"/>
              </a:rPr>
              <a:t> в целом характерна токсичная манера общения. Такое общение приводит к конфликтам в команде. Также </a:t>
            </a:r>
            <a:r>
              <a:rPr lang="ru-RU" b="0" i="0" dirty="0" err="1">
                <a:solidFill>
                  <a:srgbClr val="313131"/>
                </a:solidFill>
                <a:effectLst/>
                <a:latin typeface="Open Sans"/>
              </a:rPr>
              <a:t>ревьюеры</a:t>
            </a:r>
            <a:r>
              <a:rPr lang="ru-RU" b="0" i="0" dirty="0">
                <a:solidFill>
                  <a:srgbClr val="313131"/>
                </a:solidFill>
                <a:effectLst/>
                <a:latin typeface="Open Sans"/>
              </a:rPr>
              <a:t> могут давать замечания по спорным вопросам, по которым нет компромисса в команде, и требовать их обязательного исполнения. В результате вместо продуктивной работы начинаются религиозные войны (</a:t>
            </a:r>
            <a:r>
              <a:rPr lang="ru-RU" b="0" i="0" dirty="0" err="1">
                <a:solidFill>
                  <a:srgbClr val="313131"/>
                </a:solidFill>
                <a:effectLst/>
                <a:latin typeface="Open Sans"/>
              </a:rPr>
              <a:t>holy</a:t>
            </a:r>
            <a:r>
              <a:rPr lang="ru-RU" b="0" i="0" dirty="0">
                <a:solidFill>
                  <a:srgbClr val="313131"/>
                </a:solidFill>
                <a:effectLst/>
                <a:latin typeface="Open Sans"/>
              </a:rPr>
              <a:t> </a:t>
            </a:r>
            <a:r>
              <a:rPr lang="ru-RU" b="0" i="0" dirty="0" err="1">
                <a:solidFill>
                  <a:srgbClr val="313131"/>
                </a:solidFill>
                <a:effectLst/>
                <a:latin typeface="Open Sans"/>
              </a:rPr>
              <a:t>wars</a:t>
            </a:r>
            <a:r>
              <a:rPr lang="ru-RU" b="0" i="0" dirty="0">
                <a:solidFill>
                  <a:srgbClr val="313131"/>
                </a:solidFill>
                <a:effectLst/>
                <a:latin typeface="Open Sans"/>
              </a:rPr>
              <a:t>).</a:t>
            </a:r>
          </a:p>
        </p:txBody>
      </p:sp>
    </p:spTree>
    <p:extLst>
      <p:ext uri="{BB962C8B-B14F-4D97-AF65-F5344CB8AC3E}">
        <p14:creationId xmlns:p14="http://schemas.microsoft.com/office/powerpoint/2010/main" val="87768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6154"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6" name="Прямоугольник 5">
            <a:extLst>
              <a:ext uri="{FF2B5EF4-FFF2-40B4-BE49-F238E27FC236}">
                <a16:creationId xmlns:a16="http://schemas.microsoft.com/office/drawing/2014/main" id="{68ECD0CA-B82D-44A1-B58D-D76B4A4077FF}"/>
              </a:ext>
            </a:extLst>
          </p:cNvPr>
          <p:cNvSpPr/>
          <p:nvPr/>
        </p:nvSpPr>
        <p:spPr>
          <a:xfrm>
            <a:off x="3592558" y="54846"/>
            <a:ext cx="5006883" cy="769441"/>
          </a:xfrm>
          <a:prstGeom prst="rect">
            <a:avLst/>
          </a:prstGeom>
        </p:spPr>
        <p:txBody>
          <a:bodyPr wrap="none">
            <a:spAutoFit/>
          </a:bodyPr>
          <a:lstStyle/>
          <a:p>
            <a:r>
              <a:rPr lang="ru-RU" sz="4400" b="1" i="0" dirty="0">
                <a:solidFill>
                  <a:srgbClr val="181818"/>
                </a:solidFill>
                <a:effectLst/>
                <a:latin typeface="Mont"/>
              </a:rPr>
              <a:t>Понятие код-</a:t>
            </a:r>
            <a:r>
              <a:rPr lang="ru-RU" sz="4400" b="1" i="0" dirty="0" err="1">
                <a:solidFill>
                  <a:srgbClr val="181818"/>
                </a:solidFill>
                <a:effectLst/>
                <a:latin typeface="Mont"/>
              </a:rPr>
              <a:t>ревью</a:t>
            </a:r>
            <a:endParaRPr lang="ru-RU" sz="4400" dirty="0"/>
          </a:p>
        </p:txBody>
      </p:sp>
      <p:sp>
        <p:nvSpPr>
          <p:cNvPr id="2" name="Прямоугольник 1">
            <a:extLst>
              <a:ext uri="{FF2B5EF4-FFF2-40B4-BE49-F238E27FC236}">
                <a16:creationId xmlns:a16="http://schemas.microsoft.com/office/drawing/2014/main" id="{8CBB4DD4-D23E-4417-A66F-E9F08622668C}"/>
              </a:ext>
            </a:extLst>
          </p:cNvPr>
          <p:cNvSpPr/>
          <p:nvPr/>
        </p:nvSpPr>
        <p:spPr>
          <a:xfrm>
            <a:off x="653795" y="1613118"/>
            <a:ext cx="10918788" cy="3631763"/>
          </a:xfrm>
          <a:prstGeom prst="rect">
            <a:avLst/>
          </a:prstGeom>
        </p:spPr>
        <p:txBody>
          <a:bodyPr wrap="square">
            <a:spAutoFit/>
          </a:bodyPr>
          <a:lstStyle/>
          <a:p>
            <a:pPr>
              <a:spcBef>
                <a:spcPts val="600"/>
              </a:spcBef>
              <a:spcAft>
                <a:spcPts val="600"/>
              </a:spcAft>
            </a:pPr>
            <a:r>
              <a:rPr lang="ru-RU" b="1" i="0" cap="all" dirty="0">
                <a:solidFill>
                  <a:srgbClr val="582AE5"/>
                </a:solidFill>
                <a:effectLst/>
                <a:latin typeface="inherit"/>
              </a:rPr>
              <a:t>ИТОГИ:</a:t>
            </a:r>
            <a:endParaRPr lang="ru-RU"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Код-</a:t>
            </a:r>
            <a:r>
              <a:rPr lang="ru-RU" b="0" i="0" dirty="0" err="1">
                <a:solidFill>
                  <a:srgbClr val="313131"/>
                </a:solidFill>
                <a:effectLst/>
                <a:latin typeface="Open Sans"/>
              </a:rPr>
              <a:t>ревью</a:t>
            </a:r>
            <a:r>
              <a:rPr lang="ru-RU" b="0" i="0" dirty="0">
                <a:solidFill>
                  <a:srgbClr val="313131"/>
                </a:solidFill>
                <a:effectLst/>
                <a:latin typeface="Open Sans"/>
              </a:rPr>
              <a:t> — это одна их техник совместной разработки, при которой один человек разрабатывает код, а другой (или другие) проверяет его качество.</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В результате проведения код-</a:t>
            </a:r>
            <a:r>
              <a:rPr lang="ru-RU" b="0" i="0" dirty="0" err="1">
                <a:solidFill>
                  <a:srgbClr val="313131"/>
                </a:solidFill>
                <a:effectLst/>
                <a:latin typeface="Open Sans"/>
              </a:rPr>
              <a:t>ревью</a:t>
            </a:r>
            <a:r>
              <a:rPr lang="ru-RU" b="0" i="0" dirty="0">
                <a:solidFill>
                  <a:srgbClr val="313131"/>
                </a:solidFill>
                <a:effectLst/>
                <a:latin typeface="Open Sans"/>
              </a:rPr>
              <a:t> может быть принято решение об одобрении кода или возвращении его на доработку.</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Использование код-</a:t>
            </a:r>
            <a:r>
              <a:rPr lang="ru-RU" b="0" i="0" dirty="0" err="1">
                <a:solidFill>
                  <a:srgbClr val="313131"/>
                </a:solidFill>
                <a:effectLst/>
                <a:latin typeface="Open Sans"/>
              </a:rPr>
              <a:t>ревью</a:t>
            </a:r>
            <a:r>
              <a:rPr lang="ru-RU" b="0" i="0" dirty="0">
                <a:solidFill>
                  <a:srgbClr val="313131"/>
                </a:solidFill>
                <a:effectLst/>
                <a:latin typeface="Open Sans"/>
              </a:rPr>
              <a:t> снижает количество ошибок, повышает качество кода, обеспечивает возможность распространения знаний и обучения новичков.</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Однако проведение код-</a:t>
            </a:r>
            <a:r>
              <a:rPr lang="ru-RU" b="0" i="0" dirty="0" err="1">
                <a:solidFill>
                  <a:srgbClr val="313131"/>
                </a:solidFill>
                <a:effectLst/>
                <a:latin typeface="Open Sans"/>
              </a:rPr>
              <a:t>ревью</a:t>
            </a:r>
            <a:r>
              <a:rPr lang="ru-RU" b="0" i="0" dirty="0">
                <a:solidFill>
                  <a:srgbClr val="313131"/>
                </a:solidFill>
                <a:effectLst/>
                <a:latin typeface="Open Sans"/>
              </a:rPr>
              <a:t> требует времени и может привести к конфликтам в команде.</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 практике положительные стороны код-</a:t>
            </a:r>
            <a:r>
              <a:rPr lang="ru-RU" b="0" i="0" dirty="0" err="1">
                <a:solidFill>
                  <a:srgbClr val="313131"/>
                </a:solidFill>
                <a:effectLst/>
                <a:latin typeface="Open Sans"/>
              </a:rPr>
              <a:t>ревью</a:t>
            </a:r>
            <a:r>
              <a:rPr lang="ru-RU" b="0" i="0" dirty="0">
                <a:solidFill>
                  <a:srgbClr val="313131"/>
                </a:solidFill>
                <a:effectLst/>
                <a:latin typeface="Open Sans"/>
              </a:rPr>
              <a:t> чаще всего перевешивают отрицательные, поэтому код-</a:t>
            </a:r>
            <a:r>
              <a:rPr lang="ru-RU" b="0" i="0" dirty="0" err="1">
                <a:solidFill>
                  <a:srgbClr val="313131"/>
                </a:solidFill>
                <a:effectLst/>
                <a:latin typeface="Open Sans"/>
              </a:rPr>
              <a:t>ревью</a:t>
            </a:r>
            <a:r>
              <a:rPr lang="ru-RU" b="0" i="0" dirty="0">
                <a:solidFill>
                  <a:srgbClr val="313131"/>
                </a:solidFill>
                <a:effectLst/>
                <a:latin typeface="Open Sans"/>
              </a:rPr>
              <a:t> применяется в большом количестве команд во многих компаниях.</a:t>
            </a:r>
          </a:p>
        </p:txBody>
      </p:sp>
    </p:spTree>
    <p:extLst>
      <p:ext uri="{BB962C8B-B14F-4D97-AF65-F5344CB8AC3E}">
        <p14:creationId xmlns:p14="http://schemas.microsoft.com/office/powerpoint/2010/main" val="99038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7186"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4E6DBBBC-2CFF-4622-801C-EF619CB083CC}"/>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sp>
        <p:nvSpPr>
          <p:cNvPr id="3" name="Прямоугольник 2">
            <a:extLst>
              <a:ext uri="{FF2B5EF4-FFF2-40B4-BE49-F238E27FC236}">
                <a16:creationId xmlns:a16="http://schemas.microsoft.com/office/drawing/2014/main" id="{61EC6FCB-96B1-482F-A580-9DB5FEBD9C08}"/>
              </a:ext>
            </a:extLst>
          </p:cNvPr>
          <p:cNvSpPr/>
          <p:nvPr/>
        </p:nvSpPr>
        <p:spPr>
          <a:xfrm>
            <a:off x="653795" y="866072"/>
            <a:ext cx="6342698" cy="461665"/>
          </a:xfrm>
          <a:prstGeom prst="rect">
            <a:avLst/>
          </a:prstGeom>
        </p:spPr>
        <p:txBody>
          <a:bodyPr wrap="none">
            <a:spAutoFit/>
          </a:bodyPr>
          <a:lstStyle/>
          <a:p>
            <a:r>
              <a:rPr lang="ru-RU" sz="2400" b="1" i="0" cap="all" dirty="0">
                <a:solidFill>
                  <a:srgbClr val="582AE5"/>
                </a:solidFill>
                <a:effectLst/>
                <a:latin typeface="Open Sans"/>
              </a:rPr>
              <a:t>ЗАПРОС КОД-РЕВЬЮ ДЛЯ PULL REQUEST</a:t>
            </a:r>
            <a:endParaRPr lang="ru-RU" sz="2400" dirty="0"/>
          </a:p>
        </p:txBody>
      </p:sp>
      <p:pic>
        <p:nvPicPr>
          <p:cNvPr id="4" name="Рисунок 3">
            <a:extLst>
              <a:ext uri="{FF2B5EF4-FFF2-40B4-BE49-F238E27FC236}">
                <a16:creationId xmlns:a16="http://schemas.microsoft.com/office/drawing/2014/main" id="{B4EDA4FE-4CD4-4C7B-B972-BBCDFAA6DA76}"/>
              </a:ext>
            </a:extLst>
          </p:cNvPr>
          <p:cNvPicPr>
            <a:picLocks noChangeAspect="1"/>
          </p:cNvPicPr>
          <p:nvPr/>
        </p:nvPicPr>
        <p:blipFill>
          <a:blip r:embed="rId7"/>
          <a:stretch>
            <a:fillRect/>
          </a:stretch>
        </p:blipFill>
        <p:spPr>
          <a:xfrm>
            <a:off x="1128027" y="1437188"/>
            <a:ext cx="9935946" cy="5054998"/>
          </a:xfrm>
          <a:prstGeom prst="rect">
            <a:avLst/>
          </a:prstGeom>
        </p:spPr>
      </p:pic>
    </p:spTree>
    <p:extLst>
      <p:ext uri="{BB962C8B-B14F-4D97-AF65-F5344CB8AC3E}">
        <p14:creationId xmlns:p14="http://schemas.microsoft.com/office/powerpoint/2010/main" val="220500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8209"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46A770D1-A6EB-484E-8DBF-9032A9100FA3}"/>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3" name="Рисунок 2">
            <a:extLst>
              <a:ext uri="{FF2B5EF4-FFF2-40B4-BE49-F238E27FC236}">
                <a16:creationId xmlns:a16="http://schemas.microsoft.com/office/drawing/2014/main" id="{22B97863-9C70-4C71-A6ED-1A6870DE9D78}"/>
              </a:ext>
            </a:extLst>
          </p:cNvPr>
          <p:cNvPicPr>
            <a:picLocks noChangeAspect="1"/>
          </p:cNvPicPr>
          <p:nvPr/>
        </p:nvPicPr>
        <p:blipFill>
          <a:blip r:embed="rId7"/>
          <a:stretch>
            <a:fillRect/>
          </a:stretch>
        </p:blipFill>
        <p:spPr>
          <a:xfrm>
            <a:off x="955642" y="1062771"/>
            <a:ext cx="10555989" cy="5294830"/>
          </a:xfrm>
          <a:prstGeom prst="rect">
            <a:avLst/>
          </a:prstGeom>
        </p:spPr>
      </p:pic>
    </p:spTree>
    <p:extLst>
      <p:ext uri="{BB962C8B-B14F-4D97-AF65-F5344CB8AC3E}">
        <p14:creationId xmlns:p14="http://schemas.microsoft.com/office/powerpoint/2010/main" val="260581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extLst/>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spid="_x0000_s9233" name="CorelDRAW" r:id="rId4" imgW="2566457" imgH="894201" progId="CorelDraw.Graphic.22">
                  <p:embed/>
                </p:oleObj>
              </mc:Choice>
              <mc:Fallback>
                <p:oleObj name="CorelDRAW" r:id="rId4" imgW="2566457" imgH="894201" progId="CorelDraw.Graphic.22">
                  <p:embed/>
                  <p:pic>
                    <p:nvPicPr>
                      <p:cNvPr id="12" name="Объект 11"/>
                      <p:cNvPicPr/>
                      <p:nvPr/>
                    </p:nvPicPr>
                    <p:blipFill>
                      <a:blip r:embed="rId5"/>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5EDFB9E4-41D3-4CCB-B81D-1F7897FE465C}"/>
              </a:ext>
            </a:extLst>
          </p:cNvPr>
          <p:cNvSpPr/>
          <p:nvPr/>
        </p:nvSpPr>
        <p:spPr>
          <a:xfrm>
            <a:off x="1771563" y="139656"/>
            <a:ext cx="8318239" cy="523220"/>
          </a:xfrm>
          <a:prstGeom prst="rect">
            <a:avLst/>
          </a:prstGeom>
        </p:spPr>
        <p:txBody>
          <a:bodyPr wrap="none">
            <a:spAutoFit/>
          </a:bodyPr>
          <a:lstStyle/>
          <a:p>
            <a:r>
              <a:rPr lang="ru-RU" sz="2800" b="1" i="0" dirty="0">
                <a:solidFill>
                  <a:srgbClr val="181818"/>
                </a:solidFill>
                <a:effectLst/>
                <a:latin typeface="Mont"/>
              </a:rPr>
              <a:t>Инструменты для проведения </a:t>
            </a:r>
            <a:r>
              <a:rPr lang="ru-RU" sz="2800" b="1" i="0" dirty="0" err="1">
                <a:solidFill>
                  <a:srgbClr val="181818"/>
                </a:solidFill>
                <a:effectLst/>
                <a:latin typeface="Mont"/>
              </a:rPr>
              <a:t>Code</a:t>
            </a:r>
            <a:r>
              <a:rPr lang="ru-RU" sz="2800" b="1" i="0" dirty="0">
                <a:solidFill>
                  <a:srgbClr val="181818"/>
                </a:solidFill>
                <a:effectLst/>
                <a:latin typeface="Mont"/>
              </a:rPr>
              <a:t> </a:t>
            </a:r>
            <a:r>
              <a:rPr lang="ru-RU" sz="2800" b="1" i="0" dirty="0" err="1">
                <a:solidFill>
                  <a:srgbClr val="181818"/>
                </a:solidFill>
                <a:effectLst/>
                <a:latin typeface="Mont"/>
              </a:rPr>
              <a:t>Review</a:t>
            </a:r>
            <a:r>
              <a:rPr lang="ru-RU" sz="2800" b="1" i="0" dirty="0">
                <a:solidFill>
                  <a:srgbClr val="181818"/>
                </a:solidFill>
                <a:effectLst/>
                <a:latin typeface="Mont"/>
              </a:rPr>
              <a:t> в </a:t>
            </a:r>
            <a:r>
              <a:rPr lang="ru-RU" sz="2800" b="1" i="0" dirty="0" err="1">
                <a:solidFill>
                  <a:srgbClr val="181818"/>
                </a:solidFill>
                <a:effectLst/>
                <a:latin typeface="Mont"/>
              </a:rPr>
              <a:t>GitHub</a:t>
            </a:r>
            <a:endParaRPr lang="ru-RU" sz="2800" dirty="0"/>
          </a:p>
        </p:txBody>
      </p:sp>
      <p:pic>
        <p:nvPicPr>
          <p:cNvPr id="2" name="Рисунок 1">
            <a:extLst>
              <a:ext uri="{FF2B5EF4-FFF2-40B4-BE49-F238E27FC236}">
                <a16:creationId xmlns:a16="http://schemas.microsoft.com/office/drawing/2014/main" id="{1EC2A05C-8910-4AD3-B4AC-E409EBCD5C0D}"/>
              </a:ext>
            </a:extLst>
          </p:cNvPr>
          <p:cNvPicPr>
            <a:picLocks noChangeAspect="1"/>
          </p:cNvPicPr>
          <p:nvPr/>
        </p:nvPicPr>
        <p:blipFill>
          <a:blip r:embed="rId7"/>
          <a:stretch>
            <a:fillRect/>
          </a:stretch>
        </p:blipFill>
        <p:spPr>
          <a:xfrm>
            <a:off x="379734" y="1475305"/>
            <a:ext cx="11432531" cy="4194929"/>
          </a:xfrm>
          <a:prstGeom prst="rect">
            <a:avLst/>
          </a:prstGeom>
        </p:spPr>
      </p:pic>
    </p:spTree>
    <p:extLst>
      <p:ext uri="{BB962C8B-B14F-4D97-AF65-F5344CB8AC3E}">
        <p14:creationId xmlns:p14="http://schemas.microsoft.com/office/powerpoint/2010/main" val="3589827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945AE4A8BB2344A2EB64217D8EDF7E" ma:contentTypeVersion="11" ma:contentTypeDescription="Create a new document." ma:contentTypeScope="" ma:versionID="bd896836f3073df424a18c68a05fd202">
  <xsd:schema xmlns:xsd="http://www.w3.org/2001/XMLSchema" xmlns:xs="http://www.w3.org/2001/XMLSchema" xmlns:p="http://schemas.microsoft.com/office/2006/metadata/properties" xmlns:ns2="a4083108-05ef-4d59-99a0-544fb3f720c8" xmlns:ns3="7290cd74-a5bc-41ac-bf12-5637530f0ed0" targetNamespace="http://schemas.microsoft.com/office/2006/metadata/properties" ma:root="true" ma:fieldsID="55d2e9f2827f01959b03ac6759c19b1e" ns2:_="" ns3:_="">
    <xsd:import namespace="a4083108-05ef-4d59-99a0-544fb3f720c8"/>
    <xsd:import namespace="7290cd74-a5bc-41ac-bf12-5637530f0e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83108-05ef-4d59-99a0-544fb3f720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27369d-8e6a-4636-9ceb-a4c84b5a9b0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90cd74-a5bc-41ac-bf12-5637530f0ed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6bd335f-89f8-4150-bfe7-d3ea3d46ad98}" ma:internalName="TaxCatchAll" ma:showField="CatchAllData" ma:web="7290cd74-a5bc-41ac-bf12-5637530f0e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4083108-05ef-4d59-99a0-544fb3f720c8">
      <Terms xmlns="http://schemas.microsoft.com/office/infopath/2007/PartnerControls"/>
    </lcf76f155ced4ddcb4097134ff3c332f>
    <TaxCatchAll xmlns="7290cd74-a5bc-41ac-bf12-5637530f0ed0" xsi:nil="true"/>
  </documentManagement>
</p:properties>
</file>

<file path=customXml/itemProps1.xml><?xml version="1.0" encoding="utf-8"?>
<ds:datastoreItem xmlns:ds="http://schemas.openxmlformats.org/officeDocument/2006/customXml" ds:itemID="{F4DD5639-67DB-4E9C-8D69-F6E3E6225C22}"/>
</file>

<file path=customXml/itemProps2.xml><?xml version="1.0" encoding="utf-8"?>
<ds:datastoreItem xmlns:ds="http://schemas.openxmlformats.org/officeDocument/2006/customXml" ds:itemID="{F37EA1A2-DFE8-4B3C-8084-3D266B129009}"/>
</file>

<file path=customXml/itemProps3.xml><?xml version="1.0" encoding="utf-8"?>
<ds:datastoreItem xmlns:ds="http://schemas.openxmlformats.org/officeDocument/2006/customXml" ds:itemID="{11B171E1-1944-4BCF-B50B-76A80CB7C5E8}"/>
</file>

<file path=docProps/app.xml><?xml version="1.0" encoding="utf-8"?>
<Properties xmlns="http://schemas.openxmlformats.org/officeDocument/2006/extended-properties" xmlns:vt="http://schemas.openxmlformats.org/officeDocument/2006/docPropsVTypes">
  <TotalTime>1618</TotalTime>
  <Words>4608</Words>
  <Application>Microsoft Office PowerPoint</Application>
  <PresentationFormat>Широкоэкранный</PresentationFormat>
  <Paragraphs>216</Paragraphs>
  <Slides>38</Slides>
  <Notes>18</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38</vt:i4>
      </vt:variant>
    </vt:vector>
  </HeadingPairs>
  <TitlesOfParts>
    <vt:vector size="46" baseType="lpstr">
      <vt:lpstr>Arial</vt:lpstr>
      <vt:lpstr>Calibri</vt:lpstr>
      <vt:lpstr>Calibri Light</vt:lpstr>
      <vt:lpstr>inherit</vt:lpstr>
      <vt:lpstr>Mont</vt:lpstr>
      <vt:lpstr>Open Sans</vt:lpstr>
      <vt:lpstr>Тема Office</vt:lpstr>
      <vt:lpstr>CorelDRAW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 Владимирович Токарев</dc:creator>
  <cp:lastModifiedBy>Александр Владимирович Токарев</cp:lastModifiedBy>
  <cp:revision>15</cp:revision>
  <dcterms:created xsi:type="dcterms:W3CDTF">2023-03-09T06:14:48Z</dcterms:created>
  <dcterms:modified xsi:type="dcterms:W3CDTF">2023-03-22T07:06:17Z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0x01010003945AE4A8BB2344A2EB64217D8EDF7E</vt:lpwstr>
  </property>
</Properties>
</file>