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окарева Виолетта Михайловна" initials="ТВМ" lastIdx="4" clrIdx="0">
    <p:extLst>
      <p:ext uri="{19B8F6BF-5375-455C-9EA6-DF929625EA0E}">
        <p15:presenceInfo xmlns:p15="http://schemas.microsoft.com/office/powerpoint/2012/main" userId="S-1-5-21-2141110276-3515784747-1054644738-113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8DE4E-CED7-447C-84C6-67F40596CE8B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59562-6A0A-4083-A5E9-CD471BE11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DevSecOps</a:t>
            </a:r>
            <a:r>
              <a:rPr lang="ru-RU" dirty="0"/>
              <a:t> – это практика интеграции тестирования безопасности в каждый этап процесса разработки программного обеспечения. Она включает в себя инструменты и процессы, поощряющие сотрудничество между разработчиками, специалистами по безопасности и операционными группами для создания эффективного и безопасного программного обеспечения. </a:t>
            </a:r>
            <a:r>
              <a:rPr lang="ru-RU" dirty="0" err="1"/>
              <a:t>DevSecOps</a:t>
            </a:r>
            <a:r>
              <a:rPr lang="ru-RU" dirty="0"/>
              <a:t> привносит в компании культурную трансформацию, при которой за безопасность ответственны все, кто создает программное обеспечение.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59562-6A0A-4083-A5E9-CD471BE118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5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SDL - Security Development Lifecycle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59562-6A0A-4083-A5E9-CD471BE118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07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PDO – PHP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Objects</a:t>
            </a:r>
            <a:r>
              <a:rPr lang="ru-RU" dirty="0"/>
              <a:t> – это прослойка, которая предлагает универсальный способ работы с несколькими базами данных</a:t>
            </a:r>
          </a:p>
          <a:p>
            <a:endParaRPr lang="ru-RU" dirty="0"/>
          </a:p>
          <a:p>
            <a:r>
              <a:rPr lang="ru-RU" dirty="0"/>
              <a:t>Модуль Объекты данных PHP ( PDO ) определяет простой и согласованный интерфейс для доступа к базам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59562-6A0A-4083-A5E9-CD471BE1181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61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59562-6A0A-4083-A5E9-CD471BE1181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72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57295-CE2F-4990-AEB9-4C664CFC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D9F1D4-2857-426A-BC4B-08DDDF37B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AE59D-279A-410B-8AE6-2FB2AE78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3B867-DF0E-404D-A378-BE95D648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8DB03-6E4A-4F4C-B141-4A5FA951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52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A873A-0FB6-4498-9C41-B424ED0C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531530-6987-4290-B35E-4E92578B6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12896B-4BF1-4877-9AFA-4EA25F9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C89655-4488-42F0-95CF-8B373A39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AEC23B-57B0-45BB-B26F-4897DC66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0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0D2EDC-4E34-4F3E-B05D-F2F849623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364611-EC7D-4502-A0FF-E152863A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108947-136A-4AB8-B74A-ABA8C06C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713244-50A1-470D-9E0C-3E5CB77E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6FD7AD-7DC9-4937-9BAB-F115E09C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1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93950-D1B0-4A0F-BBDC-02B33500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56D0F-ECBD-48B4-B1D4-352341C7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A288A8-9A5B-436F-BDB4-FEBF7837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3ABAC-57FB-4D54-82D6-E2249D68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FB008-0707-46DA-B92F-53BE821B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8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6A725-2212-43BE-9947-CB7C1DD6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7A33BA-8E8B-4E94-A124-9A114115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CB4BEB-9D65-469A-9FA9-413EFA8E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992860-AC86-4C46-BF20-84EA84C4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78713D-32FD-425F-A8BC-4AB4526A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59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A97FF-BA43-4C61-B789-5B82B0DD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E520A-BBC1-47FA-A659-EC3EDA307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0DE2A3-11B4-4DA5-A8BC-B0B52C31D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D31401-22B7-4B54-B836-0B639441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454202-EDD4-497F-9C56-A1671860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51785-51FE-442A-B95D-DA144AC5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5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AC63F-6FEF-4A72-A698-C0C9C950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2ED55-4E9F-4F47-BC2C-286B4F70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0BC737-B59E-4665-9E51-8CCCF595E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8436CF-3DBB-434A-AC8D-3DB26AB32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59D07E-0E12-488C-8D23-671153C84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B9E85E-B481-41B5-A380-5CBBABB4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A1D886-73FB-4C21-9120-00F144B4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E05BB7-DBE4-4458-A3DD-03E9DC67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8E878-3CAD-4F47-B627-A0E8898F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E33B6A-215B-4889-896E-A8351738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682FB5-C3AB-4AC9-BF4B-6F66AE4D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C83102-0371-426C-A3FB-BD435370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0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6DC622-03BB-433D-B8E8-70F24B56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009740-1693-4000-86D2-67B49920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4A902D-E346-4241-A1CE-F87591F5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0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9C365-5A2B-4DE3-B713-624BDA7A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349A5C-B6C5-42AE-9B60-F3281A9A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026BB3-F4D7-4814-ACF5-55F2CA17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0EA220-E619-41BF-BEBD-7E71FA53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AA6B3E-220A-4326-BC69-6C4E4963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E76863-7C33-4474-9263-238FC235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8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E79A-927F-469C-A537-6A06592E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8CC9C3-5268-464A-ADE6-8B2C5CBC7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B01981-8945-4D28-A35F-586BCE11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224403-E5E2-4BF3-B644-2C61FA85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0AF0BE-5BD9-4ECF-8B19-6CC057B2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018534-6C87-4C41-AAC8-073DCB93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99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E1A1A-90AF-4D1B-B14E-29757368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2353C3-C336-4C12-8D30-FE61878E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CF26A-AD83-4620-B388-32EEDEFA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D38A3-F691-4ED4-89F2-8F0F9CAFDC7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61D18-0EAF-4392-81BB-52D10258A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8972AE-A12A-4133-B51C-A228D3D3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ECEC-870A-4360-BA8D-33C584C09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1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4C8517-9AAA-455A-82AF-EE303440F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" y="0"/>
            <a:ext cx="12147899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ED85DB-D1E0-4232-A096-84F9FD02C2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832640" y="307788"/>
            <a:ext cx="2229493" cy="1301015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7509048-6CC1-4685-A92A-9F015D2D7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11305"/>
              </p:ext>
            </p:extLst>
          </p:nvPr>
        </p:nvGraphicFramePr>
        <p:xfrm>
          <a:off x="8944139" y="311340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CorelDRAW" r:id="rId6" imgW="3084412" imgH="1354813" progId="CorelDraw.Graphic.22">
                  <p:embed/>
                </p:oleObj>
              </mc:Choice>
              <mc:Fallback>
                <p:oleObj name="CorelDRAW" r:id="rId6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44139" y="311340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9CCE0B2-79DC-4674-9D6D-5D1B7E4D5092}"/>
              </a:ext>
            </a:extLst>
          </p:cNvPr>
          <p:cNvSpPr txBox="1">
            <a:spLocks/>
          </p:cNvSpPr>
          <p:nvPr/>
        </p:nvSpPr>
        <p:spPr>
          <a:xfrm>
            <a:off x="832640" y="2301131"/>
            <a:ext cx="10708488" cy="24742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инструментов </a:t>
            </a:r>
            <a:r>
              <a:rPr lang="ru-RU" altLang="ru-RU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DevSecOps</a:t>
            </a:r>
            <a:r>
              <a:rPr lang="ru-RU" altLang="ru-RU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CI/CD конвейер</a:t>
            </a:r>
          </a:p>
        </p:txBody>
      </p:sp>
    </p:spTree>
    <p:extLst>
      <p:ext uri="{BB962C8B-B14F-4D97-AF65-F5344CB8AC3E}">
        <p14:creationId xmlns:p14="http://schemas.microsoft.com/office/powerpoint/2010/main" val="118789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F9F20-8D46-49A2-BAAF-44D48A4A280C}"/>
              </a:ext>
            </a:extLst>
          </p:cNvPr>
          <p:cNvSpPr txBox="1"/>
          <p:nvPr/>
        </p:nvSpPr>
        <p:spPr>
          <a:xfrm>
            <a:off x="722754" y="722293"/>
            <a:ext cx="992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Фильтрация пользовательского ввода.</a:t>
            </a:r>
            <a:r>
              <a:rPr lang="en-US" sz="3600" dirty="0"/>
              <a:t> XSS</a:t>
            </a:r>
            <a:r>
              <a:rPr lang="ru-RU" sz="3600" dirty="0"/>
              <a:t> </a:t>
            </a:r>
          </a:p>
        </p:txBody>
      </p:sp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C7F1F100-5180-4CF8-A086-BBD87B763E2D}"/>
              </a:ext>
            </a:extLst>
          </p:cNvPr>
          <p:cNvSpPr/>
          <p:nvPr/>
        </p:nvSpPr>
        <p:spPr>
          <a:xfrm>
            <a:off x="307910" y="1884784"/>
            <a:ext cx="11569959" cy="2911151"/>
          </a:xfrm>
          <a:prstGeom prst="wedgeRoundRectCallout">
            <a:avLst>
              <a:gd name="adj1" fmla="val -40720"/>
              <a:gd name="adj2" fmla="val 66554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3EDE28-DFF3-4A22-9B25-D9E9F624D585}"/>
              </a:ext>
            </a:extLst>
          </p:cNvPr>
          <p:cNvSpPr/>
          <p:nvPr/>
        </p:nvSpPr>
        <p:spPr>
          <a:xfrm>
            <a:off x="722754" y="2129386"/>
            <a:ext cx="10789571" cy="2317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“</a:t>
            </a:r>
            <a:r>
              <a:rPr lang="ru-RU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Межсайтовы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й</a:t>
            </a:r>
            <a:r>
              <a:rPr lang="ru-RU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0" i="1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скриптинг</a:t>
            </a:r>
            <a:r>
              <a:rPr lang="ru-RU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(XSS) — это уязвимость системы безопасности, которая позволяет злоумышленнику размещать клиентские скрипты (обычно </a:t>
            </a:r>
            <a:r>
              <a:rPr lang="ru-RU" b="0" i="1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JavaScript</a:t>
            </a:r>
            <a:r>
              <a:rPr lang="ru-RU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на веб-страницах. Когда другие пользователи загружают затронутые страницы, будут выполняться скрипты злоумышленника, что позволяет злоумышленнику украсть </a:t>
            </a:r>
            <a:r>
              <a:rPr lang="ru-RU" b="0" i="1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cookieмаркеры</a:t>
            </a:r>
            <a:r>
              <a:rPr lang="ru-RU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и маркеры сеанса, изменить содержимое веб-страницы с помощью DOM или перенаправить браузер на другую страницу. Уязвимости XSS обычно возникают, когда приложение принимает пользовательский ввод и выводит их на страницу без проверки, кодирования или экранирования.</a:t>
            </a:r>
            <a:r>
              <a:rPr lang="en-US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”</a:t>
            </a:r>
          </a:p>
          <a:p>
            <a:pPr algn="r"/>
            <a:r>
              <a:rPr lang="en-US" i="1" dirty="0">
                <a:solidFill>
                  <a:srgbClr val="161616"/>
                </a:solidFill>
                <a:latin typeface="Segoe UI" panose="020B0502040204020203" pitchFamily="34" charset="0"/>
              </a:rPr>
              <a:t>Microsoft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5436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C76C320-B0B8-4874-AF73-64E9F49C3358}"/>
              </a:ext>
            </a:extLst>
          </p:cNvPr>
          <p:cNvSpPr/>
          <p:nvPr/>
        </p:nvSpPr>
        <p:spPr>
          <a:xfrm>
            <a:off x="587827" y="1123597"/>
            <a:ext cx="108608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	1. </a:t>
            </a:r>
            <a:r>
              <a:rPr lang="ru-RU" sz="2000" dirty="0"/>
              <a:t>Никогда не помещайте ненадежные данные во входные данные HTML, если вы не выполните остальные шаги ниже. Ненадежные данные — это любые данные, которые могут контролироваться злоумышленником, входные данные HTML-формы, строки запросов, заголовки HTTP и даже данные, полученные из базы данных, так как злоумышленник может взломать базу данных, даже если не сможет нарушить безопасность приложения.</a:t>
            </a:r>
          </a:p>
          <a:p>
            <a:r>
              <a:rPr lang="en-US" sz="2000" dirty="0"/>
              <a:t>	2. </a:t>
            </a:r>
            <a:r>
              <a:rPr lang="ru-RU" sz="2000" dirty="0"/>
              <a:t>Перед помещением </a:t>
            </a:r>
            <a:r>
              <a:rPr lang="ru-RU" sz="2000" dirty="0" err="1"/>
              <a:t>недоверенных</a:t>
            </a:r>
            <a:r>
              <a:rPr lang="ru-RU" sz="2000" dirty="0"/>
              <a:t> данных в элемент HTML убедитесь, что они закодированы в ФОРМАТЕ HTML. Кодирование HTML принимает такие символы, как &lt; , и изменяет их в безопасную форму, например &amp;</a:t>
            </a:r>
            <a:r>
              <a:rPr lang="ru-RU" sz="2000" dirty="0" err="1"/>
              <a:t>lt</a:t>
            </a:r>
            <a:r>
              <a:rPr lang="ru-RU" sz="2000" dirty="0"/>
              <a:t>;</a:t>
            </a:r>
          </a:p>
          <a:p>
            <a:r>
              <a:rPr lang="en-US" sz="2000" dirty="0"/>
              <a:t>	3. </a:t>
            </a:r>
            <a:r>
              <a:rPr lang="ru-RU" sz="2000" dirty="0"/>
              <a:t>Прежде чем помещать ненадежные данные в атрибут HTML, убедитесь, что они закодированы в ФОРМАТЕ HTML. Кодирование атрибутов HTML — это надмножество кодирования HTML и кодирует дополнительные символы, такие как " и ".</a:t>
            </a:r>
          </a:p>
          <a:p>
            <a:r>
              <a:rPr lang="en-US" sz="2000" dirty="0"/>
              <a:t>	4. </a:t>
            </a:r>
            <a:r>
              <a:rPr lang="ru-RU" sz="2000" dirty="0"/>
              <a:t>Перед помещением ненадежных данных в </a:t>
            </a:r>
            <a:r>
              <a:rPr lang="ru-RU" sz="2000" dirty="0" err="1"/>
              <a:t>JavaScript</a:t>
            </a:r>
            <a:r>
              <a:rPr lang="ru-RU" sz="2000" dirty="0"/>
              <a:t> поместите данные в элемент HTML, содержимое которого извлекается во время выполнения. Если это невозможно, убедитесь, что данные закодированы в </a:t>
            </a:r>
            <a:r>
              <a:rPr lang="ru-RU" sz="2000" dirty="0" err="1"/>
              <a:t>JavaScript</a:t>
            </a:r>
            <a:r>
              <a:rPr lang="ru-RU" sz="2000" dirty="0"/>
              <a:t>. Кодирование </a:t>
            </a:r>
            <a:r>
              <a:rPr lang="ru-RU" sz="2000" dirty="0" err="1"/>
              <a:t>JavaScript</a:t>
            </a:r>
            <a:r>
              <a:rPr lang="ru-RU" sz="2000" dirty="0"/>
              <a:t> принимает опасные символы для </a:t>
            </a:r>
            <a:r>
              <a:rPr lang="ru-RU" sz="2000" dirty="0" err="1"/>
              <a:t>JavaScript</a:t>
            </a:r>
            <a:r>
              <a:rPr lang="ru-RU" sz="2000" dirty="0"/>
              <a:t> и заменяет их шестнадцатеричными символами, например &lt; , кодируется как \u003C.</a:t>
            </a:r>
          </a:p>
          <a:p>
            <a:r>
              <a:rPr lang="en-US" sz="2000" dirty="0"/>
              <a:t>	5. </a:t>
            </a:r>
            <a:r>
              <a:rPr lang="ru-RU" sz="2000" dirty="0"/>
              <a:t>Прежде чем помещать ненадежные данные в строку запроса URL-адреса, убедитесь, что они закодированы.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EF66C-AE51-47AD-9CBD-B8E61E252CDC}"/>
              </a:ext>
            </a:extLst>
          </p:cNvPr>
          <p:cNvSpPr txBox="1"/>
          <p:nvPr/>
        </p:nvSpPr>
        <p:spPr>
          <a:xfrm>
            <a:off x="808654" y="318645"/>
            <a:ext cx="992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Рекомендации по предотвращению</a:t>
            </a:r>
            <a:r>
              <a:rPr lang="en-US" sz="3600" dirty="0"/>
              <a:t> XSS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38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hat is Cross Site Scripting (XSS) ? - GeeksforGeeks">
            <a:extLst>
              <a:ext uri="{FF2B5EF4-FFF2-40B4-BE49-F238E27FC236}">
                <a16:creationId xmlns:a16="http://schemas.microsoft.com/office/drawing/2014/main" id="{AA95C632-DEE2-4608-A22C-89B0EEB0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17" y="934327"/>
            <a:ext cx="9645165" cy="5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62404D-D7A4-4578-AEA5-A37CDB69B0EF}"/>
              </a:ext>
            </a:extLst>
          </p:cNvPr>
          <p:cNvSpPr txBox="1"/>
          <p:nvPr/>
        </p:nvSpPr>
        <p:spPr>
          <a:xfrm>
            <a:off x="610787" y="287996"/>
            <a:ext cx="992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Фильтрация пользовательского ввода.</a:t>
            </a:r>
            <a:r>
              <a:rPr lang="en-US" sz="3600" dirty="0"/>
              <a:t> XSS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82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696E3-CACE-497B-8C73-247C7633B1F1}"/>
              </a:ext>
            </a:extLst>
          </p:cNvPr>
          <p:cNvSpPr txBox="1"/>
          <p:nvPr/>
        </p:nvSpPr>
        <p:spPr>
          <a:xfrm>
            <a:off x="307910" y="461035"/>
            <a:ext cx="1108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Фильтрация пользовательского ввода.</a:t>
            </a:r>
            <a:r>
              <a:rPr lang="en-US" sz="3600" dirty="0"/>
              <a:t> SQL-</a:t>
            </a:r>
            <a:r>
              <a:rPr lang="ru-RU" sz="3600" dirty="0"/>
              <a:t>инъекции </a:t>
            </a:r>
          </a:p>
        </p:txBody>
      </p: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EF1C1896-02F5-4E28-B322-F1C3FFC1E529}"/>
              </a:ext>
            </a:extLst>
          </p:cNvPr>
          <p:cNvSpPr/>
          <p:nvPr/>
        </p:nvSpPr>
        <p:spPr>
          <a:xfrm>
            <a:off x="307910" y="1884784"/>
            <a:ext cx="11569959" cy="2248677"/>
          </a:xfrm>
          <a:prstGeom prst="wedgeRoundRectCallout">
            <a:avLst>
              <a:gd name="adj1" fmla="val -40720"/>
              <a:gd name="adj2" fmla="val 66554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201B32-978D-4A07-BF79-42702ECD9425}"/>
              </a:ext>
            </a:extLst>
          </p:cNvPr>
          <p:cNvSpPr/>
          <p:nvPr/>
        </p:nvSpPr>
        <p:spPr>
          <a:xfrm>
            <a:off x="722754" y="2129386"/>
            <a:ext cx="107895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“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SQL-инъекция или </a:t>
            </a:r>
            <a:r>
              <a:rPr lang="ru-RU" i="1" dirty="0" err="1">
                <a:solidFill>
                  <a:srgbClr val="161616"/>
                </a:solidFill>
                <a:latin typeface="Segoe UI" panose="020B0502040204020203" pitchFamily="34" charset="0"/>
              </a:rPr>
              <a:t>SQLi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 – уязвимость, которая позволяет атакующему использовать фрагмент вредоносного кода на языке структурированных запросов (SQL) для манипулирования базой данных и получения доступа к потенциально ценной информации. Атаки на основе таких уязвимостей – одни из самых распространенных и опасных: они могут быть нацелены на любое веб-приложение или веб-сайт, которые взаимодействуют с базой данных SQL </a:t>
            </a:r>
            <a:r>
              <a:rPr lang="en-US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”</a:t>
            </a:r>
          </a:p>
          <a:p>
            <a:pPr algn="r"/>
            <a:r>
              <a:rPr lang="en-US" i="1" dirty="0">
                <a:solidFill>
                  <a:srgbClr val="161616"/>
                </a:solidFill>
                <a:latin typeface="Segoe UI" panose="020B0502040204020203" pitchFamily="34" charset="0"/>
              </a:rPr>
              <a:t>Kaspersky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3699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B703B39-FA6A-42BD-B4C6-19D800B0E58A}"/>
              </a:ext>
            </a:extLst>
          </p:cNvPr>
          <p:cNvSpPr/>
          <p:nvPr/>
        </p:nvSpPr>
        <p:spPr>
          <a:xfrm>
            <a:off x="323461" y="796853"/>
            <a:ext cx="1140511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i="0" dirty="0">
                <a:effectLst/>
                <a:latin typeface="MuseoSans"/>
              </a:rPr>
              <a:t>	</a:t>
            </a:r>
            <a:r>
              <a:rPr lang="en-US" sz="2000" i="0" dirty="0">
                <a:effectLst/>
              </a:rPr>
              <a:t>1. </a:t>
            </a:r>
            <a:r>
              <a:rPr lang="ru-RU" sz="2000" dirty="0"/>
              <a:t>Используйте белые списки</a:t>
            </a:r>
            <a:r>
              <a:rPr lang="ru-RU" sz="2000" i="0" dirty="0">
                <a:effectLst/>
              </a:rPr>
              <a:t>.</a:t>
            </a:r>
            <a:r>
              <a:rPr lang="en-US" sz="2000" i="0" dirty="0">
                <a:effectLst/>
              </a:rPr>
              <a:t> </a:t>
            </a:r>
            <a:r>
              <a:rPr lang="ru-RU" sz="2000" i="0" dirty="0">
                <a:effectLst/>
              </a:rPr>
              <a:t>Не оставляйте «свободу выбора» значения параметра пользователю, если данный параметр может принимать значения только из определенного списка.</a:t>
            </a:r>
          </a:p>
          <a:p>
            <a:pPr fontAlgn="base"/>
            <a:r>
              <a:rPr lang="en-US" sz="2000" i="0" dirty="0">
                <a:effectLst/>
              </a:rPr>
              <a:t>	2. </a:t>
            </a:r>
            <a:r>
              <a:rPr lang="ru-RU" sz="2000" dirty="0"/>
              <a:t>Не пользуйтесь методом GET в формах. Передавать переменные этим способом очень опасно, потому что они оказываются на виду у пользователей. Если информация важная, то лучше используйте POST. Из ссылки злоумышленник может узнать не только имена переменных, но и какие значения должны быть в них — так он сможет выбрать оптимальную переменную для ввода инъекции. Также не рекомендуется использовать переменные прямиком из пользовательского ввода — лучше поместить их в другую переменную, предварительно проверив данные.</a:t>
            </a:r>
            <a:r>
              <a:rPr lang="en-US" sz="2000" i="0" dirty="0">
                <a:effectLst/>
              </a:rPr>
              <a:t>	</a:t>
            </a:r>
            <a:endParaRPr lang="ru-RU" sz="2000" i="0" dirty="0">
              <a:effectLst/>
            </a:endParaRPr>
          </a:p>
          <a:p>
            <a:pPr fontAlgn="base"/>
            <a:r>
              <a:rPr lang="ru-RU" sz="2000" dirty="0"/>
              <a:t>	</a:t>
            </a:r>
            <a:r>
              <a:rPr lang="en-US" sz="2000" i="0" dirty="0">
                <a:effectLst/>
              </a:rPr>
              <a:t>3.</a:t>
            </a:r>
            <a:r>
              <a:rPr lang="ru-RU" sz="2000" dirty="0"/>
              <a:t> Обрабатывайте переменные. Старайтесь экранировать кавычки, заменять служебные символы, удалять лишние пробелы и так далее. </a:t>
            </a:r>
            <a:r>
              <a:rPr lang="en-US" sz="2000" i="0" dirty="0">
                <a:effectLst/>
              </a:rPr>
              <a:t>	</a:t>
            </a:r>
            <a:endParaRPr lang="ru-RU" sz="2000" i="0" dirty="0">
              <a:effectLst/>
            </a:endParaRPr>
          </a:p>
          <a:p>
            <a:pPr fontAlgn="base"/>
            <a:r>
              <a:rPr lang="ru-RU" sz="2000" dirty="0"/>
              <a:t>	4. Используйте PDO. С помощью PDO и </a:t>
            </a:r>
            <a:r>
              <a:rPr lang="ru-RU" sz="2000" dirty="0" err="1"/>
              <a:t>плейсхолдеров</a:t>
            </a:r>
            <a:r>
              <a:rPr lang="ru-RU" sz="2000" dirty="0"/>
              <a:t> можно значительно снизить риск инъекции, потому что данные и запрос отправляются отдельно. Сначала производится подключение к базе, потом подготавливается запрос, затем отдельно указываются переменные, и, наконец, запрос выполняется. </a:t>
            </a:r>
            <a:endParaRPr lang="ru-RU" sz="2000" i="0" dirty="0">
              <a:effectLst/>
            </a:endParaRPr>
          </a:p>
          <a:p>
            <a:pPr fontAlgn="base"/>
            <a:r>
              <a:rPr lang="ru-RU" sz="2000" dirty="0"/>
              <a:t>	5</a:t>
            </a:r>
            <a:r>
              <a:rPr lang="en-US" sz="2000" i="0" dirty="0">
                <a:effectLst/>
              </a:rPr>
              <a:t>. </a:t>
            </a:r>
            <a:r>
              <a:rPr lang="ru-RU" sz="2000" i="0" dirty="0">
                <a:effectLst/>
              </a:rPr>
              <a:t>Используйте сетевой экран</a:t>
            </a:r>
            <a:r>
              <a:rPr lang="en-US" sz="2000" i="0" dirty="0">
                <a:effectLst/>
              </a:rPr>
              <a:t>. </a:t>
            </a:r>
            <a:r>
              <a:rPr lang="ru-RU" sz="2000" i="0" dirty="0">
                <a:effectLst/>
              </a:rPr>
              <a:t>Нередко для отсеивания </a:t>
            </a:r>
            <a:r>
              <a:rPr lang="ru-RU" sz="2000" i="0" dirty="0" err="1">
                <a:effectLst/>
              </a:rPr>
              <a:t>SQLi</a:t>
            </a:r>
            <a:r>
              <a:rPr lang="ru-RU" sz="2000" i="0" dirty="0">
                <a:effectLst/>
              </a:rPr>
              <a:t>-атак и прочих онлайн-угроз применяется </a:t>
            </a:r>
            <a:r>
              <a:rPr lang="ru-RU" sz="2000" dirty="0"/>
              <a:t>сетевой экран </a:t>
            </a:r>
            <a:r>
              <a:rPr lang="ru-RU" sz="2000" i="0" dirty="0">
                <a:effectLst/>
              </a:rPr>
              <a:t>веб-приложений (WAF). WAF фильтрует вредоносные SQL-запросы, сравнивая их с объемными и регулярно обновляемыми списками сигнатур. Обычно сигнатуры в этом списке описывают специфические векторы атак. Такой список регулярно обновляется после обнаружения новых уязвимостей.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7A162-E8D8-409E-B912-883B76C92D00}"/>
              </a:ext>
            </a:extLst>
          </p:cNvPr>
          <p:cNvSpPr txBox="1"/>
          <p:nvPr/>
        </p:nvSpPr>
        <p:spPr>
          <a:xfrm>
            <a:off x="771331" y="150522"/>
            <a:ext cx="992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Рекомендации по предотвращению</a:t>
            </a:r>
            <a:r>
              <a:rPr lang="en-US" sz="3600" dirty="0"/>
              <a:t> </a:t>
            </a:r>
            <a:r>
              <a:rPr lang="en-US" sz="3600" dirty="0" err="1"/>
              <a:t>SQLi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1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2F345-62D3-4FD3-9490-74BDD71AE18C}"/>
              </a:ext>
            </a:extLst>
          </p:cNvPr>
          <p:cNvSpPr txBox="1"/>
          <p:nvPr/>
        </p:nvSpPr>
        <p:spPr>
          <a:xfrm>
            <a:off x="298385" y="270206"/>
            <a:ext cx="1108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Фильтрация пользовательского ввода.</a:t>
            </a:r>
            <a:r>
              <a:rPr lang="en-US" sz="3600" dirty="0"/>
              <a:t> SQL-</a:t>
            </a:r>
            <a:r>
              <a:rPr lang="ru-RU" sz="3600" dirty="0"/>
              <a:t>инъекции </a:t>
            </a:r>
          </a:p>
        </p:txBody>
      </p:sp>
      <p:pic>
        <p:nvPicPr>
          <p:cNvPr id="9220" name="Picture 4" descr="Что такое SQL Injection защита [АйТи бубен]">
            <a:extLst>
              <a:ext uri="{FF2B5EF4-FFF2-40B4-BE49-F238E27FC236}">
                <a16:creationId xmlns:a16="http://schemas.microsoft.com/office/drawing/2014/main" id="{A036812B-2D08-4005-95A4-1E785509D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57" y="1107366"/>
            <a:ext cx="7051485" cy="5480428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7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395ADA-CDD5-468F-84FB-F04BB39EF714}"/>
              </a:ext>
            </a:extLst>
          </p:cNvPr>
          <p:cNvSpPr txBox="1"/>
          <p:nvPr/>
        </p:nvSpPr>
        <p:spPr>
          <a:xfrm>
            <a:off x="653299" y="489281"/>
            <a:ext cx="546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Тестирование </a:t>
            </a:r>
            <a:r>
              <a:rPr lang="en-US" sz="3600" dirty="0"/>
              <a:t>API</a:t>
            </a:r>
            <a:r>
              <a:rPr lang="ru-RU" sz="3600" dirty="0"/>
              <a:t>.</a:t>
            </a:r>
            <a:r>
              <a:rPr lang="en-US" sz="3600" dirty="0"/>
              <a:t> IDOR</a:t>
            </a:r>
            <a:endParaRPr lang="ru-RU" sz="3600" dirty="0"/>
          </a:p>
        </p:txBody>
      </p:sp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EA26D393-5A03-4C58-B7A6-5A5383558D7A}"/>
              </a:ext>
            </a:extLst>
          </p:cNvPr>
          <p:cNvSpPr/>
          <p:nvPr/>
        </p:nvSpPr>
        <p:spPr>
          <a:xfrm>
            <a:off x="307910" y="1884784"/>
            <a:ext cx="11569959" cy="2248677"/>
          </a:xfrm>
          <a:prstGeom prst="wedgeRoundRectCallout">
            <a:avLst>
              <a:gd name="adj1" fmla="val -40720"/>
              <a:gd name="adj2" fmla="val 66554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401624-861B-40C5-849C-CB2CC3A80F48}"/>
              </a:ext>
            </a:extLst>
          </p:cNvPr>
          <p:cNvSpPr/>
          <p:nvPr/>
        </p:nvSpPr>
        <p:spPr>
          <a:xfrm>
            <a:off x="722754" y="2129386"/>
            <a:ext cx="107895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“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IDOR (</a:t>
            </a:r>
            <a:r>
              <a:rPr lang="ru-RU" i="1" dirty="0" err="1">
                <a:solidFill>
                  <a:srgbClr val="161616"/>
                </a:solidFill>
                <a:latin typeface="Segoe UI" panose="020B0502040204020203" pitchFamily="34" charset="0"/>
              </a:rPr>
              <a:t>Insecure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ru-RU" i="1" dirty="0" err="1">
                <a:solidFill>
                  <a:srgbClr val="161616"/>
                </a:solidFill>
                <a:latin typeface="Segoe UI" panose="020B0502040204020203" pitchFamily="34" charset="0"/>
              </a:rPr>
              <a:t>direct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ru-RU" i="1" dirty="0" err="1">
                <a:solidFill>
                  <a:srgbClr val="161616"/>
                </a:solidFill>
                <a:latin typeface="Segoe UI" panose="020B0502040204020203" pitchFamily="34" charset="0"/>
              </a:rPr>
              <a:t>object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ru-RU" i="1" dirty="0" err="1">
                <a:solidFill>
                  <a:srgbClr val="161616"/>
                </a:solidFill>
                <a:latin typeface="Segoe UI" panose="020B0502040204020203" pitchFamily="34" charset="0"/>
              </a:rPr>
              <a:t>references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) — небезопасная прямая ссылка на объект. Она возникает при одновременном соблюдении трех условий:</a:t>
            </a:r>
          </a:p>
          <a:p>
            <a:r>
              <a:rPr lang="en-US" i="1" dirty="0">
                <a:solidFill>
                  <a:srgbClr val="161616"/>
                </a:solidFill>
                <a:latin typeface="Segoe UI" panose="020B0502040204020203" pitchFamily="34" charset="0"/>
              </a:rPr>
              <a:t>- 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пользователь может найти прямую ссылку на внутренний объект или операцию;</a:t>
            </a:r>
          </a:p>
          <a:p>
            <a:r>
              <a:rPr lang="en-US" i="1" dirty="0">
                <a:solidFill>
                  <a:srgbClr val="161616"/>
                </a:solidFill>
                <a:latin typeface="Segoe UI" panose="020B0502040204020203" pitchFamily="34" charset="0"/>
              </a:rPr>
              <a:t>- 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пользователь может менять параметры в этой ссылке;</a:t>
            </a:r>
          </a:p>
          <a:p>
            <a:r>
              <a:rPr lang="en-US" i="1" dirty="0">
                <a:solidFill>
                  <a:srgbClr val="161616"/>
                </a:solidFill>
                <a:latin typeface="Segoe UI" panose="020B0502040204020203" pitchFamily="34" charset="0"/>
              </a:rPr>
              <a:t>- 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приложение предоставляет доступ к внутреннему объекту или операции без проверки прав пользователя.</a:t>
            </a:r>
            <a:r>
              <a:rPr lang="en-US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”</a:t>
            </a:r>
          </a:p>
          <a:p>
            <a:pPr algn="r"/>
            <a:r>
              <a:rPr lang="en-US" i="1" dirty="0">
                <a:solidFill>
                  <a:srgbClr val="161616"/>
                </a:solidFill>
                <a:latin typeface="Segoe UI" panose="020B0502040204020203" pitchFamily="34" charset="0"/>
              </a:rPr>
              <a:t>habr.com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82078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7C41D-D4CD-46E7-8171-3F839979BDDF}"/>
              </a:ext>
            </a:extLst>
          </p:cNvPr>
          <p:cNvSpPr txBox="1"/>
          <p:nvPr/>
        </p:nvSpPr>
        <p:spPr>
          <a:xfrm>
            <a:off x="771331" y="253419"/>
            <a:ext cx="992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Рекомендации по предотвращению</a:t>
            </a:r>
            <a:r>
              <a:rPr lang="en-US" sz="3600" dirty="0"/>
              <a:t> IDOR</a:t>
            </a:r>
            <a:r>
              <a:rPr lang="ru-RU" sz="3600" dirty="0"/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976D98-6696-426C-A39D-25FB1EC2ACF5}"/>
              </a:ext>
            </a:extLst>
          </p:cNvPr>
          <p:cNvSpPr/>
          <p:nvPr/>
        </p:nvSpPr>
        <p:spPr>
          <a:xfrm>
            <a:off x="161536" y="1075167"/>
            <a:ext cx="114051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latin typeface="MuseoSans"/>
              </a:rPr>
              <a:t>	</a:t>
            </a:r>
            <a:r>
              <a:rPr lang="en-US" sz="2400" dirty="0">
                <a:latin typeface="MuseoSans"/>
              </a:rPr>
              <a:t>1. </a:t>
            </a:r>
            <a:r>
              <a:rPr lang="ru-RU" sz="2400" dirty="0"/>
              <a:t>Использование случайных идентификаторов.</a:t>
            </a:r>
            <a:r>
              <a:rPr lang="en-US" sz="2400" dirty="0"/>
              <a:t> </a:t>
            </a:r>
            <a:r>
              <a:rPr lang="ru-RU" sz="2400" dirty="0"/>
              <a:t>В большинстве языков программирования предусмотрены криптографические функции, которые генерируют новое значение с высокой энтропией. Если использовать их для создания идентификаторов объектов, злоумышленникам будет сложнее подобрать новый ID для эксплуатации IDOR.</a:t>
            </a:r>
          </a:p>
          <a:p>
            <a:pPr fontAlgn="base"/>
            <a:r>
              <a:rPr lang="en-US" sz="2400" dirty="0"/>
              <a:t>	2. </a:t>
            </a:r>
            <a:r>
              <a:rPr lang="ru-RU" sz="2400" dirty="0"/>
              <a:t>Использование хэшей.</a:t>
            </a:r>
            <a:r>
              <a:rPr lang="en-US" sz="2400" dirty="0"/>
              <a:t> </a:t>
            </a:r>
            <a:r>
              <a:rPr lang="ru-RU" sz="2400" dirty="0"/>
              <a:t>Еще один способ затруднить подмену идентификаторов. Он приводится, например, в памятке OWASP. Тем не менее хэши можно подобрать. Кстати, Base64, который иногда используют в таком качестве, хотя это не хэш-функция, декодируется совсем без проблем.</a:t>
            </a:r>
          </a:p>
          <a:p>
            <a:pPr fontAlgn="base"/>
            <a:r>
              <a:rPr lang="en-US" sz="2400" dirty="0"/>
              <a:t>	3. </a:t>
            </a:r>
            <a:r>
              <a:rPr lang="ru-RU" sz="2400" dirty="0"/>
              <a:t>Использование JWT JSON </a:t>
            </a:r>
            <a:r>
              <a:rPr lang="ru-RU" sz="2400" dirty="0" err="1"/>
              <a:t>Web</a:t>
            </a:r>
            <a:r>
              <a:rPr lang="ru-RU" sz="2400" dirty="0"/>
              <a:t> </a:t>
            </a:r>
            <a:r>
              <a:rPr lang="ru-RU" sz="2400" dirty="0" err="1"/>
              <a:t>Tokens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Такие токены защищают от некоторых манипуляций с идентификаторами пользователей, но не решают проблемы с идентификаторами объектов.</a:t>
            </a:r>
          </a:p>
          <a:p>
            <a:pPr fontAlgn="base"/>
            <a:r>
              <a:rPr lang="en-US" sz="2400" dirty="0"/>
              <a:t>	4. </a:t>
            </a:r>
            <a:r>
              <a:rPr lang="ru-RU" sz="2400" dirty="0"/>
              <a:t>Фильтрация вводимых пользователем данных до того, как они будут обработаны приложением, проверка диапазонов, длин и форматов.</a:t>
            </a:r>
            <a:r>
              <a:rPr lang="en-US" sz="2400" dirty="0"/>
              <a:t> </a:t>
            </a:r>
            <a:r>
              <a:rPr lang="ru-RU" sz="2400" dirty="0"/>
              <a:t>Пожалуй, самая полезная из перечисленных рекомендаций, главное — правильно настроить фильтр. </a:t>
            </a:r>
            <a:endParaRPr lang="ru-RU" sz="24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176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26DD80-6110-453C-AE06-0E226C772626}"/>
              </a:ext>
            </a:extLst>
          </p:cNvPr>
          <p:cNvSpPr txBox="1"/>
          <p:nvPr/>
        </p:nvSpPr>
        <p:spPr>
          <a:xfrm>
            <a:off x="631760" y="270206"/>
            <a:ext cx="546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Тестирование </a:t>
            </a:r>
            <a:r>
              <a:rPr lang="en-US" sz="3600" dirty="0"/>
              <a:t>API</a:t>
            </a:r>
            <a:r>
              <a:rPr lang="ru-RU" sz="3600" dirty="0"/>
              <a:t>.</a:t>
            </a:r>
            <a:r>
              <a:rPr lang="en-US" sz="3600" dirty="0"/>
              <a:t> IDOR</a:t>
            </a:r>
            <a:endParaRPr lang="ru-RU" sz="3600" dirty="0"/>
          </a:p>
        </p:txBody>
      </p:sp>
      <p:pic>
        <p:nvPicPr>
          <p:cNvPr id="12290" name="Picture 2" descr="Insecure Direct Object Reference (IDOR) » Securityboat">
            <a:extLst>
              <a:ext uri="{FF2B5EF4-FFF2-40B4-BE49-F238E27FC236}">
                <a16:creationId xmlns:a16="http://schemas.microsoft.com/office/drawing/2014/main" id="{3465E8A8-1797-4F7F-8998-20816FBFA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81009"/>
            <a:ext cx="9791700" cy="550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71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0A138-362E-4AB0-88F4-7097F8DB2DD5}"/>
              </a:ext>
            </a:extLst>
          </p:cNvPr>
          <p:cNvSpPr txBox="1"/>
          <p:nvPr/>
        </p:nvSpPr>
        <p:spPr>
          <a:xfrm>
            <a:off x="631760" y="708356"/>
            <a:ext cx="759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Тестирование </a:t>
            </a:r>
            <a:r>
              <a:rPr lang="en-US" sz="3600" dirty="0"/>
              <a:t>API</a:t>
            </a:r>
            <a:r>
              <a:rPr lang="ru-RU" sz="3600" dirty="0"/>
              <a:t>. </a:t>
            </a:r>
            <a:r>
              <a:rPr lang="en-US" sz="3600" dirty="0"/>
              <a:t>Parameter Pollution</a:t>
            </a:r>
            <a:endParaRPr lang="ru-RU" sz="3600" dirty="0"/>
          </a:p>
        </p:txBody>
      </p:sp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8A638214-611E-4260-954F-0BD617D66557}"/>
              </a:ext>
            </a:extLst>
          </p:cNvPr>
          <p:cNvSpPr/>
          <p:nvPr/>
        </p:nvSpPr>
        <p:spPr>
          <a:xfrm>
            <a:off x="311020" y="2304661"/>
            <a:ext cx="11569959" cy="2248677"/>
          </a:xfrm>
          <a:prstGeom prst="wedgeRoundRectCallout">
            <a:avLst>
              <a:gd name="adj1" fmla="val -40720"/>
              <a:gd name="adj2" fmla="val 66554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0DA0017-9E51-4E01-8DA3-548A6C8DAE7B}"/>
              </a:ext>
            </a:extLst>
          </p:cNvPr>
          <p:cNvSpPr/>
          <p:nvPr/>
        </p:nvSpPr>
        <p:spPr>
          <a:xfrm>
            <a:off x="849979" y="2844538"/>
            <a:ext cx="10789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“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Уязвимость HTTP </a:t>
            </a:r>
            <a:r>
              <a:rPr lang="ru-RU" i="1" dirty="0" err="1">
                <a:solidFill>
                  <a:srgbClr val="161616"/>
                </a:solidFill>
                <a:latin typeface="Segoe UI" panose="020B0502040204020203" pitchFamily="34" charset="0"/>
              </a:rPr>
              <a:t>Parameter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ru-RU" i="1" dirty="0" err="1">
                <a:solidFill>
                  <a:srgbClr val="161616"/>
                </a:solidFill>
                <a:latin typeface="Segoe UI" panose="020B0502040204020203" pitchFamily="34" charset="0"/>
              </a:rPr>
              <a:t>Pollution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 – уязвимость заключается в том, что разные платформы (совокупность веб сервера и языка разработки веб приложения) по разному обрабатывают последовательность параметров HTTP запросов с одинаковыми именами.</a:t>
            </a:r>
            <a:r>
              <a:rPr lang="en-US" i="1" dirty="0">
                <a:solidFill>
                  <a:srgbClr val="161616"/>
                </a:solidFill>
                <a:latin typeface="Segoe UI" panose="020B0502040204020203" pitchFamily="34" charset="0"/>
              </a:rPr>
              <a:t>”</a:t>
            </a:r>
            <a:endParaRPr lang="ru-RU" i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r"/>
            <a:r>
              <a:rPr lang="en-US" i="1" dirty="0">
                <a:solidFill>
                  <a:srgbClr val="161616"/>
                </a:solidFill>
                <a:latin typeface="Segoe UI" panose="020B0502040204020203" pitchFamily="34" charset="0"/>
              </a:rPr>
              <a:t>Positive Technologies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32615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D6F30B-C8ED-443F-A576-D4807BBC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9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FDFFA1-2A9E-4753-A2F8-80532E4A064C}"/>
              </a:ext>
            </a:extLst>
          </p:cNvPr>
          <p:cNvSpPr/>
          <p:nvPr/>
        </p:nvSpPr>
        <p:spPr>
          <a:xfrm>
            <a:off x="809625" y="2459504"/>
            <a:ext cx="105727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</a:rPr>
              <a:t>Конкретных и универсальных способов защиты пока что не существует, но при разработке веб-приложений стоит уделять внимание особенностям поведения веб-сервера и окружения. В качестве защиты от атак на клиентов необходимо обрабатывать входящие данные, которые попадают впоследствии в ссылки, с помощью функции </a:t>
            </a:r>
            <a:r>
              <a:rPr lang="ru-RU" sz="2400" b="0" i="0" dirty="0" err="1">
                <a:solidFill>
                  <a:srgbClr val="000000"/>
                </a:solidFill>
                <a:effectLst/>
              </a:rPr>
              <a:t>urlencode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(), а не </a:t>
            </a:r>
            <a:r>
              <a:rPr lang="ru-RU" sz="2400" b="0" i="0" dirty="0" err="1">
                <a:solidFill>
                  <a:srgbClr val="000000"/>
                </a:solidFill>
                <a:effectLst/>
              </a:rPr>
              <a:t>htmlspecialchars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().</a:t>
            </a:r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 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7F48F-640A-4A1B-9BE1-93680986BDAB}"/>
              </a:ext>
            </a:extLst>
          </p:cNvPr>
          <p:cNvSpPr txBox="1"/>
          <p:nvPr/>
        </p:nvSpPr>
        <p:spPr>
          <a:xfrm>
            <a:off x="809625" y="482019"/>
            <a:ext cx="9924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Рекомендации по предотвращению</a:t>
            </a:r>
            <a:r>
              <a:rPr lang="en-US" sz="3600" dirty="0"/>
              <a:t> Parameter Pollution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038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432155-1EC8-47BE-A1FB-0FC2C5534EB8}"/>
              </a:ext>
            </a:extLst>
          </p:cNvPr>
          <p:cNvSpPr txBox="1"/>
          <p:nvPr/>
        </p:nvSpPr>
        <p:spPr>
          <a:xfrm>
            <a:off x="631760" y="708356"/>
            <a:ext cx="819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Тестирование </a:t>
            </a:r>
            <a:r>
              <a:rPr lang="en-US" sz="3600" dirty="0"/>
              <a:t>API</a:t>
            </a:r>
            <a:r>
              <a:rPr lang="ru-RU" sz="3600" dirty="0"/>
              <a:t>. Перебор </a:t>
            </a:r>
            <a:r>
              <a:rPr lang="en-US" sz="3600" dirty="0"/>
              <a:t>endpoint’</a:t>
            </a:r>
            <a:r>
              <a:rPr lang="ru-RU" sz="3600" dirty="0" err="1"/>
              <a:t>ов</a:t>
            </a:r>
            <a:endParaRPr lang="ru-RU" sz="3600" dirty="0"/>
          </a:p>
        </p:txBody>
      </p:sp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B8BD9F9D-81A4-4D02-A5C7-B299A7C27154}"/>
              </a:ext>
            </a:extLst>
          </p:cNvPr>
          <p:cNvSpPr/>
          <p:nvPr/>
        </p:nvSpPr>
        <p:spPr>
          <a:xfrm>
            <a:off x="311020" y="2304661"/>
            <a:ext cx="11569959" cy="2248677"/>
          </a:xfrm>
          <a:prstGeom prst="wedgeRoundRectCallout">
            <a:avLst>
              <a:gd name="adj1" fmla="val -40720"/>
              <a:gd name="adj2" fmla="val 66554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A8F3C8-0228-4BF0-BABF-BEABAEDC6593}"/>
              </a:ext>
            </a:extLst>
          </p:cNvPr>
          <p:cNvSpPr/>
          <p:nvPr/>
        </p:nvSpPr>
        <p:spPr>
          <a:xfrm>
            <a:off x="783304" y="2690335"/>
            <a:ext cx="107895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“</a:t>
            </a:r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Возможность перебирать и получать конечные точки приложения, доступ к которым нежелателен, может позволить потенциальному злоумышленнику раскрыть внутреннюю информацию о системе (например, в оставленных комментариях или выводе ошибок), а также дать несанкционированный доступ к какому-либо функционалу приложения.</a:t>
            </a:r>
            <a:r>
              <a:rPr lang="en-US" i="1" dirty="0">
                <a:solidFill>
                  <a:srgbClr val="161616"/>
                </a:solidFill>
                <a:latin typeface="Segoe UI" panose="020B0502040204020203" pitchFamily="34" charset="0"/>
              </a:rPr>
              <a:t>”</a:t>
            </a:r>
            <a:endParaRPr lang="ru-RU" i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r"/>
            <a:r>
              <a:rPr lang="ru-RU" i="1" dirty="0">
                <a:solidFill>
                  <a:srgbClr val="161616"/>
                </a:solidFill>
                <a:latin typeface="Segoe UI" panose="020B0502040204020203" pitchFamily="34" charset="0"/>
              </a:rPr>
              <a:t>****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64918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59026-AE9B-4C90-95A7-A02977B14487}"/>
              </a:ext>
            </a:extLst>
          </p:cNvPr>
          <p:cNvSpPr txBox="1"/>
          <p:nvPr/>
        </p:nvSpPr>
        <p:spPr>
          <a:xfrm>
            <a:off x="809625" y="482019"/>
            <a:ext cx="992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Дополнительные рекомендации по безопасности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DAA42BA-F629-470A-A36D-084D1FC51582}"/>
              </a:ext>
            </a:extLst>
          </p:cNvPr>
          <p:cNvSpPr/>
          <p:nvPr/>
        </p:nvSpPr>
        <p:spPr>
          <a:xfrm>
            <a:off x="257175" y="1554629"/>
            <a:ext cx="1112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</a:rPr>
              <a:t>	1. Скрывайте </a:t>
            </a:r>
            <a:r>
              <a:rPr lang="ru-RU" sz="2400" b="0" i="0" dirty="0" err="1">
                <a:solidFill>
                  <a:srgbClr val="000000"/>
                </a:solidFill>
                <a:effectLst/>
              </a:rPr>
              <a:t>эндпоинты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, раскрывающие информацию о сайте (например, </a:t>
            </a:r>
            <a:r>
              <a:rPr lang="en-US" sz="2400" dirty="0">
                <a:solidFill>
                  <a:srgbClr val="000000"/>
                </a:solidFill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obots.txt, sitemap.xml)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, либо о внутренней инфраструктуре или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содержащие учетные данные открытым текстом.</a:t>
            </a:r>
          </a:p>
          <a:p>
            <a:r>
              <a:rPr lang="ru-RU" sz="2400" dirty="0">
                <a:solidFill>
                  <a:srgbClr val="000000"/>
                </a:solidFill>
              </a:rPr>
              <a:t>	2. Удаляйте устаревший или ненужный функционал из приложения.</a:t>
            </a:r>
          </a:p>
          <a:p>
            <a:r>
              <a:rPr lang="ru-RU" sz="2400" dirty="0">
                <a:solidFill>
                  <a:srgbClr val="000000"/>
                </a:solidFill>
              </a:rPr>
              <a:t>	3. Регулярно обновляйте версии используемого ПО и библиотек.</a:t>
            </a:r>
          </a:p>
          <a:p>
            <a:r>
              <a:rPr lang="ru-RU" sz="2400" dirty="0">
                <a:solidFill>
                  <a:srgbClr val="000000"/>
                </a:solidFill>
              </a:rPr>
              <a:t>	4. Проверяйте адекватность конфигураций используемых сервисов, а также наличие комментариев в них, раскрывающих конфиденциальную информацию.</a:t>
            </a:r>
          </a:p>
          <a:p>
            <a:r>
              <a:rPr lang="ru-RU" sz="2400" dirty="0">
                <a:solidFill>
                  <a:srgbClr val="000000"/>
                </a:solidFill>
              </a:rPr>
              <a:t>	5. Не выдавайте вывод внутренних ошибок сервера в необработанном виде пользователю. Вывод ошибок для пользователя должен содержать только суть произошедшего, но не раскрывать информацию о версиях используемого ПО, внутренних путях или переменных.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	6. </a:t>
            </a:r>
            <a:r>
              <a:rPr lang="ru-RU" sz="2400" dirty="0">
                <a:solidFill>
                  <a:srgbClr val="000000"/>
                </a:solidFill>
              </a:rPr>
              <a:t>Следите за разграничением доступа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721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C5CDB-CD86-4508-8DC9-0ACF5EDB5EB8}"/>
              </a:ext>
            </a:extLst>
          </p:cNvPr>
          <p:cNvSpPr txBox="1"/>
          <p:nvPr/>
        </p:nvSpPr>
        <p:spPr>
          <a:xfrm>
            <a:off x="725651" y="724615"/>
            <a:ext cx="609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Разрабатывайте безопасно</a:t>
            </a:r>
          </a:p>
        </p:txBody>
      </p:sp>
      <p:pic>
        <p:nvPicPr>
          <p:cNvPr id="16386" name="Picture 2" descr="Фото Милый котенок держит в лапках сердечко с надписью (Thank you! /  Спасибо тебе!), by Purrskill">
            <a:extLst>
              <a:ext uri="{FF2B5EF4-FFF2-40B4-BE49-F238E27FC236}">
                <a16:creationId xmlns:a16="http://schemas.microsoft.com/office/drawing/2014/main" id="{9233252D-E2C7-44DD-B09C-EF2ED214A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19" y="1754738"/>
            <a:ext cx="7704267" cy="47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8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099D3-B6EF-4FD9-ADB6-0070108AE45C}"/>
              </a:ext>
            </a:extLst>
          </p:cNvPr>
          <p:cNvSpPr txBox="1"/>
          <p:nvPr/>
        </p:nvSpPr>
        <p:spPr>
          <a:xfrm>
            <a:off x="755779" y="1965351"/>
            <a:ext cx="106555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быстрое и безопасное развертывание приложений в </a:t>
            </a:r>
            <a:r>
              <a:rPr lang="ru-RU" sz="2400" dirty="0" err="1"/>
              <a:t>продакшн</a:t>
            </a:r>
            <a:r>
              <a:rPr lang="ru-RU" sz="2400" dirty="0"/>
              <a:t>-окружении;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удешевление исправления ошибок и уязвимостей в ПО за счет их обнаружения на ранних этапах разработки;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снижение критических и неприемлемых рисков для вендора ПО, например, недопущение встраивания вредоносного кода в компоненты разрабатываемого продукта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9339A-ADF5-490D-8CEC-01EEB929AB5D}"/>
              </a:ext>
            </a:extLst>
          </p:cNvPr>
          <p:cNvSpPr txBox="1"/>
          <p:nvPr/>
        </p:nvSpPr>
        <p:spPr>
          <a:xfrm>
            <a:off x="755779" y="373222"/>
            <a:ext cx="1065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Плюсы внедрения инструментов обеспечения безопасности </a:t>
            </a:r>
          </a:p>
        </p:txBody>
      </p:sp>
    </p:spTree>
    <p:extLst>
      <p:ext uri="{BB962C8B-B14F-4D97-AF65-F5344CB8AC3E}">
        <p14:creationId xmlns:p14="http://schemas.microsoft.com/office/powerpoint/2010/main" val="234017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4F6D3-D483-4991-8173-63A2EA6A050C}"/>
              </a:ext>
            </a:extLst>
          </p:cNvPr>
          <p:cNvSpPr txBox="1"/>
          <p:nvPr/>
        </p:nvSpPr>
        <p:spPr>
          <a:xfrm>
            <a:off x="755779" y="373222"/>
            <a:ext cx="1065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Плюсы внедрения инструментов обеспечения безопасности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EB5F6-801A-41D5-8754-0DDD72A024D5}"/>
              </a:ext>
            </a:extLst>
          </p:cNvPr>
          <p:cNvSpPr txBox="1"/>
          <p:nvPr/>
        </p:nvSpPr>
        <p:spPr>
          <a:xfrm>
            <a:off x="839755" y="1942828"/>
            <a:ext cx="10655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Исследование  </a:t>
            </a:r>
            <a:r>
              <a:rPr lang="en-US" sz="2400" dirty="0"/>
              <a:t>Aberdeen: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Предотвращение одной уязвимости почти полностью покрывает годовые затраты на повышение безопасности разработки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Предотвратить проблему с безопасностью в 4 раза дешевле, чем разбираться с ее последствиями</a:t>
            </a:r>
          </a:p>
          <a:p>
            <a:r>
              <a:rPr lang="ru-RU" sz="2400" dirty="0"/>
              <a:t>Исследования </a:t>
            </a:r>
            <a:r>
              <a:rPr lang="en-US" sz="2400" dirty="0"/>
              <a:t>Forrester: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Разработка безопасного ПО еще не стала широко распространенной практикой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Компании, применяющие методы </a:t>
            </a:r>
            <a:r>
              <a:rPr lang="en-US" sz="2400" dirty="0"/>
              <a:t>SDL, </a:t>
            </a:r>
            <a:r>
              <a:rPr lang="ru-RU" sz="2400" dirty="0"/>
              <a:t>демонстрируют гораздо более быстрый возврат инвестиций</a:t>
            </a:r>
          </a:p>
        </p:txBody>
      </p:sp>
    </p:spTree>
    <p:extLst>
      <p:ext uri="{BB962C8B-B14F-4D97-AF65-F5344CB8AC3E}">
        <p14:creationId xmlns:p14="http://schemas.microsoft.com/office/powerpoint/2010/main" val="406028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0E2890-9B84-4964-AB7D-CBF663E9BEC4}"/>
              </a:ext>
            </a:extLst>
          </p:cNvPr>
          <p:cNvSpPr txBox="1"/>
          <p:nvPr/>
        </p:nvSpPr>
        <p:spPr>
          <a:xfrm>
            <a:off x="578498" y="111965"/>
            <a:ext cx="1065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Методы безопасной разработки </a:t>
            </a:r>
          </a:p>
        </p:txBody>
      </p:sp>
      <p:pic>
        <p:nvPicPr>
          <p:cNvPr id="1026" name="Picture 2" descr="https://infotecs.ru/upload/medialibrary/342/infotecs_sdl.png">
            <a:extLst>
              <a:ext uri="{FF2B5EF4-FFF2-40B4-BE49-F238E27FC236}">
                <a16:creationId xmlns:a16="http://schemas.microsoft.com/office/drawing/2014/main" id="{C66BC183-7269-481C-8D78-35537F675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16" y="832508"/>
            <a:ext cx="6037522" cy="5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7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74FB3-D687-4CA5-95C6-163F1A37BE5E}"/>
              </a:ext>
            </a:extLst>
          </p:cNvPr>
          <p:cNvSpPr txBox="1"/>
          <p:nvPr/>
        </p:nvSpPr>
        <p:spPr>
          <a:xfrm>
            <a:off x="457200" y="186610"/>
            <a:ext cx="1065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Методы безопасной разработки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ACE71-4AAD-4CF9-817E-A246C2ED43DF}"/>
              </a:ext>
            </a:extLst>
          </p:cNvPr>
          <p:cNvSpPr txBox="1"/>
          <p:nvPr/>
        </p:nvSpPr>
        <p:spPr>
          <a:xfrm>
            <a:off x="768220" y="944453"/>
            <a:ext cx="106555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Статический анализ кода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Анализ с помощью специализированного ПО – статических анализаторов (</a:t>
            </a:r>
            <a:r>
              <a:rPr lang="en-US" sz="2400" dirty="0"/>
              <a:t>SonarQube, </a:t>
            </a:r>
            <a:r>
              <a:rPr lang="en-US" sz="2400" dirty="0" err="1"/>
              <a:t>Semgrep</a:t>
            </a:r>
            <a:r>
              <a:rPr lang="en-US" sz="2400" dirty="0"/>
              <a:t>, RATS, </a:t>
            </a:r>
            <a:r>
              <a:rPr lang="en-US" sz="2400" dirty="0" err="1"/>
              <a:t>Coverity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Solar </a:t>
            </a:r>
            <a:r>
              <a:rPr lang="en-US" sz="2400" dirty="0" err="1"/>
              <a:t>appScreener</a:t>
            </a:r>
            <a:r>
              <a:rPr lang="en-US" sz="2400" dirty="0"/>
              <a:t> </a:t>
            </a:r>
            <a:r>
              <a:rPr lang="ru-RU" sz="2400" dirty="0"/>
              <a:t>и т.д.)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Проверка наличия фильтрации ввода пользовательских данных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Разграничение прав доступа и соблюдение политик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Проверка актуальности версий ПО и библиотек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Проверка корректности конфигураций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И т.д.</a:t>
            </a:r>
          </a:p>
          <a:p>
            <a:r>
              <a:rPr lang="ru-RU" sz="2400" dirty="0"/>
              <a:t>Динамический анализ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Анализ с помощью специализированного ПО – динамических сканеров (</a:t>
            </a:r>
            <a:r>
              <a:rPr lang="en-US" sz="2400" dirty="0" err="1"/>
              <a:t>Acunetix</a:t>
            </a:r>
            <a:r>
              <a:rPr lang="en-US" sz="2400" dirty="0"/>
              <a:t>, Nessus, OWASP ZAP, OpenVAS </a:t>
            </a:r>
            <a:r>
              <a:rPr lang="en-US" sz="2400" dirty="0" err="1"/>
              <a:t>Greenbone</a:t>
            </a:r>
            <a:r>
              <a:rPr lang="en-US" sz="2400" dirty="0"/>
              <a:t>, nuclei </a:t>
            </a:r>
            <a:r>
              <a:rPr lang="ru-RU" sz="2400" dirty="0"/>
              <a:t>и т.д.)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Тестирование </a:t>
            </a:r>
            <a:r>
              <a:rPr lang="en-US" sz="2400" dirty="0"/>
              <a:t>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Анализ защищенности методом черного ящика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Поиск </a:t>
            </a:r>
            <a:r>
              <a:rPr lang="ru-RU" sz="2400" dirty="0" err="1"/>
              <a:t>мисконфигураций</a:t>
            </a:r>
            <a:r>
              <a:rPr lang="ru-RU" sz="2400" dirty="0"/>
              <a:t> и раскрытия информации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62682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64090F-7252-4771-837B-BA142B03A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5"/>
          <a:stretch/>
        </p:blipFill>
        <p:spPr>
          <a:xfrm>
            <a:off x="1553769" y="2248547"/>
            <a:ext cx="8443760" cy="3648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DDBFAE-8EB0-4A25-90EE-4E4B86190E11}"/>
              </a:ext>
            </a:extLst>
          </p:cNvPr>
          <p:cNvSpPr txBox="1"/>
          <p:nvPr/>
        </p:nvSpPr>
        <p:spPr>
          <a:xfrm>
            <a:off x="457200" y="186610"/>
            <a:ext cx="1065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Наиболее распространенные виды уязвимостей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108C6-B41C-464F-B218-2469EFB8151A}"/>
              </a:ext>
            </a:extLst>
          </p:cNvPr>
          <p:cNvSpPr txBox="1"/>
          <p:nvPr/>
        </p:nvSpPr>
        <p:spPr>
          <a:xfrm>
            <a:off x="457200" y="961051"/>
            <a:ext cx="9423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Основные точки входа из внешнего периметра во внутреннюю сеть по версии </a:t>
            </a:r>
            <a:r>
              <a:rPr lang="en-US" sz="2800" dirty="0"/>
              <a:t>Positive Technologies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474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BB9959-9FDD-48A7-BAB7-F9CA0687ED21}"/>
              </a:ext>
            </a:extLst>
          </p:cNvPr>
          <p:cNvSpPr txBox="1"/>
          <p:nvPr/>
        </p:nvSpPr>
        <p:spPr>
          <a:xfrm>
            <a:off x="457200" y="186610"/>
            <a:ext cx="1065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Наиболее распространенные виды уязвимостей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784C-449C-447D-9046-7BDA1D3978F6}"/>
              </a:ext>
            </a:extLst>
          </p:cNvPr>
          <p:cNvSpPr txBox="1"/>
          <p:nvPr/>
        </p:nvSpPr>
        <p:spPr>
          <a:xfrm>
            <a:off x="457200" y="961051"/>
            <a:ext cx="9423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Наиболее распространенные векторы атак по версии </a:t>
            </a:r>
            <a:r>
              <a:rPr lang="en-US" sz="2800" dirty="0"/>
              <a:t>Positive Technologies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D57EEF-18F8-4BA7-9190-B02B3B8F5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" r="1006" b="804"/>
          <a:stretch/>
        </p:blipFill>
        <p:spPr>
          <a:xfrm>
            <a:off x="1235188" y="2192695"/>
            <a:ext cx="9721624" cy="4245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824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1ABE4-DE55-4900-9831-F83AF7852227}"/>
              </a:ext>
            </a:extLst>
          </p:cNvPr>
          <p:cNvSpPr txBox="1"/>
          <p:nvPr/>
        </p:nvSpPr>
        <p:spPr>
          <a:xfrm>
            <a:off x="768220" y="517019"/>
            <a:ext cx="372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Как начать?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84C07-9AB1-46A3-81B8-00DFADDC3BD4}"/>
              </a:ext>
            </a:extLst>
          </p:cNvPr>
          <p:cNvSpPr txBox="1"/>
          <p:nvPr/>
        </p:nvSpPr>
        <p:spPr>
          <a:xfrm>
            <a:off x="768220" y="1355000"/>
            <a:ext cx="106555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ru-RU" sz="2400" dirty="0"/>
              <a:t>Внимательно относитесь к пользовательскому вводу – используйте преобразование типов данных, экранирование символов, запрет на выбор значений не из легитимного списка в зависимости от ситуации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ru-RU" sz="2400" dirty="0"/>
              <a:t>Регулярно обновляйте версии всех используемых технологий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ru-RU" sz="2400" dirty="0"/>
              <a:t>Используйте надежную парольную политику, внимательно относитесь к ролевой модели доступа (если такая модель используется)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ru-RU" sz="2400" dirty="0"/>
              <a:t>Проверяйте корректность конфигураций используемых сервисов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ru-RU" sz="2400" dirty="0"/>
              <a:t>Избавляйтесь от устаревших фрагментов системы, оставленных комментариев в коде, устаревших версий </a:t>
            </a:r>
            <a:r>
              <a:rPr lang="en-US" sz="2400" dirty="0"/>
              <a:t>API</a:t>
            </a:r>
            <a:r>
              <a:rPr lang="ru-RU" sz="2400" dirty="0"/>
              <a:t> и старых вариантов кода</a:t>
            </a:r>
          </a:p>
        </p:txBody>
      </p:sp>
    </p:spTree>
    <p:extLst>
      <p:ext uri="{BB962C8B-B14F-4D97-AF65-F5344CB8AC3E}">
        <p14:creationId xmlns:p14="http://schemas.microsoft.com/office/powerpoint/2010/main" val="3115029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1566</Words>
  <Application>Microsoft Office PowerPoint</Application>
  <PresentationFormat>Широкоэкранный</PresentationFormat>
  <Paragraphs>96</Paragraphs>
  <Slides>23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Inter</vt:lpstr>
      <vt:lpstr>MuseoSans</vt:lpstr>
      <vt:lpstr>Segoe UI</vt:lpstr>
      <vt:lpstr>Wingdings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Токарева Виолетта Михайловна</dc:creator>
  <cp:lastModifiedBy>Токарева Виолетта Михайловна</cp:lastModifiedBy>
  <cp:revision>45</cp:revision>
  <dcterms:created xsi:type="dcterms:W3CDTF">2023-04-03T08:17:06Z</dcterms:created>
  <dcterms:modified xsi:type="dcterms:W3CDTF">2023-04-19T11:42:24Z</dcterms:modified>
</cp:coreProperties>
</file>