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gAD8in/0UDRM44Fn+xCmigOKcL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33" Type="http://schemas.openxmlformats.org/officeDocument/2006/relationships/font" Target="fonts/OpenSans-italic.fntdata"/><Relationship Id="rId10" Type="http://schemas.openxmlformats.org/officeDocument/2006/relationships/slide" Target="slides/slide6.xml"/><Relationship Id="rId32" Type="http://schemas.openxmlformats.org/officeDocument/2006/relationships/font" Target="fonts/OpenSans-bold.fntdata"/><Relationship Id="rId13" Type="http://schemas.openxmlformats.org/officeDocument/2006/relationships/slide" Target="slides/slide9.xml"/><Relationship Id="rId35" Type="http://customschemas.google.com/relationships/presentationmetadata" Target="metadata"/><Relationship Id="rId12" Type="http://schemas.openxmlformats.org/officeDocument/2006/relationships/slide" Target="slides/slide8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9e1acdd32_1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g139e1acdd32_1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99c65be74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799c65be7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799c65be74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799c65be7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799c65be74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799c65be7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799c65be74_0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799c65be7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b729612c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6b729612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436dcccb9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6436dcccb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799c65be74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799c65be7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799c65be74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799c65be7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799c65be74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1799c65be7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799c65be74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799c65be7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">
  <p:cSld name="CUSTOM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3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 1">
  <p:cSld name="Пустой слайд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24b19d0d3_0_28"/>
          <p:cNvSpPr txBox="1"/>
          <p:nvPr>
            <p:ph type="title"/>
          </p:nvPr>
        </p:nvSpPr>
        <p:spPr>
          <a:xfrm>
            <a:off x="414291" y="301272"/>
            <a:ext cx="111681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1624b19d0d3_0_28"/>
          <p:cNvSpPr txBox="1"/>
          <p:nvPr>
            <p:ph idx="10" type="dt"/>
          </p:nvPr>
        </p:nvSpPr>
        <p:spPr>
          <a:xfrm>
            <a:off x="609600" y="6245225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g1624b19d0d3_0_28"/>
          <p:cNvSpPr txBox="1"/>
          <p:nvPr>
            <p:ph idx="11" type="ftr"/>
          </p:nvPr>
        </p:nvSpPr>
        <p:spPr>
          <a:xfrm>
            <a:off x="4165600" y="6245225"/>
            <a:ext cx="3860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g1624b19d0d3_0_28"/>
          <p:cNvSpPr txBox="1"/>
          <p:nvPr>
            <p:ph idx="12" type="sldNum"/>
          </p:nvPr>
        </p:nvSpPr>
        <p:spPr>
          <a:xfrm>
            <a:off x="9338733" y="-20637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3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g139e1acdd32_1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3871" y="0"/>
            <a:ext cx="7628128" cy="621792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139e1acdd32_1_5"/>
          <p:cNvSpPr txBox="1"/>
          <p:nvPr/>
        </p:nvSpPr>
        <p:spPr>
          <a:xfrm>
            <a:off x="432832" y="5217640"/>
            <a:ext cx="52779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100" u="none" cap="none" strike="noStrike">
                <a:solidFill>
                  <a:srgbClr val="242327"/>
                </a:solidFill>
                <a:latin typeface="Montserrat"/>
                <a:ea typeface="Montserrat"/>
                <a:cs typeface="Montserrat"/>
                <a:sym typeface="Montserrat"/>
              </a:rPr>
              <a:t>Татьяна Булгакова</a:t>
            </a:r>
            <a:endParaRPr b="1" i="0" sz="2100" u="none" cap="none" strike="noStrike">
              <a:solidFill>
                <a:srgbClr val="24232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12700" rtl="0" algn="l">
              <a:lnSpc>
                <a:spcPct val="1183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" name="Google Shape;92;g139e1acdd32_1_5"/>
          <p:cNvSpPr txBox="1"/>
          <p:nvPr/>
        </p:nvSpPr>
        <p:spPr>
          <a:xfrm>
            <a:off x="246448" y="3592200"/>
            <a:ext cx="59025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6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en-US" sz="3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Веб-запросы</a:t>
            </a:r>
            <a:endParaRPr b="1" i="0" sz="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3" name="Google Shape;93;g139e1acdd32_1_5"/>
          <p:cNvGrpSpPr/>
          <p:nvPr/>
        </p:nvGrpSpPr>
        <p:grpSpPr>
          <a:xfrm>
            <a:off x="-1466279" y="457189"/>
            <a:ext cx="5341486" cy="4469718"/>
            <a:chOff x="324611" y="339525"/>
            <a:chExt cx="4006215" cy="3352372"/>
          </a:xfrm>
        </p:grpSpPr>
        <p:sp>
          <p:nvSpPr>
            <p:cNvPr id="94" name="Google Shape;94;g139e1acdd32_1_5"/>
            <p:cNvSpPr/>
            <p:nvPr/>
          </p:nvSpPr>
          <p:spPr>
            <a:xfrm>
              <a:off x="324611" y="3691897"/>
              <a:ext cx="4006215" cy="0"/>
            </a:xfrm>
            <a:custGeom>
              <a:rect b="b" l="l" r="r" t="t"/>
              <a:pathLst>
                <a:path extrusionOk="0" h="120000" w="4006215">
                  <a:moveTo>
                    <a:pt x="0" y="0"/>
                  </a:moveTo>
                  <a:lnTo>
                    <a:pt x="4006200" y="0"/>
                  </a:lnTo>
                </a:path>
              </a:pathLst>
            </a:custGeom>
            <a:noFill/>
            <a:ln cap="flat" cmpd="sng" w="9525">
              <a:solidFill>
                <a:srgbClr val="2423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5" name="Google Shape;95;g139e1acdd32_1_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53599" y="339525"/>
              <a:ext cx="848524" cy="18243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799c65be74_0_39"/>
          <p:cNvSpPr txBox="1"/>
          <p:nvPr>
            <p:ph type="title"/>
          </p:nvPr>
        </p:nvSpPr>
        <p:spPr>
          <a:xfrm>
            <a:off x="508300" y="565075"/>
            <a:ext cx="1090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2500">
                <a:solidFill>
                  <a:srgbClr val="313131"/>
                </a:solidFill>
                <a:latin typeface="Verdana"/>
                <a:ea typeface="Verdana"/>
                <a:cs typeface="Verdana"/>
                <a:sym typeface="Verdana"/>
              </a:rPr>
              <a:t>Разработка скрипта</a:t>
            </a:r>
            <a:endParaRPr b="1" sz="2500">
              <a:solidFill>
                <a:srgbClr val="31313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1" sz="2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0" name="Google Shape;150;g1799c65be74_0_39"/>
          <p:cNvSpPr txBox="1"/>
          <p:nvPr>
            <p:ph idx="1" type="body"/>
          </p:nvPr>
        </p:nvSpPr>
        <p:spPr>
          <a:xfrm>
            <a:off x="576600" y="1518325"/>
            <a:ext cx="11038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700">
              <a:solidFill>
                <a:srgbClr val="06242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700">
                <a:solidFill>
                  <a:srgbClr val="31313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Разработаем код, так называемый </a:t>
            </a:r>
            <a:r>
              <a:rPr b="1" lang="en-US" sz="1700">
                <a:solidFill>
                  <a:schemeClr val="accent6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скрипт</a:t>
            </a:r>
            <a:r>
              <a:rPr lang="en-US" sz="1700">
                <a:solidFill>
                  <a:srgbClr val="31313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(англ. </a:t>
            </a:r>
            <a:r>
              <a:rPr i="1" lang="en-US" sz="1700">
                <a:solidFill>
                  <a:srgbClr val="31313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script</a:t>
            </a:r>
            <a:r>
              <a:rPr lang="en-US" sz="1700">
                <a:solidFill>
                  <a:srgbClr val="31313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, рус. </a:t>
            </a:r>
            <a:r>
              <a:rPr i="1" lang="en-US" sz="1700">
                <a:solidFill>
                  <a:srgbClr val="31313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сценарий</a:t>
            </a:r>
            <a:r>
              <a:rPr lang="en-US" sz="1700">
                <a:solidFill>
                  <a:srgbClr val="31313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), — небольшую программу, которая содержит последовательность действий для автоматического выполнения задачи.</a:t>
            </a:r>
            <a:endParaRPr b="1" sz="1700">
              <a:solidFill>
                <a:srgbClr val="222222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99c65be74_0_48"/>
          <p:cNvSpPr txBox="1"/>
          <p:nvPr>
            <p:ph type="title"/>
          </p:nvPr>
        </p:nvSpPr>
        <p:spPr>
          <a:xfrm>
            <a:off x="523350" y="382550"/>
            <a:ext cx="1090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620"/>
              <a:buNone/>
            </a:pPr>
            <a:r>
              <a:rPr b="1" lang="en-US" sz="2700">
                <a:latin typeface="Verdana"/>
                <a:ea typeface="Verdana"/>
                <a:cs typeface="Verdana"/>
                <a:sym typeface="Verdana"/>
              </a:rPr>
              <a:t>Разработка скрипта</a:t>
            </a:r>
            <a:endParaRPr b="1" sz="2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6" name="Google Shape;156;g1799c65be74_0_48"/>
          <p:cNvSpPr txBox="1"/>
          <p:nvPr>
            <p:ph idx="1" type="body"/>
          </p:nvPr>
        </p:nvSpPr>
        <p:spPr>
          <a:xfrm>
            <a:off x="508300" y="1596550"/>
            <a:ext cx="110388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С помощью скрипта мы будем в удобном виде выгружать информацию по курсам валют с заранее выбранного сайта.</a:t>
            </a:r>
            <a:endParaRPr sz="1800">
              <a:solidFill>
                <a:srgbClr val="31313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rgbClr val="31313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7" name="Google Shape;157;g1799c65be74_0_48"/>
          <p:cNvSpPr/>
          <p:nvPr/>
        </p:nvSpPr>
        <p:spPr>
          <a:xfrm>
            <a:off x="508300" y="2502657"/>
            <a:ext cx="111071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Перед началом работы библиотеку requests потребуется установить. Например, в Jupyter Notebook это делается с помощью такой команды:</a:t>
            </a:r>
            <a:endParaRPr/>
          </a:p>
        </p:txBody>
      </p:sp>
      <p:pic>
        <p:nvPicPr>
          <p:cNvPr id="158" name="Google Shape;158;g1799c65be74_0_48"/>
          <p:cNvPicPr preferRelativeResize="0"/>
          <p:nvPr/>
        </p:nvPicPr>
        <p:blipFill rotWithShape="1">
          <a:blip r:embed="rId3">
            <a:alphaModFix/>
          </a:blip>
          <a:srcRect b="0" l="0" r="1912" t="0"/>
          <a:stretch/>
        </p:blipFill>
        <p:spPr>
          <a:xfrm>
            <a:off x="307350" y="3410800"/>
            <a:ext cx="11338188" cy="9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1799c65be74_0_48"/>
          <p:cNvPicPr preferRelativeResize="0"/>
          <p:nvPr/>
        </p:nvPicPr>
        <p:blipFill rotWithShape="1">
          <a:blip r:embed="rId4">
            <a:alphaModFix/>
          </a:blip>
          <a:srcRect b="0" l="0" r="2752" t="0"/>
          <a:stretch/>
        </p:blipFill>
        <p:spPr>
          <a:xfrm>
            <a:off x="380400" y="4580950"/>
            <a:ext cx="11235000" cy="109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799c65be74_0_66"/>
          <p:cNvSpPr txBox="1"/>
          <p:nvPr>
            <p:ph type="title"/>
          </p:nvPr>
        </p:nvSpPr>
        <p:spPr>
          <a:xfrm>
            <a:off x="508300" y="511825"/>
            <a:ext cx="1090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2700">
                <a:solidFill>
                  <a:srgbClr val="313131"/>
                </a:solidFill>
                <a:latin typeface="Verdana"/>
                <a:ea typeface="Verdana"/>
                <a:cs typeface="Verdana"/>
                <a:sym typeface="Verdana"/>
              </a:rPr>
              <a:t>Разработка скрипта</a:t>
            </a:r>
            <a:endParaRPr b="1" sz="2700">
              <a:solidFill>
                <a:srgbClr val="31313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1" sz="2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5" name="Google Shape;165;g1799c65be74_0_66"/>
          <p:cNvSpPr txBox="1"/>
          <p:nvPr>
            <p:ph idx="1" type="body"/>
          </p:nvPr>
        </p:nvSpPr>
        <p:spPr>
          <a:xfrm>
            <a:off x="576600" y="1492250"/>
            <a:ext cx="11038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Проверим ответ сервера — содержимое переменной </a:t>
            </a:r>
            <a:r>
              <a:rPr lang="en-US" sz="1800">
                <a:solidFill>
                  <a:srgbClr val="313131"/>
                </a:solidFill>
                <a:highlight>
                  <a:srgbClr val="F0F8FF"/>
                </a:highlight>
                <a:latin typeface="Verdana"/>
                <a:ea typeface="Verdana"/>
                <a:cs typeface="Verdana"/>
                <a:sym typeface="Verdana"/>
              </a:rPr>
              <a:t>response</a:t>
            </a:r>
            <a:r>
              <a:rPr lang="en-US" sz="1800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endParaRPr sz="1800">
              <a:solidFill>
                <a:srgbClr val="31313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rgbClr val="31313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rgbClr val="31313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6" name="Google Shape;166;g1799c65be74_0_66"/>
          <p:cNvSpPr txBox="1"/>
          <p:nvPr>
            <p:ph idx="1" type="body"/>
          </p:nvPr>
        </p:nvSpPr>
        <p:spPr>
          <a:xfrm>
            <a:off x="508300" y="3611950"/>
            <a:ext cx="10991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en-US" sz="1700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Мы получили объект ответа </a:t>
            </a:r>
            <a:r>
              <a:rPr lang="en-US" sz="1700">
                <a:solidFill>
                  <a:srgbClr val="313131"/>
                </a:solidFill>
                <a:highlight>
                  <a:srgbClr val="F0F8FF"/>
                </a:highlight>
                <a:latin typeface="Verdana"/>
                <a:ea typeface="Verdana"/>
                <a:cs typeface="Verdana"/>
                <a:sym typeface="Verdana"/>
              </a:rPr>
              <a:t>Response</a:t>
            </a:r>
            <a:r>
              <a:rPr lang="en-US" sz="1700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который содержит всю нужную нам информацию. По умолчанию в квадратных скобках на экран выводится код статуса ответа. В данном случае он равен 200 — то есть запрос был корректным и сервер отдал нам нужную информацию.</a:t>
            </a:r>
            <a:endParaRPr sz="1700">
              <a:solidFill>
                <a:srgbClr val="31313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SzPts val="1800"/>
              <a:buNone/>
            </a:pPr>
            <a:r>
              <a:rPr lang="en-US" sz="1700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Значение кода статуса 404 означало бы, что страница по указанному адресу не найдена, а значение 403 — что синтаксис </a:t>
            </a:r>
            <a:r>
              <a:rPr i="1" lang="en-US" sz="1700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en-US" sz="1700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-запроса неверный.</a:t>
            </a:r>
            <a:endParaRPr sz="1700">
              <a:solidFill>
                <a:srgbClr val="31313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rgbClr val="31313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7" name="Google Shape;167;g1799c65be74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600" y="2272325"/>
            <a:ext cx="11615399" cy="904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799c65be74_0_77"/>
          <p:cNvSpPr txBox="1"/>
          <p:nvPr>
            <p:ph type="title"/>
          </p:nvPr>
        </p:nvSpPr>
        <p:spPr>
          <a:xfrm>
            <a:off x="508300" y="565075"/>
            <a:ext cx="1090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2500">
                <a:solidFill>
                  <a:srgbClr val="313131"/>
                </a:solidFill>
                <a:latin typeface="Verdana"/>
                <a:ea typeface="Verdana"/>
                <a:cs typeface="Verdana"/>
                <a:sym typeface="Verdana"/>
              </a:rPr>
              <a:t>Библиотека </a:t>
            </a:r>
            <a:r>
              <a:rPr b="1" lang="en-US" sz="2500">
                <a:solidFill>
                  <a:srgbClr val="31313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requests</a:t>
            </a:r>
            <a:endParaRPr b="1" sz="2500">
              <a:solidFill>
                <a:srgbClr val="31313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1" sz="2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3" name="Google Shape;173;g1799c65be74_0_77"/>
          <p:cNvSpPr txBox="1"/>
          <p:nvPr>
            <p:ph idx="1" type="body"/>
          </p:nvPr>
        </p:nvSpPr>
        <p:spPr>
          <a:xfrm>
            <a:off x="576600" y="1492250"/>
            <a:ext cx="11038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en-US" sz="1500">
                <a:solidFill>
                  <a:srgbClr val="31313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Код ответа в виде числовой переменной можно получить с помощью метода </a:t>
            </a:r>
            <a:r>
              <a:rPr lang="en-US" sz="1500">
                <a:solidFill>
                  <a:srgbClr val="313131"/>
                </a:solidFill>
                <a:highlight>
                  <a:srgbClr val="F0F8FF"/>
                </a:highlight>
                <a:latin typeface="Courier New"/>
                <a:ea typeface="Courier New"/>
                <a:cs typeface="Courier New"/>
                <a:sym typeface="Courier New"/>
              </a:rPr>
              <a:t>status_code</a:t>
            </a:r>
            <a:r>
              <a:rPr lang="en-US" sz="1400">
                <a:solidFill>
                  <a:srgbClr val="31313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2000">
              <a:solidFill>
                <a:srgbClr val="31313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rgbClr val="31313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rgbClr val="31313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4" name="Google Shape;174;g1799c65be74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825" y="2227325"/>
            <a:ext cx="9067901" cy="1093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1799c65be74_0_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825" y="3896100"/>
            <a:ext cx="9067900" cy="20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3800" y="639050"/>
            <a:ext cx="9709001" cy="514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"/>
          <p:cNvSpPr txBox="1"/>
          <p:nvPr/>
        </p:nvSpPr>
        <p:spPr>
          <a:xfrm>
            <a:off x="334850" y="691425"/>
            <a:ext cx="6484200" cy="3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-US" sz="2400" u="none" cap="none" strike="noStrike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HyperText Markup Language</a:t>
            </a:r>
            <a:endParaRPr i="0" sz="2400" u="none" cap="none" strike="noStrike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9375" marR="5080" rtl="0" algn="just">
              <a:lnSpc>
                <a:spcPct val="119761"/>
              </a:lnSpc>
              <a:spcBef>
                <a:spcPts val="567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1700" u="none" cap="none" strike="noStrike">
                <a:solidFill>
                  <a:schemeClr val="accent6"/>
                </a:solidFill>
                <a:latin typeface="Verdana"/>
                <a:ea typeface="Verdana"/>
                <a:cs typeface="Verdana"/>
                <a:sym typeface="Verdana"/>
              </a:rPr>
              <a:t>HTML</a:t>
            </a:r>
            <a:r>
              <a:rPr b="1" i="0" lang="en-US" sz="1700" u="none" cap="none" strike="noStrike">
                <a:solidFill>
                  <a:srgbClr val="4BD0A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— стандартизированный язык разметки документов  в интернете. Большинство веб-страниц содержат описание  разметки на языке HTML. </a:t>
            </a:r>
            <a:endParaRPr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9375" marR="5080" rtl="0" algn="just">
              <a:lnSpc>
                <a:spcPct val="119761"/>
              </a:lnSpc>
              <a:spcBef>
                <a:spcPts val="567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Язык HTML интерпретируется  браузерами; полученный в результате интерпретации текст  отображается на экране монитора компьютера или  мобильного устройства.</a:t>
            </a:r>
            <a:endParaRPr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6" name="Google Shape;18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7400" y="1708400"/>
            <a:ext cx="2961925" cy="29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177" y="1244485"/>
            <a:ext cx="6023713" cy="4858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4891" y="1365161"/>
            <a:ext cx="5907110" cy="489017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5"/>
          <p:cNvSpPr/>
          <p:nvPr/>
        </p:nvSpPr>
        <p:spPr>
          <a:xfrm>
            <a:off x="814170" y="441000"/>
            <a:ext cx="6996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00" u="none" cap="none" strike="noStrike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HTML - структура</a:t>
            </a:r>
            <a:endParaRPr i="0" sz="3100" u="none" cap="none" strike="noStrike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150" y="436200"/>
            <a:ext cx="8779726" cy="576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/>
          <p:nvPr/>
        </p:nvSpPr>
        <p:spPr>
          <a:xfrm>
            <a:off x="575250" y="773025"/>
            <a:ext cx="10859400" cy="48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HTML скраперы имеют недостатки</a:t>
            </a:r>
            <a:r>
              <a:rPr b="0" i="0" lang="en-US" sz="2400" u="none" cap="none" strike="noStrike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b="0" i="0" sz="2400" u="none" cap="none" strike="noStrike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Можно получить доступ только к информации в HTML-коде, которая загружается непосредственно при вызове URL-адреса. Веб-сайты, которые требуют JavaScript и Ajax для загрузки контента, не будут работать.</a:t>
            </a:r>
            <a:endParaRPr b="0" i="0" sz="19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HTML-классы или идентификаторы могут изменяться в связи с обновлениями веб-сайта.</a:t>
            </a:r>
            <a:endParaRPr b="0" i="0" sz="19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Может быть легко обнаружен, если запросы кажутся аномальными для веб-сайта (например, очень большое количество запросов в течение короткого промежутка времени).</a:t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b729612cc_0_0"/>
          <p:cNvSpPr txBox="1"/>
          <p:nvPr>
            <p:ph type="title"/>
          </p:nvPr>
        </p:nvSpPr>
        <p:spPr>
          <a:xfrm>
            <a:off x="483500" y="2389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000">
                <a:latin typeface="Verdana"/>
                <a:ea typeface="Verdana"/>
                <a:cs typeface="Verdana"/>
                <a:sym typeface="Verdana"/>
              </a:rPr>
              <a:t>План занятия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Google Shape;101;g16b729612cc_0_0"/>
          <p:cNvSpPr txBox="1"/>
          <p:nvPr>
            <p:ph idx="1" type="body"/>
          </p:nvPr>
        </p:nvSpPr>
        <p:spPr>
          <a:xfrm>
            <a:off x="438450" y="1618350"/>
            <a:ext cx="11432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just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SzPct val="94334"/>
              <a:buNone/>
            </a:pPr>
            <a:r>
              <a:rPr b="1" lang="en-US" sz="1908">
                <a:solidFill>
                  <a:srgbClr val="11111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☑️  </a:t>
            </a:r>
            <a:r>
              <a:rPr lang="en-US" sz="1908">
                <a:solidFill>
                  <a:srgbClr val="11111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Из каких частей состоит http запрос</a:t>
            </a:r>
            <a:endParaRPr sz="1908">
              <a:solidFill>
                <a:srgbClr val="11111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SzPct val="94334"/>
              <a:buNone/>
            </a:pPr>
            <a:r>
              <a:rPr b="1" lang="en-US" sz="1908">
                <a:solidFill>
                  <a:srgbClr val="11111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☑️  </a:t>
            </a:r>
            <a:r>
              <a:rPr lang="en-US" sz="1908">
                <a:solidFill>
                  <a:srgbClr val="11111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Методы Get и Post</a:t>
            </a:r>
            <a:endParaRPr sz="1908">
              <a:solidFill>
                <a:srgbClr val="11111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SzPct val="94334"/>
              <a:buNone/>
            </a:pPr>
            <a:r>
              <a:rPr b="1" lang="en-US" sz="1908">
                <a:solidFill>
                  <a:srgbClr val="11111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☑️  </a:t>
            </a:r>
            <a:r>
              <a:rPr lang="en-US" sz="1908">
                <a:solidFill>
                  <a:srgbClr val="11111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Библиотека requests</a:t>
            </a:r>
            <a:endParaRPr sz="1908">
              <a:solidFill>
                <a:srgbClr val="11111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SzPct val="94334"/>
              <a:buNone/>
            </a:pPr>
            <a:r>
              <a:rPr lang="en-US" sz="1908">
                <a:solidFill>
                  <a:srgbClr val="11111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☑️ </a:t>
            </a:r>
            <a:r>
              <a:rPr lang="en-US" sz="1908">
                <a:solidFill>
                  <a:srgbClr val="11111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HTML</a:t>
            </a:r>
            <a:endParaRPr sz="2908"/>
          </a:p>
          <a:p>
            <a:pPr indent="0" lvl="0" marL="0" rtl="0" algn="just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SzPct val="94334"/>
              <a:buNone/>
            </a:pPr>
            <a:r>
              <a:rPr b="1" lang="en-US" sz="1908">
                <a:solidFill>
                  <a:srgbClr val="11111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☑️ </a:t>
            </a:r>
            <a:r>
              <a:rPr lang="en-US" sz="1908">
                <a:solidFill>
                  <a:srgbClr val="11111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Библиотека BeautifulSoup</a:t>
            </a:r>
            <a:endParaRPr sz="1908">
              <a:solidFill>
                <a:srgbClr val="11111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 sz="1800">
              <a:solidFill>
                <a:srgbClr val="11111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2000"/>
              <a:buNone/>
            </a:pPr>
            <a:r>
              <a:t/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436dcccb9_0_45"/>
          <p:cNvSpPr txBox="1"/>
          <p:nvPr>
            <p:ph type="title"/>
          </p:nvPr>
        </p:nvSpPr>
        <p:spPr>
          <a:xfrm>
            <a:off x="447450" y="436025"/>
            <a:ext cx="1090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000">
                <a:latin typeface="Verdana"/>
                <a:ea typeface="Verdana"/>
                <a:cs typeface="Verdana"/>
                <a:sym typeface="Verdana"/>
              </a:rPr>
              <a:t>Что такое веб-скрапинг?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7" name="Google Shape;107;g16436dcccb9_0_45"/>
          <p:cNvSpPr txBox="1"/>
          <p:nvPr>
            <p:ph idx="1" type="body"/>
          </p:nvPr>
        </p:nvSpPr>
        <p:spPr>
          <a:xfrm>
            <a:off x="447450" y="1761725"/>
            <a:ext cx="11030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just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Clr>
                <a:srgbClr val="313131"/>
              </a:buClr>
              <a:buSzPts val="2100"/>
              <a:buFont typeface="Verdana"/>
              <a:buChar char="●"/>
            </a:pPr>
            <a:r>
              <a:rPr lang="en-US" sz="1700">
                <a:solidFill>
                  <a:srgbClr val="31313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Процесс получения/извлечения информации с веб-ресурсов в интернете называется </a:t>
            </a:r>
            <a:r>
              <a:rPr b="1" lang="en-US" sz="1700">
                <a:solidFill>
                  <a:schemeClr val="accent6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web-scraping</a:t>
            </a:r>
            <a:r>
              <a:rPr lang="en-US" sz="1700">
                <a:solidFill>
                  <a:schemeClr val="accent6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700">
                <a:solidFill>
                  <a:srgbClr val="31313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(рус. веб-скрейпинг/веб-скрапинг). </a:t>
            </a:r>
            <a:endParaRPr sz="1700">
              <a:solidFill>
                <a:srgbClr val="31313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61950" lvl="0" marL="457200" rtl="0" algn="just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Clr>
                <a:srgbClr val="313131"/>
              </a:buClr>
              <a:buSzPts val="2100"/>
              <a:buFont typeface="Verdana"/>
              <a:buChar char="●"/>
            </a:pPr>
            <a:r>
              <a:rPr lang="en-US" sz="1700">
                <a:solidFill>
                  <a:srgbClr val="31313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Веб-скрапинг может быть проделан </a:t>
            </a:r>
            <a:r>
              <a:rPr i="1" lang="en-US" sz="1700">
                <a:solidFill>
                  <a:srgbClr val="31313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вручную</a:t>
            </a:r>
            <a:r>
              <a:rPr lang="en-US" sz="1700">
                <a:solidFill>
                  <a:srgbClr val="31313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пользователем компьютера, однако этот термин обычно связывают с автоматизированными процессами, реализованными с помощью кода.</a:t>
            </a:r>
            <a:endParaRPr sz="2100">
              <a:solidFill>
                <a:srgbClr val="31313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7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799c65be74_0_7"/>
          <p:cNvSpPr txBox="1"/>
          <p:nvPr>
            <p:ph type="title"/>
          </p:nvPr>
        </p:nvSpPr>
        <p:spPr>
          <a:xfrm>
            <a:off x="508300" y="565075"/>
            <a:ext cx="1090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 sz="2500">
                <a:solidFill>
                  <a:srgbClr val="313131"/>
                </a:solidFill>
                <a:latin typeface="Verdana"/>
                <a:ea typeface="Verdana"/>
                <a:cs typeface="Verdana"/>
                <a:sym typeface="Verdana"/>
              </a:rPr>
              <a:t>Какие данные можно извлечь в процессе веб-скрапинга?</a:t>
            </a:r>
            <a:endParaRPr b="1" sz="2500">
              <a:solidFill>
                <a:srgbClr val="31313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1" sz="2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" name="Google Shape;113;g1799c65be74_0_7"/>
          <p:cNvSpPr txBox="1"/>
          <p:nvPr>
            <p:ph idx="1" type="body"/>
          </p:nvPr>
        </p:nvSpPr>
        <p:spPr>
          <a:xfrm>
            <a:off x="447450" y="1692175"/>
            <a:ext cx="11187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457200" marR="190500" rtl="0" algn="just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313131"/>
              </a:buClr>
              <a:buSzPts val="1700"/>
              <a:buFont typeface="Verdana"/>
              <a:buChar char="●"/>
            </a:pPr>
            <a:r>
              <a:rPr lang="en-US" sz="1700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Цены на товары конкурентов для оптимизации своей стратегии ценообразования;</a:t>
            </a:r>
            <a:endParaRPr sz="1700">
              <a:solidFill>
                <a:srgbClr val="31313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190500" rtl="0" algn="just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313131"/>
              </a:buClr>
              <a:buSzPts val="1700"/>
              <a:buFont typeface="Verdana"/>
              <a:buChar char="●"/>
            </a:pPr>
            <a:r>
              <a:rPr lang="en-US" sz="1700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Сообщения в социальных медиа, по которым можно отслеживать тренды в той или иной области;</a:t>
            </a:r>
            <a:endParaRPr sz="1700">
              <a:solidFill>
                <a:srgbClr val="31313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190500" rtl="0" algn="just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313131"/>
              </a:buClr>
              <a:buSzPts val="1700"/>
              <a:buFont typeface="Verdana"/>
              <a:buChar char="●"/>
            </a:pPr>
            <a:r>
              <a:rPr lang="en-US" sz="1700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Отзывы о товарах/услугах компании на различных площадках, которые можно впоследствии анализировать;</a:t>
            </a:r>
            <a:endParaRPr sz="1700">
              <a:solidFill>
                <a:srgbClr val="31313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190500" rtl="0" algn="just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313131"/>
              </a:buClr>
              <a:buSzPts val="1700"/>
              <a:buFont typeface="Verdana"/>
              <a:buChar char="●"/>
            </a:pPr>
            <a:r>
              <a:rPr lang="en-US" sz="1700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Контактные данные пользователей соцсетей или форумов для дальнейшего взаимодействия с этими пользователями;</a:t>
            </a:r>
            <a:endParaRPr b="1" sz="1600">
              <a:solidFill>
                <a:srgbClr val="31313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7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8504" y="1143044"/>
            <a:ext cx="9711770" cy="4554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1799c65be74_0_1"/>
          <p:cNvPicPr preferRelativeResize="0"/>
          <p:nvPr/>
        </p:nvPicPr>
        <p:blipFill rotWithShape="1">
          <a:blip r:embed="rId3">
            <a:alphaModFix/>
          </a:blip>
          <a:srcRect b="0" l="1623" r="0" t="0"/>
          <a:stretch/>
        </p:blipFill>
        <p:spPr>
          <a:xfrm>
            <a:off x="-22500" y="1293325"/>
            <a:ext cx="12192001" cy="4103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"/>
          <p:cNvSpPr txBox="1"/>
          <p:nvPr/>
        </p:nvSpPr>
        <p:spPr>
          <a:xfrm>
            <a:off x="615950" y="441503"/>
            <a:ext cx="10203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Методы HTTP</a:t>
            </a:r>
            <a:endParaRPr b="1" i="0" sz="3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9" name="Google Shape;12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520" y="1421414"/>
            <a:ext cx="10132430" cy="3603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175" y="5770025"/>
            <a:ext cx="7410148" cy="61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799c65be74_0_24"/>
          <p:cNvSpPr txBox="1"/>
          <p:nvPr>
            <p:ph type="title"/>
          </p:nvPr>
        </p:nvSpPr>
        <p:spPr>
          <a:xfrm>
            <a:off x="508300" y="565075"/>
            <a:ext cx="1090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2500">
                <a:solidFill>
                  <a:srgbClr val="313131"/>
                </a:solidFill>
                <a:latin typeface="Verdana"/>
                <a:ea typeface="Verdana"/>
                <a:cs typeface="Verdana"/>
                <a:sym typeface="Verdana"/>
              </a:rPr>
              <a:t>Методы запросов в протоколе http </a:t>
            </a:r>
            <a:endParaRPr b="1" sz="2500">
              <a:solidFill>
                <a:srgbClr val="31313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1" sz="2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6" name="Google Shape;136;g1799c65be74_0_24"/>
          <p:cNvSpPr txBox="1"/>
          <p:nvPr>
            <p:ph idx="1" type="body"/>
          </p:nvPr>
        </p:nvSpPr>
        <p:spPr>
          <a:xfrm>
            <a:off x="595675" y="1692175"/>
            <a:ext cx="11038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accent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GET — ПОЛУЧЕНИЕ РЕСУРСА</a:t>
            </a:r>
            <a:endParaRPr b="1" sz="1700">
              <a:solidFill>
                <a:schemeClr val="accent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SzPts val="1800"/>
              <a:buNone/>
            </a:pPr>
            <a:r>
              <a:rPr lang="en-US" sz="1700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Метод </a:t>
            </a:r>
            <a:r>
              <a:rPr i="1" lang="en-US" sz="1700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en-US" sz="1700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запрашивает информацию из указанного источника и не может влиять на его содержимое.</a:t>
            </a:r>
            <a:endParaRPr sz="1700">
              <a:solidFill>
                <a:srgbClr val="31313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Запрос доступен для кэширования данных (то есть для сохранения, восстановления и дальнейшего использования) и добавления в закладки. Длина запроса ограничена (максимальная длина — 2048 символов).</a:t>
            </a:r>
            <a:endParaRPr sz="1700">
              <a:solidFill>
                <a:srgbClr val="31313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Пример </a:t>
            </a:r>
            <a:r>
              <a:rPr i="1" lang="en-US" sz="1700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en-US" sz="1700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-запроса, отправляемого через адресную строку браузера:</a:t>
            </a:r>
            <a:endParaRPr sz="1700">
              <a:solidFill>
                <a:srgbClr val="31313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90500" rtl="0" algn="just">
              <a:lnSpc>
                <a:spcPct val="140000"/>
              </a:lnSpc>
              <a:spcBef>
                <a:spcPts val="17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rgbClr val="31313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7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7" name="Google Shape;137;g1799c65be74_0_24"/>
          <p:cNvPicPr preferRelativeResize="0"/>
          <p:nvPr/>
        </p:nvPicPr>
        <p:blipFill rotWithShape="1">
          <a:blip r:embed="rId3">
            <a:alphaModFix/>
          </a:blip>
          <a:srcRect b="0" l="0" r="1893" t="0"/>
          <a:stretch/>
        </p:blipFill>
        <p:spPr>
          <a:xfrm>
            <a:off x="552250" y="4796350"/>
            <a:ext cx="11639750" cy="65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799c65be74_0_31"/>
          <p:cNvSpPr txBox="1"/>
          <p:nvPr>
            <p:ph type="title"/>
          </p:nvPr>
        </p:nvSpPr>
        <p:spPr>
          <a:xfrm>
            <a:off x="508300" y="565075"/>
            <a:ext cx="1090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2500">
                <a:solidFill>
                  <a:srgbClr val="313131"/>
                </a:solidFill>
                <a:latin typeface="Verdana"/>
                <a:ea typeface="Verdana"/>
                <a:cs typeface="Verdana"/>
                <a:sym typeface="Verdana"/>
              </a:rPr>
              <a:t>Методы запросов в протоколе http </a:t>
            </a:r>
            <a:endParaRPr b="1" sz="2500">
              <a:solidFill>
                <a:srgbClr val="31313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1" sz="2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Google Shape;143;g1799c65be74_0_31"/>
          <p:cNvSpPr txBox="1"/>
          <p:nvPr>
            <p:ph idx="1" type="body"/>
          </p:nvPr>
        </p:nvSpPr>
        <p:spPr>
          <a:xfrm>
            <a:off x="576600" y="1448800"/>
            <a:ext cx="11038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b="1" lang="en-US" sz="1700">
                <a:solidFill>
                  <a:schemeClr val="accent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POST — СОЗДАНИЕ РЕСУРСА</a:t>
            </a:r>
            <a:endParaRPr b="1" sz="1700">
              <a:solidFill>
                <a:schemeClr val="accent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SzPts val="1800"/>
              <a:buNone/>
            </a:pPr>
            <a:r>
              <a:rPr lang="en-US" sz="1700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Метод </a:t>
            </a:r>
            <a:r>
              <a:rPr i="1" lang="en-US" sz="1700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POST</a:t>
            </a:r>
            <a:r>
              <a:rPr lang="en-US" sz="1700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используется для отправки данных, которые могут оказывать влияние на содержимое ресурса. В отличие от метода </a:t>
            </a:r>
            <a:r>
              <a:rPr i="1" lang="en-US" sz="1700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en-US" sz="1700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запросы </a:t>
            </a:r>
            <a:r>
              <a:rPr i="1" lang="en-US" sz="1700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POST</a:t>
            </a:r>
            <a:r>
              <a:rPr lang="en-US" sz="1700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не могут быть кэшированы, они не остаются в истории браузера и их нельзя добавить в закладки. Длина запроса </a:t>
            </a:r>
            <a:r>
              <a:rPr i="1" lang="en-US" sz="1700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POST</a:t>
            </a:r>
            <a:r>
              <a:rPr lang="en-US" sz="1700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не ограничивается.</a:t>
            </a:r>
            <a:endParaRPr sz="1700">
              <a:solidFill>
                <a:srgbClr val="31313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SzPts val="1800"/>
              <a:buNone/>
            </a:pPr>
            <a:r>
              <a:rPr lang="en-US" sz="1700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Пример </a:t>
            </a:r>
            <a:r>
              <a:rPr i="1" lang="en-US" sz="1700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POST</a:t>
            </a:r>
            <a:r>
              <a:rPr lang="en-US" sz="1700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-запроса, отправляемого через форму запроса:</a:t>
            </a:r>
            <a:endParaRPr sz="2200">
              <a:solidFill>
                <a:srgbClr val="31313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90500" rtl="0" algn="just">
              <a:lnSpc>
                <a:spcPct val="140000"/>
              </a:lnSpc>
              <a:spcBef>
                <a:spcPts val="17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rgbClr val="31313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7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4" name="Google Shape;144;g1799c65be74_0_31"/>
          <p:cNvPicPr preferRelativeResize="0"/>
          <p:nvPr/>
        </p:nvPicPr>
        <p:blipFill rotWithShape="1">
          <a:blip r:embed="rId3">
            <a:alphaModFix/>
          </a:blip>
          <a:srcRect b="0" l="1110" r="3995" t="0"/>
          <a:stretch/>
        </p:blipFill>
        <p:spPr>
          <a:xfrm>
            <a:off x="576600" y="4033675"/>
            <a:ext cx="11314726" cy="227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2018-04-02T08:21:40Z</dcterms:created>
  <dc:creator>Gubin</dc:creator>
</cp:coreProperties>
</file>